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300" r:id="rId10"/>
    <p:sldId id="301" r:id="rId11"/>
    <p:sldId id="302" r:id="rId12"/>
    <p:sldId id="303" r:id="rId13"/>
    <p:sldId id="304" r:id="rId14"/>
    <p:sldId id="264" r:id="rId15"/>
    <p:sldId id="265" r:id="rId16"/>
    <p:sldId id="266" r:id="rId17"/>
    <p:sldId id="305" r:id="rId18"/>
    <p:sldId id="269" r:id="rId19"/>
    <p:sldId id="267" r:id="rId20"/>
    <p:sldId id="268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6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054A4C-F682-40FE-834A-7242D07C4BF4}">
          <p14:sldIdLst>
            <p14:sldId id="256"/>
            <p14:sldId id="257"/>
            <p14:sldId id="261"/>
            <p14:sldId id="258"/>
            <p14:sldId id="259"/>
            <p14:sldId id="260"/>
            <p14:sldId id="262"/>
            <p14:sldId id="263"/>
            <p14:sldId id="300"/>
            <p14:sldId id="301"/>
            <p14:sldId id="302"/>
            <p14:sldId id="303"/>
            <p14:sldId id="304"/>
            <p14:sldId id="264"/>
            <p14:sldId id="265"/>
            <p14:sldId id="266"/>
            <p14:sldId id="305"/>
            <p14:sldId id="269"/>
            <p14:sldId id="267"/>
            <p14:sldId id="268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5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7C677D-7D4F-4ACB-9F2D-27ED0533A08D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61F85-CD77-48F8-8A68-98DCC91A5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79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C61F85-CD77-48F8-8A68-98DCC91A5D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178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C61F85-CD77-48F8-8A68-98DCC91A5D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545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C61F85-CD77-48F8-8A68-98DCC91A5D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89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F1C4-983F-40D0-B9D8-B39186AFB698}" type="datetime1">
              <a:rPr lang="en-US" smtClean="0"/>
              <a:t>3/28/2015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19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D42BD-A5EB-4F0B-BE11-7BE8E7AAE834}" type="datetime1">
              <a:rPr lang="en-US" smtClean="0"/>
              <a:t>3/28/2015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18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1C6-92CB-43D1-A69D-92EFB2367213}" type="datetime1">
              <a:rPr lang="en-US" smtClean="0"/>
              <a:t>3/28/2015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7289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6D5C-36F6-478F-BFB6-021EFD57634C}" type="datetime1">
              <a:rPr lang="en-US" smtClean="0"/>
              <a:t>3/28/2015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741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82CB3-D685-48D2-BF83-3FB91809187C}" type="datetime1">
              <a:rPr lang="en-US" smtClean="0"/>
              <a:t>3/28/2015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872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2700-0C17-4038-A436-2B1D3B6C0F22}" type="datetime1">
              <a:rPr lang="en-US" smtClean="0"/>
              <a:t>3/28/2015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7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90D36-1BBC-4068-A0A7-D5AA8BBC9FCE}" type="datetime1">
              <a:rPr lang="en-US" smtClean="0"/>
              <a:t>3/28/2015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86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2981-FCF4-455A-B382-28E794E0CFCE}" type="datetime1">
              <a:rPr lang="en-US" smtClean="0"/>
              <a:t>3/28/2015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674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F7A2-3E8D-4200-AA83-629E8E91A134}" type="datetime1">
              <a:rPr lang="en-US" smtClean="0"/>
              <a:t>3/28/2015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69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67DDD-7D48-4870-8ED3-7D66D187C5F7}" type="datetime1">
              <a:rPr lang="en-US" smtClean="0"/>
              <a:t>3/28/2015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83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828D0-6EF3-4C1D-B516-172BA2E86260}" type="datetime1">
              <a:rPr lang="en-US" smtClean="0"/>
              <a:t>3/28/2015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83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03FA7-FBC8-4E1E-A75B-DF0419D64DA8}" type="datetime1">
              <a:rPr lang="en-US" smtClean="0"/>
              <a:t>3/28/2015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66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56CC-558C-4797-B4DB-6639D5F1FF48}" type="datetime1">
              <a:rPr lang="en-US" smtClean="0"/>
              <a:t>3/28/2015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84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D0B1-B8B6-4F42-80C0-4D38F469212A}" type="datetime1">
              <a:rPr lang="en-US" smtClean="0"/>
              <a:t>3/28/2015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25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CD19E-3F7F-4D8B-8380-965CE562D035}" type="datetime1">
              <a:rPr lang="en-US" smtClean="0"/>
              <a:t>3/28/2015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1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362B-D33C-47A3-81F1-8C4B5519E000}" type="datetime1">
              <a:rPr lang="en-US" smtClean="0"/>
              <a:t>3/28/2015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17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0D328-FD2C-4042-9ED1-35B7B54FD5B7}" type="datetime1">
              <a:rPr lang="en-US" smtClean="0"/>
              <a:t>3/28/2015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38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42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934201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Example3.2: </a:t>
            </a:r>
            <a:r>
              <a:rPr lang="en-US" dirty="0" smtClean="0"/>
              <a:t>subclass multithread</a:t>
            </a:r>
            <a:endParaRPr lang="ar-J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634" y="1447800"/>
            <a:ext cx="6629400" cy="433387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5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49" y="228600"/>
            <a:ext cx="6476651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Example3.3: </a:t>
            </a:r>
            <a:r>
              <a:rPr lang="en-US" dirty="0" smtClean="0"/>
              <a:t>subclass multithread</a:t>
            </a:r>
            <a:endParaRPr lang="ar-J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765" y="856129"/>
            <a:ext cx="6792435" cy="539227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2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Example3_4</a:t>
            </a:r>
            <a:r>
              <a:rPr lang="en-US" dirty="0" smtClean="0"/>
              <a:t>:</a:t>
            </a:r>
            <a:r>
              <a:rPr lang="en-US" dirty="0"/>
              <a:t> Runnable Interface</a:t>
            </a:r>
            <a:endParaRPr lang="ar-J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447800"/>
            <a:ext cx="6347712" cy="4572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92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38200"/>
          </a:xfrm>
        </p:spPr>
        <p:txBody>
          <a:bodyPr/>
          <a:lstStyle/>
          <a:p>
            <a:r>
              <a:rPr lang="en-US" dirty="0" smtClean="0"/>
              <a:t>Practice5.1</a:t>
            </a:r>
            <a:endParaRPr lang="ar-J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456765"/>
            <a:ext cx="6347714" cy="3880773"/>
          </a:xfrm>
        </p:spPr>
        <p:txBody>
          <a:bodyPr/>
          <a:lstStyle/>
          <a:p>
            <a:pPr algn="just"/>
            <a:r>
              <a:rPr lang="en-US" dirty="0" smtClean="0"/>
              <a:t>Write a threaded java program that calculates the factorial for the numbers from 2 to 7, in which each number assign a thread. </a:t>
            </a:r>
            <a:endParaRPr lang="ar-J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431" y="2944906"/>
            <a:ext cx="1717027" cy="13906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101686" y="2580056"/>
            <a:ext cx="109651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First Run</a:t>
            </a:r>
            <a:endParaRPr lang="ar-JO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2836" y="2944906"/>
            <a:ext cx="1931458" cy="13906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3058950" y="2580056"/>
            <a:ext cx="136422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Second Run</a:t>
            </a:r>
            <a:endParaRPr lang="ar-JO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8672" y="2953870"/>
            <a:ext cx="1734456" cy="13816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5194786" y="2566609"/>
            <a:ext cx="117987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Third Run</a:t>
            </a:r>
            <a:endParaRPr lang="ar-JO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6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605"/>
            <a:ext cx="8229600" cy="560995"/>
          </a:xfrm>
        </p:spPr>
        <p:txBody>
          <a:bodyPr>
            <a:noAutofit/>
          </a:bodyPr>
          <a:lstStyle/>
          <a:p>
            <a:r>
              <a:rPr lang="en-US" sz="2800" dirty="0" smtClean="0"/>
              <a:t>Example3_5:Subclass </a:t>
            </a:r>
            <a:r>
              <a:rPr lang="en-US" sz="2800" dirty="0" smtClean="0"/>
              <a:t>Thread on Stream</a:t>
            </a:r>
            <a:endParaRPr lang="ar-JO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219" r="1"/>
          <a:stretch/>
        </p:blipFill>
        <p:spPr>
          <a:xfrm>
            <a:off x="609600" y="578224"/>
            <a:ext cx="6172199" cy="551796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4847" y="806636"/>
            <a:ext cx="1724024" cy="24554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6400" y="5658038"/>
            <a:ext cx="6791325" cy="8763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65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461" y="63220"/>
            <a:ext cx="7116739" cy="512762"/>
          </a:xfrm>
        </p:spPr>
        <p:txBody>
          <a:bodyPr>
            <a:noAutofit/>
          </a:bodyPr>
          <a:lstStyle/>
          <a:p>
            <a:r>
              <a:rPr lang="en-US" sz="2800" dirty="0" smtClean="0"/>
              <a:t>Example3_6:Runnable </a:t>
            </a:r>
            <a:r>
              <a:rPr lang="en-US" sz="2800" dirty="0" smtClean="0"/>
              <a:t>Interface on stream</a:t>
            </a:r>
            <a:endParaRPr lang="ar-JO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661" y="665162"/>
            <a:ext cx="7040539" cy="57912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5552" y="990600"/>
            <a:ext cx="1724024" cy="24554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-1562" r="365" b="1563"/>
          <a:stretch/>
        </p:blipFill>
        <p:spPr>
          <a:xfrm>
            <a:off x="2514600" y="5838825"/>
            <a:ext cx="6766560" cy="9144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8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6781800" cy="685800"/>
          </a:xfrm>
        </p:spPr>
        <p:txBody>
          <a:bodyPr>
            <a:normAutofit/>
          </a:bodyPr>
          <a:lstStyle/>
          <a:p>
            <a:r>
              <a:rPr lang="en-US" sz="2800" dirty="0"/>
              <a:t>Returning Information from a Thread</a:t>
            </a:r>
            <a:endParaRPr lang="ar-JO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return </a:t>
            </a:r>
            <a:r>
              <a:rPr lang="en-US" dirty="0"/>
              <a:t>information from a </a:t>
            </a:r>
            <a:r>
              <a:rPr lang="en-US" dirty="0" smtClean="0"/>
              <a:t>thread?</a:t>
            </a:r>
          </a:p>
          <a:p>
            <a:r>
              <a:rPr lang="en-US" dirty="0" smtClean="0"/>
              <a:t>The run</a:t>
            </a:r>
            <a:r>
              <a:rPr lang="en-US" dirty="0"/>
              <a:t>() method and the start() method don’t return any </a:t>
            </a:r>
            <a:r>
              <a:rPr lang="en-US" dirty="0" smtClean="0"/>
              <a:t>values.</a:t>
            </a:r>
            <a:endParaRPr lang="ar-J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3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55" y="1219200"/>
            <a:ext cx="6400800" cy="4800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955" y="381000"/>
            <a:ext cx="7239001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Returning Information from a Thread</a:t>
            </a:r>
            <a:endParaRPr lang="ar-J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4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59" y="304800"/>
            <a:ext cx="7239000" cy="6096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Example3-7:Returning </a:t>
            </a:r>
            <a:r>
              <a:rPr lang="en-US" sz="2800" dirty="0"/>
              <a:t>Information from a Thread</a:t>
            </a:r>
            <a:endParaRPr lang="ar-JO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118" y="914400"/>
            <a:ext cx="7086600" cy="532362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0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001001" cy="685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Example3-7:Returning </a:t>
            </a:r>
            <a:r>
              <a:rPr lang="en-US" sz="2400" dirty="0"/>
              <a:t>Information from a Thread</a:t>
            </a:r>
            <a:endParaRPr lang="ar-JO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problem is that the main program gets the digest and uses it before the thread </a:t>
            </a:r>
            <a:r>
              <a:rPr lang="en-US" dirty="0" smtClean="0"/>
              <a:t>has had </a:t>
            </a:r>
            <a:r>
              <a:rPr lang="en-US" dirty="0"/>
              <a:t>a chance to initialize it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The calculations that </a:t>
            </a:r>
            <a:r>
              <a:rPr lang="en-US" dirty="0" err="1"/>
              <a:t>dr.start</a:t>
            </a:r>
            <a:r>
              <a:rPr lang="en-US" dirty="0"/>
              <a:t>() kicks off may </a:t>
            </a:r>
            <a:r>
              <a:rPr lang="en-US" dirty="0" smtClean="0"/>
              <a:t>or may </a:t>
            </a:r>
            <a:r>
              <a:rPr lang="en-US" dirty="0"/>
              <a:t>not finish before the main() method </a:t>
            </a:r>
            <a:r>
              <a:rPr lang="en-US" dirty="0" smtClean="0"/>
              <a:t>reaches </a:t>
            </a:r>
            <a:r>
              <a:rPr lang="en-US" dirty="0"/>
              <a:t>the call to </a:t>
            </a:r>
            <a:r>
              <a:rPr lang="en-US" dirty="0" err="1"/>
              <a:t>dr.getDigest</a:t>
            </a:r>
            <a:r>
              <a:rPr lang="en-US" dirty="0"/>
              <a:t>(). If </a:t>
            </a:r>
            <a:r>
              <a:rPr lang="en-US" dirty="0" smtClean="0"/>
              <a:t>they haven’t </a:t>
            </a:r>
            <a:r>
              <a:rPr lang="en-US" dirty="0"/>
              <a:t>finished, </a:t>
            </a:r>
            <a:r>
              <a:rPr lang="en-US" dirty="0" err="1"/>
              <a:t>dr.getDigest</a:t>
            </a:r>
            <a:r>
              <a:rPr lang="en-US" dirty="0"/>
              <a:t>() returns null, and the first attempt to access </a:t>
            </a:r>
            <a:r>
              <a:rPr lang="en-US" dirty="0" smtClean="0"/>
              <a:t>digest throws </a:t>
            </a:r>
            <a:r>
              <a:rPr lang="en-US" dirty="0"/>
              <a:t>a </a:t>
            </a:r>
            <a:r>
              <a:rPr lang="en-US" dirty="0" err="1"/>
              <a:t>NullPointerException</a:t>
            </a:r>
            <a:r>
              <a:rPr lang="en-US" dirty="0"/>
              <a:t>.</a:t>
            </a:r>
            <a:endParaRPr lang="ar-J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4814652"/>
            <a:ext cx="7620000" cy="123567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4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525963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Ftp servers suffer from heavy loads more than the Http server.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By </a:t>
            </a:r>
            <a:r>
              <a:rPr lang="en-US" dirty="0"/>
              <a:t>the time </a:t>
            </a:r>
            <a:r>
              <a:rPr lang="en-US" dirty="0" smtClean="0"/>
              <a:t>a server </a:t>
            </a:r>
            <a:r>
              <a:rPr lang="en-US" dirty="0"/>
              <a:t>is attempting to handle a thousand or more simultaneous connections, </a:t>
            </a:r>
            <a:r>
              <a:rPr lang="en-US" dirty="0" smtClean="0"/>
              <a:t>performance slows </a:t>
            </a:r>
            <a:r>
              <a:rPr lang="en-US" dirty="0"/>
              <a:t>to a crawl</a:t>
            </a:r>
            <a:r>
              <a:rPr lang="en-US" dirty="0" smtClean="0"/>
              <a:t>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Solutions:</a:t>
            </a:r>
          </a:p>
          <a:p>
            <a:pPr marL="914400" lvl="1" indent="-51435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Reuse processes rather than creating new ones, each separate process has its own block of </a:t>
            </a:r>
            <a:r>
              <a:rPr lang="en-US" dirty="0" smtClean="0"/>
              <a:t>memory.</a:t>
            </a:r>
            <a:endParaRPr lang="en-US" dirty="0"/>
          </a:p>
          <a:p>
            <a:pPr marL="914400" lvl="1" indent="-51435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Use </a:t>
            </a:r>
            <a:r>
              <a:rPr lang="en-US" dirty="0"/>
              <a:t>lightweight threads to handle </a:t>
            </a:r>
            <a:r>
              <a:rPr lang="en-US" dirty="0" smtClean="0"/>
              <a:t>connections instead </a:t>
            </a:r>
            <a:r>
              <a:rPr lang="en-US" dirty="0"/>
              <a:t>of heavyweight processes</a:t>
            </a:r>
            <a:r>
              <a:rPr lang="en-US" dirty="0" smtClean="0"/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Each </a:t>
            </a:r>
            <a:r>
              <a:rPr lang="en-US" dirty="0"/>
              <a:t>separate process has its own block </a:t>
            </a:r>
            <a:r>
              <a:rPr lang="en-US" dirty="0" smtClean="0"/>
              <a:t>of memory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threads </a:t>
            </a:r>
            <a:r>
              <a:rPr lang="en-US" dirty="0"/>
              <a:t>are easier on resources because they share memory</a:t>
            </a:r>
            <a:r>
              <a:rPr lang="en-US" dirty="0" smtClean="0"/>
              <a:t>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Using a pool of threads for each connection enhance performance.</a:t>
            </a:r>
            <a:endParaRPr lang="en-US" dirty="0"/>
          </a:p>
          <a:p>
            <a:pPr marL="914400" lvl="1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dirty="0"/>
          </a:p>
          <a:p>
            <a:pPr marL="971550" lvl="1" indent="-51435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Race condition</a:t>
            </a:r>
            <a:endParaRPr lang="ar-J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524000"/>
            <a:ext cx="6347714" cy="3880773"/>
          </a:xfrm>
        </p:spPr>
        <p:txBody>
          <a:bodyPr>
            <a:normAutofit/>
          </a:bodyPr>
          <a:lstStyle/>
          <a:p>
            <a:r>
              <a:rPr lang="en-US" dirty="0"/>
              <a:t>get the correct results, an exception, or a hung program depends on </a:t>
            </a:r>
            <a:r>
              <a:rPr lang="en-US" dirty="0" smtClean="0"/>
              <a:t>many factors</a:t>
            </a:r>
            <a:r>
              <a:rPr lang="en-US" dirty="0"/>
              <a:t>, </a:t>
            </a:r>
            <a:r>
              <a:rPr lang="en-US" dirty="0" smtClean="0"/>
              <a:t>including: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Number of </a:t>
            </a:r>
            <a:r>
              <a:rPr lang="en-US" dirty="0"/>
              <a:t>threads the program </a:t>
            </a:r>
            <a:r>
              <a:rPr lang="en-US" dirty="0" smtClean="0"/>
              <a:t>creates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speed of the </a:t>
            </a:r>
            <a:r>
              <a:rPr lang="en-US" dirty="0" smtClean="0"/>
              <a:t>CPU and disk.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Number of </a:t>
            </a:r>
            <a:r>
              <a:rPr lang="en-US" dirty="0" smtClean="0"/>
              <a:t>CPUs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algorithm the </a:t>
            </a:r>
            <a:r>
              <a:rPr lang="en-US" dirty="0"/>
              <a:t>Java virtual machine uses to allot time to different threads</a:t>
            </a:r>
            <a:r>
              <a:rPr lang="en-US" dirty="0" smtClean="0"/>
              <a:t>.</a:t>
            </a:r>
          </a:p>
          <a:p>
            <a:r>
              <a:rPr lang="en-US" dirty="0"/>
              <a:t>Getting the correct result depends on the relative speeds of different </a:t>
            </a:r>
            <a:r>
              <a:rPr lang="en-US" dirty="0" smtClean="0"/>
              <a:t>threads, you have to control this</a:t>
            </a:r>
            <a:endParaRPr lang="ar-J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3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Polling: </a:t>
            </a:r>
            <a:r>
              <a:rPr lang="en-US" dirty="0" smtClean="0"/>
              <a:t>Example3-8</a:t>
            </a:r>
            <a:endParaRPr lang="ar-J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914400"/>
            <a:ext cx="7315200" cy="56366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70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Callbacks: </a:t>
            </a:r>
            <a:r>
              <a:rPr lang="en-US" dirty="0" smtClean="0"/>
              <a:t>Example3-9-1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62000"/>
            <a:ext cx="7240124" cy="56759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4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Callbacks: </a:t>
            </a:r>
            <a:r>
              <a:rPr lang="en-US" dirty="0" smtClean="0"/>
              <a:t>Example3-9-2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60612"/>
            <a:ext cx="7772400" cy="54933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5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Futures, </a:t>
            </a:r>
            <a:r>
              <a:rPr lang="en-US" dirty="0" err="1"/>
              <a:t>Callables</a:t>
            </a:r>
            <a:r>
              <a:rPr lang="en-US" dirty="0"/>
              <a:t>, and </a:t>
            </a:r>
            <a:r>
              <a:rPr lang="en-US" dirty="0" smtClean="0"/>
              <a:t>Executors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2800" dirty="0"/>
              <a:t>Instead of directly creating a </a:t>
            </a:r>
            <a:r>
              <a:rPr lang="en-US" sz="2800" dirty="0" smtClean="0"/>
              <a:t>thread, you </a:t>
            </a:r>
            <a:r>
              <a:rPr lang="en-US" sz="2800" dirty="0"/>
              <a:t>create an </a:t>
            </a:r>
            <a:r>
              <a:rPr lang="en-US" sz="2800" dirty="0" err="1"/>
              <a:t>ExecutorService</a:t>
            </a:r>
            <a:r>
              <a:rPr lang="en-US" sz="2800" dirty="0"/>
              <a:t> that will create threads for you as needed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You </a:t>
            </a:r>
            <a:r>
              <a:rPr lang="en-US" sz="2800" dirty="0" smtClean="0"/>
              <a:t>submit Callable </a:t>
            </a:r>
            <a:r>
              <a:rPr lang="en-US" sz="2800" dirty="0"/>
              <a:t>jobs to the </a:t>
            </a:r>
            <a:r>
              <a:rPr lang="en-US" sz="2800" dirty="0" err="1"/>
              <a:t>ExecutorService</a:t>
            </a:r>
            <a:r>
              <a:rPr lang="en-US" sz="2800" dirty="0"/>
              <a:t> and for each one you get back a Future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you can ask the Future for the result of the job. If the result is ready, you </a:t>
            </a:r>
            <a:r>
              <a:rPr lang="en-US" sz="2800" dirty="0" smtClean="0"/>
              <a:t>get it </a:t>
            </a:r>
            <a:r>
              <a:rPr lang="en-US" sz="2800" dirty="0"/>
              <a:t>immediately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If it’s not ready, the polling thread blocks until it is ready</a:t>
            </a:r>
            <a:r>
              <a:rPr lang="en-US" sz="2800" dirty="0" smtClean="0"/>
              <a:t>.</a:t>
            </a:r>
          </a:p>
          <a:p>
            <a:pPr algn="just"/>
            <a:r>
              <a:rPr lang="en-US" sz="2800" dirty="0"/>
              <a:t>The </a:t>
            </a:r>
            <a:r>
              <a:rPr lang="en-US" sz="2800" dirty="0" smtClean="0"/>
              <a:t>advantage is </a:t>
            </a:r>
            <a:r>
              <a:rPr lang="en-US" sz="2800" dirty="0"/>
              <a:t>that you can spawn off many different threads, then get the answers you need in </a:t>
            </a:r>
            <a:r>
              <a:rPr lang="en-US" sz="2800" dirty="0" smtClean="0"/>
              <a:t>the order </a:t>
            </a:r>
            <a:r>
              <a:rPr lang="en-US" sz="2800" dirty="0"/>
              <a:t>you need them.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algn="just"/>
            <a:endParaRPr lang="en-US" sz="2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2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781800" cy="487362"/>
          </a:xfrm>
        </p:spPr>
        <p:txBody>
          <a:bodyPr>
            <a:noAutofit/>
          </a:bodyPr>
          <a:lstStyle/>
          <a:p>
            <a:r>
              <a:rPr lang="en-US" sz="2800" dirty="0" smtClean="0"/>
              <a:t>Example3_10</a:t>
            </a:r>
            <a:r>
              <a:rPr lang="en-US" sz="2800" dirty="0"/>
              <a:t>: </a:t>
            </a:r>
            <a:r>
              <a:rPr lang="en-US" sz="2000" dirty="0"/>
              <a:t>Futures, </a:t>
            </a:r>
            <a:r>
              <a:rPr lang="en-US" sz="2000" dirty="0" err="1"/>
              <a:t>Callables</a:t>
            </a:r>
            <a:r>
              <a:rPr lang="en-US" sz="2000" dirty="0"/>
              <a:t>, and Executors</a:t>
            </a:r>
            <a:endParaRPr lang="en-US" sz="28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79" y="914400"/>
            <a:ext cx="6868710" cy="56442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6347714" cy="3880773"/>
          </a:xfrm>
        </p:spPr>
        <p:txBody>
          <a:bodyPr>
            <a:noAutofit/>
          </a:bodyPr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advantage </a:t>
            </a:r>
            <a:r>
              <a:rPr lang="en-US" dirty="0" smtClean="0"/>
              <a:t>of a </a:t>
            </a:r>
            <a:r>
              <a:rPr lang="en-US" dirty="0"/>
              <a:t>shared </a:t>
            </a:r>
            <a:r>
              <a:rPr lang="en-US" dirty="0" smtClean="0"/>
              <a:t>resource is reduce cost.</a:t>
            </a:r>
          </a:p>
          <a:p>
            <a:r>
              <a:rPr lang="en-US" dirty="0" smtClean="0"/>
              <a:t>The disadvantage is the overhead to gain resources</a:t>
            </a:r>
          </a:p>
          <a:p>
            <a:r>
              <a:rPr lang="en-US" dirty="0"/>
              <a:t>the thread borrows from a central pool of resources</a:t>
            </a:r>
          </a:p>
          <a:p>
            <a:r>
              <a:rPr lang="en-US" dirty="0"/>
              <a:t>Threads make programs more efficient by sharing memory, file handles, </a:t>
            </a:r>
            <a:r>
              <a:rPr lang="en-US" dirty="0" smtClean="0"/>
              <a:t>sockets, and </a:t>
            </a:r>
            <a:r>
              <a:rPr lang="en-US" dirty="0"/>
              <a:t>other resources</a:t>
            </a:r>
            <a:r>
              <a:rPr lang="en-US" dirty="0" smtClean="0"/>
              <a:t>.</a:t>
            </a:r>
          </a:p>
          <a:p>
            <a:r>
              <a:rPr lang="en-US" dirty="0"/>
              <a:t>multithreaded program is much more efficient than the </a:t>
            </a:r>
            <a:r>
              <a:rPr lang="en-US" dirty="0" err="1" smtClean="0"/>
              <a:t>multiprocess</a:t>
            </a:r>
            <a:r>
              <a:rPr lang="en-US" dirty="0" smtClean="0"/>
              <a:t> alternative</a:t>
            </a:r>
            <a:r>
              <a:rPr lang="en-US" dirty="0"/>
              <a:t>, in which each process has to keep its own copy of every resource</a:t>
            </a:r>
            <a:r>
              <a:rPr lang="en-US" dirty="0" smtClean="0"/>
              <a:t>.</a:t>
            </a:r>
          </a:p>
          <a:p>
            <a:r>
              <a:rPr lang="en-US" dirty="0"/>
              <a:t>multithreaded </a:t>
            </a:r>
            <a:r>
              <a:rPr lang="en-US" dirty="0" smtClean="0"/>
              <a:t>program must avoid deadlock.</a:t>
            </a:r>
            <a:endParaRPr lang="en-US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8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Example3_11</a:t>
            </a:r>
            <a:r>
              <a:rPr lang="en-US" dirty="0" smtClean="0"/>
              <a:t>: Synchronization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865496"/>
            <a:ext cx="6552630" cy="556117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0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5720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6934200" cy="3505199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Synchronization forces </a:t>
            </a:r>
            <a:r>
              <a:rPr lang="en-US" dirty="0" smtClean="0"/>
              <a:t>all code </a:t>
            </a:r>
            <a:r>
              <a:rPr lang="en-US" dirty="0"/>
              <a:t>that synchronizes on the same </a:t>
            </a:r>
            <a:r>
              <a:rPr lang="en-US" dirty="0" smtClean="0"/>
              <a:t>object </a:t>
            </a:r>
            <a:r>
              <a:rPr lang="en-US" dirty="0"/>
              <a:t>to run in series, never in parallel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other code that synchronizes on a different object or doesn’t synchronize at all can </a:t>
            </a:r>
            <a:r>
              <a:rPr lang="en-US" dirty="0" smtClean="0"/>
              <a:t>still run </a:t>
            </a:r>
            <a:r>
              <a:rPr lang="en-US" dirty="0"/>
              <a:t>in parallel with this code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Java </a:t>
            </a:r>
            <a:r>
              <a:rPr lang="en-US" dirty="0" smtClean="0"/>
              <a:t>provides no </a:t>
            </a:r>
            <a:r>
              <a:rPr lang="en-US" dirty="0"/>
              <a:t>means to stop all other threads from using a shared resource. It can only </a:t>
            </a:r>
            <a:r>
              <a:rPr lang="en-US" dirty="0" smtClean="0"/>
              <a:t>prevent other </a:t>
            </a:r>
            <a:r>
              <a:rPr lang="en-US" dirty="0"/>
              <a:t>threads that synchronize on the same object from using the shared resource</a:t>
            </a:r>
            <a:r>
              <a:rPr lang="en-US" dirty="0" smtClean="0"/>
              <a:t>.</a:t>
            </a:r>
          </a:p>
          <a:p>
            <a:r>
              <a:rPr lang="en-US" dirty="0"/>
              <a:t>Synchronization becomes an issue only when </a:t>
            </a:r>
            <a:r>
              <a:rPr lang="en-US" dirty="0" smtClean="0"/>
              <a:t>two threads </a:t>
            </a:r>
            <a:r>
              <a:rPr lang="en-US" dirty="0"/>
              <a:t>both possess references to the same object.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8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Synchronization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3000"/>
            <a:ext cx="4400550" cy="4133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175656"/>
            <a:ext cx="4114800" cy="17961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486" y="3200399"/>
            <a:ext cx="4171950" cy="1495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3048000" y="2514600"/>
            <a:ext cx="19812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048000" y="3429000"/>
            <a:ext cx="1905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114" y="5333999"/>
            <a:ext cx="5181600" cy="1304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3048000" y="3505200"/>
            <a:ext cx="990600" cy="18287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6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nakov.com/inetjava/lectures/part-1-sockets/InetJava-1.3-Multithreading_files/image00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762000"/>
            <a:ext cx="3457575" cy="4977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0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dirty="0"/>
              <a:t>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45259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000" dirty="0"/>
              <a:t>Synchronization is not always the best solution to the problem of inconsistent </a:t>
            </a:r>
            <a:r>
              <a:rPr lang="en-US" sz="2000" dirty="0" smtClean="0"/>
              <a:t>behavior caused </a:t>
            </a:r>
            <a:r>
              <a:rPr lang="en-US" sz="2000" dirty="0"/>
              <a:t>by thread scheduling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/>
              <a:t>There are a number of techniques that avoid the need for synchronization:</a:t>
            </a:r>
          </a:p>
          <a:p>
            <a:pPr marL="354013" lvl="1" indent="-354013">
              <a:buFont typeface="+mj-lt"/>
              <a:buAutoNum type="arabicPeriod"/>
            </a:pPr>
            <a:r>
              <a:rPr lang="en-US" sz="2000" dirty="0" smtClean="0"/>
              <a:t>Use </a:t>
            </a:r>
            <a:r>
              <a:rPr lang="en-US" sz="2000" dirty="0"/>
              <a:t>local </a:t>
            </a:r>
            <a:r>
              <a:rPr lang="en-US" sz="2000" dirty="0" smtClean="0"/>
              <a:t>variables.</a:t>
            </a:r>
          </a:p>
          <a:p>
            <a:pPr marL="354013" lvl="1" indent="-354013">
              <a:buFont typeface="+mj-lt"/>
              <a:buAutoNum type="arabicPeriod"/>
            </a:pPr>
            <a:r>
              <a:rPr lang="en-US" sz="2000" dirty="0"/>
              <a:t>Method </a:t>
            </a:r>
            <a:r>
              <a:rPr lang="en-US" sz="2000" dirty="0" smtClean="0"/>
              <a:t>arguments(by value) </a:t>
            </a:r>
            <a:r>
              <a:rPr lang="en-US" sz="2000" dirty="0"/>
              <a:t>of primitive types are also safe from modification in separate </a:t>
            </a:r>
            <a:r>
              <a:rPr lang="en-US" sz="2000" dirty="0" smtClean="0"/>
              <a:t>threads.</a:t>
            </a:r>
          </a:p>
          <a:p>
            <a:pPr marL="1074738" lvl="2" indent="-274638"/>
            <a:r>
              <a:rPr lang="en-US" sz="1800" dirty="0"/>
              <a:t>String arguments are safe because they’re </a:t>
            </a:r>
            <a:r>
              <a:rPr lang="en-US" sz="1800" i="1" dirty="0"/>
              <a:t>immutable</a:t>
            </a:r>
            <a:endParaRPr lang="en-US" sz="1800" dirty="0"/>
          </a:p>
          <a:p>
            <a:pPr marL="1074738" lvl="2" indent="-274638"/>
            <a:r>
              <a:rPr lang="en-US" sz="1800" dirty="0" err="1"/>
              <a:t>StringBuilder</a:t>
            </a:r>
            <a:r>
              <a:rPr lang="en-US" sz="1800" dirty="0"/>
              <a:t> arguments are not safe because they’re not immutable;</a:t>
            </a:r>
          </a:p>
          <a:p>
            <a:pPr marL="354013" lvl="1" indent="-354013">
              <a:buFont typeface="+mj-lt"/>
              <a:buAutoNum type="arabicPeriod"/>
            </a:pPr>
            <a:r>
              <a:rPr lang="en-US" sz="2100" dirty="0" smtClean="0"/>
              <a:t>Use </a:t>
            </a:r>
            <a:r>
              <a:rPr lang="en-US" sz="2100" dirty="0"/>
              <a:t>a thread-unsafe class but only as a private field of a class that is thread safe.</a:t>
            </a:r>
          </a:p>
          <a:p>
            <a:pPr algn="just"/>
            <a:r>
              <a:rPr lang="en-US" sz="1900" dirty="0"/>
              <a:t>An example of this technique might be a web server </a:t>
            </a:r>
            <a:r>
              <a:rPr lang="en-US" sz="1900" dirty="0" smtClean="0"/>
              <a:t>that uses </a:t>
            </a:r>
            <a:r>
              <a:rPr lang="en-US" sz="1900" dirty="0"/>
              <a:t>an unsynchronized </a:t>
            </a:r>
            <a:r>
              <a:rPr lang="en-US" sz="1900" dirty="0" err="1"/>
              <a:t>LogFile</a:t>
            </a:r>
            <a:r>
              <a:rPr lang="en-US" sz="1900" dirty="0"/>
              <a:t> class but gives </a:t>
            </a:r>
            <a:r>
              <a:rPr lang="en-US" sz="1900" dirty="0" smtClean="0"/>
              <a:t>each separate </a:t>
            </a:r>
            <a:r>
              <a:rPr lang="en-US" sz="1900" dirty="0"/>
              <a:t>thread its own </a:t>
            </a:r>
            <a:r>
              <a:rPr lang="en-US" sz="1900" dirty="0" smtClean="0"/>
              <a:t>separate log </a:t>
            </a:r>
            <a:r>
              <a:rPr lang="en-US" sz="1900" dirty="0"/>
              <a:t>so no resources are shared between the individual threads.</a:t>
            </a:r>
          </a:p>
          <a:p>
            <a:pPr marL="914400" lvl="1" indent="-514350">
              <a:buFont typeface="+mj-lt"/>
              <a:buAutoNum type="arabicPeriod"/>
            </a:pPr>
            <a:endParaRPr lang="en-US" sz="2000" dirty="0" smtClean="0"/>
          </a:p>
          <a:p>
            <a:pPr marL="514350" indent="-514350"/>
            <a:endParaRPr lang="en-US" sz="2400" dirty="0" smtClean="0"/>
          </a:p>
          <a:p>
            <a:pPr marL="914400" lvl="1" indent="-514350">
              <a:buFont typeface="+mj-lt"/>
              <a:buAutoNum type="arabicPeriod"/>
            </a:pPr>
            <a:endParaRPr lang="en-US" sz="2000" dirty="0"/>
          </a:p>
          <a:p>
            <a:pPr marL="914400" lvl="1" indent="-514350">
              <a:buFont typeface="+mj-lt"/>
              <a:buAutoNum type="arabicPeriod"/>
            </a:pPr>
            <a:endParaRPr lang="en-US" sz="2000" dirty="0"/>
          </a:p>
          <a:p>
            <a:pPr marL="914400" lvl="1" indent="-514350">
              <a:buFont typeface="+mj-lt"/>
              <a:buAutoNum type="arabicPeriod"/>
            </a:pPr>
            <a:endParaRPr lang="en-US" sz="2000" dirty="0"/>
          </a:p>
          <a:p>
            <a:pPr algn="just"/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Deadlock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458200" cy="4983163"/>
          </a:xfrm>
        </p:spPr>
        <p:txBody>
          <a:bodyPr>
            <a:normAutofit fontScale="92500" lnSpcReduction="20000"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Synchronization can lead to another possible problem: </a:t>
            </a:r>
            <a:r>
              <a:rPr lang="en-US" sz="2400" i="1" dirty="0"/>
              <a:t>deadlock</a:t>
            </a:r>
            <a:r>
              <a:rPr lang="en-US" sz="2400" dirty="0"/>
              <a:t>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Deadlock occurs when two threads need exclusive access to the same set of resources and each thread holds the lock on a different subset of those resources.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If neither thread is willing to give up the resources it has, both threads come to an indefinite halt</a:t>
            </a:r>
            <a:r>
              <a:rPr lang="en-US" sz="2400" dirty="0" smtClean="0"/>
              <a:t>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the program is still active and behaving normally from </a:t>
            </a:r>
            <a:r>
              <a:rPr lang="en-US" sz="2400" dirty="0" smtClean="0"/>
              <a:t>the perspective </a:t>
            </a:r>
            <a:r>
              <a:rPr lang="en-US" sz="2400" dirty="0"/>
              <a:t>of the OS, but to a user the difference is insignificant</a:t>
            </a:r>
            <a:r>
              <a:rPr lang="en-US" sz="2400" dirty="0" smtClean="0"/>
              <a:t>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The most important technique for preventing deadlock is to avoid unnecessary synchronization</a:t>
            </a:r>
            <a:r>
              <a:rPr lang="en-US" sz="2400" dirty="0" smtClean="0"/>
              <a:t>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alternative approach for ensuring thread safety instead of synchronization.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en-US" sz="2400" dirty="0"/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en-US" sz="2400" dirty="0"/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6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/>
              <a:t>Thread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7824"/>
            <a:ext cx="6347714" cy="388077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important </a:t>
            </a:r>
            <a:r>
              <a:rPr lang="en-US" dirty="0"/>
              <a:t>threads get at least some time </a:t>
            </a:r>
            <a:r>
              <a:rPr lang="en-US" dirty="0" smtClean="0"/>
              <a:t>to run </a:t>
            </a:r>
            <a:r>
              <a:rPr lang="en-US" dirty="0"/>
              <a:t>and that the more important threads get more </a:t>
            </a:r>
            <a:r>
              <a:rPr lang="en-US" dirty="0" smtClean="0"/>
              <a:t>time.</a:t>
            </a:r>
          </a:p>
          <a:p>
            <a:pPr algn="just"/>
            <a:r>
              <a:rPr lang="en-US" dirty="0" smtClean="0"/>
              <a:t>threads </a:t>
            </a:r>
            <a:r>
              <a:rPr lang="en-US" dirty="0"/>
              <a:t>execute in a reasonable order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Example:</a:t>
            </a:r>
          </a:p>
          <a:p>
            <a:pPr lvl="1" algn="just"/>
            <a:r>
              <a:rPr lang="en-US" dirty="0" smtClean="0"/>
              <a:t>If </a:t>
            </a:r>
            <a:r>
              <a:rPr lang="en-US" dirty="0"/>
              <a:t>your web server has 10 </a:t>
            </a:r>
            <a:r>
              <a:rPr lang="en-US" dirty="0" smtClean="0"/>
              <a:t>queued requests</a:t>
            </a:r>
            <a:r>
              <a:rPr lang="en-US" dirty="0"/>
              <a:t>, each of which requires 5 seconds to process, you don’t want to process </a:t>
            </a:r>
            <a:r>
              <a:rPr lang="en-US" dirty="0" smtClean="0"/>
              <a:t>them in </a:t>
            </a:r>
            <a:r>
              <a:rPr lang="en-US" dirty="0"/>
              <a:t>series. If you do, the first request will finish in 5 seconds but the second will take </a:t>
            </a:r>
            <a:r>
              <a:rPr lang="en-US" dirty="0" smtClean="0"/>
              <a:t>10, the </a:t>
            </a:r>
            <a:r>
              <a:rPr lang="en-US" dirty="0"/>
              <a:t>third 15, and so on until the last request, which will have to wait almost a minute </a:t>
            </a:r>
            <a:r>
              <a:rPr lang="en-US" dirty="0" smtClean="0"/>
              <a:t>to be </a:t>
            </a:r>
            <a:r>
              <a:rPr lang="en-US" dirty="0"/>
              <a:t>serviced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/>
              <a:t>By running threads in parallel, you might be able to process all 10 requests in only 10 seconds total.</a:t>
            </a:r>
            <a:endParaRPr lang="ar-JO" dirty="0"/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44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</a:t>
            </a:r>
            <a:r>
              <a:rPr lang="en-US" dirty="0" err="1" smtClean="0"/>
              <a:t>Scheduling:Priorities</a:t>
            </a:r>
            <a:endParaRPr lang="ar-J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011" y="1524000"/>
            <a:ext cx="6347714" cy="3880773"/>
          </a:xfrm>
        </p:spPr>
        <p:txBody>
          <a:bodyPr>
            <a:normAutofit/>
          </a:bodyPr>
          <a:lstStyle/>
          <a:p>
            <a:r>
              <a:rPr lang="en-US" dirty="0"/>
              <a:t>Each thread has a priority, specified as an integer </a:t>
            </a:r>
            <a:r>
              <a:rPr lang="en-US" dirty="0" smtClean="0"/>
              <a:t>from 0 </a:t>
            </a:r>
            <a:r>
              <a:rPr lang="en-US" dirty="0"/>
              <a:t>to 10</a:t>
            </a:r>
            <a:r>
              <a:rPr lang="en-US" dirty="0" smtClean="0"/>
              <a:t>.</a:t>
            </a:r>
          </a:p>
          <a:p>
            <a:r>
              <a:rPr lang="en-US" dirty="0"/>
              <a:t>the VM will generally run only </a:t>
            </a:r>
            <a:r>
              <a:rPr lang="en-US" dirty="0" smtClean="0"/>
              <a:t>the highest-priority thread.</a:t>
            </a:r>
          </a:p>
          <a:p>
            <a:pPr algn="just"/>
            <a:r>
              <a:rPr lang="en-US" dirty="0"/>
              <a:t>In Java, 10 is the </a:t>
            </a:r>
            <a:r>
              <a:rPr lang="en-US" dirty="0" smtClean="0"/>
              <a:t>highest priority </a:t>
            </a:r>
            <a:r>
              <a:rPr lang="en-US" dirty="0"/>
              <a:t>and 0 is the lowest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default priority is 5, and this is the priority that </a:t>
            </a:r>
            <a:r>
              <a:rPr lang="en-US" dirty="0" smtClean="0"/>
              <a:t>your threads </a:t>
            </a:r>
            <a:r>
              <a:rPr lang="en-US" dirty="0"/>
              <a:t>will have unless you deliberately set them otherwise.</a:t>
            </a:r>
            <a:endParaRPr lang="ar-J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4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Priorities</a:t>
            </a:r>
            <a:endParaRPr lang="ar-J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975" y="1447800"/>
            <a:ext cx="6347714" cy="3880773"/>
          </a:xfrm>
        </p:spPr>
        <p:txBody>
          <a:bodyPr>
            <a:normAutofit/>
          </a:bodyPr>
          <a:lstStyle/>
          <a:p>
            <a:pPr algn="just">
              <a:spcAft>
                <a:spcPts val="600"/>
              </a:spcAft>
            </a:pPr>
            <a:r>
              <a:rPr lang="en-US" dirty="0"/>
              <a:t>Threads that </a:t>
            </a:r>
            <a:r>
              <a:rPr lang="en-US" dirty="0" smtClean="0"/>
              <a:t>interact with </a:t>
            </a:r>
            <a:r>
              <a:rPr lang="en-US" dirty="0"/>
              <a:t>the user should get very high priorities </a:t>
            </a:r>
            <a:r>
              <a:rPr lang="en-US" dirty="0" smtClean="0"/>
              <a:t>to increase responsiveness. </a:t>
            </a:r>
          </a:p>
          <a:p>
            <a:pPr algn="just">
              <a:spcAft>
                <a:spcPts val="600"/>
              </a:spcAft>
            </a:pPr>
            <a:r>
              <a:rPr lang="en-US" dirty="0"/>
              <a:t>On the other hand, threads that calculate in the background should get </a:t>
            </a:r>
            <a:r>
              <a:rPr lang="en-US" dirty="0" smtClean="0"/>
              <a:t>low priorities.</a:t>
            </a:r>
          </a:p>
          <a:p>
            <a:pPr algn="just">
              <a:spcAft>
                <a:spcPts val="600"/>
              </a:spcAft>
            </a:pPr>
            <a:r>
              <a:rPr lang="en-US" dirty="0"/>
              <a:t>Tasks that will complete quickly should have high priorities. </a:t>
            </a:r>
            <a:endParaRPr lang="en-US" dirty="0" smtClean="0"/>
          </a:p>
          <a:p>
            <a:pPr algn="just">
              <a:spcAft>
                <a:spcPts val="600"/>
              </a:spcAft>
            </a:pPr>
            <a:r>
              <a:rPr lang="en-US" dirty="0" smtClean="0"/>
              <a:t>Tasks </a:t>
            </a:r>
            <a:r>
              <a:rPr lang="en-US" dirty="0"/>
              <a:t>that </a:t>
            </a:r>
            <a:r>
              <a:rPr lang="en-US" dirty="0" smtClean="0"/>
              <a:t>take a </a:t>
            </a:r>
            <a:r>
              <a:rPr lang="en-US" dirty="0"/>
              <a:t>long time should have low priorities so that they won’t get in the way of other tasks.</a:t>
            </a:r>
            <a:endParaRPr lang="ar-J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6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dirty="0"/>
              <a:t>Priorities</a:t>
            </a:r>
            <a:endParaRPr lang="ar-J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12" y="1143000"/>
            <a:ext cx="6835588" cy="2620962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You can change the priority of the thread using the </a:t>
            </a:r>
            <a:r>
              <a:rPr lang="en-US" sz="2800" dirty="0" err="1"/>
              <a:t>setPriority</a:t>
            </a:r>
            <a:r>
              <a:rPr lang="en-US" sz="2800" dirty="0"/>
              <a:t>() method:</a:t>
            </a:r>
          </a:p>
          <a:p>
            <a:pPr marL="0" indent="0" algn="ctr">
              <a:buNone/>
            </a:pPr>
            <a:r>
              <a:rPr lang="en-US" sz="2800" b="1" u="sng" dirty="0" smtClean="0"/>
              <a:t>  public </a:t>
            </a:r>
            <a:r>
              <a:rPr lang="en-US" sz="2800" b="1" u="sng" dirty="0"/>
              <a:t>final void </a:t>
            </a:r>
            <a:r>
              <a:rPr lang="en-US" sz="2800" u="sng" dirty="0" err="1"/>
              <a:t>setPriority</a:t>
            </a:r>
            <a:r>
              <a:rPr lang="en-US" sz="2800" u="sng" dirty="0"/>
              <a:t>(</a:t>
            </a:r>
            <a:r>
              <a:rPr lang="en-US" sz="2800" b="1" u="sng" dirty="0" err="1"/>
              <a:t>int</a:t>
            </a:r>
            <a:r>
              <a:rPr lang="en-US" sz="2800" b="1" u="sng" dirty="0"/>
              <a:t> </a:t>
            </a:r>
            <a:r>
              <a:rPr lang="en-US" sz="2800" u="sng" dirty="0" err="1"/>
              <a:t>newPriority</a:t>
            </a:r>
            <a:r>
              <a:rPr lang="en-US" sz="2800" u="sng" dirty="0" smtClean="0"/>
              <a:t>)</a:t>
            </a:r>
          </a:p>
          <a:p>
            <a:r>
              <a:rPr lang="en-US" sz="2800" dirty="0"/>
              <a:t>Attempting to exceed the maximum priority or set a </a:t>
            </a:r>
            <a:r>
              <a:rPr lang="en-US" sz="2800" dirty="0" smtClean="0"/>
              <a:t>non-positive </a:t>
            </a:r>
            <a:r>
              <a:rPr lang="en-US" sz="2800" dirty="0"/>
              <a:t>priority throws </a:t>
            </a:r>
            <a:r>
              <a:rPr lang="en-US" sz="2800" dirty="0" smtClean="0"/>
              <a:t>an </a:t>
            </a:r>
            <a:r>
              <a:rPr lang="en-US" sz="2800" dirty="0" err="1" smtClean="0"/>
              <a:t>IllegalArgumentException</a:t>
            </a:r>
            <a:r>
              <a:rPr lang="en-US" sz="2800" dirty="0" smtClean="0"/>
              <a:t>.</a:t>
            </a:r>
          </a:p>
          <a:p>
            <a:pPr algn="just"/>
            <a:endParaRPr lang="ar-J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" y="4200659"/>
            <a:ext cx="7830900" cy="21826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44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Preemption</a:t>
            </a:r>
            <a:endParaRPr lang="ar-J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There are two main kinds of thread scheduling: </a:t>
            </a:r>
            <a:r>
              <a:rPr lang="en-US" i="1" dirty="0"/>
              <a:t>preemptive </a:t>
            </a:r>
            <a:r>
              <a:rPr lang="en-US" dirty="0"/>
              <a:t>and </a:t>
            </a:r>
            <a:r>
              <a:rPr lang="en-US" i="1" dirty="0"/>
              <a:t>cooperative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A preemptive thread scheduler determines when a thread has had its fair </a:t>
            </a:r>
            <a:r>
              <a:rPr lang="en-US" dirty="0" smtClean="0"/>
              <a:t>share of </a:t>
            </a:r>
            <a:r>
              <a:rPr lang="en-US" dirty="0"/>
              <a:t>CPU time, pauses that thread, and then hands off control of the CPU to a </a:t>
            </a:r>
            <a:r>
              <a:rPr lang="en-US" dirty="0" smtClean="0"/>
              <a:t>different thread.</a:t>
            </a:r>
          </a:p>
          <a:p>
            <a:pPr algn="just"/>
            <a:r>
              <a:rPr lang="en-US" dirty="0"/>
              <a:t>A cooperative thread scheduler waits for the running thread to pause itself </a:t>
            </a:r>
            <a:r>
              <a:rPr lang="en-US" dirty="0" smtClean="0"/>
              <a:t>before handing </a:t>
            </a:r>
            <a:r>
              <a:rPr lang="en-US" dirty="0"/>
              <a:t>off control of the CPU to a different thread.</a:t>
            </a:r>
            <a:endParaRPr lang="ar-J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8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Preemption</a:t>
            </a:r>
            <a:endParaRPr lang="ar-J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 virtual machine that uses </a:t>
            </a:r>
            <a:r>
              <a:rPr lang="en-US" dirty="0" smtClean="0"/>
              <a:t>cooperative thread </a:t>
            </a:r>
            <a:r>
              <a:rPr lang="en-US" dirty="0"/>
              <a:t>scheduling is much more susceptible to thread starvation than a </a:t>
            </a:r>
            <a:r>
              <a:rPr lang="en-US" dirty="0" smtClean="0"/>
              <a:t>virtual machine </a:t>
            </a:r>
            <a:r>
              <a:rPr lang="en-US" dirty="0"/>
              <a:t>that uses preemptive thread scheduling, because one high-priority, </a:t>
            </a:r>
            <a:r>
              <a:rPr lang="en-US" dirty="0" smtClean="0"/>
              <a:t>uncooperative thread </a:t>
            </a:r>
            <a:r>
              <a:rPr lang="en-US" dirty="0"/>
              <a:t>can hog an entire CPU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In preemptive thread scheduling </a:t>
            </a:r>
            <a:r>
              <a:rPr lang="en-US" dirty="0"/>
              <a:t>t</a:t>
            </a:r>
            <a:r>
              <a:rPr lang="en-US" dirty="0" smtClean="0"/>
              <a:t>he higher priority thread </a:t>
            </a:r>
            <a:r>
              <a:rPr lang="en-US" i="1" dirty="0"/>
              <a:t>preempts </a:t>
            </a:r>
            <a:r>
              <a:rPr lang="en-US" dirty="0"/>
              <a:t>the lower-priority thread.</a:t>
            </a:r>
            <a:endParaRPr lang="ar-J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33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Preemption</a:t>
            </a:r>
            <a:endParaRPr lang="ar-J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564" y="1600200"/>
            <a:ext cx="6347714" cy="388077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There are 10 ways a thread can pause in favor of other threads or indicate that it is </a:t>
            </a:r>
            <a:r>
              <a:rPr lang="en-US" dirty="0" smtClean="0"/>
              <a:t>ready to </a:t>
            </a:r>
            <a:r>
              <a:rPr lang="en-US" dirty="0"/>
              <a:t>pause. These are: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It </a:t>
            </a:r>
            <a:r>
              <a:rPr lang="en-US" dirty="0"/>
              <a:t>can block on I/O.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It </a:t>
            </a:r>
            <a:r>
              <a:rPr lang="en-US" dirty="0"/>
              <a:t>can block on a synchronized object.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It </a:t>
            </a:r>
            <a:r>
              <a:rPr lang="en-US" dirty="0"/>
              <a:t>can yield.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It </a:t>
            </a:r>
            <a:r>
              <a:rPr lang="en-US" dirty="0"/>
              <a:t>can go to sleep.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It </a:t>
            </a:r>
            <a:r>
              <a:rPr lang="en-US" dirty="0"/>
              <a:t>can join another thread.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It </a:t>
            </a:r>
            <a:r>
              <a:rPr lang="en-US" dirty="0"/>
              <a:t>can wait on an object.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It </a:t>
            </a:r>
            <a:r>
              <a:rPr lang="en-US" dirty="0"/>
              <a:t>can finish.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It </a:t>
            </a:r>
            <a:r>
              <a:rPr lang="en-US" dirty="0"/>
              <a:t>can be preempted by a higher-priority thread.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It </a:t>
            </a:r>
            <a:r>
              <a:rPr lang="en-US" dirty="0"/>
              <a:t>can be suspended.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It </a:t>
            </a:r>
            <a:r>
              <a:rPr lang="en-US" dirty="0"/>
              <a:t>can stop.</a:t>
            </a:r>
            <a:endParaRPr lang="ar-J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9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33400"/>
            <a:ext cx="6347713" cy="838200"/>
          </a:xfrm>
        </p:spPr>
        <p:txBody>
          <a:bodyPr/>
          <a:lstStyle/>
          <a:p>
            <a:r>
              <a:rPr lang="en-US" dirty="0"/>
              <a:t>Blocking</a:t>
            </a:r>
            <a:endParaRPr lang="ar-J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524000"/>
            <a:ext cx="6347714" cy="3880773"/>
          </a:xfrm>
        </p:spPr>
        <p:txBody>
          <a:bodyPr/>
          <a:lstStyle/>
          <a:p>
            <a:r>
              <a:rPr lang="en-US" dirty="0"/>
              <a:t>Blocking occurs any time a thread has to stop and wait for a resource it doesn’t have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/>
              <a:t>a thread in a network program will voluntarily give up </a:t>
            </a:r>
            <a:r>
              <a:rPr lang="en-US" dirty="0" smtClean="0"/>
              <a:t>control of </a:t>
            </a:r>
            <a:r>
              <a:rPr lang="en-US" dirty="0"/>
              <a:t>the CPU is by blocking on I/O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Threads can also block when they enter a synchronized method or block.</a:t>
            </a:r>
            <a:endParaRPr lang="en-US" dirty="0" smtClean="0"/>
          </a:p>
          <a:p>
            <a:endParaRPr lang="ar-J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9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1295400"/>
            <a:ext cx="8229600" cy="4525963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Multithreaded system increase complexity.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Complexity comes from the need to keep the system safe, and consistence.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each thread must agree to use certain resources </a:t>
            </a:r>
            <a:r>
              <a:rPr lang="en-US" dirty="0" smtClean="0"/>
              <a:t>only when </a:t>
            </a:r>
            <a:r>
              <a:rPr lang="en-US" dirty="0"/>
              <a:t>it’s sure those resources can’t change or that it has exclusive access to them</a:t>
            </a:r>
            <a:r>
              <a:rPr lang="en-US" dirty="0" smtClean="0"/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Deadlock: two </a:t>
            </a:r>
            <a:r>
              <a:rPr lang="en-US" dirty="0"/>
              <a:t>threads are </a:t>
            </a:r>
            <a:r>
              <a:rPr lang="en-US" dirty="0" smtClean="0"/>
              <a:t>each waiting </a:t>
            </a:r>
            <a:r>
              <a:rPr lang="en-US" dirty="0"/>
              <a:t>for resources the other possesses</a:t>
            </a:r>
            <a:r>
              <a:rPr lang="en-US" dirty="0" smtClean="0"/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Neither thread can proceed without the </a:t>
            </a:r>
            <a:r>
              <a:rPr lang="en-US" dirty="0" smtClean="0"/>
              <a:t>resources that </a:t>
            </a:r>
            <a:r>
              <a:rPr lang="en-US" dirty="0"/>
              <a:t>the other thread has reserved, but neither is willing to give up the </a:t>
            </a:r>
            <a:r>
              <a:rPr lang="en-US" dirty="0" smtClean="0"/>
              <a:t>resources it </a:t>
            </a:r>
            <a:r>
              <a:rPr lang="en-US" dirty="0"/>
              <a:t>has already.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2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32590"/>
          </a:xfrm>
        </p:spPr>
        <p:txBody>
          <a:bodyPr/>
          <a:lstStyle/>
          <a:p>
            <a:r>
              <a:rPr lang="en-US" dirty="0" smtClean="0"/>
              <a:t>Yielding </a:t>
            </a:r>
            <a:endParaRPr lang="ar-J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342191"/>
            <a:ext cx="6347714" cy="2772610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A thread does </a:t>
            </a:r>
            <a:r>
              <a:rPr lang="en-US" sz="2000" dirty="0" smtClean="0"/>
              <a:t>this by </a:t>
            </a:r>
            <a:r>
              <a:rPr lang="en-US" sz="2000" dirty="0"/>
              <a:t>invoking the static </a:t>
            </a:r>
            <a:r>
              <a:rPr lang="en-US" sz="2000" dirty="0" err="1"/>
              <a:t>Thread.yield</a:t>
            </a:r>
            <a:r>
              <a:rPr lang="en-US" sz="2000" dirty="0"/>
              <a:t>() method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 smtClean="0"/>
              <a:t> </a:t>
            </a:r>
            <a:r>
              <a:rPr lang="en-US" sz="2000" dirty="0"/>
              <a:t>This signals to the virtual machine </a:t>
            </a:r>
            <a:r>
              <a:rPr lang="en-US" sz="2000" dirty="0" smtClean="0"/>
              <a:t>that it </a:t>
            </a:r>
            <a:r>
              <a:rPr lang="en-US" sz="2000" dirty="0"/>
              <a:t>can run another thread if one is </a:t>
            </a:r>
            <a:endParaRPr lang="en-US" sz="2000" dirty="0" smtClean="0"/>
          </a:p>
          <a:p>
            <a:pPr algn="just"/>
            <a:r>
              <a:rPr lang="en-US" sz="2000" dirty="0"/>
              <a:t>should make sure that it or its associated Runnable object </a:t>
            </a:r>
            <a:r>
              <a:rPr lang="en-US" sz="2000" dirty="0" smtClean="0"/>
              <a:t>is in </a:t>
            </a:r>
            <a:r>
              <a:rPr lang="en-US" sz="2000" dirty="0"/>
              <a:t>a consistent state that can be </a:t>
            </a:r>
            <a:r>
              <a:rPr lang="en-US" sz="2000" dirty="0" smtClean="0"/>
              <a:t>used </a:t>
            </a:r>
            <a:r>
              <a:rPr lang="en-US" sz="2000" dirty="0"/>
              <a:t>by other </a:t>
            </a:r>
            <a:r>
              <a:rPr lang="en-US" sz="2000" dirty="0" err="1"/>
              <a:t>objects.</a:t>
            </a:r>
            <a:r>
              <a:rPr lang="en-US" sz="2000" dirty="0" err="1" smtClean="0"/>
              <a:t>ready</a:t>
            </a:r>
            <a:r>
              <a:rPr lang="en-US" sz="2000" dirty="0" smtClean="0"/>
              <a:t> </a:t>
            </a:r>
            <a:r>
              <a:rPr lang="en-US" sz="2000" dirty="0"/>
              <a:t>to run</a:t>
            </a:r>
            <a:r>
              <a:rPr lang="en-US" sz="2000" dirty="0" smtClean="0"/>
              <a:t>.</a:t>
            </a:r>
          </a:p>
          <a:p>
            <a:pPr marL="0" indent="0" algn="just">
              <a:buNone/>
            </a:pPr>
            <a:endParaRPr lang="ar-JO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180" y="4114802"/>
            <a:ext cx="4220550" cy="149382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4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Sleeping</a:t>
            </a:r>
            <a:endParaRPr lang="ar-J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7086600" cy="40386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gives </a:t>
            </a:r>
            <a:r>
              <a:rPr lang="en-US" dirty="0" smtClean="0"/>
              <a:t>an opportunity </a:t>
            </a:r>
            <a:r>
              <a:rPr lang="en-US" dirty="0"/>
              <a:t>to run not only to other threads of the same priority, but also to </a:t>
            </a:r>
            <a:r>
              <a:rPr lang="en-US" dirty="0" smtClean="0"/>
              <a:t>threads of lower priorities.</a:t>
            </a:r>
          </a:p>
          <a:p>
            <a:pPr algn="just"/>
            <a:r>
              <a:rPr lang="en-US" dirty="0"/>
              <a:t>However, a thread that goes to sleep does hold onto all the locks </a:t>
            </a:r>
            <a:r>
              <a:rPr lang="en-US" dirty="0" smtClean="0"/>
              <a:t>it’s grabbed.</a:t>
            </a:r>
          </a:p>
          <a:p>
            <a:r>
              <a:rPr lang="en-US" dirty="0" smtClean="0"/>
              <a:t>invoking </a:t>
            </a:r>
            <a:r>
              <a:rPr lang="en-US" dirty="0"/>
              <a:t>one of two overloaded static </a:t>
            </a:r>
            <a:r>
              <a:rPr lang="en-US" dirty="0" err="1"/>
              <a:t>Thread.sleep</a:t>
            </a:r>
            <a:r>
              <a:rPr lang="en-US" dirty="0"/>
              <a:t>() methods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3505200"/>
            <a:ext cx="7010400" cy="144780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9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2"/>
          </a:xfrm>
        </p:spPr>
        <p:txBody>
          <a:bodyPr/>
          <a:lstStyle/>
          <a:p>
            <a:r>
              <a:rPr lang="en-US" dirty="0"/>
              <a:t>Sleeping</a:t>
            </a:r>
            <a:endParaRPr lang="ar-J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3162"/>
            <a:ext cx="8229600" cy="13716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wake up the sleeping thread before its time. by invoking the sleeping thread’s interrupt() method.</a:t>
            </a:r>
          </a:p>
          <a:p>
            <a:pPr marL="0" indent="0" algn="ctr">
              <a:buNone/>
            </a:pPr>
            <a:r>
              <a:rPr lang="en-US" sz="2800" b="1" dirty="0" smtClean="0"/>
              <a:t>public void </a:t>
            </a:r>
            <a:r>
              <a:rPr lang="en-US" sz="2800" dirty="0" smtClean="0"/>
              <a:t>interrupt()</a:t>
            </a:r>
          </a:p>
          <a:p>
            <a:pPr marL="0" indent="0">
              <a:buNone/>
            </a:pPr>
            <a:endParaRPr lang="ar-JO" sz="2800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544762"/>
            <a:ext cx="8136000" cy="370548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6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Joining threads</a:t>
            </a:r>
            <a:endParaRPr lang="ar-J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1388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Java provides three join() methods to allow </a:t>
            </a:r>
            <a:r>
              <a:rPr lang="en-US" dirty="0" smtClean="0"/>
              <a:t>one thread </a:t>
            </a:r>
            <a:r>
              <a:rPr lang="en-US" dirty="0"/>
              <a:t>to wait for another thread to finish before </a:t>
            </a:r>
            <a:r>
              <a:rPr lang="en-US" dirty="0" smtClean="0"/>
              <a:t>continuing</a:t>
            </a:r>
            <a:r>
              <a:rPr lang="en-US" dirty="0"/>
              <a:t>. These are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algn="just"/>
            <a:r>
              <a:rPr lang="en-US" dirty="0"/>
              <a:t>The joining thread (i.e., the one that invokes the join() method) waits for the </a:t>
            </a:r>
            <a:r>
              <a:rPr lang="en-US" dirty="0" smtClean="0"/>
              <a:t>joined thread </a:t>
            </a:r>
            <a:r>
              <a:rPr lang="en-US" dirty="0"/>
              <a:t>(</a:t>
            </a:r>
            <a:r>
              <a:rPr lang="en-US" dirty="0" err="1"/>
              <a:t>i.e</a:t>
            </a:r>
            <a:r>
              <a:rPr lang="en-US" dirty="0"/>
              <a:t>, the one whose join() method is invoked) to finish.</a:t>
            </a:r>
            <a:endParaRPr lang="ar-J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743200"/>
            <a:ext cx="8746201" cy="13451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19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threads</a:t>
            </a:r>
            <a:endParaRPr lang="ar-J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676400"/>
            <a:ext cx="7086600" cy="392951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7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304800"/>
            <a:ext cx="6934200" cy="6400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6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3290"/>
            <a:ext cx="6347713" cy="6096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Waiting on an object</a:t>
            </a:r>
            <a:endParaRPr lang="ar-J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0722"/>
            <a:ext cx="6347714" cy="388077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400" dirty="0"/>
              <a:t>A thread can </a:t>
            </a:r>
            <a:r>
              <a:rPr lang="en-US" sz="2400" i="1" dirty="0"/>
              <a:t>wait </a:t>
            </a:r>
            <a:r>
              <a:rPr lang="en-US" sz="2400" dirty="0"/>
              <a:t>on an object it has locked. While waiting, it releases the lock on </a:t>
            </a:r>
            <a:r>
              <a:rPr lang="en-US" sz="2400" dirty="0" smtClean="0"/>
              <a:t>the object </a:t>
            </a:r>
            <a:r>
              <a:rPr lang="en-US" sz="2400" dirty="0"/>
              <a:t>and pauses until it is notified by some other thread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smtClean="0"/>
              <a:t> </a:t>
            </a:r>
            <a:r>
              <a:rPr lang="en-US" sz="2400" dirty="0"/>
              <a:t>Another thread changes </a:t>
            </a:r>
            <a:r>
              <a:rPr lang="en-US" sz="2400" dirty="0" smtClean="0"/>
              <a:t>the object </a:t>
            </a:r>
            <a:r>
              <a:rPr lang="en-US" sz="2400" dirty="0"/>
              <a:t>in some way, notifies the thread waiting on that object, and then continues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/>
              <a:t>the thread that wants to pause must first obtain the lock on the object </a:t>
            </a:r>
            <a:r>
              <a:rPr lang="en-US" sz="2400" dirty="0" smtClean="0"/>
              <a:t>using synchronized </a:t>
            </a:r>
            <a:r>
              <a:rPr lang="en-US" sz="2400" dirty="0"/>
              <a:t>and then invoke one of the </a:t>
            </a:r>
            <a:r>
              <a:rPr lang="en-US" sz="2400" dirty="0" smtClean="0"/>
              <a:t>object’s </a:t>
            </a:r>
            <a:r>
              <a:rPr lang="en-US" sz="2400" dirty="0"/>
              <a:t>three overloaded wait() methods</a:t>
            </a:r>
            <a:r>
              <a:rPr lang="en-US" sz="2400" dirty="0" smtClean="0"/>
              <a:t>:</a:t>
            </a:r>
          </a:p>
          <a:p>
            <a:pPr algn="just"/>
            <a:endParaRPr lang="ar-JO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5029200"/>
            <a:ext cx="8746201" cy="12943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7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Waiting on an object</a:t>
            </a:r>
            <a:endParaRPr lang="ar-J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thread that invoked it releases the lock on the object it’s </a:t>
            </a:r>
            <a:r>
              <a:rPr lang="en-US" dirty="0" smtClean="0"/>
              <a:t>waiting on</a:t>
            </a:r>
          </a:p>
          <a:p>
            <a:r>
              <a:rPr lang="en-US" dirty="0" smtClean="0"/>
              <a:t>It remains asleep until one of three things happens: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timeout expires.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thread is interrupted.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object is notified.</a:t>
            </a:r>
            <a:endParaRPr lang="ar-J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3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Finish</a:t>
            </a:r>
            <a:endParaRPr lang="ar-J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run() method returns, the thread dies and other threads can </a:t>
            </a:r>
            <a:r>
              <a:rPr lang="en-US" dirty="0" smtClean="0"/>
              <a:t>take over</a:t>
            </a:r>
            <a:r>
              <a:rPr lang="en-US" dirty="0"/>
              <a:t>.</a:t>
            </a:r>
            <a:endParaRPr lang="ar-J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97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685800"/>
          </a:xfrm>
        </p:spPr>
        <p:txBody>
          <a:bodyPr/>
          <a:lstStyle/>
          <a:p>
            <a:r>
              <a:rPr lang="en-US" dirty="0"/>
              <a:t>Thread Pools and Executors</a:t>
            </a:r>
            <a:endParaRPr lang="ar-J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38" y="1524000"/>
            <a:ext cx="7046261" cy="3880773"/>
          </a:xfrm>
        </p:spPr>
        <p:txBody>
          <a:bodyPr/>
          <a:lstStyle/>
          <a:p>
            <a:r>
              <a:rPr lang="en-US" dirty="0"/>
              <a:t>multiple </a:t>
            </a:r>
            <a:r>
              <a:rPr lang="en-US" dirty="0" smtClean="0"/>
              <a:t>threads</a:t>
            </a:r>
            <a:r>
              <a:rPr lang="en-US" dirty="0"/>
              <a:t> improves </a:t>
            </a:r>
            <a:r>
              <a:rPr lang="en-US" dirty="0" smtClean="0"/>
              <a:t>performance </a:t>
            </a:r>
            <a:r>
              <a:rPr lang="en-US" dirty="0"/>
              <a:t>for </a:t>
            </a:r>
            <a:r>
              <a:rPr lang="en-US" dirty="0" smtClean="0"/>
              <a:t>network programs.</a:t>
            </a:r>
          </a:p>
          <a:p>
            <a:r>
              <a:rPr lang="en-US" dirty="0"/>
              <a:t>multiple </a:t>
            </a:r>
            <a:r>
              <a:rPr lang="en-US" dirty="0" smtClean="0"/>
              <a:t>threads result-in overhead for VM.</a:t>
            </a:r>
          </a:p>
          <a:p>
            <a:r>
              <a:rPr lang="en-US" dirty="0" smtClean="0"/>
              <a:t>Optimal number of threads </a:t>
            </a:r>
            <a:r>
              <a:rPr lang="en-US" dirty="0"/>
              <a:t>help </a:t>
            </a:r>
            <a:r>
              <a:rPr lang="en-US" dirty="0" smtClean="0"/>
              <a:t>make more </a:t>
            </a:r>
            <a:r>
              <a:rPr lang="en-US" dirty="0"/>
              <a:t>efficient use of a computer’s limited CPU </a:t>
            </a:r>
            <a:r>
              <a:rPr lang="en-US" dirty="0" smtClean="0"/>
              <a:t>resources.</a:t>
            </a:r>
          </a:p>
          <a:p>
            <a:r>
              <a:rPr lang="en-US" dirty="0"/>
              <a:t>The Executors class in </a:t>
            </a:r>
            <a:r>
              <a:rPr lang="en-US" dirty="0" err="1"/>
              <a:t>java.util.concurrent</a:t>
            </a:r>
            <a:r>
              <a:rPr lang="en-US" dirty="0"/>
              <a:t> makes it quite easy to set up </a:t>
            </a:r>
            <a:r>
              <a:rPr lang="en-US" dirty="0" smtClean="0"/>
              <a:t>thread pools.</a:t>
            </a:r>
          </a:p>
          <a:p>
            <a:r>
              <a:rPr lang="en-US" dirty="0"/>
              <a:t>You simply submit each task as a Runnable object to the </a:t>
            </a:r>
            <a:r>
              <a:rPr lang="en-US" dirty="0" smtClean="0"/>
              <a:t>pool, get the future object.</a:t>
            </a:r>
          </a:p>
          <a:p>
            <a:endParaRPr lang="ar-J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9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</a:t>
            </a:r>
            <a:endParaRPr lang="ar-J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 </a:t>
            </a:r>
            <a:r>
              <a:rPr lang="en-US" i="1" dirty="0"/>
              <a:t>thread </a:t>
            </a:r>
            <a:r>
              <a:rPr lang="en-US" dirty="0"/>
              <a:t>with a little </a:t>
            </a:r>
            <a:r>
              <a:rPr lang="en-US" i="1" dirty="0"/>
              <a:t>t </a:t>
            </a:r>
            <a:r>
              <a:rPr lang="en-US" dirty="0"/>
              <a:t>is a separate, independent path of execution in the virtual machine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A Thread with a capital T is an instance of the </a:t>
            </a:r>
            <a:r>
              <a:rPr lang="en-US" dirty="0" err="1"/>
              <a:t>java.lang.Thread</a:t>
            </a:r>
            <a:r>
              <a:rPr lang="en-US" dirty="0"/>
              <a:t> class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There is a </a:t>
            </a:r>
            <a:r>
              <a:rPr lang="en-US" dirty="0" smtClean="0"/>
              <a:t>one-to-one </a:t>
            </a:r>
            <a:r>
              <a:rPr lang="en-US" dirty="0"/>
              <a:t>relationship between threads executing in the virtual machine and Thread </a:t>
            </a:r>
            <a:r>
              <a:rPr lang="en-US" dirty="0" smtClean="0"/>
              <a:t>objects constructed </a:t>
            </a:r>
            <a:r>
              <a:rPr lang="en-US" dirty="0"/>
              <a:t>by the virtual machine</a:t>
            </a:r>
            <a:endParaRPr lang="ar-J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2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6347713" cy="685800"/>
          </a:xfrm>
        </p:spPr>
        <p:txBody>
          <a:bodyPr/>
          <a:lstStyle/>
          <a:p>
            <a:r>
              <a:rPr lang="en-US" dirty="0" smtClean="0"/>
              <a:t>Example3_12</a:t>
            </a:r>
            <a:endParaRPr lang="ar-J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122172"/>
            <a:ext cx="5943600" cy="52786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1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6347713" cy="9144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ar-JO" dirty="0"/>
          </a:p>
        </p:txBody>
      </p:sp>
      <p:pic>
        <p:nvPicPr>
          <p:cNvPr id="1026" name="Picture 2" descr="Figure 1: Threads created by JV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3000" y="1066800"/>
            <a:ext cx="5029200" cy="5498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4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67566"/>
            <a:ext cx="6347713" cy="914400"/>
          </a:xfrm>
        </p:spPr>
        <p:txBody>
          <a:bodyPr/>
          <a:lstStyle/>
          <a:p>
            <a:r>
              <a:rPr lang="en-US" dirty="0" smtClean="0"/>
              <a:t>Threads</a:t>
            </a:r>
            <a:endParaRPr lang="ar-J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4938"/>
            <a:ext cx="8458200" cy="452596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To start a new thread running in the virtual machine, you construct an instance of the</a:t>
            </a:r>
          </a:p>
          <a:p>
            <a:pPr algn="just"/>
            <a:r>
              <a:rPr lang="en-US" dirty="0"/>
              <a:t>Thread class and invoke its start() method, like this:</a:t>
            </a:r>
          </a:p>
          <a:p>
            <a:pPr marL="400050" lvl="1" indent="0">
              <a:buNone/>
            </a:pPr>
            <a:r>
              <a:rPr lang="en-US" dirty="0" smtClean="0"/>
              <a:t>	Thread </a:t>
            </a:r>
            <a:r>
              <a:rPr lang="en-US" dirty="0"/>
              <a:t>t = </a:t>
            </a:r>
            <a:r>
              <a:rPr lang="en-US" b="1" dirty="0"/>
              <a:t>new </a:t>
            </a:r>
            <a:r>
              <a:rPr lang="en-US" dirty="0"/>
              <a:t>Thread();</a:t>
            </a:r>
          </a:p>
          <a:p>
            <a:pPr marL="40005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t.start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To give </a:t>
            </a:r>
            <a:r>
              <a:rPr lang="en-US" dirty="0"/>
              <a:t>a thread something to do, you </a:t>
            </a:r>
            <a:r>
              <a:rPr lang="en-US" dirty="0" smtClean="0"/>
              <a:t>either:</a:t>
            </a:r>
          </a:p>
          <a:p>
            <a:pPr lvl="1"/>
            <a:r>
              <a:rPr lang="en-US" dirty="0"/>
              <a:t>subclass the Thread class and override </a:t>
            </a:r>
            <a:r>
              <a:rPr lang="en-US" dirty="0" smtClean="0"/>
              <a:t>its run</a:t>
            </a:r>
            <a:r>
              <a:rPr lang="en-US" dirty="0"/>
              <a:t>() </a:t>
            </a:r>
            <a:r>
              <a:rPr lang="en-US" dirty="0" smtClean="0"/>
              <a:t>method.</a:t>
            </a:r>
          </a:p>
          <a:p>
            <a:pPr marL="457200" lvl="1" indent="0">
              <a:buNone/>
            </a:pPr>
            <a:r>
              <a:rPr lang="en-US" b="1" dirty="0" smtClean="0"/>
              <a:t>	public </a:t>
            </a:r>
            <a:r>
              <a:rPr lang="en-US" b="1" dirty="0"/>
              <a:t>void </a:t>
            </a:r>
            <a:r>
              <a:rPr lang="en-US" dirty="0"/>
              <a:t>run()</a:t>
            </a:r>
            <a:endParaRPr lang="en-US" dirty="0" smtClean="0"/>
          </a:p>
          <a:p>
            <a:pPr lvl="1"/>
            <a:r>
              <a:rPr lang="en-US" dirty="0"/>
              <a:t>implement the Runnable interface and pass the Runnable object to the Thread </a:t>
            </a:r>
            <a:r>
              <a:rPr lang="en-US" dirty="0" smtClean="0"/>
              <a:t>constructor.</a:t>
            </a:r>
            <a:endParaRPr lang="ar-J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1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62000"/>
          </a:xfrm>
        </p:spPr>
        <p:txBody>
          <a:bodyPr/>
          <a:lstStyle/>
          <a:p>
            <a:r>
              <a:rPr lang="en-US" dirty="0"/>
              <a:t>Threads</a:t>
            </a:r>
            <a:endParaRPr lang="ar-J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You’re going to put all the work the thread does in </a:t>
            </a:r>
            <a:r>
              <a:rPr lang="en-US" dirty="0" smtClean="0"/>
              <a:t>the run method.</a:t>
            </a:r>
          </a:p>
          <a:p>
            <a:r>
              <a:rPr lang="en-US" dirty="0"/>
              <a:t>the thread starts here and it stops here. When the run() method </a:t>
            </a:r>
            <a:r>
              <a:rPr lang="en-US" dirty="0" smtClean="0"/>
              <a:t>completes, the </a:t>
            </a:r>
            <a:r>
              <a:rPr lang="en-US" dirty="0"/>
              <a:t>thread dies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ar-J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58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685800"/>
          </a:xfrm>
        </p:spPr>
        <p:txBody>
          <a:bodyPr/>
          <a:lstStyle/>
          <a:p>
            <a:r>
              <a:rPr lang="en-US" dirty="0" smtClean="0"/>
              <a:t>Example3.1: </a:t>
            </a:r>
            <a:r>
              <a:rPr lang="en-US" dirty="0" smtClean="0"/>
              <a:t>subclass</a:t>
            </a:r>
            <a:endParaRPr lang="ar-J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9" y="1322294"/>
            <a:ext cx="6347713" cy="474320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6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4009</TotalTime>
  <Words>2069</Words>
  <Application>Microsoft Office PowerPoint</Application>
  <PresentationFormat>On-screen Show (4:3)</PresentationFormat>
  <Paragraphs>246</Paragraphs>
  <Slides>50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Tahoma</vt:lpstr>
      <vt:lpstr>Trebuchet MS</vt:lpstr>
      <vt:lpstr>Wingdings 3</vt:lpstr>
      <vt:lpstr>Facet</vt:lpstr>
      <vt:lpstr>Chapter3</vt:lpstr>
      <vt:lpstr>Threads</vt:lpstr>
      <vt:lpstr>PowerPoint Presentation</vt:lpstr>
      <vt:lpstr>Threads</vt:lpstr>
      <vt:lpstr>Thread</vt:lpstr>
      <vt:lpstr>Example</vt:lpstr>
      <vt:lpstr>Threads</vt:lpstr>
      <vt:lpstr>Threads</vt:lpstr>
      <vt:lpstr>Example3.1: subclass</vt:lpstr>
      <vt:lpstr>Example3.2: subclass multithread</vt:lpstr>
      <vt:lpstr>Example3.3: subclass multithread</vt:lpstr>
      <vt:lpstr>Example3_4: Runnable Interface</vt:lpstr>
      <vt:lpstr>Practice5.1</vt:lpstr>
      <vt:lpstr>Example3_5:Subclass Thread on Stream</vt:lpstr>
      <vt:lpstr>Example3_6:Runnable Interface on stream</vt:lpstr>
      <vt:lpstr>Returning Information from a Thread</vt:lpstr>
      <vt:lpstr>Returning Information from a Thread</vt:lpstr>
      <vt:lpstr>Example3-7:Returning Information from a Thread</vt:lpstr>
      <vt:lpstr>Example3-7:Returning Information from a Thread</vt:lpstr>
      <vt:lpstr>Race condition</vt:lpstr>
      <vt:lpstr>Polling: Example3-8</vt:lpstr>
      <vt:lpstr>Callbacks: Example3-9-1</vt:lpstr>
      <vt:lpstr>Callbacks: Example3-9-2</vt:lpstr>
      <vt:lpstr>Futures, Callables, and Executors</vt:lpstr>
      <vt:lpstr>Example3_10: Futures, Callables, and Executors</vt:lpstr>
      <vt:lpstr>Synchronization</vt:lpstr>
      <vt:lpstr>Example3_11: Synchronization</vt:lpstr>
      <vt:lpstr>Synchronization</vt:lpstr>
      <vt:lpstr>Synchronization</vt:lpstr>
      <vt:lpstr>Synchronization</vt:lpstr>
      <vt:lpstr>Deadlock</vt:lpstr>
      <vt:lpstr>Thread Scheduling</vt:lpstr>
      <vt:lpstr>Thread Scheduling:Priorities</vt:lpstr>
      <vt:lpstr>Priorities</vt:lpstr>
      <vt:lpstr>Priorities</vt:lpstr>
      <vt:lpstr>Preemption</vt:lpstr>
      <vt:lpstr>Preemption</vt:lpstr>
      <vt:lpstr>Preemption</vt:lpstr>
      <vt:lpstr>Blocking</vt:lpstr>
      <vt:lpstr>Yielding </vt:lpstr>
      <vt:lpstr>Sleeping</vt:lpstr>
      <vt:lpstr>Sleeping</vt:lpstr>
      <vt:lpstr>Joining threads</vt:lpstr>
      <vt:lpstr>Joining threads</vt:lpstr>
      <vt:lpstr>PowerPoint Presentation</vt:lpstr>
      <vt:lpstr>Waiting on an object</vt:lpstr>
      <vt:lpstr>Waiting on an object</vt:lpstr>
      <vt:lpstr>Finish</vt:lpstr>
      <vt:lpstr>Thread Pools and Executors</vt:lpstr>
      <vt:lpstr>Example3_12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Chapter5</dc:title>
  <dc:creator>Samer</dc:creator>
  <cp:lastModifiedBy>Adnan</cp:lastModifiedBy>
  <cp:revision>138</cp:revision>
  <cp:lastPrinted>2014-10-13T11:22:19Z</cp:lastPrinted>
  <dcterms:created xsi:type="dcterms:W3CDTF">2006-08-16T00:00:00Z</dcterms:created>
  <dcterms:modified xsi:type="dcterms:W3CDTF">2015-03-28T19:08:31Z</dcterms:modified>
</cp:coreProperties>
</file>