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6090-EDEF-42A9-9D04-AAFB39461AD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B577-771F-4A05-BBF3-57B02B44C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6090-EDEF-42A9-9D04-AAFB39461AD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B577-771F-4A05-BBF3-57B02B44C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6090-EDEF-42A9-9D04-AAFB39461AD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B577-771F-4A05-BBF3-57B02B44C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6090-EDEF-42A9-9D04-AAFB39461AD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B577-771F-4A05-BBF3-57B02B44C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6090-EDEF-42A9-9D04-AAFB39461AD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B577-771F-4A05-BBF3-57B02B44C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6090-EDEF-42A9-9D04-AAFB39461AD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B577-771F-4A05-BBF3-57B02B44C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6090-EDEF-42A9-9D04-AAFB39461AD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B577-771F-4A05-BBF3-57B02B44C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6090-EDEF-42A9-9D04-AAFB39461AD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B577-771F-4A05-BBF3-57B02B44C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6090-EDEF-42A9-9D04-AAFB39461AD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B577-771F-4A05-BBF3-57B02B44C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6090-EDEF-42A9-9D04-AAFB39461AD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B577-771F-4A05-BBF3-57B02B44C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6090-EDEF-42A9-9D04-AAFB39461AD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B577-771F-4A05-BBF3-57B02B44C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16090-EDEF-42A9-9D04-AAFB39461AD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2B577-771F-4A05-BBF3-57B02B44CA8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Consolas"/>
              </a:rPr>
              <a:t>class </a:t>
            </a:r>
            <a:r>
              <a:rPr lang="en-US" b="0" dirty="0" err="1" smtClean="0">
                <a:latin typeface="Consolas"/>
              </a:rPr>
              <a:t>BakeCake</a:t>
            </a:r>
            <a:r>
              <a:rPr lang="en-US" b="0" dirty="0" smtClean="0">
                <a:latin typeface="Consolas"/>
              </a:rPr>
              <a:t> {</a:t>
            </a:r>
          </a:p>
          <a:p>
            <a:r>
              <a:rPr lang="en-US" b="0" dirty="0" smtClean="0">
                <a:latin typeface="Consolas"/>
              </a:rPr>
              <a:t>    public static void main(String </a:t>
            </a:r>
            <a:r>
              <a:rPr lang="en-US" b="0" dirty="0" err="1" smtClean="0">
                <a:latin typeface="Consolas"/>
              </a:rPr>
              <a:t>args</a:t>
            </a:r>
            <a:r>
              <a:rPr lang="en-US" b="0" dirty="0" smtClean="0">
                <a:latin typeface="Consolas"/>
              </a:rPr>
              <a:t>[]) {</a:t>
            </a:r>
          </a:p>
          <a:p>
            <a:r>
              <a:rPr lang="en-US" dirty="0">
                <a:latin typeface="Consolas"/>
              </a:rPr>
              <a:t>	</a:t>
            </a:r>
            <a:r>
              <a:rPr lang="en-US" dirty="0" smtClean="0">
                <a:latin typeface="Consolas"/>
              </a:rPr>
              <a:t>//cake1</a:t>
            </a:r>
          </a:p>
          <a:p>
            <a:r>
              <a:rPr lang="en-US" b="0" dirty="0">
                <a:latin typeface="Consolas"/>
              </a:rPr>
              <a:t> </a:t>
            </a:r>
            <a:r>
              <a:rPr lang="en-US" b="0" dirty="0" smtClean="0">
                <a:latin typeface="Consolas"/>
              </a:rPr>
              <a:t>       </a:t>
            </a:r>
            <a:r>
              <a:rPr lang="en-US" b="0" dirty="0" err="1" smtClean="0">
                <a:solidFill>
                  <a:srgbClr val="FF0000"/>
                </a:solidFill>
                <a:latin typeface="Consolas"/>
              </a:rPr>
              <a:t>bakeSingleCake</a:t>
            </a:r>
            <a:r>
              <a:rPr lang="en-US" b="0" dirty="0" smtClean="0">
                <a:solidFill>
                  <a:srgbClr val="FF0000"/>
                </a:solidFill>
                <a:latin typeface="Consolas"/>
              </a:rPr>
              <a:t>()</a:t>
            </a:r>
          </a:p>
          <a:p>
            <a:r>
              <a:rPr lang="en-US" dirty="0">
                <a:latin typeface="Consolas"/>
              </a:rPr>
              <a:t>	</a:t>
            </a:r>
          </a:p>
          <a:p>
            <a:r>
              <a:rPr lang="en-US" b="0" dirty="0" smtClean="0">
                <a:latin typeface="Consolas"/>
              </a:rPr>
              <a:t>        //cake2</a:t>
            </a:r>
          </a:p>
          <a:p>
            <a:r>
              <a:rPr lang="en-US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       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bakeSingleCake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()</a:t>
            </a:r>
          </a:p>
          <a:p>
            <a:endParaRPr lang="en-US" b="0" dirty="0">
              <a:latin typeface="Consolas"/>
            </a:endParaRPr>
          </a:p>
          <a:p>
            <a:r>
              <a:rPr lang="en-US" dirty="0" smtClean="0">
                <a:latin typeface="Consolas"/>
              </a:rPr>
              <a:t>	//cake3</a:t>
            </a:r>
          </a:p>
          <a:p>
            <a:r>
              <a:rPr lang="en-US" b="0" dirty="0">
                <a:latin typeface="Consolas"/>
              </a:rPr>
              <a:t> </a:t>
            </a:r>
            <a:r>
              <a:rPr lang="en-US" b="0" dirty="0" smtClean="0">
                <a:latin typeface="Consolas"/>
              </a:rPr>
              <a:t>       </a:t>
            </a:r>
            <a:r>
              <a:rPr lang="en-US" b="0" dirty="0" err="1" smtClean="0">
                <a:solidFill>
                  <a:srgbClr val="FF0000"/>
                </a:solidFill>
                <a:latin typeface="Consolas"/>
              </a:rPr>
              <a:t>bakeSingleCake</a:t>
            </a:r>
            <a:r>
              <a:rPr lang="en-US" b="0" dirty="0" smtClean="0">
                <a:solidFill>
                  <a:srgbClr val="FF0000"/>
                </a:solidFill>
                <a:latin typeface="Consolas"/>
              </a:rPr>
              <a:t>()</a:t>
            </a:r>
          </a:p>
          <a:p>
            <a:endParaRPr lang="en-US" dirty="0">
              <a:latin typeface="Consolas"/>
            </a:endParaRPr>
          </a:p>
          <a:p>
            <a:r>
              <a:rPr lang="en-US" dirty="0" smtClean="0">
                <a:latin typeface="Consolas"/>
              </a:rPr>
              <a:t>	</a:t>
            </a:r>
            <a:r>
              <a:rPr lang="en-US" dirty="0" err="1" smtClean="0">
                <a:latin typeface="Consolas"/>
              </a:rPr>
              <a:t>System.out.println</a:t>
            </a:r>
            <a:r>
              <a:rPr lang="en-US" dirty="0" smtClean="0">
                <a:latin typeface="Consolas"/>
              </a:rPr>
              <a:t>(“Stack”)</a:t>
            </a:r>
          </a:p>
          <a:p>
            <a:r>
              <a:rPr lang="en-US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      </a:t>
            </a:r>
            <a:r>
              <a:rPr lang="en-US" dirty="0" err="1" smtClean="0">
                <a:latin typeface="Consolas"/>
              </a:rPr>
              <a:t>System.out.println</a:t>
            </a:r>
            <a:r>
              <a:rPr lang="en-US" dirty="0" smtClean="0">
                <a:latin typeface="Consolas"/>
              </a:rPr>
              <a:t>(“Decorate”)</a:t>
            </a:r>
          </a:p>
          <a:p>
            <a:r>
              <a:rPr lang="en-US" dirty="0" smtClean="0">
                <a:latin typeface="Consolas"/>
              </a:rPr>
              <a:t>       </a:t>
            </a:r>
            <a:r>
              <a:rPr lang="en-US" dirty="0" err="1" smtClean="0">
                <a:latin typeface="Consolas"/>
              </a:rPr>
              <a:t>System.out.println</a:t>
            </a:r>
            <a:r>
              <a:rPr lang="en-US" dirty="0" smtClean="0">
                <a:latin typeface="Consolas"/>
              </a:rPr>
              <a:t>(“Serve”)</a:t>
            </a:r>
            <a:endParaRPr lang="en-US" dirty="0">
              <a:latin typeface="Consolas"/>
            </a:endParaRPr>
          </a:p>
          <a:p>
            <a:r>
              <a:rPr lang="en-US" b="0" dirty="0" smtClean="0">
                <a:latin typeface="Consolas"/>
              </a:rPr>
              <a:t>    }</a:t>
            </a:r>
          </a:p>
          <a:p>
            <a:endParaRPr lang="en-US" b="0" dirty="0" smtClean="0">
              <a:latin typeface="Consolas"/>
            </a:endParaRPr>
          </a:p>
          <a:p>
            <a:r>
              <a:rPr lang="en-US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   </a:t>
            </a:r>
            <a:r>
              <a:rPr lang="en-US" dirty="0" smtClean="0">
                <a:latin typeface="Consolas" pitchFamily="49" charset="0"/>
              </a:rPr>
              <a:t>public static void 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</a:rPr>
              <a:t>bakeSingleCake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()</a:t>
            </a:r>
            <a:r>
              <a:rPr lang="en-US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	 </a:t>
            </a:r>
            <a:r>
              <a:rPr lang="en-US" dirty="0" err="1" smtClean="0">
                <a:latin typeface="Consolas"/>
              </a:rPr>
              <a:t>System.out.println</a:t>
            </a:r>
            <a:r>
              <a:rPr lang="en-US" dirty="0" smtClean="0">
                <a:latin typeface="Consolas"/>
              </a:rPr>
              <a:t>(“Get ingredients");</a:t>
            </a:r>
            <a:br>
              <a:rPr lang="en-US" dirty="0" smtClean="0">
                <a:latin typeface="Consolas"/>
              </a:rPr>
            </a:br>
            <a:r>
              <a:rPr lang="en-US" dirty="0" smtClean="0">
                <a:latin typeface="Consolas"/>
              </a:rPr>
              <a:t>        </a:t>
            </a:r>
            <a:r>
              <a:rPr lang="en-US" dirty="0" err="1" smtClean="0">
                <a:latin typeface="Consolas"/>
              </a:rPr>
              <a:t>System.out.println</a:t>
            </a:r>
            <a:r>
              <a:rPr lang="en-US" dirty="0" smtClean="0">
                <a:latin typeface="Consolas"/>
              </a:rPr>
              <a:t>(“Mix ingredients");</a:t>
            </a:r>
          </a:p>
          <a:p>
            <a:r>
              <a:rPr lang="en-US" dirty="0" smtClean="0">
                <a:latin typeface="Consolas"/>
              </a:rPr>
              <a:t>	 </a:t>
            </a:r>
            <a:r>
              <a:rPr lang="en-US" dirty="0" err="1" smtClean="0">
                <a:latin typeface="Consolas"/>
              </a:rPr>
              <a:t>System.out.println</a:t>
            </a:r>
            <a:r>
              <a:rPr lang="en-US" dirty="0" smtClean="0">
                <a:latin typeface="Consolas"/>
              </a:rPr>
              <a:t>(“Pour into a pan");</a:t>
            </a:r>
          </a:p>
          <a:p>
            <a:r>
              <a:rPr lang="en-US" dirty="0" smtClean="0">
                <a:latin typeface="Consolas"/>
              </a:rPr>
              <a:t>	 </a:t>
            </a:r>
            <a:r>
              <a:rPr lang="en-US" dirty="0" err="1" smtClean="0">
                <a:latin typeface="Consolas"/>
              </a:rPr>
              <a:t>System.out.println</a:t>
            </a:r>
            <a:r>
              <a:rPr lang="en-US" dirty="0" smtClean="0">
                <a:latin typeface="Consolas"/>
              </a:rPr>
              <a:t>(“Bake at 350");</a:t>
            </a:r>
          </a:p>
          <a:p>
            <a:r>
              <a:rPr lang="en-US" dirty="0" smtClean="0">
                <a:latin typeface="Consolas"/>
              </a:rPr>
              <a:t>	 </a:t>
            </a:r>
            <a:r>
              <a:rPr lang="en-US" dirty="0" err="1" smtClean="0">
                <a:latin typeface="Consolas"/>
              </a:rPr>
              <a:t>System.out.println</a:t>
            </a:r>
            <a:r>
              <a:rPr lang="en-US" dirty="0" smtClean="0">
                <a:latin typeface="Consolas"/>
              </a:rPr>
              <a:t>(“Frost cake");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/>
            </a:endParaRPr>
          </a:p>
          <a:p>
            <a:r>
              <a:rPr lang="en-US" b="0" dirty="0" smtClean="0">
                <a:latin typeface="Consolas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1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Look how much cleaner that is…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How would you make a tiered cake?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0"/>
            <a:ext cx="8610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b="0" dirty="0" smtClean="0">
                <a:solidFill>
                  <a:srgbClr val="D4D4D4"/>
                </a:solidFill>
                <a:latin typeface="Consolas"/>
              </a:rPr>
            </a:br>
            <a:r>
              <a:rPr lang="en-US" b="0" dirty="0" smtClean="0">
                <a:solidFill>
                  <a:srgbClr val="569CD6"/>
                </a:solidFill>
                <a:latin typeface="Consolas"/>
              </a:rPr>
              <a:t>class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b="0" dirty="0" err="1" smtClean="0">
                <a:solidFill>
                  <a:srgbClr val="4EC9B0"/>
                </a:solidFill>
                <a:latin typeface="Consolas"/>
              </a:rPr>
              <a:t>BakeCake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 {</a:t>
            </a:r>
          </a:p>
          <a:p>
            <a:r>
              <a:rPr lang="en-US" b="0" dirty="0" smtClean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b="0" dirty="0" smtClean="0">
                <a:solidFill>
                  <a:srgbClr val="569CD6"/>
                </a:solidFill>
                <a:latin typeface="Consolas"/>
              </a:rPr>
              <a:t>public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b="0" dirty="0" smtClean="0">
                <a:solidFill>
                  <a:srgbClr val="569CD6"/>
                </a:solidFill>
                <a:latin typeface="Consolas"/>
              </a:rPr>
              <a:t>static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b="0" dirty="0" smtClean="0">
                <a:solidFill>
                  <a:srgbClr val="4EC9B0"/>
                </a:solidFill>
                <a:latin typeface="Consolas"/>
              </a:rPr>
              <a:t>void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b="0" dirty="0" smtClean="0">
                <a:solidFill>
                  <a:srgbClr val="DCDCAA"/>
                </a:solidFill>
                <a:latin typeface="Consolas"/>
              </a:rPr>
              <a:t>main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US" b="0" dirty="0" smtClean="0">
                <a:solidFill>
                  <a:srgbClr val="4EC9B0"/>
                </a:solidFill>
                <a:latin typeface="Consolas"/>
              </a:rPr>
              <a:t>String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b="0" dirty="0" err="1" smtClean="0">
                <a:solidFill>
                  <a:srgbClr val="9CDCFE"/>
                </a:solidFill>
                <a:latin typeface="Consolas"/>
              </a:rPr>
              <a:t>args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[]) {</a:t>
            </a:r>
          </a:p>
          <a:p>
            <a:r>
              <a:rPr lang="en-US" dirty="0">
                <a:solidFill>
                  <a:srgbClr val="D4D4D4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D4D4D4"/>
                </a:solidFill>
                <a:latin typeface="Consolas"/>
              </a:rPr>
              <a:t>//cake 1</a:t>
            </a:r>
            <a:endParaRPr lang="en-US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b="0" dirty="0" smtClean="0">
                <a:solidFill>
                  <a:srgbClr val="D4D4D4"/>
                </a:solidFill>
                <a:latin typeface="Consolas"/>
              </a:rPr>
              <a:t>        </a:t>
            </a:r>
            <a:r>
              <a:rPr lang="en-US" b="0" dirty="0" err="1" smtClean="0">
                <a:solidFill>
                  <a:srgbClr val="4EC9B0"/>
                </a:solidFill>
                <a:latin typeface="Consolas"/>
              </a:rPr>
              <a:t>System</a:t>
            </a:r>
            <a:r>
              <a:rPr lang="en-US" b="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b="0" dirty="0" err="1" smtClean="0">
                <a:solidFill>
                  <a:srgbClr val="9CDCFE"/>
                </a:solidFill>
                <a:latin typeface="Consolas"/>
              </a:rPr>
              <a:t>out</a:t>
            </a:r>
            <a:r>
              <a:rPr lang="en-US" b="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b="0" dirty="0" err="1" smtClean="0">
                <a:solidFill>
                  <a:srgbClr val="DCDCAA"/>
                </a:solidFill>
                <a:latin typeface="Consolas"/>
              </a:rPr>
              <a:t>println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US" b="0" dirty="0" smtClean="0">
                <a:solidFill>
                  <a:srgbClr val="CE9178"/>
                </a:solidFill>
                <a:latin typeface="Consolas"/>
              </a:rPr>
              <a:t>“Get ingredients"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);</a:t>
            </a:r>
            <a:br>
              <a:rPr lang="en-US" b="0" dirty="0" smtClean="0">
                <a:solidFill>
                  <a:srgbClr val="D4D4D4"/>
                </a:solidFill>
                <a:latin typeface="Consolas"/>
              </a:rPr>
            </a:br>
            <a:r>
              <a:rPr lang="en-US" b="0" dirty="0" smtClean="0">
                <a:solidFill>
                  <a:srgbClr val="D4D4D4"/>
                </a:solidFill>
                <a:latin typeface="Consolas"/>
              </a:rPr>
              <a:t>        </a:t>
            </a:r>
            <a:r>
              <a:rPr lang="en-US" b="0" dirty="0" err="1" smtClean="0">
                <a:solidFill>
                  <a:srgbClr val="4EC9B0"/>
                </a:solidFill>
                <a:latin typeface="Consolas"/>
              </a:rPr>
              <a:t>System</a:t>
            </a:r>
            <a:r>
              <a:rPr lang="en-US" b="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b="0" dirty="0" err="1" smtClean="0">
                <a:solidFill>
                  <a:srgbClr val="9CDCFE"/>
                </a:solidFill>
                <a:latin typeface="Consolas"/>
              </a:rPr>
              <a:t>out</a:t>
            </a:r>
            <a:r>
              <a:rPr lang="en-US" b="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b="0" dirty="0" err="1" smtClean="0">
                <a:solidFill>
                  <a:srgbClr val="DCDCAA"/>
                </a:solidFill>
                <a:latin typeface="Consolas"/>
              </a:rPr>
              <a:t>println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US" b="0" dirty="0" smtClean="0">
                <a:solidFill>
                  <a:srgbClr val="CE9178"/>
                </a:solidFill>
                <a:latin typeface="Consolas"/>
              </a:rPr>
              <a:t>“Mix ingredients"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);</a:t>
            </a:r>
            <a:endParaRPr lang="en-US" dirty="0">
              <a:solidFill>
                <a:srgbClr val="D4D4D4"/>
              </a:solidFill>
              <a:latin typeface="Consolas"/>
            </a:endParaRPr>
          </a:p>
          <a:p>
            <a:r>
              <a:rPr lang="en-US" b="0" dirty="0" smtClean="0">
                <a:solidFill>
                  <a:srgbClr val="D4D4D4"/>
                </a:solidFill>
                <a:latin typeface="Consolas"/>
              </a:rPr>
              <a:t>	</a:t>
            </a:r>
            <a:r>
              <a:rPr lang="en-US" b="0" dirty="0" smtClean="0">
                <a:solidFill>
                  <a:srgbClr val="4EC9B0"/>
                </a:solidFill>
                <a:latin typeface="Consolas"/>
              </a:rPr>
              <a:t> </a:t>
            </a:r>
            <a:r>
              <a:rPr lang="en-US" b="0" dirty="0" err="1" smtClean="0">
                <a:solidFill>
                  <a:srgbClr val="4EC9B0"/>
                </a:solidFill>
                <a:latin typeface="Consolas"/>
              </a:rPr>
              <a:t>System</a:t>
            </a:r>
            <a:r>
              <a:rPr lang="en-US" b="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b="0" dirty="0" err="1" smtClean="0">
                <a:solidFill>
                  <a:srgbClr val="9CDCFE"/>
                </a:solidFill>
                <a:latin typeface="Consolas"/>
              </a:rPr>
              <a:t>out</a:t>
            </a:r>
            <a:r>
              <a:rPr lang="en-US" b="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b="0" dirty="0" err="1" smtClean="0">
                <a:solidFill>
                  <a:srgbClr val="DCDCAA"/>
                </a:solidFill>
                <a:latin typeface="Consolas"/>
              </a:rPr>
              <a:t>println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US" b="0" dirty="0" smtClean="0">
                <a:solidFill>
                  <a:srgbClr val="CE9178"/>
                </a:solidFill>
                <a:latin typeface="Consolas"/>
              </a:rPr>
              <a:t>“Pour into a pan"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);</a:t>
            </a:r>
            <a:endParaRPr lang="en-US" dirty="0">
              <a:solidFill>
                <a:srgbClr val="D4D4D4"/>
              </a:solidFill>
              <a:latin typeface="Consolas"/>
            </a:endParaRPr>
          </a:p>
          <a:p>
            <a:r>
              <a:rPr lang="en-US" b="0" dirty="0" smtClean="0">
                <a:solidFill>
                  <a:srgbClr val="D4D4D4"/>
                </a:solidFill>
                <a:latin typeface="Consolas"/>
              </a:rPr>
              <a:t>	</a:t>
            </a:r>
            <a:r>
              <a:rPr lang="en-US" b="0" dirty="0" smtClean="0">
                <a:solidFill>
                  <a:srgbClr val="4EC9B0"/>
                </a:solidFill>
                <a:latin typeface="Consolas"/>
              </a:rPr>
              <a:t> </a:t>
            </a:r>
            <a:r>
              <a:rPr lang="en-US" b="0" dirty="0" err="1" smtClean="0">
                <a:solidFill>
                  <a:srgbClr val="4EC9B0"/>
                </a:solidFill>
                <a:latin typeface="Consolas"/>
              </a:rPr>
              <a:t>System</a:t>
            </a:r>
            <a:r>
              <a:rPr lang="en-US" b="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b="0" dirty="0" err="1" smtClean="0">
                <a:solidFill>
                  <a:srgbClr val="9CDCFE"/>
                </a:solidFill>
                <a:latin typeface="Consolas"/>
              </a:rPr>
              <a:t>out</a:t>
            </a:r>
            <a:r>
              <a:rPr lang="en-US" b="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b="0" dirty="0" err="1" smtClean="0">
                <a:solidFill>
                  <a:srgbClr val="DCDCAA"/>
                </a:solidFill>
                <a:latin typeface="Consolas"/>
              </a:rPr>
              <a:t>println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US" b="0" dirty="0" smtClean="0">
                <a:solidFill>
                  <a:srgbClr val="CE9178"/>
                </a:solidFill>
                <a:latin typeface="Consolas"/>
              </a:rPr>
              <a:t>“Bake at 350"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);</a:t>
            </a:r>
            <a:endParaRPr lang="en-US" dirty="0">
              <a:solidFill>
                <a:srgbClr val="D4D4D4"/>
              </a:solidFill>
              <a:latin typeface="Consolas"/>
            </a:endParaRPr>
          </a:p>
          <a:p>
            <a:r>
              <a:rPr lang="en-US" b="0" dirty="0" smtClean="0">
                <a:solidFill>
                  <a:srgbClr val="D4D4D4"/>
                </a:solidFill>
                <a:latin typeface="Consolas"/>
              </a:rPr>
              <a:t>	</a:t>
            </a:r>
            <a:r>
              <a:rPr lang="en-US" b="0" dirty="0" smtClean="0">
                <a:solidFill>
                  <a:srgbClr val="4EC9B0"/>
                </a:solidFill>
                <a:latin typeface="Consolas"/>
              </a:rPr>
              <a:t> </a:t>
            </a:r>
            <a:r>
              <a:rPr lang="en-US" b="0" dirty="0" err="1" smtClean="0">
                <a:solidFill>
                  <a:srgbClr val="4EC9B0"/>
                </a:solidFill>
                <a:latin typeface="Consolas"/>
              </a:rPr>
              <a:t>System</a:t>
            </a:r>
            <a:r>
              <a:rPr lang="en-US" b="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b="0" dirty="0" err="1" smtClean="0">
                <a:solidFill>
                  <a:srgbClr val="9CDCFE"/>
                </a:solidFill>
                <a:latin typeface="Consolas"/>
              </a:rPr>
              <a:t>out</a:t>
            </a:r>
            <a:r>
              <a:rPr lang="en-US" b="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b="0" dirty="0" err="1" smtClean="0">
                <a:solidFill>
                  <a:srgbClr val="DCDCAA"/>
                </a:solidFill>
                <a:latin typeface="Consolas"/>
              </a:rPr>
              <a:t>println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US" b="0" dirty="0" smtClean="0">
                <a:solidFill>
                  <a:srgbClr val="CE9178"/>
                </a:solidFill>
                <a:latin typeface="Consolas"/>
              </a:rPr>
              <a:t>“Frost cake"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);</a:t>
            </a:r>
          </a:p>
          <a:p>
            <a:endParaRPr lang="en-US" dirty="0">
              <a:solidFill>
                <a:srgbClr val="D4D4D4"/>
              </a:solidFill>
              <a:latin typeface="Consolas"/>
            </a:endParaRPr>
          </a:p>
          <a:p>
            <a:r>
              <a:rPr lang="en-US" b="0" dirty="0" smtClean="0">
                <a:solidFill>
                  <a:srgbClr val="D4D4D4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D4D4D4"/>
                </a:solidFill>
                <a:latin typeface="Consolas"/>
              </a:rPr>
              <a:t>//cake 2</a:t>
            </a:r>
            <a:endParaRPr lang="en-US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b="0" dirty="0" smtClean="0">
                <a:solidFill>
                  <a:srgbClr val="D4D4D4"/>
                </a:solidFill>
                <a:latin typeface="Consolas"/>
              </a:rPr>
              <a:t>        </a:t>
            </a:r>
            <a:r>
              <a:rPr lang="en-US" b="0" dirty="0" err="1" smtClean="0">
                <a:solidFill>
                  <a:srgbClr val="4EC9B0"/>
                </a:solidFill>
                <a:latin typeface="Consolas"/>
              </a:rPr>
              <a:t>System</a:t>
            </a:r>
            <a:r>
              <a:rPr lang="en-US" b="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b="0" dirty="0" err="1" smtClean="0">
                <a:solidFill>
                  <a:srgbClr val="9CDCFE"/>
                </a:solidFill>
                <a:latin typeface="Consolas"/>
              </a:rPr>
              <a:t>out</a:t>
            </a:r>
            <a:r>
              <a:rPr lang="en-US" b="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b="0" dirty="0" err="1" smtClean="0">
                <a:solidFill>
                  <a:srgbClr val="DCDCAA"/>
                </a:solidFill>
                <a:latin typeface="Consolas"/>
              </a:rPr>
              <a:t>println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US" b="0" dirty="0" smtClean="0">
                <a:solidFill>
                  <a:srgbClr val="CE9178"/>
                </a:solidFill>
                <a:latin typeface="Consolas"/>
              </a:rPr>
              <a:t>“Get ingredients"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);</a:t>
            </a:r>
            <a:br>
              <a:rPr lang="en-US" b="0" dirty="0" smtClean="0">
                <a:solidFill>
                  <a:srgbClr val="D4D4D4"/>
                </a:solidFill>
                <a:latin typeface="Consolas"/>
              </a:rPr>
            </a:br>
            <a:r>
              <a:rPr lang="en-US" b="0" dirty="0" smtClean="0">
                <a:solidFill>
                  <a:srgbClr val="D4D4D4"/>
                </a:solidFill>
                <a:latin typeface="Consolas"/>
              </a:rPr>
              <a:t>        </a:t>
            </a:r>
            <a:r>
              <a:rPr lang="en-US" b="0" dirty="0" err="1" smtClean="0">
                <a:solidFill>
                  <a:srgbClr val="4EC9B0"/>
                </a:solidFill>
                <a:latin typeface="Consolas"/>
              </a:rPr>
              <a:t>System</a:t>
            </a:r>
            <a:r>
              <a:rPr lang="en-US" b="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b="0" dirty="0" err="1" smtClean="0">
                <a:solidFill>
                  <a:srgbClr val="9CDCFE"/>
                </a:solidFill>
                <a:latin typeface="Consolas"/>
              </a:rPr>
              <a:t>out</a:t>
            </a:r>
            <a:r>
              <a:rPr lang="en-US" b="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b="0" dirty="0" err="1" smtClean="0">
                <a:solidFill>
                  <a:srgbClr val="DCDCAA"/>
                </a:solidFill>
                <a:latin typeface="Consolas"/>
              </a:rPr>
              <a:t>println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US" b="0" dirty="0" smtClean="0">
                <a:solidFill>
                  <a:srgbClr val="CE9178"/>
                </a:solidFill>
                <a:latin typeface="Consolas"/>
              </a:rPr>
              <a:t>“Mix ingredients"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);</a:t>
            </a:r>
            <a:endParaRPr lang="en-US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b="0" dirty="0" smtClean="0">
                <a:solidFill>
                  <a:srgbClr val="D4D4D4"/>
                </a:solidFill>
                <a:latin typeface="Consolas"/>
              </a:rPr>
              <a:t>	</a:t>
            </a:r>
            <a:r>
              <a:rPr lang="en-US" b="0" dirty="0" smtClean="0">
                <a:solidFill>
                  <a:srgbClr val="4EC9B0"/>
                </a:solidFill>
                <a:latin typeface="Consolas"/>
              </a:rPr>
              <a:t> </a:t>
            </a:r>
            <a:r>
              <a:rPr lang="en-US" b="0" dirty="0" err="1" smtClean="0">
                <a:solidFill>
                  <a:srgbClr val="4EC9B0"/>
                </a:solidFill>
                <a:latin typeface="Consolas"/>
              </a:rPr>
              <a:t>System</a:t>
            </a:r>
            <a:r>
              <a:rPr lang="en-US" b="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b="0" dirty="0" err="1" smtClean="0">
                <a:solidFill>
                  <a:srgbClr val="9CDCFE"/>
                </a:solidFill>
                <a:latin typeface="Consolas"/>
              </a:rPr>
              <a:t>out</a:t>
            </a:r>
            <a:r>
              <a:rPr lang="en-US" b="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b="0" dirty="0" err="1" smtClean="0">
                <a:solidFill>
                  <a:srgbClr val="DCDCAA"/>
                </a:solidFill>
                <a:latin typeface="Consolas"/>
              </a:rPr>
              <a:t>println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US" b="0" dirty="0" smtClean="0">
                <a:solidFill>
                  <a:srgbClr val="CE9178"/>
                </a:solidFill>
                <a:latin typeface="Consolas"/>
              </a:rPr>
              <a:t>“Pour into a pan"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);</a:t>
            </a:r>
            <a:endParaRPr lang="en-US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b="0" dirty="0" smtClean="0">
                <a:solidFill>
                  <a:srgbClr val="D4D4D4"/>
                </a:solidFill>
                <a:latin typeface="Consolas"/>
              </a:rPr>
              <a:t>	</a:t>
            </a:r>
            <a:r>
              <a:rPr lang="en-US" b="0" dirty="0" smtClean="0">
                <a:solidFill>
                  <a:srgbClr val="4EC9B0"/>
                </a:solidFill>
                <a:latin typeface="Consolas"/>
              </a:rPr>
              <a:t> </a:t>
            </a:r>
            <a:r>
              <a:rPr lang="en-US" b="0" dirty="0" err="1" smtClean="0">
                <a:solidFill>
                  <a:srgbClr val="4EC9B0"/>
                </a:solidFill>
                <a:latin typeface="Consolas"/>
              </a:rPr>
              <a:t>System</a:t>
            </a:r>
            <a:r>
              <a:rPr lang="en-US" b="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b="0" dirty="0" err="1" smtClean="0">
                <a:solidFill>
                  <a:srgbClr val="9CDCFE"/>
                </a:solidFill>
                <a:latin typeface="Consolas"/>
              </a:rPr>
              <a:t>out</a:t>
            </a:r>
            <a:r>
              <a:rPr lang="en-US" b="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b="0" dirty="0" err="1" smtClean="0">
                <a:solidFill>
                  <a:srgbClr val="DCDCAA"/>
                </a:solidFill>
                <a:latin typeface="Consolas"/>
              </a:rPr>
              <a:t>println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US" b="0" dirty="0" smtClean="0">
                <a:solidFill>
                  <a:srgbClr val="CE9178"/>
                </a:solidFill>
                <a:latin typeface="Consolas"/>
              </a:rPr>
              <a:t>“Bake at 350"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);</a:t>
            </a:r>
            <a:endParaRPr lang="en-US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b="0" dirty="0" smtClean="0">
                <a:solidFill>
                  <a:srgbClr val="D4D4D4"/>
                </a:solidFill>
                <a:latin typeface="Consolas"/>
              </a:rPr>
              <a:t>	</a:t>
            </a:r>
            <a:r>
              <a:rPr lang="en-US" b="0" dirty="0" smtClean="0">
                <a:solidFill>
                  <a:srgbClr val="4EC9B0"/>
                </a:solidFill>
                <a:latin typeface="Consolas"/>
              </a:rPr>
              <a:t> </a:t>
            </a:r>
            <a:r>
              <a:rPr lang="en-US" b="0" dirty="0" err="1" smtClean="0">
                <a:solidFill>
                  <a:srgbClr val="4EC9B0"/>
                </a:solidFill>
                <a:latin typeface="Consolas"/>
              </a:rPr>
              <a:t>System</a:t>
            </a:r>
            <a:r>
              <a:rPr lang="en-US" b="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b="0" dirty="0" err="1" smtClean="0">
                <a:solidFill>
                  <a:srgbClr val="9CDCFE"/>
                </a:solidFill>
                <a:latin typeface="Consolas"/>
              </a:rPr>
              <a:t>out</a:t>
            </a:r>
            <a:r>
              <a:rPr lang="en-US" b="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b="0" dirty="0" err="1" smtClean="0">
                <a:solidFill>
                  <a:srgbClr val="DCDCAA"/>
                </a:solidFill>
                <a:latin typeface="Consolas"/>
              </a:rPr>
              <a:t>println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US" b="0" dirty="0" smtClean="0">
                <a:solidFill>
                  <a:srgbClr val="CE9178"/>
                </a:solidFill>
                <a:latin typeface="Consolas"/>
              </a:rPr>
              <a:t>“Frost cake"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);</a:t>
            </a:r>
          </a:p>
          <a:p>
            <a:endParaRPr lang="en-US" dirty="0">
              <a:solidFill>
                <a:srgbClr val="D4D4D4"/>
              </a:solidFill>
              <a:latin typeface="Consolas"/>
            </a:endParaRPr>
          </a:p>
          <a:p>
            <a:r>
              <a:rPr lang="en-US" b="0" dirty="0" smtClean="0">
                <a:solidFill>
                  <a:srgbClr val="D4D4D4"/>
                </a:solidFill>
                <a:latin typeface="Consolas"/>
              </a:rPr>
              <a:t>	….</a:t>
            </a:r>
          </a:p>
          <a:p>
            <a:endParaRPr lang="en-US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dirty="0">
                <a:solidFill>
                  <a:srgbClr val="D4D4D4"/>
                </a:solidFill>
                <a:latin typeface="Consolas"/>
              </a:rPr>
              <a:t>	</a:t>
            </a:r>
            <a:r>
              <a:rPr lang="en-US" b="0" dirty="0" smtClean="0">
                <a:solidFill>
                  <a:srgbClr val="4EC9B0"/>
                </a:solidFill>
                <a:latin typeface="Consolas"/>
              </a:rPr>
              <a:t> </a:t>
            </a:r>
            <a:endParaRPr lang="en-US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b="0" dirty="0" smtClean="0">
                <a:solidFill>
                  <a:srgbClr val="D4D4D4"/>
                </a:solidFill>
                <a:latin typeface="Consolas"/>
              </a:rPr>
            </a:br>
            <a:r>
              <a:rPr lang="en-US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b="0" dirty="0" smtClean="0">
                <a:solidFill>
                  <a:srgbClr val="D4D4D4"/>
                </a:solidFill>
                <a:latin typeface="Consolas"/>
              </a:rPr>
            </a:br>
            <a:r>
              <a:rPr lang="en-US" b="0" dirty="0" smtClean="0">
                <a:solidFill>
                  <a:srgbClr val="D4D4D4"/>
                </a:solidFill>
                <a:latin typeface="Consolas"/>
              </a:rPr>
              <a:t>    }</a:t>
            </a:r>
          </a:p>
          <a:p>
            <a:r>
              <a:rPr lang="en-US" b="0" dirty="0" smtClean="0">
                <a:solidFill>
                  <a:srgbClr val="D4D4D4"/>
                </a:solidFill>
                <a:latin typeface="Consolas"/>
              </a:rPr>
              <a:t>}</a:t>
            </a:r>
            <a:endParaRPr lang="en-US" b="0" dirty="0">
              <a:solidFill>
                <a:srgbClr val="D4D4D4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4EC9B0"/>
                </a:solidFill>
                <a:latin typeface="Consolas"/>
              </a:rPr>
              <a:t>//Cont…</a:t>
            </a:r>
          </a:p>
          <a:p>
            <a:r>
              <a:rPr lang="en-US" dirty="0">
                <a:solidFill>
                  <a:srgbClr val="4EC9B0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D4D4D4"/>
                </a:solidFill>
                <a:latin typeface="Consolas"/>
              </a:rPr>
              <a:t>//cake 3</a:t>
            </a:r>
            <a:endParaRPr lang="en-US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b="0" dirty="0" smtClean="0">
                <a:solidFill>
                  <a:srgbClr val="D4D4D4"/>
                </a:solidFill>
                <a:latin typeface="Consolas"/>
              </a:rPr>
              <a:t>        </a:t>
            </a:r>
            <a:r>
              <a:rPr lang="en-US" b="0" dirty="0" err="1" smtClean="0">
                <a:solidFill>
                  <a:srgbClr val="4EC9B0"/>
                </a:solidFill>
                <a:latin typeface="Consolas"/>
              </a:rPr>
              <a:t>System</a:t>
            </a:r>
            <a:r>
              <a:rPr lang="en-US" b="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b="0" dirty="0" err="1" smtClean="0">
                <a:solidFill>
                  <a:srgbClr val="9CDCFE"/>
                </a:solidFill>
                <a:latin typeface="Consolas"/>
              </a:rPr>
              <a:t>out</a:t>
            </a:r>
            <a:r>
              <a:rPr lang="en-US" b="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b="0" dirty="0" err="1" smtClean="0">
                <a:solidFill>
                  <a:srgbClr val="DCDCAA"/>
                </a:solidFill>
                <a:latin typeface="Consolas"/>
              </a:rPr>
              <a:t>println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US" b="0" dirty="0" smtClean="0">
                <a:solidFill>
                  <a:srgbClr val="CE9178"/>
                </a:solidFill>
                <a:latin typeface="Consolas"/>
              </a:rPr>
              <a:t>“Get ingredients"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);</a:t>
            </a:r>
            <a:br>
              <a:rPr lang="en-US" b="0" dirty="0" smtClean="0">
                <a:solidFill>
                  <a:srgbClr val="D4D4D4"/>
                </a:solidFill>
                <a:latin typeface="Consolas"/>
              </a:rPr>
            </a:br>
            <a:r>
              <a:rPr lang="en-US" b="0" dirty="0" smtClean="0">
                <a:solidFill>
                  <a:srgbClr val="D4D4D4"/>
                </a:solidFill>
                <a:latin typeface="Consolas"/>
              </a:rPr>
              <a:t>        </a:t>
            </a:r>
            <a:r>
              <a:rPr lang="en-US" b="0" dirty="0" err="1" smtClean="0">
                <a:solidFill>
                  <a:srgbClr val="4EC9B0"/>
                </a:solidFill>
                <a:latin typeface="Consolas"/>
              </a:rPr>
              <a:t>System</a:t>
            </a:r>
            <a:r>
              <a:rPr lang="en-US" b="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b="0" dirty="0" err="1" smtClean="0">
                <a:solidFill>
                  <a:srgbClr val="9CDCFE"/>
                </a:solidFill>
                <a:latin typeface="Consolas"/>
              </a:rPr>
              <a:t>out</a:t>
            </a:r>
            <a:r>
              <a:rPr lang="en-US" b="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b="0" dirty="0" err="1" smtClean="0">
                <a:solidFill>
                  <a:srgbClr val="DCDCAA"/>
                </a:solidFill>
                <a:latin typeface="Consolas"/>
              </a:rPr>
              <a:t>println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US" b="0" dirty="0" smtClean="0">
                <a:solidFill>
                  <a:srgbClr val="CE9178"/>
                </a:solidFill>
                <a:latin typeface="Consolas"/>
              </a:rPr>
              <a:t>“Mix ingredients"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);</a:t>
            </a:r>
            <a:endParaRPr lang="en-US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b="0" dirty="0" smtClean="0">
                <a:solidFill>
                  <a:srgbClr val="D4D4D4"/>
                </a:solidFill>
                <a:latin typeface="Consolas"/>
              </a:rPr>
              <a:t>	</a:t>
            </a:r>
            <a:r>
              <a:rPr lang="en-US" b="0" dirty="0" smtClean="0">
                <a:solidFill>
                  <a:srgbClr val="4EC9B0"/>
                </a:solidFill>
                <a:latin typeface="Consolas"/>
              </a:rPr>
              <a:t> </a:t>
            </a:r>
            <a:r>
              <a:rPr lang="en-US" b="0" dirty="0" err="1" smtClean="0">
                <a:solidFill>
                  <a:srgbClr val="4EC9B0"/>
                </a:solidFill>
                <a:latin typeface="Consolas"/>
              </a:rPr>
              <a:t>System</a:t>
            </a:r>
            <a:r>
              <a:rPr lang="en-US" b="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b="0" dirty="0" err="1" smtClean="0">
                <a:solidFill>
                  <a:srgbClr val="9CDCFE"/>
                </a:solidFill>
                <a:latin typeface="Consolas"/>
              </a:rPr>
              <a:t>out</a:t>
            </a:r>
            <a:r>
              <a:rPr lang="en-US" b="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b="0" dirty="0" err="1" smtClean="0">
                <a:solidFill>
                  <a:srgbClr val="DCDCAA"/>
                </a:solidFill>
                <a:latin typeface="Consolas"/>
              </a:rPr>
              <a:t>println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US" b="0" dirty="0" smtClean="0">
                <a:solidFill>
                  <a:srgbClr val="CE9178"/>
                </a:solidFill>
                <a:latin typeface="Consolas"/>
              </a:rPr>
              <a:t>“Pour into a pan"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);</a:t>
            </a:r>
            <a:endParaRPr lang="en-US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b="0" dirty="0" smtClean="0">
                <a:solidFill>
                  <a:srgbClr val="D4D4D4"/>
                </a:solidFill>
                <a:latin typeface="Consolas"/>
              </a:rPr>
              <a:t>	</a:t>
            </a:r>
            <a:r>
              <a:rPr lang="en-US" b="0" dirty="0" smtClean="0">
                <a:solidFill>
                  <a:srgbClr val="4EC9B0"/>
                </a:solidFill>
                <a:latin typeface="Consolas"/>
              </a:rPr>
              <a:t> </a:t>
            </a:r>
            <a:r>
              <a:rPr lang="en-US" b="0" dirty="0" err="1" smtClean="0">
                <a:solidFill>
                  <a:srgbClr val="4EC9B0"/>
                </a:solidFill>
                <a:latin typeface="Consolas"/>
              </a:rPr>
              <a:t>System</a:t>
            </a:r>
            <a:r>
              <a:rPr lang="en-US" b="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b="0" dirty="0" err="1" smtClean="0">
                <a:solidFill>
                  <a:srgbClr val="9CDCFE"/>
                </a:solidFill>
                <a:latin typeface="Consolas"/>
              </a:rPr>
              <a:t>out</a:t>
            </a:r>
            <a:r>
              <a:rPr lang="en-US" b="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b="0" dirty="0" err="1" smtClean="0">
                <a:solidFill>
                  <a:srgbClr val="DCDCAA"/>
                </a:solidFill>
                <a:latin typeface="Consolas"/>
              </a:rPr>
              <a:t>println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US" b="0" dirty="0" smtClean="0">
                <a:solidFill>
                  <a:srgbClr val="CE9178"/>
                </a:solidFill>
                <a:latin typeface="Consolas"/>
              </a:rPr>
              <a:t>“Bake at 350"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);</a:t>
            </a:r>
            <a:endParaRPr lang="en-US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b="0" dirty="0" smtClean="0">
                <a:solidFill>
                  <a:srgbClr val="D4D4D4"/>
                </a:solidFill>
                <a:latin typeface="Consolas"/>
              </a:rPr>
              <a:t>	</a:t>
            </a:r>
            <a:r>
              <a:rPr lang="en-US" b="0" dirty="0" smtClean="0">
                <a:solidFill>
                  <a:srgbClr val="4EC9B0"/>
                </a:solidFill>
                <a:latin typeface="Consolas"/>
              </a:rPr>
              <a:t> </a:t>
            </a:r>
            <a:r>
              <a:rPr lang="en-US" b="0" dirty="0" err="1" smtClean="0">
                <a:solidFill>
                  <a:srgbClr val="4EC9B0"/>
                </a:solidFill>
                <a:latin typeface="Consolas"/>
              </a:rPr>
              <a:t>System</a:t>
            </a:r>
            <a:r>
              <a:rPr lang="en-US" b="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b="0" dirty="0" err="1" smtClean="0">
                <a:solidFill>
                  <a:srgbClr val="9CDCFE"/>
                </a:solidFill>
                <a:latin typeface="Consolas"/>
              </a:rPr>
              <a:t>out</a:t>
            </a:r>
            <a:r>
              <a:rPr lang="en-US" b="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b="0" dirty="0" err="1" smtClean="0">
                <a:solidFill>
                  <a:srgbClr val="DCDCAA"/>
                </a:solidFill>
                <a:latin typeface="Consolas"/>
              </a:rPr>
              <a:t>println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US" b="0" dirty="0" smtClean="0">
                <a:solidFill>
                  <a:srgbClr val="CE9178"/>
                </a:solidFill>
                <a:latin typeface="Consolas"/>
              </a:rPr>
              <a:t>“Frost cake"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);</a:t>
            </a:r>
          </a:p>
          <a:p>
            <a:endParaRPr lang="en-US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dirty="0">
                <a:solidFill>
                  <a:srgbClr val="D4D4D4"/>
                </a:solidFill>
                <a:latin typeface="Consolas"/>
              </a:rPr>
              <a:t>	</a:t>
            </a:r>
            <a:r>
              <a:rPr lang="en-US" b="0" dirty="0" smtClean="0">
                <a:solidFill>
                  <a:srgbClr val="4EC9B0"/>
                </a:solidFill>
                <a:latin typeface="Consolas"/>
              </a:rPr>
              <a:t> </a:t>
            </a:r>
            <a:r>
              <a:rPr lang="en-US" b="0" dirty="0" err="1" smtClean="0">
                <a:solidFill>
                  <a:srgbClr val="4EC9B0"/>
                </a:solidFill>
                <a:latin typeface="Consolas"/>
              </a:rPr>
              <a:t>System</a:t>
            </a:r>
            <a:r>
              <a:rPr lang="en-US" b="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b="0" dirty="0" err="1" smtClean="0">
                <a:solidFill>
                  <a:srgbClr val="9CDCFE"/>
                </a:solidFill>
                <a:latin typeface="Consolas"/>
              </a:rPr>
              <a:t>out</a:t>
            </a:r>
            <a:r>
              <a:rPr lang="en-US" b="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b="0" dirty="0" err="1" smtClean="0">
                <a:solidFill>
                  <a:srgbClr val="DCDCAA"/>
                </a:solidFill>
                <a:latin typeface="Consolas"/>
              </a:rPr>
              <a:t>println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US" b="0" dirty="0" smtClean="0">
                <a:solidFill>
                  <a:srgbClr val="CE9178"/>
                </a:solidFill>
                <a:latin typeface="Consolas"/>
              </a:rPr>
              <a:t>“Stack"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/>
              </a:rPr>
              <a:t>	</a:t>
            </a:r>
            <a:r>
              <a:rPr lang="en-US" b="0" dirty="0" smtClean="0">
                <a:solidFill>
                  <a:srgbClr val="4EC9B0"/>
                </a:solidFill>
                <a:latin typeface="Consolas"/>
              </a:rPr>
              <a:t> </a:t>
            </a:r>
            <a:r>
              <a:rPr lang="en-US" b="0" dirty="0" err="1" smtClean="0">
                <a:solidFill>
                  <a:srgbClr val="4EC9B0"/>
                </a:solidFill>
                <a:latin typeface="Consolas"/>
              </a:rPr>
              <a:t>System</a:t>
            </a:r>
            <a:r>
              <a:rPr lang="en-US" b="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b="0" dirty="0" err="1" smtClean="0">
                <a:solidFill>
                  <a:srgbClr val="9CDCFE"/>
                </a:solidFill>
                <a:latin typeface="Consolas"/>
              </a:rPr>
              <a:t>out</a:t>
            </a:r>
            <a:r>
              <a:rPr lang="en-US" b="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b="0" dirty="0" err="1" smtClean="0">
                <a:solidFill>
                  <a:srgbClr val="DCDCAA"/>
                </a:solidFill>
                <a:latin typeface="Consolas"/>
              </a:rPr>
              <a:t>println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US" b="0" dirty="0" smtClean="0">
                <a:solidFill>
                  <a:srgbClr val="CE9178"/>
                </a:solidFill>
                <a:latin typeface="Consolas"/>
              </a:rPr>
              <a:t>“Decorate"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/>
              </a:rPr>
              <a:t>	</a:t>
            </a:r>
            <a:r>
              <a:rPr lang="en-US" b="0" dirty="0" smtClean="0">
                <a:solidFill>
                  <a:srgbClr val="4EC9B0"/>
                </a:solidFill>
                <a:latin typeface="Consolas"/>
              </a:rPr>
              <a:t> </a:t>
            </a:r>
            <a:r>
              <a:rPr lang="en-US" b="0" dirty="0" err="1" smtClean="0">
                <a:solidFill>
                  <a:srgbClr val="4EC9B0"/>
                </a:solidFill>
                <a:latin typeface="Consolas"/>
              </a:rPr>
              <a:t>System</a:t>
            </a:r>
            <a:r>
              <a:rPr lang="en-US" b="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b="0" dirty="0" err="1" smtClean="0">
                <a:solidFill>
                  <a:srgbClr val="9CDCFE"/>
                </a:solidFill>
                <a:latin typeface="Consolas"/>
              </a:rPr>
              <a:t>out</a:t>
            </a:r>
            <a:r>
              <a:rPr lang="en-US" b="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b="0" dirty="0" err="1" smtClean="0">
                <a:solidFill>
                  <a:srgbClr val="DCDCAA"/>
                </a:solidFill>
                <a:latin typeface="Consolas"/>
              </a:rPr>
              <a:t>println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US" b="0" dirty="0" smtClean="0">
                <a:solidFill>
                  <a:srgbClr val="CE9178"/>
                </a:solidFill>
                <a:latin typeface="Consolas"/>
              </a:rPr>
              <a:t>“Serve"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);</a:t>
            </a:r>
            <a:endParaRPr lang="en-US" dirty="0">
              <a:solidFill>
                <a:srgbClr val="D4D4D4"/>
              </a:solidFill>
              <a:latin typeface="Consolas"/>
            </a:endParaRPr>
          </a:p>
          <a:p>
            <a:r>
              <a:rPr lang="en-US" b="0" dirty="0" smtClean="0">
                <a:solidFill>
                  <a:srgbClr val="D4D4D4"/>
                </a:solidFill>
                <a:latin typeface="Consolas"/>
              </a:rPr>
              <a:t>	</a:t>
            </a:r>
            <a:endParaRPr lang="en-US" b="0" dirty="0" smtClean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33528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A lot of redundancy!!</a:t>
            </a:r>
            <a:endParaRPr lang="en-US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sz="3600" dirty="0"/>
              <a:t> </a:t>
            </a:r>
            <a:r>
              <a:rPr lang="en-US" sz="3600" dirty="0" smtClean="0"/>
              <a:t>Methods are bundles of statements that are grouped together to perform some task.</a:t>
            </a:r>
          </a:p>
          <a:p>
            <a:pPr>
              <a:buFont typeface="Arial" pitchFamily="34" charset="0"/>
              <a:buChar char="•"/>
            </a:pPr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They reduce redundancy</a:t>
            </a:r>
          </a:p>
          <a:p>
            <a:pPr>
              <a:buFont typeface="Arial" pitchFamily="34" charset="0"/>
              <a:buChar char="•"/>
            </a:pPr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They make your code easier to read</a:t>
            </a:r>
          </a:p>
          <a:p>
            <a:pPr>
              <a:buFont typeface="Arial" pitchFamily="34" charset="0"/>
              <a:buChar char="•"/>
            </a:pPr>
            <a:endParaRPr lang="en-US" sz="3600" dirty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They reduce complexity</a:t>
            </a:r>
          </a:p>
          <a:p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228600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How to make a method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14400"/>
            <a:ext cx="4648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latin typeface="Consolas"/>
              </a:rPr>
              <a:t>//old way</a:t>
            </a:r>
          </a:p>
          <a:p>
            <a:r>
              <a:rPr lang="en-US" sz="1600" b="0" dirty="0" smtClean="0">
                <a:latin typeface="Consolas"/>
              </a:rPr>
              <a:t>public static void main(String </a:t>
            </a:r>
            <a:r>
              <a:rPr lang="en-US" sz="1600" b="0" dirty="0" err="1" smtClean="0">
                <a:latin typeface="Consolas"/>
              </a:rPr>
              <a:t>args</a:t>
            </a:r>
            <a:r>
              <a:rPr lang="en-US" sz="1600" b="0" dirty="0" smtClean="0">
                <a:latin typeface="Consolas"/>
              </a:rPr>
              <a:t>[]) {</a:t>
            </a:r>
          </a:p>
          <a:p>
            <a:r>
              <a:rPr lang="en-US" sz="1600" b="0" dirty="0" smtClean="0">
                <a:solidFill>
                  <a:srgbClr val="D4D4D4"/>
                </a:solidFill>
                <a:latin typeface="Consolas"/>
              </a:rPr>
              <a:t>        </a:t>
            </a:r>
          </a:p>
          <a:p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endParaRPr lang="en-US" sz="16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endParaRPr lang="en-US" sz="16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endParaRPr lang="en-US" sz="16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endParaRPr lang="en-US" sz="16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endParaRPr lang="en-US" sz="16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endParaRPr lang="en-US" sz="16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endParaRPr lang="en-US" sz="16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endParaRPr lang="en-US" sz="16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16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16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1600" b="0" dirty="0" smtClean="0">
                <a:solidFill>
                  <a:srgbClr val="D4D4D4"/>
                </a:solidFill>
                <a:latin typeface="Consolas"/>
              </a:rPr>
              <a:t>   </a:t>
            </a:r>
            <a:r>
              <a:rPr lang="en-US" sz="1600" b="0" dirty="0" smtClean="0">
                <a:latin typeface="Consolas"/>
              </a:rPr>
              <a:t> }</a:t>
            </a:r>
          </a:p>
          <a:p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81000" y="1600200"/>
            <a:ext cx="3505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2590800"/>
            <a:ext cx="327660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3048000"/>
            <a:ext cx="3505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400" y="4114800"/>
            <a:ext cx="327660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3400" y="4800600"/>
            <a:ext cx="32766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400" y="5334000"/>
            <a:ext cx="3276600" cy="304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48200" y="990600"/>
            <a:ext cx="44958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</a:rPr>
              <a:t>//new way</a:t>
            </a:r>
          </a:p>
          <a:p>
            <a:r>
              <a:rPr lang="en-US" sz="1600" dirty="0" smtClean="0">
                <a:latin typeface="Consolas" pitchFamily="49" charset="0"/>
              </a:rPr>
              <a:t>public static void main(String </a:t>
            </a:r>
            <a:r>
              <a:rPr lang="en-US" sz="1600" dirty="0" err="1" smtClean="0">
                <a:latin typeface="Consolas" pitchFamily="49" charset="0"/>
              </a:rPr>
              <a:t>args</a:t>
            </a:r>
            <a:r>
              <a:rPr lang="en-US" sz="1600" dirty="0" smtClean="0">
                <a:latin typeface="Consolas" pitchFamily="49" charset="0"/>
              </a:rPr>
              <a:t>[])</a:t>
            </a:r>
          </a:p>
          <a:p>
            <a:r>
              <a:rPr lang="en-US" sz="1600" dirty="0" smtClean="0">
                <a:latin typeface="Consolas" pitchFamily="49" charset="0"/>
              </a:rPr>
              <a:t>{</a:t>
            </a:r>
            <a:endParaRPr lang="en-US" sz="1600" dirty="0">
              <a:latin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</a:rPr>
              <a:t>	method1();</a:t>
            </a:r>
          </a:p>
          <a:p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</a:rPr>
              <a:t>method1()</a:t>
            </a:r>
          </a:p>
          <a:p>
            <a:r>
              <a:rPr lang="en-US" sz="1600" dirty="0" smtClean="0">
                <a:latin typeface="Consolas" pitchFamily="49" charset="0"/>
              </a:rPr>
              <a:t>	method2();</a:t>
            </a:r>
          </a:p>
          <a:p>
            <a:r>
              <a:rPr lang="en-US" sz="1600" dirty="0" smtClean="0">
                <a:latin typeface="Consolas" pitchFamily="49" charset="0"/>
              </a:rPr>
              <a:t>}</a:t>
            </a:r>
            <a:endParaRPr lang="en-US" sz="1600" dirty="0">
              <a:latin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</a:rPr>
              <a:t>public static void method1(){</a:t>
            </a:r>
          </a:p>
          <a:p>
            <a:endParaRPr lang="en-US" sz="1600" dirty="0">
              <a:latin typeface="Consolas" pitchFamily="49" charset="0"/>
            </a:endParaRPr>
          </a:p>
          <a:p>
            <a:endParaRPr lang="en-US" sz="1600" dirty="0" smtClean="0">
              <a:latin typeface="Consolas" pitchFamily="49" charset="0"/>
            </a:endParaRPr>
          </a:p>
          <a:p>
            <a:endParaRPr lang="en-US" sz="1600" dirty="0" smtClean="0">
              <a:latin typeface="Consolas" pitchFamily="49" charset="0"/>
            </a:endParaRPr>
          </a:p>
          <a:p>
            <a:endParaRPr lang="en-US" sz="1600" dirty="0">
              <a:latin typeface="Consolas" pitchFamily="49" charset="0"/>
            </a:endParaRPr>
          </a:p>
          <a:p>
            <a:endParaRPr lang="en-US" sz="1600" dirty="0" smtClean="0">
              <a:latin typeface="Consolas" pitchFamily="49" charset="0"/>
            </a:endParaRPr>
          </a:p>
          <a:p>
            <a:endParaRPr lang="en-US" sz="1600" dirty="0">
              <a:latin typeface="Consolas" pitchFamily="49" charset="0"/>
            </a:endParaRPr>
          </a:p>
          <a:p>
            <a:endParaRPr lang="en-US" sz="1600" dirty="0" smtClean="0">
              <a:latin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</a:rPr>
              <a:t>}</a:t>
            </a:r>
          </a:p>
          <a:p>
            <a:endParaRPr lang="en-US" sz="1600" dirty="0" smtClean="0">
              <a:latin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</a:rPr>
              <a:t>public static void method2(){</a:t>
            </a:r>
          </a:p>
          <a:p>
            <a:endParaRPr lang="en-US" sz="1600" dirty="0" smtClean="0">
              <a:latin typeface="Consolas" pitchFamily="49" charset="0"/>
            </a:endParaRPr>
          </a:p>
          <a:p>
            <a:endParaRPr lang="en-US" sz="1600" dirty="0" smtClean="0">
              <a:latin typeface="Consolas" pitchFamily="49" charset="0"/>
            </a:endParaRPr>
          </a:p>
          <a:p>
            <a:endParaRPr lang="en-US" sz="1600" dirty="0" smtClean="0">
              <a:latin typeface="Consolas" pitchFamily="49" charset="0"/>
            </a:endParaRPr>
          </a:p>
          <a:p>
            <a:endParaRPr lang="en-US" sz="1600" dirty="0" smtClean="0">
              <a:latin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</a:rPr>
              <a:t>}</a:t>
            </a:r>
            <a:endParaRPr lang="en-US" sz="1600" dirty="0" smtClean="0">
              <a:latin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76800" y="3276600"/>
            <a:ext cx="3505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76800" y="4419600"/>
            <a:ext cx="327660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00600" y="5486400"/>
            <a:ext cx="32766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76800" y="6019800"/>
            <a:ext cx="3276600" cy="304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304800"/>
            <a:ext cx="571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Lets revisit the cake problem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3505200"/>
            <a:ext cx="571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What parts were repeated?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This section was repeated three times! One for each tier of the cake: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209800"/>
            <a:ext cx="670560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4EC9B0"/>
                </a:solidFill>
                <a:latin typeface="Consolas"/>
              </a:rPr>
              <a:t>	 </a:t>
            </a:r>
            <a:r>
              <a:rPr lang="en-US" b="0" dirty="0" err="1" smtClean="0">
                <a:solidFill>
                  <a:srgbClr val="4EC9B0"/>
                </a:solidFill>
                <a:latin typeface="Consolas"/>
              </a:rPr>
              <a:t>System</a:t>
            </a:r>
            <a:r>
              <a:rPr lang="en-US" b="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b="0" dirty="0" err="1" smtClean="0">
                <a:solidFill>
                  <a:srgbClr val="9CDCFE"/>
                </a:solidFill>
                <a:latin typeface="Consolas"/>
              </a:rPr>
              <a:t>out</a:t>
            </a:r>
            <a:r>
              <a:rPr lang="en-US" b="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b="0" dirty="0" err="1" smtClean="0">
                <a:solidFill>
                  <a:srgbClr val="DCDCAA"/>
                </a:solidFill>
                <a:latin typeface="Consolas"/>
              </a:rPr>
              <a:t>println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US" b="0" dirty="0" smtClean="0">
                <a:solidFill>
                  <a:srgbClr val="CE9178"/>
                </a:solidFill>
                <a:latin typeface="Consolas"/>
              </a:rPr>
              <a:t>“Get ingredients"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);</a:t>
            </a:r>
            <a:br>
              <a:rPr lang="en-US" b="0" dirty="0" smtClean="0">
                <a:solidFill>
                  <a:srgbClr val="D4D4D4"/>
                </a:solidFill>
                <a:latin typeface="Consolas"/>
              </a:rPr>
            </a:br>
            <a:r>
              <a:rPr lang="en-US" b="0" dirty="0" smtClean="0">
                <a:solidFill>
                  <a:srgbClr val="D4D4D4"/>
                </a:solidFill>
                <a:latin typeface="Consolas"/>
              </a:rPr>
              <a:t>        </a:t>
            </a:r>
            <a:r>
              <a:rPr lang="en-US" b="0" dirty="0" err="1" smtClean="0">
                <a:solidFill>
                  <a:srgbClr val="4EC9B0"/>
                </a:solidFill>
                <a:latin typeface="Consolas"/>
              </a:rPr>
              <a:t>System</a:t>
            </a:r>
            <a:r>
              <a:rPr lang="en-US" b="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b="0" dirty="0" err="1" smtClean="0">
                <a:solidFill>
                  <a:srgbClr val="9CDCFE"/>
                </a:solidFill>
                <a:latin typeface="Consolas"/>
              </a:rPr>
              <a:t>out</a:t>
            </a:r>
            <a:r>
              <a:rPr lang="en-US" b="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b="0" dirty="0" err="1" smtClean="0">
                <a:solidFill>
                  <a:srgbClr val="DCDCAA"/>
                </a:solidFill>
                <a:latin typeface="Consolas"/>
              </a:rPr>
              <a:t>println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US" b="0" dirty="0" smtClean="0">
                <a:solidFill>
                  <a:srgbClr val="CE9178"/>
                </a:solidFill>
                <a:latin typeface="Consolas"/>
              </a:rPr>
              <a:t>“Mix ingredients"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);</a:t>
            </a:r>
            <a:endParaRPr lang="en-US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b="0" dirty="0" smtClean="0">
                <a:solidFill>
                  <a:srgbClr val="D4D4D4"/>
                </a:solidFill>
                <a:latin typeface="Consolas"/>
              </a:rPr>
              <a:t>	</a:t>
            </a:r>
            <a:r>
              <a:rPr lang="en-US" b="0" dirty="0" smtClean="0">
                <a:solidFill>
                  <a:srgbClr val="4EC9B0"/>
                </a:solidFill>
                <a:latin typeface="Consolas"/>
              </a:rPr>
              <a:t> </a:t>
            </a:r>
            <a:r>
              <a:rPr lang="en-US" b="0" dirty="0" err="1" smtClean="0">
                <a:solidFill>
                  <a:srgbClr val="4EC9B0"/>
                </a:solidFill>
                <a:latin typeface="Consolas"/>
              </a:rPr>
              <a:t>System</a:t>
            </a:r>
            <a:r>
              <a:rPr lang="en-US" b="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b="0" dirty="0" err="1" smtClean="0">
                <a:solidFill>
                  <a:srgbClr val="9CDCFE"/>
                </a:solidFill>
                <a:latin typeface="Consolas"/>
              </a:rPr>
              <a:t>out</a:t>
            </a:r>
            <a:r>
              <a:rPr lang="en-US" b="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b="0" dirty="0" err="1" smtClean="0">
                <a:solidFill>
                  <a:srgbClr val="DCDCAA"/>
                </a:solidFill>
                <a:latin typeface="Consolas"/>
              </a:rPr>
              <a:t>println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US" b="0" dirty="0" smtClean="0">
                <a:solidFill>
                  <a:srgbClr val="CE9178"/>
                </a:solidFill>
                <a:latin typeface="Consolas"/>
              </a:rPr>
              <a:t>“Pour into a pan"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);</a:t>
            </a:r>
            <a:endParaRPr lang="en-US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b="0" dirty="0" smtClean="0">
                <a:solidFill>
                  <a:srgbClr val="D4D4D4"/>
                </a:solidFill>
                <a:latin typeface="Consolas"/>
              </a:rPr>
              <a:t>	</a:t>
            </a:r>
            <a:r>
              <a:rPr lang="en-US" b="0" dirty="0" smtClean="0">
                <a:solidFill>
                  <a:srgbClr val="4EC9B0"/>
                </a:solidFill>
                <a:latin typeface="Consolas"/>
              </a:rPr>
              <a:t> </a:t>
            </a:r>
            <a:r>
              <a:rPr lang="en-US" b="0" dirty="0" err="1" smtClean="0">
                <a:solidFill>
                  <a:srgbClr val="4EC9B0"/>
                </a:solidFill>
                <a:latin typeface="Consolas"/>
              </a:rPr>
              <a:t>System</a:t>
            </a:r>
            <a:r>
              <a:rPr lang="en-US" b="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b="0" dirty="0" err="1" smtClean="0">
                <a:solidFill>
                  <a:srgbClr val="9CDCFE"/>
                </a:solidFill>
                <a:latin typeface="Consolas"/>
              </a:rPr>
              <a:t>out</a:t>
            </a:r>
            <a:r>
              <a:rPr lang="en-US" b="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b="0" dirty="0" err="1" smtClean="0">
                <a:solidFill>
                  <a:srgbClr val="DCDCAA"/>
                </a:solidFill>
                <a:latin typeface="Consolas"/>
              </a:rPr>
              <a:t>println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US" b="0" dirty="0" smtClean="0">
                <a:solidFill>
                  <a:srgbClr val="CE9178"/>
                </a:solidFill>
                <a:latin typeface="Consolas"/>
              </a:rPr>
              <a:t>“Bake at 350"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);</a:t>
            </a:r>
            <a:endParaRPr lang="en-US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b="0" dirty="0" smtClean="0">
                <a:solidFill>
                  <a:srgbClr val="D4D4D4"/>
                </a:solidFill>
                <a:latin typeface="Consolas"/>
              </a:rPr>
              <a:t>	</a:t>
            </a:r>
            <a:r>
              <a:rPr lang="en-US" b="0" dirty="0" smtClean="0">
                <a:solidFill>
                  <a:srgbClr val="4EC9B0"/>
                </a:solidFill>
                <a:latin typeface="Consolas"/>
              </a:rPr>
              <a:t> </a:t>
            </a:r>
            <a:r>
              <a:rPr lang="en-US" b="0" dirty="0" err="1" smtClean="0">
                <a:solidFill>
                  <a:srgbClr val="4EC9B0"/>
                </a:solidFill>
                <a:latin typeface="Consolas"/>
              </a:rPr>
              <a:t>System</a:t>
            </a:r>
            <a:r>
              <a:rPr lang="en-US" b="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b="0" dirty="0" err="1" smtClean="0">
                <a:solidFill>
                  <a:srgbClr val="9CDCFE"/>
                </a:solidFill>
                <a:latin typeface="Consolas"/>
              </a:rPr>
              <a:t>out</a:t>
            </a:r>
            <a:r>
              <a:rPr lang="en-US" b="0" dirty="0" err="1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b="0" dirty="0" err="1" smtClean="0">
                <a:solidFill>
                  <a:srgbClr val="DCDCAA"/>
                </a:solidFill>
                <a:latin typeface="Consolas"/>
              </a:rPr>
              <a:t>println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US" b="0" dirty="0" smtClean="0">
                <a:solidFill>
                  <a:srgbClr val="CE9178"/>
                </a:solidFill>
                <a:latin typeface="Consolas"/>
              </a:rPr>
              <a:t>“Frost cake"</a:t>
            </a:r>
            <a:r>
              <a:rPr lang="en-US" b="0" dirty="0" smtClean="0">
                <a:solidFill>
                  <a:srgbClr val="D4D4D4"/>
                </a:solidFill>
                <a:latin typeface="Consolas"/>
              </a:rPr>
              <a:t>);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2578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Let’s put that into a </a:t>
            </a:r>
            <a:r>
              <a:rPr lang="en-US" sz="3200" b="1" dirty="0" err="1" smtClean="0"/>
              <a:t>bakeSingleCake</a:t>
            </a:r>
            <a:r>
              <a:rPr lang="en-US" sz="3200" b="1" dirty="0" smtClean="0"/>
              <a:t>() </a:t>
            </a:r>
            <a:r>
              <a:rPr lang="en-US" sz="3200" dirty="0" smtClean="0"/>
              <a:t>method</a:t>
            </a:r>
            <a:endParaRPr 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latin typeface="Consolas" pitchFamily="49" charset="0"/>
            </a:endParaRPr>
          </a:p>
          <a:p>
            <a:pPr algn="ctr"/>
            <a:endParaRPr lang="en-US" dirty="0">
              <a:latin typeface="Consolas" pitchFamily="49" charset="0"/>
            </a:endParaRPr>
          </a:p>
          <a:p>
            <a:pPr algn="ctr"/>
            <a:endParaRPr lang="en-US" dirty="0" smtClean="0">
              <a:latin typeface="Consolas" pitchFamily="49" charset="0"/>
            </a:endParaRPr>
          </a:p>
          <a:p>
            <a:pPr algn="ctr"/>
            <a:endParaRPr lang="en-US" dirty="0">
              <a:latin typeface="Consolas" pitchFamily="49" charset="0"/>
            </a:endParaRPr>
          </a:p>
          <a:p>
            <a:endParaRPr lang="en-US" dirty="0" smtClean="0">
              <a:latin typeface="Consolas" pitchFamily="49" charset="0"/>
            </a:endParaRPr>
          </a:p>
          <a:p>
            <a:endParaRPr lang="en-US" dirty="0">
              <a:latin typeface="Consolas" pitchFamily="49" charset="0"/>
            </a:endParaRP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public static void </a:t>
            </a:r>
            <a:r>
              <a:rPr lang="en-US" dirty="0" err="1" smtClean="0">
                <a:latin typeface="Consolas" pitchFamily="49" charset="0"/>
              </a:rPr>
              <a:t>bakeSingleCake</a:t>
            </a:r>
            <a:r>
              <a:rPr lang="en-US" dirty="0" smtClean="0">
                <a:latin typeface="Consolas" pitchFamily="49" charset="0"/>
              </a:rPr>
              <a:t>(){</a:t>
            </a:r>
          </a:p>
          <a:p>
            <a:r>
              <a:rPr lang="en-US" dirty="0" smtClean="0">
                <a:latin typeface="Consolas" pitchFamily="49" charset="0"/>
              </a:rPr>
              <a:t>	 </a:t>
            </a:r>
            <a:r>
              <a:rPr lang="en-US" dirty="0" err="1" smtClean="0">
                <a:latin typeface="Consolas"/>
              </a:rPr>
              <a:t>System.out.println</a:t>
            </a:r>
            <a:r>
              <a:rPr lang="en-US" dirty="0" smtClean="0">
                <a:latin typeface="Consolas"/>
              </a:rPr>
              <a:t>(“Get ingredients");</a:t>
            </a:r>
            <a:br>
              <a:rPr lang="en-US" dirty="0" smtClean="0">
                <a:latin typeface="Consolas"/>
              </a:rPr>
            </a:br>
            <a:r>
              <a:rPr lang="en-US" dirty="0" smtClean="0">
                <a:latin typeface="Consolas"/>
              </a:rPr>
              <a:t>        </a:t>
            </a:r>
            <a:r>
              <a:rPr lang="en-US" dirty="0" err="1" smtClean="0">
                <a:latin typeface="Consolas"/>
              </a:rPr>
              <a:t>System.out.println</a:t>
            </a:r>
            <a:r>
              <a:rPr lang="en-US" dirty="0" smtClean="0">
                <a:latin typeface="Consolas"/>
              </a:rPr>
              <a:t>(“Mix ingredients");</a:t>
            </a:r>
          </a:p>
          <a:p>
            <a:r>
              <a:rPr lang="en-US" dirty="0" smtClean="0">
                <a:latin typeface="Consolas"/>
              </a:rPr>
              <a:t>	 </a:t>
            </a:r>
            <a:r>
              <a:rPr lang="en-US" dirty="0" err="1" smtClean="0">
                <a:latin typeface="Consolas"/>
              </a:rPr>
              <a:t>System.out.println</a:t>
            </a:r>
            <a:r>
              <a:rPr lang="en-US" dirty="0" smtClean="0">
                <a:latin typeface="Consolas"/>
              </a:rPr>
              <a:t>(“Pour into a pan");</a:t>
            </a:r>
          </a:p>
          <a:p>
            <a:r>
              <a:rPr lang="en-US" dirty="0" smtClean="0">
                <a:latin typeface="Consolas"/>
              </a:rPr>
              <a:t>	 </a:t>
            </a:r>
            <a:r>
              <a:rPr lang="en-US" dirty="0" err="1" smtClean="0">
                <a:latin typeface="Consolas"/>
              </a:rPr>
              <a:t>System.out.println</a:t>
            </a:r>
            <a:r>
              <a:rPr lang="en-US" dirty="0" smtClean="0">
                <a:latin typeface="Consolas"/>
              </a:rPr>
              <a:t>(“Bake at 350");</a:t>
            </a:r>
          </a:p>
          <a:p>
            <a:r>
              <a:rPr lang="en-US" dirty="0" smtClean="0">
                <a:latin typeface="Consolas"/>
              </a:rPr>
              <a:t>	 </a:t>
            </a:r>
            <a:r>
              <a:rPr lang="en-US" dirty="0" err="1" smtClean="0">
                <a:latin typeface="Consolas"/>
              </a:rPr>
              <a:t>System.out.println</a:t>
            </a:r>
            <a:r>
              <a:rPr lang="en-US" dirty="0" smtClean="0">
                <a:latin typeface="Consolas"/>
              </a:rPr>
              <a:t>(“Frost cake");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78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Now let’s use it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114</Words>
  <Application>Microsoft Office PowerPoint</Application>
  <PresentationFormat>On-screen Show (4:3)</PresentationFormat>
  <Paragraphs>143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Methods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owner</dc:creator>
  <cp:lastModifiedBy>owner</cp:lastModifiedBy>
  <cp:revision>41</cp:revision>
  <dcterms:created xsi:type="dcterms:W3CDTF">2020-07-20T05:34:06Z</dcterms:created>
  <dcterms:modified xsi:type="dcterms:W3CDTF">2020-07-21T07:55:18Z</dcterms:modified>
</cp:coreProperties>
</file>