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sldIdLst>
    <p:sldId id="256" r:id="rId2"/>
    <p:sldId id="291" r:id="rId3"/>
    <p:sldId id="310" r:id="rId4"/>
    <p:sldId id="343" r:id="rId5"/>
    <p:sldId id="346" r:id="rId6"/>
    <p:sldId id="352" r:id="rId7"/>
    <p:sldId id="350" r:id="rId8"/>
    <p:sldId id="347" r:id="rId9"/>
    <p:sldId id="295" r:id="rId10"/>
    <p:sldId id="296" r:id="rId11"/>
    <p:sldId id="297" r:id="rId12"/>
    <p:sldId id="298" r:id="rId13"/>
    <p:sldId id="319" r:id="rId14"/>
    <p:sldId id="320" r:id="rId15"/>
    <p:sldId id="300" r:id="rId16"/>
    <p:sldId id="318" r:id="rId17"/>
    <p:sldId id="303" r:id="rId18"/>
    <p:sldId id="323" r:id="rId19"/>
    <p:sldId id="324" r:id="rId20"/>
    <p:sldId id="344" r:id="rId21"/>
    <p:sldId id="304" r:id="rId22"/>
    <p:sldId id="301" r:id="rId23"/>
    <p:sldId id="342" r:id="rId24"/>
    <p:sldId id="328" r:id="rId25"/>
    <p:sldId id="329" r:id="rId26"/>
    <p:sldId id="330" r:id="rId27"/>
    <p:sldId id="331" r:id="rId28"/>
    <p:sldId id="302" r:id="rId29"/>
    <p:sldId id="334" r:id="rId30"/>
    <p:sldId id="332" r:id="rId31"/>
    <p:sldId id="335" r:id="rId32"/>
    <p:sldId id="338" r:id="rId33"/>
    <p:sldId id="353" r:id="rId34"/>
    <p:sldId id="355" r:id="rId35"/>
    <p:sldId id="305" r:id="rId36"/>
    <p:sldId id="337" r:id="rId37"/>
    <p:sldId id="290" r:id="rId38"/>
    <p:sldId id="336" r:id="rId39"/>
    <p:sldId id="313" r:id="rId40"/>
    <p:sldId id="314" r:id="rId41"/>
    <p:sldId id="351" r:id="rId42"/>
    <p:sldId id="325" r:id="rId43"/>
    <p:sldId id="326" r:id="rId44"/>
    <p:sldId id="317" r:id="rId45"/>
    <p:sldId id="339" r:id="rId46"/>
    <p:sldId id="341" r:id="rId47"/>
    <p:sldId id="34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99FF99"/>
    <a:srgbClr val="FFFF00"/>
    <a:srgbClr val="00B0F0"/>
    <a:srgbClr val="FFB66D"/>
    <a:srgbClr val="918E00"/>
    <a:srgbClr val="CC9900"/>
    <a:srgbClr val="66FF66"/>
    <a:srgbClr val="FFFFCC"/>
    <a:srgbClr val="FF9933"/>
    <a:srgbClr val="FF99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34072" autoAdjust="0"/>
    <p:restoredTop sz="97849" autoAdjust="0"/>
  </p:normalViewPr>
  <p:slideViewPr>
    <p:cSldViewPr>
      <p:cViewPr>
        <p:scale>
          <a:sx n="30" d="100"/>
          <a:sy n="30" d="100"/>
        </p:scale>
        <p:origin x="-2292" y="-9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view3D>
      <c:perspective val="30"/>
    </c:view3D>
    <c:plotArea>
      <c:layout/>
      <c:area3DChart>
        <c:grouping val="stacked"/>
        <c:ser>
          <c:idx val="0"/>
          <c:order val="0"/>
          <c:tx>
            <c:strRef>
              <c:f>Sheet1!$B$1</c:f>
              <c:strCache>
                <c:ptCount val="1"/>
                <c:pt idx="0">
                  <c:v>VM/app 1 (max 400)</c:v>
                </c:pt>
              </c:strCache>
            </c:strRef>
          </c:tx>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100</c:v>
                </c:pt>
                <c:pt idx="1">
                  <c:v>100</c:v>
                </c:pt>
                <c:pt idx="2">
                  <c:v>100</c:v>
                </c:pt>
                <c:pt idx="3">
                  <c:v>400</c:v>
                </c:pt>
                <c:pt idx="4">
                  <c:v>100</c:v>
                </c:pt>
              </c:numCache>
            </c:numRef>
          </c:val>
        </c:ser>
        <c:ser>
          <c:idx val="1"/>
          <c:order val="1"/>
          <c:tx>
            <c:strRef>
              <c:f>Sheet1!$C$1</c:f>
              <c:strCache>
                <c:ptCount val="1"/>
                <c:pt idx="0">
                  <c:v>VM/app 2 (max 300)</c:v>
                </c:pt>
              </c:strCache>
            </c:strRef>
          </c:tx>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100</c:v>
                </c:pt>
                <c:pt idx="1">
                  <c:v>100</c:v>
                </c:pt>
                <c:pt idx="2">
                  <c:v>200</c:v>
                </c:pt>
                <c:pt idx="3">
                  <c:v>100</c:v>
                </c:pt>
                <c:pt idx="4">
                  <c:v>300</c:v>
                </c:pt>
              </c:numCache>
            </c:numRef>
          </c:val>
        </c:ser>
        <c:ser>
          <c:idx val="2"/>
          <c:order val="2"/>
          <c:tx>
            <c:strRef>
              <c:f>Sheet1!$D$1</c:f>
              <c:strCache>
                <c:ptCount val="1"/>
                <c:pt idx="0">
                  <c:v>VM/app 3 (max 400)</c:v>
                </c:pt>
              </c:strCache>
            </c:strRef>
          </c:tx>
          <c:spPr>
            <a:solidFill>
              <a:srgbClr val="00B050"/>
            </a:solidFill>
            <a:ln w="25400">
              <a:noFill/>
            </a:ln>
          </c:spPr>
          <c:cat>
            <c:numRef>
              <c:f>Sheet1!$A$2:$A$6</c:f>
              <c:numCache>
                <c:formatCode>m/d/yyyy</c:formatCode>
                <c:ptCount val="5"/>
                <c:pt idx="0">
                  <c:v>37261</c:v>
                </c:pt>
                <c:pt idx="1">
                  <c:v>37262</c:v>
                </c:pt>
                <c:pt idx="2">
                  <c:v>37263</c:v>
                </c:pt>
                <c:pt idx="3">
                  <c:v>37264</c:v>
                </c:pt>
                <c:pt idx="4">
                  <c:v>37265</c:v>
                </c:pt>
              </c:numCache>
            </c:numRef>
          </c:cat>
          <c:val>
            <c:numRef>
              <c:f>Sheet1!$D$2:$D$6</c:f>
              <c:numCache>
                <c:formatCode>General</c:formatCode>
                <c:ptCount val="5"/>
                <c:pt idx="0">
                  <c:v>300</c:v>
                </c:pt>
                <c:pt idx="1">
                  <c:v>400</c:v>
                </c:pt>
                <c:pt idx="2">
                  <c:v>200</c:v>
                </c:pt>
                <c:pt idx="3">
                  <c:v>100</c:v>
                </c:pt>
                <c:pt idx="4">
                  <c:v>200</c:v>
                </c:pt>
              </c:numCache>
            </c:numRef>
          </c:val>
        </c:ser>
        <c:axId val="42384384"/>
        <c:axId val="42394368"/>
        <c:axId val="0"/>
      </c:area3DChart>
      <c:dateAx>
        <c:axId val="42384384"/>
        <c:scaling>
          <c:orientation val="minMax"/>
        </c:scaling>
        <c:delete val="1"/>
        <c:axPos val="b"/>
        <c:numFmt formatCode="m/d/yyyy" sourceLinked="1"/>
        <c:tickLblPos val="none"/>
        <c:crossAx val="42394368"/>
        <c:crosses val="autoZero"/>
        <c:auto val="1"/>
        <c:lblOffset val="100"/>
      </c:dateAx>
      <c:valAx>
        <c:axId val="42394368"/>
        <c:scaling>
          <c:orientation val="minMax"/>
        </c:scaling>
        <c:axPos val="l"/>
        <c:majorGridlines/>
        <c:numFmt formatCode="General" sourceLinked="1"/>
        <c:tickLblPos val="nextTo"/>
        <c:crossAx val="42384384"/>
        <c:crosses val="autoZero"/>
        <c:crossBetween val="midCat"/>
      </c:valAx>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F23E21-8104-42E0-826A-9C844DBF3E70}" type="datetimeFigureOut">
              <a:rPr lang="en-US" smtClean="0"/>
              <a:pPr/>
              <a:t>6/23/2010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1F5D02-866D-4EC5-A69E-49F21DAB3A4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order to remove this, in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we dedicate a core to a single Virtual machine.  %1%.</a:t>
            </a:r>
            <a:r>
              <a:rPr lang="en-US" sz="1200" kern="1200" baseline="0" dirty="0" smtClean="0">
                <a:solidFill>
                  <a:schemeClr val="tx1"/>
                </a:solidFill>
                <a:latin typeface="+mn-lt"/>
                <a:ea typeface="+mn-ea"/>
                <a:cs typeface="+mn-cs"/>
              </a:rPr>
              <a:t> R</a:t>
            </a:r>
            <a:r>
              <a:rPr lang="en-US" sz="1200" kern="1200" dirty="0" smtClean="0">
                <a:solidFill>
                  <a:schemeClr val="tx1"/>
                </a:solidFill>
                <a:latin typeface="+mn-lt"/>
                <a:ea typeface="+mn-ea"/>
                <a:cs typeface="+mn-cs"/>
              </a:rPr>
              <a:t>iding the multi-core trend where we’re adding more and more cores per processor, 1 core is a small fraction of the processing power.  So apps are likely to dynamically grow at coarser granularities.  And because cloud computing is pay per use, the customer has incentive to maximize utilization of its VMs.  In other words, you kill a VM rather than let it sit idle.  This reduces the opportunity for over subscription.</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%1%At first glance, this may seem wasteful, but consider how you use cloud computing.  You dynamically launch and kill virtual machines to scale. </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next role of the hypervisor is managing memory.  The goal of virtualization technology today is system-wide optimal usage, for the reason of maximizing server consolidation.  The idea is you run VMs which you hope will require a different amount of memory at different times, and you can give them each their needed memory with less total memory.  Now, in a private infrastructure which is using virtualization for server consolidation, these are all your own applications, so if memory is tight, you simply hinder one of your applications and you can even prioritize.  The hypervisor controls this allocation.</a:t>
            </a:r>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In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to remove the hypervisor which manages memory, we pre-allocate memory.  In cloud computing, you’re not optimizing your own server, you leasing resources – for example a VM with 2GB of memory.  That’s what you expect to receive.   So if the cloud provider over subscribes and can’t give you the memory you pay for, you’ll see a performance hit.  In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we </a:t>
            </a:r>
            <a:r>
              <a:rPr lang="en-US" sz="1200" kern="1200" dirty="0" err="1" smtClean="0">
                <a:solidFill>
                  <a:schemeClr val="tx1"/>
                </a:solidFill>
                <a:latin typeface="+mn-lt"/>
                <a:ea typeface="+mn-ea"/>
                <a:cs typeface="+mn-cs"/>
              </a:rPr>
              <a:t>preallocate</a:t>
            </a:r>
            <a:r>
              <a:rPr lang="en-US" sz="1200" kern="1200" dirty="0" smtClean="0">
                <a:solidFill>
                  <a:schemeClr val="tx1"/>
                </a:solidFill>
                <a:latin typeface="+mn-lt"/>
                <a:ea typeface="+mn-ea"/>
                <a:cs typeface="+mn-cs"/>
              </a:rPr>
              <a:t> a fixed amount of memory that’s fixed and guaranteed.  The guest VM then manages their own physical memory and the processor enforces the allocation and </a:t>
            </a:r>
            <a:r>
              <a:rPr lang="en-US" sz="1200" kern="1200" baseline="0" dirty="0" smtClean="0">
                <a:solidFill>
                  <a:schemeClr val="tx1"/>
                </a:solidFill>
                <a:latin typeface="+mn-lt"/>
                <a:ea typeface="+mn-ea"/>
                <a:cs typeface="+mn-cs"/>
              </a:rPr>
              <a:t>manages the bus utilization.</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1F5D02-866D-4EC5-A69E-49F21DAB3A4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 The next role of the hypervisor is to emulate the vast array of devices possible on computers. Any</a:t>
            </a:r>
            <a:r>
              <a:rPr lang="en-US" sz="1200" kern="1200" baseline="0" dirty="0" smtClean="0">
                <a:solidFill>
                  <a:schemeClr val="tx1"/>
                </a:solidFill>
                <a:latin typeface="+mn-lt"/>
                <a:ea typeface="+mn-ea"/>
                <a:cs typeface="+mn-cs"/>
              </a:rPr>
              <a:t> interaction by the VM with the device goes through the hypervisor where software emulates the device and interacts with the physical device. </a:t>
            </a:r>
            <a:r>
              <a:rPr lang="en-US" sz="1200" kern="1200" dirty="0" smtClean="0">
                <a:solidFill>
                  <a:schemeClr val="tx1"/>
                </a:solidFill>
                <a:latin typeface="+mn-lt"/>
                <a:ea typeface="+mn-ea"/>
                <a:cs typeface="+mn-cs"/>
              </a:rPr>
              <a:t>It is common to run this emulation in a privileged virtual machine, but we consider this part of the virtualization layer as the requests go through it.</a:t>
            </a:r>
          </a:p>
          <a:p>
            <a:pPr lvl="0"/>
            <a:endParaRPr lang="en-US" sz="1200" kern="1200" baseline="0" dirty="0" smtClean="0">
              <a:solidFill>
                <a:schemeClr val="tx1"/>
              </a:solidFill>
              <a:latin typeface="+mn-lt"/>
              <a:ea typeface="+mn-ea"/>
              <a:cs typeface="+mn-cs"/>
            </a:endParaRPr>
          </a:p>
          <a:p>
            <a:pPr lvl="0"/>
            <a:r>
              <a:rPr lang="en-US" sz="1200" kern="1200" baseline="0" dirty="0" smtClean="0">
                <a:solidFill>
                  <a:schemeClr val="tx1"/>
                </a:solidFill>
                <a:latin typeface="+mn-lt"/>
                <a:ea typeface="+mn-ea"/>
                <a:cs typeface="+mn-cs"/>
              </a:rPr>
              <a:t>%1% </a:t>
            </a:r>
            <a:r>
              <a:rPr lang="en-US" sz="1200" kern="1200" dirty="0" smtClean="0">
                <a:solidFill>
                  <a:schemeClr val="tx1"/>
                </a:solidFill>
                <a:latin typeface="+mn-lt"/>
                <a:ea typeface="+mn-ea"/>
                <a:cs typeface="+mn-cs"/>
              </a:rPr>
              <a:t>The guest VMs see virtual devices as told to it by virtual firmware. </a:t>
            </a:r>
          </a:p>
          <a:p>
            <a:pPr lvl="0"/>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Any access to one of these device’s memory range traps to the hypervisor, or from the other direction, interrupts from the real devices are handled by the hypervisor.  Then software emulates the device the VM sees and interacts with the real device.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1F5D02-866D-4EC5-A69E-49F21DAB3A4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As</a:t>
            </a:r>
            <a:r>
              <a:rPr lang="en-US" sz="1200" kern="1200" baseline="0" dirty="0" smtClean="0">
                <a:solidFill>
                  <a:schemeClr val="tx1"/>
                </a:solidFill>
                <a:latin typeface="+mn-lt"/>
                <a:ea typeface="+mn-ea"/>
                <a:cs typeface="+mn-cs"/>
              </a:rPr>
              <a:t> shown here, where any code on the path can have security holes.</a:t>
            </a: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So a request from a guest VM to interact with its virtual device is as shown here, going through the hypervisor, and the device emulation and drivers in the privileged VM, any of which can have security holes.</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we dedicate a device to a VM so that we can give it direct access to it.  In cloud computing there’s  only networking and storage, so this becomes a reasonable task.  We then use the memory partitioning for enforcing access, which requires support in the processor for requests to the device, and in the chipset for transfers from the device.</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Of course, a per-VM physical device doesn’t scale, so in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the devices themselves are virtualized.  There are multiple queues on the device, and different memory ranges map to different queues.  </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fourth role of today’s hypervisor is networking.  In data centers, some topology of Ethernet switches is used to allow the servers in the data center to communicate with one another.</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Applying this to virtualized servers, where there are multiple virtual servers running on a single physical server, a software Ethernet switch performs the same functionality as that first hop Ethernet switch shown in the previous slide.</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Re-drawing this picture a bit, each of these virtual servers are guest virtual machines, and the software switch is running inside of the virtualization layer, which can be in the hypervisor as shown here.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1F5D02-866D-4EC5-A69E-49F21DAB3A4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first part of the title is Virtualized Cloud Infrastructure implying that this is a good thing, and it is.  The cloud computing we’re talking about essentially allows you to run virtual machines on a hosted infrastructure, and there are many providers to choose from with Amazon EC2 being the most well known.  Among the benefits are that there are economies of scale at work here.  You are sharing the infrastructure, so costs like cooling and power are cheaper than if everyone had to pay for it individually.  But the main benefit is that it allows you to dynamically scale your application.  You pay for what you use rather than having to provision for the worst case.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1F5D02-866D-4EC5-A69E-49F21DAB3A4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Or in the privileged virtual machine, as shown here.  </a:t>
            </a:r>
          </a:p>
          <a:p>
            <a:pPr lvl="0"/>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%%In either case, this is a complex piece of software and part of the generic virtualization layer which we are removing with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1F5D02-866D-4EC5-A69E-49F21DAB3A4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we believe you should do networking in the network, not on the servers.  These software switches really only exist to support communication between co-located virtual machines which will be a special case in the cloud anyway. %1%.  Instead, in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we remove this functionality and utilize the hardware switches already in the network.  This requires a slight modification</a:t>
            </a:r>
            <a:r>
              <a:rPr lang="en-US" sz="1200" kern="1200" baseline="0" dirty="0" smtClean="0">
                <a:solidFill>
                  <a:schemeClr val="tx1"/>
                </a:solidFill>
                <a:latin typeface="+mn-lt"/>
                <a:ea typeface="+mn-ea"/>
                <a:cs typeface="+mn-cs"/>
              </a:rPr>
              <a:t> to the switches to enable so called hairpin turnarounds, where packets can be forwarded out ports they are received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%1% There is a performance penalty otherwise, going through an extra software switch.  This is a special case in the cloud, where a customer’s virtual machines will likely be located on different servers.  But since you go through the hypervisor and device emulation, you might as well perform the Ethernet switching functionality there.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1F5D02-866D-4EC5-A69E-49F21DAB3A4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final responsibility of the hypervisor is to enable management of virtual machines – allowing a customer to start and stop virtual machines. %1%. The customer sends a request over the wide area network to the cloud provider.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%1% Perhaps a simplification</a:t>
            </a:r>
            <a:r>
              <a:rPr lang="en-US" sz="1200" kern="1200" baseline="0" dirty="0" smtClean="0">
                <a:solidFill>
                  <a:schemeClr val="tx1"/>
                </a:solidFill>
                <a:latin typeface="+mn-lt"/>
                <a:ea typeface="+mn-ea"/>
                <a:cs typeface="+mn-cs"/>
              </a:rPr>
              <a:t> of the management, but our static nature simplifies it to this.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is handled by a dedicated server acting as the cloud manager.  The cloud manager fetches the VM image from storage, chooses a server to host the VM, and sends the request to that server.</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The hypervisor’s role in this request starts with some software, the VM management software, running as an application in the privileged VM.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1F5D02-866D-4EC5-A69E-49F21DAB3A4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management software receives the request form the cloud manager</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Forms a request to the hypervisor</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And the hypervisor then launches the VM.  So you can see that the hypervisor, which is involved in all aspects of the VMs operation, is intertwined with the management software as well.</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we decouple management of virtual machines from the operations of them.  For this, the system manager runs on a dedicated core.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which</a:t>
            </a:r>
            <a:r>
              <a:rPr lang="en-US" sz="1200" kern="1200" baseline="0" dirty="0" smtClean="0">
                <a:solidFill>
                  <a:schemeClr val="tx1"/>
                </a:solidFill>
                <a:latin typeface="+mn-lt"/>
                <a:ea typeface="+mn-ea"/>
                <a:cs typeface="+mn-cs"/>
              </a:rPr>
              <a:t> will only be a small fraction as more and more cores get put on a device</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541F5D02-866D-4EC5-A69E-49F21DAB3A45}"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When it receives a request from the cloud manager, it will send an inter-processor interrupt to another core.</a:t>
            </a:r>
          </a:p>
        </p:txBody>
      </p:sp>
      <p:sp>
        <p:nvSpPr>
          <p:cNvPr id="4" name="Slide Number Placeholder 3"/>
          <p:cNvSpPr>
            <a:spLocks noGrp="1"/>
          </p:cNvSpPr>
          <p:nvPr>
            <p:ph type="sldNum" sz="quarter" idx="10"/>
          </p:nvPr>
        </p:nvSpPr>
        <p:spPr/>
        <p:txBody>
          <a:bodyPr/>
          <a:lstStyle/>
          <a:p>
            <a:fld id="{541F5D02-866D-4EC5-A69E-49F21DAB3A45}"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second part of the title is without the virtualization, implying that this is a bad thing.  Virtualization is the technology that is used to share servers.  To do this, a software layer known as the hypervisor or virtual machine monitor, runs underneath each of the virtual machines.</a:t>
            </a:r>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handler for the interrupt, called the core manager, will setup the core and launch the VM and is not run again until the VM is killed.  The</a:t>
            </a:r>
            <a:r>
              <a:rPr lang="en-US" sz="1200" kern="1200" baseline="0" dirty="0" smtClean="0">
                <a:solidFill>
                  <a:schemeClr val="tx1"/>
                </a:solidFill>
                <a:latin typeface="+mn-lt"/>
                <a:ea typeface="+mn-ea"/>
                <a:cs typeface="+mn-cs"/>
              </a:rPr>
              <a:t> guest VM has no interaction with the system manager or any way to invoke the core manager.</a:t>
            </a: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Note that </a:t>
            </a:r>
            <a:r>
              <a:rPr lang="en-US" dirty="0" smtClean="0"/>
              <a:t>only the system manager can send this</a:t>
            </a:r>
            <a:r>
              <a:rPr lang="en-US" baseline="0" dirty="0" smtClean="0"/>
              <a:t> </a:t>
            </a:r>
            <a:r>
              <a:rPr lang="en-US" dirty="0" smtClean="0"/>
              <a:t>IPI</a:t>
            </a:r>
            <a:r>
              <a:rPr lang="en-US" baseline="0" dirty="0" smtClean="0"/>
              <a:t> and that there</a:t>
            </a:r>
            <a:r>
              <a:rPr lang="en-US" dirty="0" smtClean="0"/>
              <a:t> no possible way to invoke</a:t>
            </a:r>
            <a:r>
              <a:rPr lang="en-US" baseline="0" dirty="0" smtClean="0"/>
              <a:t> the core manager and </a:t>
            </a:r>
            <a:r>
              <a:rPr lang="en-US" dirty="0" smtClean="0"/>
              <a:t>no interaction with System manager.</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Bringing it all together,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removes the need for the hypervisor.  We do so by capitalizing on the unique use</a:t>
            </a:r>
            <a:r>
              <a:rPr lang="en-US" sz="1200" kern="1200" baseline="0" dirty="0" smtClean="0">
                <a:solidFill>
                  <a:schemeClr val="tx1"/>
                </a:solidFill>
                <a:latin typeface="+mn-lt"/>
                <a:ea typeface="+mn-ea"/>
                <a:cs typeface="+mn-cs"/>
              </a:rPr>
              <a:t> case of the cloud allowing us to pre-allocate resources and push functionality to hardware, remove it all together, or push it to the side.</a:t>
            </a: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%%To remove the need for scheduling virtual machines, in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we run only one VM on a given core.  To remove the need for managing memory, we pre-allocate memory with support from the processor.  To remove the need for emulating I/O devices, in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guest VMs get direct access to virtualized devices.   To remove the need for networking, we utilize the hardware Ethernet switches.  And finally, we still need management software, but it is decoupled from the operation of the VMs.</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The reason why we’re removing the hypervisor is for security reasons – namely availability, confidentiality and integrity of data and side channels.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1F5D02-866D-4EC5-A69E-49F21DAB3A45}"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In the interest of time, I’ll only discuss</a:t>
            </a:r>
            <a:r>
              <a:rPr lang="en-US" sz="1200" kern="1200" baseline="0" dirty="0" smtClean="0">
                <a:solidFill>
                  <a:schemeClr val="tx1"/>
                </a:solidFill>
                <a:latin typeface="+mn-lt"/>
                <a:ea typeface="+mn-ea"/>
                <a:cs typeface="+mn-cs"/>
              </a:rPr>
              <a:t> the first.  You can see the paper for the others.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1F5D02-866D-4EC5-A69E-49F21DAB3A45}"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To affect the confidentiality or integrity of</a:t>
            </a:r>
            <a:r>
              <a:rPr lang="en-US" sz="1200" kern="1200" baseline="0" dirty="0" smtClean="0">
                <a:solidFill>
                  <a:schemeClr val="tx1"/>
                </a:solidFill>
                <a:latin typeface="+mn-lt"/>
                <a:ea typeface="+mn-ea"/>
                <a:cs typeface="+mn-cs"/>
              </a:rPr>
              <a:t> data requires access to the data. With a hypervisor this can be from the registers exposed upon VM exits, packets sent through the software switch, or in the worst case any of memory since the hypervisor has full access.  With </a:t>
            </a:r>
            <a:r>
              <a:rPr lang="en-US" sz="1200" kern="1200" baseline="0" dirty="0" err="1" smtClean="0">
                <a:solidFill>
                  <a:schemeClr val="tx1"/>
                </a:solidFill>
                <a:latin typeface="+mn-lt"/>
                <a:ea typeface="+mn-ea"/>
                <a:cs typeface="+mn-cs"/>
              </a:rPr>
              <a:t>NoHype</a:t>
            </a:r>
            <a:r>
              <a:rPr lang="en-US" sz="1200" kern="1200" baseline="0" dirty="0" smtClean="0">
                <a:solidFill>
                  <a:schemeClr val="tx1"/>
                </a:solidFill>
                <a:latin typeface="+mn-lt"/>
                <a:ea typeface="+mn-ea"/>
                <a:cs typeface="+mn-cs"/>
              </a:rPr>
              <a:t> there is no scheduling and no VM exits, there is no software switch, and no hypervisor in general.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The only way to get at the data is to compromise the system manager, which can alter the memory access rules in the hardware. But VMs do not interact with the system manager, so attacking it is difficult and must come from external.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With a hypervisor, data can be exposed in the registers whenever the VM exits and the scheduler is run, packets are exposed to the software </a:t>
            </a:r>
            <a:r>
              <a:rPr lang="en-US" sz="1200" kern="1200" baseline="0" dirty="0" err="1" smtClean="0">
                <a:solidFill>
                  <a:schemeClr val="tx1"/>
                </a:solidFill>
                <a:latin typeface="+mn-lt"/>
                <a:ea typeface="+mn-ea"/>
                <a:cs typeface="+mn-cs"/>
              </a:rPr>
              <a:t>ethernet</a:t>
            </a:r>
            <a:r>
              <a:rPr lang="en-US" sz="1200" kern="1200" baseline="0" dirty="0" smtClean="0">
                <a:solidFill>
                  <a:schemeClr val="tx1"/>
                </a:solidFill>
                <a:latin typeface="+mn-lt"/>
                <a:ea typeface="+mn-ea"/>
                <a:cs typeface="+mn-cs"/>
              </a:rPr>
              <a:t> switch, and all of the memory is generally available to the hypervisor, so there is the potential to exploit holes in any one of these functions to gain access to any data.  With </a:t>
            </a:r>
            <a:r>
              <a:rPr lang="en-US" sz="1200" kern="1200" baseline="0" dirty="0" err="1" smtClean="0">
                <a:solidFill>
                  <a:schemeClr val="tx1"/>
                </a:solidFill>
                <a:latin typeface="+mn-lt"/>
                <a:ea typeface="+mn-ea"/>
                <a:cs typeface="+mn-cs"/>
              </a:rPr>
              <a:t>NoHype</a:t>
            </a:r>
            <a:r>
              <a:rPr lang="en-US" sz="1200" kern="1200" baseline="0" dirty="0" smtClean="0">
                <a:solidFill>
                  <a:schemeClr val="tx1"/>
                </a:solidFill>
                <a:latin typeface="+mn-lt"/>
                <a:ea typeface="+mn-ea"/>
                <a:cs typeface="+mn-cs"/>
              </a:rPr>
              <a:t>, there is no scheduling and no VM Exits to expose the registers, there is no software switch to exploit to leak packets, and no hypervisor to compromise to get complete access to memory as the hardware enforces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1F5D02-866D-4EC5-A69E-49F21DAB3A45}"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means no hypervisor, but it has a double meaning in that it is no hype, that this is possible today.  Technologies have come out over the years in support of virtualization, and we believe we can use these in specific ways to realize much of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Multicore</a:t>
            </a:r>
            <a:r>
              <a:rPr lang="en-US" sz="1200" kern="1200" dirty="0" smtClean="0">
                <a:solidFill>
                  <a:schemeClr val="tx1"/>
                </a:solidFill>
                <a:latin typeface="+mn-lt"/>
                <a:ea typeface="+mn-ea"/>
                <a:cs typeface="+mn-cs"/>
              </a:rPr>
              <a:t> processors are available now.  The extended page tables to allow VMs to manage their own page tables, SR-IOV to enable a device to announce itself as multiple devices, and directed I/O to allow direct access to the devices.  And virtual Ethernet port aggregator, which is going through the IEEE standardization process and coming out in switches which enables the hair-pin turn </a:t>
            </a:r>
            <a:r>
              <a:rPr lang="en-US" sz="1200" kern="1200" dirty="0" err="1" smtClean="0">
                <a:solidFill>
                  <a:schemeClr val="tx1"/>
                </a:solidFill>
                <a:latin typeface="+mn-lt"/>
                <a:ea typeface="+mn-ea"/>
                <a:cs typeface="+mn-cs"/>
              </a:rPr>
              <a:t>arounds</a:t>
            </a:r>
            <a:r>
              <a:rPr lang="en-US" sz="1200" kern="1200" dirty="0" smtClean="0">
                <a:solidFill>
                  <a:schemeClr val="tx1"/>
                </a:solidFill>
                <a:latin typeface="+mn-lt"/>
                <a:ea typeface="+mn-ea"/>
                <a:cs typeface="+mn-cs"/>
              </a:rPr>
              <a:t>.  Read</a:t>
            </a:r>
            <a:r>
              <a:rPr lang="en-US" sz="1200" kern="1200" baseline="0" dirty="0" smtClean="0">
                <a:solidFill>
                  <a:schemeClr val="tx1"/>
                </a:solidFill>
                <a:latin typeface="+mn-lt"/>
                <a:ea typeface="+mn-ea"/>
                <a:cs typeface="+mn-cs"/>
              </a:rPr>
              <a:t> the paper to see more details on these and how we intend to use them.</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conclusion, there is a trend towards hosted and shared infrastructures.  But there’s a significant security issue that threatens adoption.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solves this by removing the hypervisor.  While security was the goal, a side benefit is that since there is no extra software layer, there will be significant performance improvements as a side benefit.  As future work, we’re currently going through and implementing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on current hardware, verifying</a:t>
            </a:r>
            <a:r>
              <a:rPr lang="en-US" sz="1200" kern="1200" baseline="0" dirty="0" smtClean="0">
                <a:solidFill>
                  <a:schemeClr val="tx1"/>
                </a:solidFill>
                <a:latin typeface="+mn-lt"/>
                <a:ea typeface="+mn-ea"/>
                <a:cs typeface="+mn-cs"/>
              </a:rPr>
              <a:t> the </a:t>
            </a:r>
            <a:r>
              <a:rPr lang="en-US" sz="1200" kern="1200" baseline="0" dirty="0" err="1" smtClean="0">
                <a:solidFill>
                  <a:schemeClr val="tx1"/>
                </a:solidFill>
                <a:latin typeface="+mn-lt"/>
                <a:ea typeface="+mn-ea"/>
                <a:cs typeface="+mn-cs"/>
              </a:rPr>
              <a:t>nohype</a:t>
            </a:r>
            <a:r>
              <a:rPr lang="en-US" sz="1200" kern="1200" baseline="0" dirty="0" smtClean="0">
                <a:solidFill>
                  <a:schemeClr val="tx1"/>
                </a:solidFill>
                <a:latin typeface="+mn-lt"/>
                <a:ea typeface="+mn-ea"/>
                <a:cs typeface="+mn-cs"/>
              </a:rPr>
              <a:t> double meaning, and in doing so see the limitations of current hardware</a:t>
            </a:r>
            <a:r>
              <a:rPr lang="en-US" sz="1200" kern="1200" dirty="0" smtClean="0">
                <a:solidFill>
                  <a:schemeClr val="tx1"/>
                </a:solidFill>
                <a:latin typeface="+mn-lt"/>
                <a:ea typeface="+mn-ea"/>
                <a:cs typeface="+mn-cs"/>
              </a:rPr>
              <a:t> </a:t>
            </a:r>
            <a:r>
              <a:rPr lang="en-US" sz="1200" kern="1200" smtClean="0">
                <a:solidFill>
                  <a:schemeClr val="tx1"/>
                </a:solidFill>
                <a:latin typeface="+mn-lt"/>
                <a:ea typeface="+mn-ea"/>
                <a:cs typeface="+mn-cs"/>
              </a:rPr>
              <a:t>and assess </a:t>
            </a:r>
            <a:r>
              <a:rPr lang="en-US" sz="1200" kern="1200" dirty="0" smtClean="0">
                <a:solidFill>
                  <a:schemeClr val="tx1"/>
                </a:solidFill>
                <a:latin typeface="+mn-lt"/>
                <a:ea typeface="+mn-ea"/>
                <a:cs typeface="+mn-cs"/>
              </a:rPr>
              <a:t>the needs for future processors.</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While you could perform some sort of integrity checking or attempt to minimize the hypervisor, these have limitations.  Instead, we propose that the hypervisor should be removed all together.   If there is no software running under the guest VM, there is nothing to attack.  Of course, there is a reason virtualization is used in the cloud today so we still want a virtualized infrastructure.  We need to retain the key features which led to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of virtualization, namely the ability to dynamically start and stop VMs, and the ability to support multi-tenancy.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(remove integrity lead in… instead say, since this hypervisor is the source of vulnerabilities, we argue</a:t>
            </a:r>
            <a:r>
              <a:rPr lang="en-US" sz="1200" kern="1200" baseline="0" dirty="0" smtClean="0">
                <a:solidFill>
                  <a:schemeClr val="tx1"/>
                </a:solidFill>
                <a:latin typeface="+mn-lt"/>
                <a:ea typeface="+mn-ea"/>
                <a:cs typeface="+mn-cs"/>
              </a:rPr>
              <a:t> that in the cloud it’s not really needed, so we remove it all together).</a:t>
            </a:r>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41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One modification needed to support this is that the first hop Ethernet switches need to be aware of virtualization and need to support hairpin turnarounds.  Because of Ethernet’s historically being used as a shared medium, switches do not forward packets out of the same port they were received since it would assume the destination already saw the packet.  </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42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For communication between co-located VMs, that’s exactly the behavior we want.</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Why this is bad is because you have no control over what is running in the other virtual machines on the same server.  One of these virtual machines can be running malicious software.  Just as applications can exploit holes in the operating system, a guest VM can exploit holes in the hypervisor, giving them the ability to access or obstruct other VMs. %1% For cloud computing to get general acceptance, it is necessary to overcome this threat and make computing in the cloud as secure, if not more secure, than in private facilities.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 This can include</a:t>
            </a:r>
            <a:r>
              <a:rPr lang="en-US" sz="1200" kern="1200" baseline="0" dirty="0" smtClean="0">
                <a:solidFill>
                  <a:schemeClr val="tx1"/>
                </a:solidFill>
                <a:latin typeface="+mn-lt"/>
                <a:ea typeface="+mn-ea"/>
                <a:cs typeface="+mn-cs"/>
              </a:rPr>
              <a:t> access to</a:t>
            </a:r>
            <a:r>
              <a:rPr lang="en-US" sz="1200" kern="1200" dirty="0" smtClean="0">
                <a:solidFill>
                  <a:schemeClr val="tx1"/>
                </a:solidFill>
                <a:latin typeface="+mn-lt"/>
                <a:ea typeface="+mn-ea"/>
                <a:cs typeface="+mn-cs"/>
              </a:rPr>
              <a:t> confidential data, which will be stored encrypted, but to use the data you have to decrypt it, so it’s in plain text in memory.</a:t>
            </a:r>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To do this we need some support in the processor.  As each VM is managing their subset of memory, we need a MMU per core which allows the guest to fully manage its own memory.  We also need a global multi-core memory controller which enforces access to memory and arbitrates memory bus usage in a fair manner.  If a VM access memory it’s not allowed to access, it is simply killed.</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44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Availability can be affected in one of three ways.   It can be affected by altering the VM scheduling.  In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there is no scheduling  so that cannot happen.  One core can blast another with interrupts, which in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will have a local APIC with masking.  And one VM can perform large amounts of memory or I/O accesses.  In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these are fair and rate limited.</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45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And finally side channels, while very difficult to completely eliminate, we can render them to be of</a:t>
            </a:r>
            <a:r>
              <a:rPr lang="en-US" sz="1200" kern="1200" baseline="0" dirty="0" smtClean="0">
                <a:solidFill>
                  <a:schemeClr val="tx1"/>
                </a:solidFill>
                <a:latin typeface="+mn-lt"/>
                <a:ea typeface="+mn-ea"/>
                <a:cs typeface="+mn-cs"/>
              </a:rPr>
              <a:t> very low bandwidth</a:t>
            </a:r>
            <a:r>
              <a:rPr lang="en-US" sz="1200" kern="1200" dirty="0" smtClean="0">
                <a:solidFill>
                  <a:schemeClr val="tx1"/>
                </a:solidFill>
                <a:latin typeface="+mn-lt"/>
                <a:ea typeface="+mn-ea"/>
                <a:cs typeface="+mn-cs"/>
              </a:rPr>
              <a:t>.  Any based on physical analysis are outside the scope for us.  Side channels exist because of shared resources, which include system busses which are fair and rate limited, and L2 and L3 caches.  So very limited.  The most damaging side channels to date are based on L1 cache, which are not shared.</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46</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To affect the confidentiality or integrity of data requires access to registers or memory.  In </a:t>
            </a:r>
            <a:r>
              <a:rPr lang="en-US" sz="1200" kern="1200" dirty="0" err="1" smtClean="0">
                <a:solidFill>
                  <a:schemeClr val="tx1"/>
                </a:solidFill>
                <a:latin typeface="+mn-lt"/>
                <a:ea typeface="+mn-ea"/>
                <a:cs typeface="+mn-cs"/>
              </a:rPr>
              <a:t>NoHype</a:t>
            </a:r>
            <a:r>
              <a:rPr lang="en-US" sz="1200" kern="1200" dirty="0" smtClean="0">
                <a:solidFill>
                  <a:schemeClr val="tx1"/>
                </a:solidFill>
                <a:latin typeface="+mn-lt"/>
                <a:ea typeface="+mn-ea"/>
                <a:cs typeface="+mn-cs"/>
              </a:rPr>
              <a:t>, cores are not shared, so another cannot access the registers.  And hardware enforces memory accesses, so you would need to compromise the system manager to alter these access tables.  But, there is no interaction with the system manager, so limited opportunity to compromise.</a:t>
            </a:r>
          </a:p>
          <a:p>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obvious question you</a:t>
            </a:r>
            <a:r>
              <a:rPr lang="en-US" baseline="0" dirty="0" smtClean="0"/>
              <a:t> might be having is whether this is really a problem.  I mean, there haven’t been any headlines like Amazon EC2 was brought down by hackers.  But just because there haven’t been headlines, doesn’t mean it’s not a real problem. %1%.  I won’t bore you reading from a </a:t>
            </a:r>
            <a:r>
              <a:rPr lang="en-US" baseline="0" dirty="0" err="1" smtClean="0"/>
              <a:t>bugzilla</a:t>
            </a:r>
            <a:r>
              <a:rPr lang="en-US" baseline="0" dirty="0" smtClean="0"/>
              <a:t> database.  Instead, I’ll just say that these </a:t>
            </a:r>
            <a:r>
              <a:rPr lang="en-US" baseline="0" dirty="0" err="1" smtClean="0"/>
              <a:t>virutalization</a:t>
            </a:r>
            <a:r>
              <a:rPr lang="en-US" baseline="0" dirty="0" smtClean="0"/>
              <a:t> layers are huge, and they’re growing as more and more functionality gets packed in.  %2%.  Further, they are typically derived from, and share code with, existing operating systems.  So if you believe operating systems can have holes, then hypervisors and their privileged virtual machine can as well.</a:t>
            </a:r>
            <a:endParaRPr lang="en-US" dirty="0" smtClean="0"/>
          </a:p>
          <a:p>
            <a:endParaRPr lang="en-US" dirty="0" smtClean="0"/>
          </a:p>
          <a:p>
            <a:endParaRPr lang="en-US" baseline="0" dirty="0" smtClean="0"/>
          </a:p>
          <a:p>
            <a:r>
              <a:rPr lang="en-US" baseline="0" dirty="0" smtClean="0"/>
              <a:t>%1% Perhaps, it’s not large enough or valuable confidential data hasn’t made it’s way onto these infrastructures to entice the hackers yet.  </a:t>
            </a:r>
          </a:p>
          <a:p>
            <a:endParaRPr lang="en-US" baseline="0" dirty="0" smtClean="0"/>
          </a:p>
          <a:p>
            <a:r>
              <a:rPr lang="en-US" baseline="0" dirty="0" smtClean="0"/>
              <a:t>%2% They can be on the order of 100k lines of code in the hypervisor, and over 1M in the privileged virtual machine.  </a:t>
            </a:r>
          </a:p>
          <a:p>
            <a:endParaRPr lang="en-US" baseline="0" dirty="0" smtClean="0"/>
          </a:p>
        </p:txBody>
      </p:sp>
      <p:sp>
        <p:nvSpPr>
          <p:cNvPr id="4" name="Slide Number Placeholder 3"/>
          <p:cNvSpPr>
            <a:spLocks noGrp="1"/>
          </p:cNvSpPr>
          <p:nvPr>
            <p:ph type="sldNum" sz="quarter" idx="10"/>
          </p:nvPr>
        </p:nvSpPr>
        <p:spPr/>
        <p:txBody>
          <a:bodyPr/>
          <a:lstStyle/>
          <a:p>
            <a:fld id="{541F5D02-866D-4EC5-A69E-49F21DAB3A4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Since this hypervisor is the source of vulnerabilities, with </a:t>
            </a:r>
            <a:r>
              <a:rPr lang="en-US" sz="1200" kern="1200" baseline="0" dirty="0" err="1" smtClean="0">
                <a:solidFill>
                  <a:schemeClr val="tx1"/>
                </a:solidFill>
                <a:latin typeface="+mn-lt"/>
                <a:ea typeface="+mn-ea"/>
                <a:cs typeface="+mn-cs"/>
              </a:rPr>
              <a:t>NoHype</a:t>
            </a:r>
            <a:r>
              <a:rPr lang="en-US" sz="1200" kern="1200" baseline="0" dirty="0" smtClean="0">
                <a:solidFill>
                  <a:schemeClr val="tx1"/>
                </a:solidFill>
                <a:latin typeface="+mn-lt"/>
                <a:ea typeface="+mn-ea"/>
                <a:cs typeface="+mn-cs"/>
              </a:rPr>
              <a:t> we propose that the hypervisor should be removed all together. </a:t>
            </a:r>
            <a:r>
              <a:rPr lang="en-US" sz="1200" kern="1200" dirty="0" smtClean="0">
                <a:solidFill>
                  <a:schemeClr val="tx1"/>
                </a:solidFill>
                <a:latin typeface="+mn-lt"/>
                <a:ea typeface="+mn-ea"/>
                <a:cs typeface="+mn-cs"/>
              </a:rPr>
              <a:t> If there is no software running under the guest VM, there is nothing the guest VM to attack.  We achieve this through</a:t>
            </a:r>
            <a:r>
              <a:rPr lang="en-US" sz="1200" kern="1200" baseline="0" dirty="0" smtClean="0">
                <a:solidFill>
                  <a:schemeClr val="tx1"/>
                </a:solidFill>
                <a:latin typeface="+mn-lt"/>
                <a:ea typeface="+mn-ea"/>
                <a:cs typeface="+mn-cs"/>
              </a:rPr>
              <a:t> a complete systems solution, the processor, I/O and software.</a:t>
            </a:r>
            <a:r>
              <a:rPr lang="en-US" sz="1200" kern="1200" dirty="0" smtClean="0">
                <a:solidFill>
                  <a:schemeClr val="tx1"/>
                </a:solidFill>
                <a:latin typeface="+mn-lt"/>
                <a:ea typeface="+mn-ea"/>
                <a:cs typeface="+mn-cs"/>
              </a:rPr>
              <a:t>  Of course, there is a reason virtualization is used in the cloud today so we need to retain the key features which led to its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%still want a virtualized infrastructure.  We </a:t>
            </a:r>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reason virtualization technology is used is to support the ability to dynamically start and stop virtual machines, and to allow severs to be shared.  However, the cloud infrastructure does not need the full power of modern hypervisors.  In the cloud, there is no need for emulating a large collection of devices or to maximize server consolidation as you’re simply leasing resources.</a:t>
            </a:r>
          </a:p>
          <a:p>
            <a:endParaRPr lang="en-US" baseline="0" dirty="0" smtClean="0"/>
          </a:p>
          <a:p>
            <a:r>
              <a:rPr lang="en-US" baseline="0" dirty="0" smtClean="0"/>
              <a:t>%% In the cloud, there is no need for emulating a large and diverse, potentially old, collection of hardware.  There are no mice, no key boards, no monitors.  And in the cloud, the goal is not maximizing server consolidation, one of the major uses of virtualization.  In the cloud the customer leases resources, and that is what it is paying for – a VM with 1 GB of memory.</a:t>
            </a:r>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To better understand how we can remove the hypervisor, it is useful to understand the responsibilities of the hypervisor.  This</a:t>
            </a:r>
            <a:r>
              <a:rPr lang="en-US" sz="1200" kern="1200" baseline="0" dirty="0" smtClean="0">
                <a:solidFill>
                  <a:schemeClr val="tx1"/>
                </a:solidFill>
                <a:latin typeface="+mn-lt"/>
                <a:ea typeface="+mn-ea"/>
                <a:cs typeface="+mn-cs"/>
              </a:rPr>
              <a:t> includes isolating and emulating the three main resources in computers – CPU, memory, and I/O, performing networking, and managing virtual machines. </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So to remove</a:t>
            </a:r>
            <a:r>
              <a:rPr lang="en-US" sz="1200" kern="1200" baseline="0" dirty="0" smtClean="0">
                <a:solidFill>
                  <a:schemeClr val="tx1"/>
                </a:solidFill>
                <a:latin typeface="+mn-lt"/>
                <a:ea typeface="+mn-ea"/>
                <a:cs typeface="+mn-cs"/>
              </a:rPr>
              <a:t> the need for a hypervisor which is active in the management of a VM, we essentially replace it with a sort of boot loader which pre-allocates resources, configures virtualized hardware, and then gets out of the way.  So the roles of the hypervisor are either pushed into hardware, removed entirely, or pushed to the side.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While this is a QOB talk about removing the hypervisor, this is not all that far off. </a:t>
            </a:r>
            <a:r>
              <a:rPr lang="en-US" sz="1200" kern="1200" baseline="0" dirty="0" err="1" smtClean="0">
                <a:solidFill>
                  <a:schemeClr val="tx1"/>
                </a:solidFill>
                <a:latin typeface="+mn-lt"/>
                <a:ea typeface="+mn-ea"/>
                <a:cs typeface="+mn-cs"/>
              </a:rPr>
              <a:t>NoHype</a:t>
            </a:r>
            <a:r>
              <a:rPr lang="en-US" sz="1200" kern="1200" baseline="0" dirty="0" smtClean="0">
                <a:solidFill>
                  <a:schemeClr val="tx1"/>
                </a:solidFill>
                <a:latin typeface="+mn-lt"/>
                <a:ea typeface="+mn-ea"/>
                <a:cs typeface="+mn-cs"/>
              </a:rPr>
              <a:t> has an intended double meaning that it may indeed be no hype, that we may be able to realize this now.  We’ll first present what we need to remove the hypervisor, then talk about what’s available today afterwards.  Not just about architectural features that are available, it’s about how you use them as well.</a:t>
            </a:r>
          </a:p>
        </p:txBody>
      </p:sp>
      <p:sp>
        <p:nvSpPr>
          <p:cNvPr id="4" name="Slide Number Placeholder 3"/>
          <p:cNvSpPr>
            <a:spLocks noGrp="1"/>
          </p:cNvSpPr>
          <p:nvPr>
            <p:ph type="sldNum" sz="quarter" idx="10"/>
          </p:nvPr>
        </p:nvSpPr>
        <p:spPr/>
        <p:txBody>
          <a:bodyPr/>
          <a:lstStyle/>
          <a:p>
            <a:fld id="{541F5D02-866D-4EC5-A69E-49F21DAB3A4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first responsibility of the hypervisor is to schedule the virtual machines to arbitrate access to the CPU</a:t>
            </a:r>
            <a:r>
              <a:rPr lang="en-US" sz="1200" kern="1200" baseline="0" dirty="0" smtClean="0">
                <a:solidFill>
                  <a:schemeClr val="tx1"/>
                </a:solidFill>
                <a:latin typeface="+mn-lt"/>
                <a:ea typeface="+mn-ea"/>
                <a:cs typeface="+mn-cs"/>
              </a:rPr>
              <a:t> cycles</a:t>
            </a:r>
            <a:r>
              <a:rPr lang="en-US" sz="1200" kern="1200" dirty="0" smtClean="0">
                <a:solidFill>
                  <a:schemeClr val="tx1"/>
                </a:solidFill>
                <a:latin typeface="+mn-lt"/>
                <a:ea typeface="+mn-ea"/>
                <a:cs typeface="+mn-cs"/>
              </a:rPr>
              <a:t>.  Here, the scheduler is called each time the hypervisor runs – which includes periodically based on a timer to give each VM a turn to run, on I/O events, and so forth.  The scheduler chooses what to run next on the given core and it balances the load across cores.</a:t>
            </a:r>
            <a:endParaRPr lang="en-US" dirty="0"/>
          </a:p>
        </p:txBody>
      </p:sp>
      <p:sp>
        <p:nvSpPr>
          <p:cNvPr id="4" name="Slide Number Placeholder 3"/>
          <p:cNvSpPr>
            <a:spLocks noGrp="1"/>
          </p:cNvSpPr>
          <p:nvPr>
            <p:ph type="sldNum" sz="quarter" idx="10"/>
          </p:nvPr>
        </p:nvSpPr>
        <p:spPr/>
        <p:txBody>
          <a:bodyPr/>
          <a:lstStyle/>
          <a:p>
            <a:fld id="{541F5D02-866D-4EC5-A69E-49F21DAB3A4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7410" name="Rectangle 2"/>
          <p:cNvSpPr>
            <a:spLocks noGrp="1" noChangeArrowheads="1"/>
          </p:cNvSpPr>
          <p:nvPr>
            <p:ph type="ctrTitle"/>
          </p:nvPr>
        </p:nvSpPr>
        <p:spPr>
          <a:xfrm>
            <a:off x="685800" y="2130425"/>
            <a:ext cx="7772400" cy="1470025"/>
          </a:xfrm>
        </p:spPr>
        <p:txBody>
          <a:bodyPr/>
          <a:lstStyle>
            <a:lvl1pPr algn="ctr">
              <a:defRPr>
                <a:solidFill>
                  <a:srgbClr val="0000FF"/>
                </a:solidFill>
              </a:defRPr>
            </a:lvl1pPr>
          </a:lstStyle>
          <a:p>
            <a:r>
              <a:rPr lang="en-US" smtClean="0"/>
              <a:t>Click to edit Master title style</a:t>
            </a:r>
            <a:endParaRPr lang="en-US"/>
          </a:p>
        </p:txBody>
      </p:sp>
      <p:sp>
        <p:nvSpPr>
          <p:cNvPr id="657411"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tx1"/>
                </a:solidFill>
              </a:defRPr>
            </a:lvl1pPr>
          </a:lstStyle>
          <a:p>
            <a:r>
              <a:rPr lang="en-US" smtClean="0"/>
              <a:t>Click to edit Master subtitle style</a:t>
            </a:r>
            <a:endParaRPr lang="en-US"/>
          </a:p>
        </p:txBody>
      </p:sp>
      <p:sp>
        <p:nvSpPr>
          <p:cNvPr id="657412" name="Rectangle 4"/>
          <p:cNvSpPr>
            <a:spLocks noGrp="1" noChangeArrowheads="1"/>
          </p:cNvSpPr>
          <p:nvPr>
            <p:ph type="sldNum" sz="quarter" idx="4"/>
          </p:nvPr>
        </p:nvSpPr>
        <p:spPr>
          <a:xfrm>
            <a:off x="6553200" y="6245225"/>
            <a:ext cx="2133600" cy="476250"/>
          </a:xfrm>
        </p:spPr>
        <p:txBody>
          <a:bodyPr/>
          <a:lstStyle>
            <a:lvl1pPr>
              <a:defRPr/>
            </a:lvl1pPr>
          </a:lstStyle>
          <a:p>
            <a:fld id="{FAFAE12B-AF5E-4676-AE1F-60AB827D625D}" type="slidenum">
              <a:rPr lang="en-US" smtClean="0"/>
              <a:pPr/>
              <a:t>‹#›</a:t>
            </a:fld>
            <a:endParaRPr lang="en-US"/>
          </a:p>
        </p:txBody>
      </p:sp>
      <p:sp>
        <p:nvSpPr>
          <p:cNvPr id="657413" name="Line 5"/>
          <p:cNvSpPr>
            <a:spLocks noChangeShapeType="1"/>
          </p:cNvSpPr>
          <p:nvPr/>
        </p:nvSpPr>
        <p:spPr bwMode="auto">
          <a:xfrm>
            <a:off x="152400" y="1143000"/>
            <a:ext cx="8839200" cy="0"/>
          </a:xfrm>
          <a:prstGeom prst="line">
            <a:avLst/>
          </a:prstGeom>
          <a:noFill/>
          <a:ln w="28575">
            <a:solidFill>
              <a:schemeClr val="accent1"/>
            </a:solidFill>
            <a:round/>
            <a:headEnd/>
            <a:tailEnd/>
          </a:ln>
          <a:effectLst/>
        </p:spPr>
        <p:txBody>
          <a:bodyPr wrap="none" anchor="ctr"/>
          <a:lstStyle/>
          <a:p>
            <a:endParaRPr lang="en-US"/>
          </a:p>
        </p:txBody>
      </p:sp>
      <p:sp>
        <p:nvSpPr>
          <p:cNvPr id="657414" name="Line 6"/>
          <p:cNvSpPr>
            <a:spLocks noChangeShapeType="1"/>
          </p:cNvSpPr>
          <p:nvPr/>
        </p:nvSpPr>
        <p:spPr bwMode="auto">
          <a:xfrm>
            <a:off x="381000" y="1143000"/>
            <a:ext cx="0" cy="5562600"/>
          </a:xfrm>
          <a:prstGeom prst="line">
            <a:avLst/>
          </a:prstGeom>
          <a:noFill/>
          <a:ln w="28575">
            <a:solidFill>
              <a:schemeClr val="accent1"/>
            </a:solidFill>
            <a:round/>
            <a:headEnd/>
            <a:tailEnd/>
          </a:ln>
          <a:effectLst/>
        </p:spPr>
        <p:txBody>
          <a:bodyPr wrap="none" anchor="ctr"/>
          <a:lstStyle/>
          <a:p>
            <a:endParaRPr lang="en-US"/>
          </a:p>
        </p:txBody>
      </p:sp>
      <p:pic>
        <p:nvPicPr>
          <p:cNvPr id="657415" name="Picture 7" descr="pulogo"/>
          <p:cNvPicPr>
            <a:picLocks noChangeAspect="1" noChangeArrowheads="1"/>
          </p:cNvPicPr>
          <p:nvPr/>
        </p:nvPicPr>
        <p:blipFill>
          <a:blip r:embed="rId2" cstate="print"/>
          <a:srcRect/>
          <a:stretch>
            <a:fillRect/>
          </a:stretch>
        </p:blipFill>
        <p:spPr bwMode="auto">
          <a:xfrm>
            <a:off x="8297863" y="317500"/>
            <a:ext cx="641350" cy="723900"/>
          </a:xfrm>
          <a:prstGeom prst="rect">
            <a:avLst/>
          </a:prstGeom>
          <a:noFill/>
        </p:spPr>
      </p:pic>
      <p:sp>
        <p:nvSpPr>
          <p:cNvPr id="657416" name="AutoShape 8"/>
          <p:cNvSpPr>
            <a:spLocks noChangeArrowheads="1"/>
          </p:cNvSpPr>
          <p:nvPr/>
        </p:nvSpPr>
        <p:spPr bwMode="auto">
          <a:xfrm>
            <a:off x="152400" y="152400"/>
            <a:ext cx="8839200" cy="6553200"/>
          </a:xfrm>
          <a:prstGeom prst="roundRect">
            <a:avLst>
              <a:gd name="adj" fmla="val 4144"/>
            </a:avLst>
          </a:prstGeom>
          <a:noFill/>
          <a:ln w="28575">
            <a:solidFill>
              <a:schemeClr val="accent1"/>
            </a:solidFill>
            <a:round/>
            <a:headEnd/>
            <a:tailEnd/>
          </a:ln>
          <a:effec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AFAE12B-AF5E-4676-AE1F-60AB827D62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81000"/>
            <a:ext cx="21526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81000"/>
            <a:ext cx="63055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AFAE12B-AF5E-4676-AE1F-60AB827D625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069263"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1529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219200"/>
            <a:ext cx="41529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001000" y="6324600"/>
            <a:ext cx="914400" cy="381000"/>
          </a:xfrm>
        </p:spPr>
        <p:txBody>
          <a:bodyPr/>
          <a:lstStyle>
            <a:lvl1pPr>
              <a:defRPr/>
            </a:lvl1pPr>
          </a:lstStyle>
          <a:p>
            <a:fld id="{FAFAE12B-AF5E-4676-AE1F-60AB827D625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069263"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1529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2500" y="1219200"/>
            <a:ext cx="41529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62500" y="4038600"/>
            <a:ext cx="41529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001000" y="6324600"/>
            <a:ext cx="914400" cy="381000"/>
          </a:xfrm>
        </p:spPr>
        <p:txBody>
          <a:bodyPr/>
          <a:lstStyle>
            <a:lvl1pPr>
              <a:defRPr/>
            </a:lvl1pPr>
          </a:lstStyle>
          <a:p>
            <a:fld id="{FAFAE12B-AF5E-4676-AE1F-60AB827D62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AFAE12B-AF5E-4676-AE1F-60AB827D62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FAFAE12B-AF5E-4676-AE1F-60AB827D62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2192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FAFAE12B-AF5E-4676-AE1F-60AB827D62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FAFAE12B-AF5E-4676-AE1F-60AB827D62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FAFAE12B-AF5E-4676-AE1F-60AB827D62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AFAE12B-AF5E-4676-AE1F-60AB827D62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AFAE12B-AF5E-4676-AE1F-60AB827D62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AFAE12B-AF5E-4676-AE1F-60AB827D62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304800" y="381000"/>
            <a:ext cx="8069263"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491" name="Rectangle 3"/>
          <p:cNvSpPr>
            <a:spLocks noGrp="1" noChangeArrowheads="1"/>
          </p:cNvSpPr>
          <p:nvPr>
            <p:ph type="body" idx="1"/>
          </p:nvPr>
        </p:nvSpPr>
        <p:spPr bwMode="auto">
          <a:xfrm>
            <a:off x="457200" y="1219200"/>
            <a:ext cx="84582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492" name="Rectangle 4"/>
          <p:cNvSpPr>
            <a:spLocks noGrp="1" noChangeArrowheads="1"/>
          </p:cNvSpPr>
          <p:nvPr>
            <p:ph type="sldNum" sz="quarter" idx="4"/>
          </p:nvPr>
        </p:nvSpPr>
        <p:spPr bwMode="auto">
          <a:xfrm>
            <a:off x="8001000" y="6324600"/>
            <a:ext cx="914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New Roman" pitchFamily="18" charset="0"/>
              </a:defRPr>
            </a:lvl1pPr>
          </a:lstStyle>
          <a:p>
            <a:fld id="{FAFAE12B-AF5E-4676-AE1F-60AB827D625D}" type="slidenum">
              <a:rPr lang="en-US" smtClean="0"/>
              <a:pPr/>
              <a:t>‹#›</a:t>
            </a:fld>
            <a:endParaRPr lang="en-US"/>
          </a:p>
        </p:txBody>
      </p:sp>
      <p:sp>
        <p:nvSpPr>
          <p:cNvPr id="63493" name="Line 5"/>
          <p:cNvSpPr>
            <a:spLocks noChangeShapeType="1"/>
          </p:cNvSpPr>
          <p:nvPr/>
        </p:nvSpPr>
        <p:spPr bwMode="auto">
          <a:xfrm>
            <a:off x="152400" y="1143000"/>
            <a:ext cx="8839200" cy="0"/>
          </a:xfrm>
          <a:prstGeom prst="line">
            <a:avLst/>
          </a:prstGeom>
          <a:noFill/>
          <a:ln w="28575">
            <a:solidFill>
              <a:schemeClr val="accent1"/>
            </a:solidFill>
            <a:round/>
            <a:headEnd/>
            <a:tailEnd/>
          </a:ln>
          <a:effectLst/>
        </p:spPr>
        <p:txBody>
          <a:bodyPr wrap="none" anchor="ctr"/>
          <a:lstStyle/>
          <a:p>
            <a:endParaRPr lang="en-US"/>
          </a:p>
        </p:txBody>
      </p:sp>
      <p:sp>
        <p:nvSpPr>
          <p:cNvPr id="63494" name="Line 6"/>
          <p:cNvSpPr>
            <a:spLocks noChangeShapeType="1"/>
          </p:cNvSpPr>
          <p:nvPr/>
        </p:nvSpPr>
        <p:spPr bwMode="auto">
          <a:xfrm>
            <a:off x="381000" y="1143000"/>
            <a:ext cx="0" cy="5562600"/>
          </a:xfrm>
          <a:prstGeom prst="line">
            <a:avLst/>
          </a:prstGeom>
          <a:noFill/>
          <a:ln w="28575">
            <a:solidFill>
              <a:schemeClr val="accent1"/>
            </a:solidFill>
            <a:round/>
            <a:headEnd/>
            <a:tailEnd/>
          </a:ln>
          <a:effectLst/>
        </p:spPr>
        <p:txBody>
          <a:bodyPr wrap="none" anchor="ctr"/>
          <a:lstStyle/>
          <a:p>
            <a:endParaRPr lang="en-US"/>
          </a:p>
        </p:txBody>
      </p:sp>
      <p:pic>
        <p:nvPicPr>
          <p:cNvPr id="63495" name="Picture 7" descr="pulogo"/>
          <p:cNvPicPr>
            <a:picLocks noChangeAspect="1" noChangeArrowheads="1"/>
          </p:cNvPicPr>
          <p:nvPr/>
        </p:nvPicPr>
        <p:blipFill>
          <a:blip r:embed="rId15" cstate="print"/>
          <a:srcRect/>
          <a:stretch>
            <a:fillRect/>
          </a:stretch>
        </p:blipFill>
        <p:spPr bwMode="auto">
          <a:xfrm>
            <a:off x="8297863" y="317500"/>
            <a:ext cx="641350" cy="723900"/>
          </a:xfrm>
          <a:prstGeom prst="rect">
            <a:avLst/>
          </a:prstGeom>
          <a:noFill/>
        </p:spPr>
      </p:pic>
      <p:sp>
        <p:nvSpPr>
          <p:cNvPr id="63496" name="AutoShape 8"/>
          <p:cNvSpPr>
            <a:spLocks noChangeArrowheads="1"/>
          </p:cNvSpPr>
          <p:nvPr/>
        </p:nvSpPr>
        <p:spPr bwMode="auto">
          <a:xfrm>
            <a:off x="152400" y="152400"/>
            <a:ext cx="8839200" cy="6553200"/>
          </a:xfrm>
          <a:prstGeom prst="roundRect">
            <a:avLst>
              <a:gd name="adj" fmla="val 4144"/>
            </a:avLst>
          </a:prstGeom>
          <a:noFill/>
          <a:ln w="28575">
            <a:solidFill>
              <a:schemeClr val="accent1"/>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chemeClr val="tx1"/>
          </a:solidFill>
          <a:latin typeface="Helvetica" pitchFamily="34" charset="0"/>
        </a:defRPr>
      </a:lvl2pPr>
      <a:lvl3pPr algn="l" rtl="0" eaLnBrk="1" fontAlgn="base" hangingPunct="1">
        <a:spcBef>
          <a:spcPct val="0"/>
        </a:spcBef>
        <a:spcAft>
          <a:spcPct val="0"/>
        </a:spcAft>
        <a:defRPr sz="3600" b="1">
          <a:solidFill>
            <a:schemeClr val="tx1"/>
          </a:solidFill>
          <a:latin typeface="Helvetica" pitchFamily="34" charset="0"/>
        </a:defRPr>
      </a:lvl3pPr>
      <a:lvl4pPr algn="l" rtl="0" eaLnBrk="1" fontAlgn="base" hangingPunct="1">
        <a:spcBef>
          <a:spcPct val="0"/>
        </a:spcBef>
        <a:spcAft>
          <a:spcPct val="0"/>
        </a:spcAft>
        <a:defRPr sz="3600" b="1">
          <a:solidFill>
            <a:schemeClr val="tx1"/>
          </a:solidFill>
          <a:latin typeface="Helvetica" pitchFamily="34" charset="0"/>
        </a:defRPr>
      </a:lvl4pPr>
      <a:lvl5pPr algn="l" rtl="0" eaLnBrk="1" fontAlgn="base" hangingPunct="1">
        <a:spcBef>
          <a:spcPct val="0"/>
        </a:spcBef>
        <a:spcAft>
          <a:spcPct val="0"/>
        </a:spcAft>
        <a:defRPr sz="3600" b="1">
          <a:solidFill>
            <a:schemeClr val="tx1"/>
          </a:solidFill>
          <a:latin typeface="Helvetica" pitchFamily="34" charset="0"/>
        </a:defRPr>
      </a:lvl5pPr>
      <a:lvl6pPr marL="457200" algn="l" rtl="0" eaLnBrk="1" fontAlgn="base" hangingPunct="1">
        <a:spcBef>
          <a:spcPct val="0"/>
        </a:spcBef>
        <a:spcAft>
          <a:spcPct val="0"/>
        </a:spcAft>
        <a:defRPr sz="3600" b="1">
          <a:solidFill>
            <a:schemeClr val="tx1"/>
          </a:solidFill>
          <a:latin typeface="Helvetica" pitchFamily="34" charset="0"/>
        </a:defRPr>
      </a:lvl6pPr>
      <a:lvl7pPr marL="914400" algn="l" rtl="0" eaLnBrk="1" fontAlgn="base" hangingPunct="1">
        <a:spcBef>
          <a:spcPct val="0"/>
        </a:spcBef>
        <a:spcAft>
          <a:spcPct val="0"/>
        </a:spcAft>
        <a:defRPr sz="3600" b="1">
          <a:solidFill>
            <a:schemeClr val="tx1"/>
          </a:solidFill>
          <a:latin typeface="Helvetica" pitchFamily="34" charset="0"/>
        </a:defRPr>
      </a:lvl7pPr>
      <a:lvl8pPr marL="1371600" algn="l" rtl="0" eaLnBrk="1" fontAlgn="base" hangingPunct="1">
        <a:spcBef>
          <a:spcPct val="0"/>
        </a:spcBef>
        <a:spcAft>
          <a:spcPct val="0"/>
        </a:spcAft>
        <a:defRPr sz="3600" b="1">
          <a:solidFill>
            <a:schemeClr val="tx1"/>
          </a:solidFill>
          <a:latin typeface="Helvetica" pitchFamily="34" charset="0"/>
        </a:defRPr>
      </a:lvl8pPr>
      <a:lvl9pPr marL="1828800" algn="l" rtl="0" eaLnBrk="1" fontAlgn="base" hangingPunct="1">
        <a:spcBef>
          <a:spcPct val="0"/>
        </a:spcBef>
        <a:spcAft>
          <a:spcPct val="0"/>
        </a:spcAft>
        <a:defRPr sz="3600" b="1">
          <a:solidFill>
            <a:schemeClr val="tx1"/>
          </a:solidFill>
          <a:latin typeface="Helvetica" pitchFamily="34" charset="0"/>
        </a:defRPr>
      </a:lvl9pPr>
    </p:titleStyle>
    <p:bodyStyle>
      <a:lvl1pPr marL="223838" indent="-223838" algn="l" rtl="0" eaLnBrk="1" fontAlgn="base" hangingPunct="1">
        <a:spcBef>
          <a:spcPct val="50000"/>
        </a:spcBef>
        <a:spcAft>
          <a:spcPct val="0"/>
        </a:spcAft>
        <a:buChar char="•"/>
        <a:defRPr sz="2800">
          <a:solidFill>
            <a:srgbClr val="0000FF"/>
          </a:solidFill>
          <a:latin typeface="+mn-lt"/>
          <a:ea typeface="+mn-ea"/>
          <a:cs typeface="+mn-cs"/>
        </a:defRPr>
      </a:lvl1pPr>
      <a:lvl2pPr marL="563563" indent="-223838" algn="l" rtl="0" eaLnBrk="1" fontAlgn="base" hangingPunct="1">
        <a:spcBef>
          <a:spcPct val="10000"/>
        </a:spcBef>
        <a:spcAft>
          <a:spcPct val="0"/>
        </a:spcAft>
        <a:buFont typeface="Helvetica" pitchFamily="34" charset="0"/>
        <a:buChar char="–"/>
        <a:defRPr sz="2400">
          <a:solidFill>
            <a:schemeClr val="accent2"/>
          </a:solidFill>
          <a:latin typeface="+mn-lt"/>
          <a:cs typeface="+mn-cs"/>
        </a:defRPr>
      </a:lvl2pPr>
      <a:lvl3pPr marL="911225" indent="-233363" algn="l" rtl="0" eaLnBrk="1" fontAlgn="base" hangingPunct="1">
        <a:spcBef>
          <a:spcPct val="10000"/>
        </a:spcBef>
        <a:spcAft>
          <a:spcPct val="0"/>
        </a:spcAft>
        <a:buFont typeface="Wingdings" pitchFamily="2" charset="2"/>
        <a:buChar char=""/>
        <a:defRPr sz="2000">
          <a:solidFill>
            <a:schemeClr val="tx1"/>
          </a:solidFill>
          <a:latin typeface="+mn-lt"/>
          <a:cs typeface="+mn-cs"/>
        </a:defRPr>
      </a:lvl3pPr>
      <a:lvl4pPr marL="1258888" indent="-233363" algn="l" rtl="0" eaLnBrk="1" fontAlgn="base" hangingPunct="1">
        <a:spcBef>
          <a:spcPct val="10000"/>
        </a:spcBef>
        <a:spcAft>
          <a:spcPct val="0"/>
        </a:spcAft>
        <a:buChar char="•"/>
        <a:defRPr sz="2000">
          <a:solidFill>
            <a:schemeClr val="accent2"/>
          </a:solidFill>
          <a:latin typeface="+mj-lt"/>
          <a:cs typeface="+mn-cs"/>
        </a:defRPr>
      </a:lvl4pPr>
      <a:lvl5pPr marL="1597025" indent="-223838" algn="l" rtl="0" eaLnBrk="1" fontAlgn="base" hangingPunct="1">
        <a:spcBef>
          <a:spcPct val="10000"/>
        </a:spcBef>
        <a:spcAft>
          <a:spcPct val="0"/>
        </a:spcAft>
        <a:buChar char="•"/>
        <a:defRPr sz="2000">
          <a:solidFill>
            <a:schemeClr val="tx1"/>
          </a:solidFill>
          <a:latin typeface="+mj-lt"/>
          <a:cs typeface="+mn-cs"/>
        </a:defRPr>
      </a:lvl5pPr>
      <a:lvl6pPr marL="2054225" indent="-223838" algn="l" rtl="0" eaLnBrk="1" fontAlgn="base" hangingPunct="1">
        <a:spcBef>
          <a:spcPct val="10000"/>
        </a:spcBef>
        <a:spcAft>
          <a:spcPct val="0"/>
        </a:spcAft>
        <a:buChar char="•"/>
        <a:defRPr sz="2000">
          <a:solidFill>
            <a:schemeClr val="tx1"/>
          </a:solidFill>
          <a:latin typeface="+mj-lt"/>
          <a:cs typeface="+mn-cs"/>
        </a:defRPr>
      </a:lvl6pPr>
      <a:lvl7pPr marL="2511425" indent="-223838" algn="l" rtl="0" eaLnBrk="1" fontAlgn="base" hangingPunct="1">
        <a:spcBef>
          <a:spcPct val="10000"/>
        </a:spcBef>
        <a:spcAft>
          <a:spcPct val="0"/>
        </a:spcAft>
        <a:buChar char="•"/>
        <a:defRPr sz="2000">
          <a:solidFill>
            <a:schemeClr val="tx1"/>
          </a:solidFill>
          <a:latin typeface="+mj-lt"/>
          <a:cs typeface="+mn-cs"/>
        </a:defRPr>
      </a:lvl7pPr>
      <a:lvl8pPr marL="2968625" indent="-223838" algn="l" rtl="0" eaLnBrk="1" fontAlgn="base" hangingPunct="1">
        <a:spcBef>
          <a:spcPct val="10000"/>
        </a:spcBef>
        <a:spcAft>
          <a:spcPct val="0"/>
        </a:spcAft>
        <a:buChar char="•"/>
        <a:defRPr sz="2000">
          <a:solidFill>
            <a:schemeClr val="tx1"/>
          </a:solidFill>
          <a:latin typeface="+mj-lt"/>
          <a:cs typeface="+mn-cs"/>
        </a:defRPr>
      </a:lvl8pPr>
      <a:lvl9pPr marL="3425825" indent="-223838" algn="l" rtl="0" eaLnBrk="1" fontAlgn="base" hangingPunct="1">
        <a:spcBef>
          <a:spcPct val="10000"/>
        </a:spcBef>
        <a:spcAft>
          <a:spcPct val="0"/>
        </a:spcAft>
        <a:buChar char="•"/>
        <a:defRPr sz="2000">
          <a:solidFill>
            <a:schemeClr val="tx1"/>
          </a:solidFill>
          <a:latin typeface="+mj-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princeton.edu/~ekeller" TargetMode="External"/><Relationship Id="rId2" Type="http://schemas.openxmlformats.org/officeDocument/2006/relationships/hyperlink" Target="mailto:ekeller@princeton.edu" TargetMode="External"/><Relationship Id="rId1" Type="http://schemas.openxmlformats.org/officeDocument/2006/relationships/slideLayout" Target="../slideLayouts/slideLayout2.xml"/><Relationship Id="rId4" Type="http://schemas.openxmlformats.org/officeDocument/2006/relationships/hyperlink" Target="http://www.princeton.edu/~szef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r>
              <a:rPr lang="en-US" dirty="0" err="1" smtClean="0"/>
              <a:t>NoHype</a:t>
            </a:r>
            <a:r>
              <a:rPr lang="en-US" dirty="0" smtClean="0"/>
              <a:t>: </a:t>
            </a:r>
            <a:br>
              <a:rPr lang="en-US" dirty="0" smtClean="0"/>
            </a:br>
            <a:r>
              <a:rPr lang="en-US" dirty="0" smtClean="0"/>
              <a:t>Virtualized Cloud Infrastructure without the Virtualization</a:t>
            </a:r>
            <a:endParaRPr lang="en-US" dirty="0"/>
          </a:p>
        </p:txBody>
      </p:sp>
      <p:sp>
        <p:nvSpPr>
          <p:cNvPr id="3" name="Subtitle 2"/>
          <p:cNvSpPr>
            <a:spLocks noGrp="1"/>
          </p:cNvSpPr>
          <p:nvPr>
            <p:ph type="subTitle" idx="1"/>
          </p:nvPr>
        </p:nvSpPr>
        <p:spPr>
          <a:xfrm>
            <a:off x="762000" y="3657600"/>
            <a:ext cx="7924800" cy="685800"/>
          </a:xfrm>
        </p:spPr>
        <p:txBody>
          <a:bodyPr/>
          <a:lstStyle/>
          <a:p>
            <a:r>
              <a:rPr lang="en-US" sz="2400" b="1" dirty="0" smtClean="0"/>
              <a:t>Eric Keller</a:t>
            </a:r>
            <a:r>
              <a:rPr lang="en-US" sz="2400" dirty="0" smtClean="0"/>
              <a:t>, </a:t>
            </a:r>
            <a:r>
              <a:rPr lang="en-US" sz="2400" dirty="0" err="1" smtClean="0"/>
              <a:t>Jakub</a:t>
            </a:r>
            <a:r>
              <a:rPr lang="en-US" sz="2400" dirty="0" smtClean="0"/>
              <a:t> </a:t>
            </a:r>
            <a:r>
              <a:rPr lang="en-US" sz="2400" dirty="0" err="1" smtClean="0"/>
              <a:t>Szefer</a:t>
            </a:r>
            <a:r>
              <a:rPr lang="en-US" sz="2400" dirty="0" smtClean="0"/>
              <a:t>, Jennifer Rexford, Ruby Lee</a:t>
            </a:r>
          </a:p>
          <a:p>
            <a:endParaRPr lang="en-US" sz="2400" dirty="0" smtClean="0"/>
          </a:p>
        </p:txBody>
      </p:sp>
      <p:sp>
        <p:nvSpPr>
          <p:cNvPr id="5" name="TextBox 4"/>
          <p:cNvSpPr txBox="1"/>
          <p:nvPr/>
        </p:nvSpPr>
        <p:spPr>
          <a:xfrm>
            <a:off x="2209800" y="5791200"/>
            <a:ext cx="184731" cy="369332"/>
          </a:xfrm>
          <a:prstGeom prst="rect">
            <a:avLst/>
          </a:prstGeom>
          <a:noFill/>
        </p:spPr>
        <p:txBody>
          <a:bodyPr wrap="none" rtlCol="0">
            <a:spAutoFit/>
          </a:bodyPr>
          <a:lstStyle/>
          <a:p>
            <a:endParaRPr lang="en-US" dirty="0"/>
          </a:p>
        </p:txBody>
      </p:sp>
      <p:sp>
        <p:nvSpPr>
          <p:cNvPr id="6" name="Subtitle 2"/>
          <p:cNvSpPr txBox="1">
            <a:spLocks/>
          </p:cNvSpPr>
          <p:nvPr/>
        </p:nvSpPr>
        <p:spPr bwMode="auto">
          <a:xfrm>
            <a:off x="3429000" y="6019800"/>
            <a:ext cx="2286000" cy="68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ISCA 2010</a:t>
            </a:r>
          </a:p>
        </p:txBody>
      </p:sp>
      <p:pic>
        <p:nvPicPr>
          <p:cNvPr id="1029" name="Picture 5"/>
          <p:cNvPicPr>
            <a:picLocks noChangeAspect="1" noChangeArrowheads="1"/>
          </p:cNvPicPr>
          <p:nvPr/>
        </p:nvPicPr>
        <p:blipFill>
          <a:blip r:embed="rId3" cstate="print"/>
          <a:srcRect/>
          <a:stretch>
            <a:fillRect/>
          </a:stretch>
        </p:blipFill>
        <p:spPr bwMode="auto">
          <a:xfrm>
            <a:off x="4495800" y="5029200"/>
            <a:ext cx="414338" cy="533400"/>
          </a:xfrm>
          <a:prstGeom prst="rect">
            <a:avLst/>
          </a:prstGeom>
          <a:noFill/>
          <a:ln w="9525">
            <a:noFill/>
            <a:miter lim="800000"/>
            <a:headEnd/>
            <a:tailEnd/>
          </a:ln>
        </p:spPr>
      </p:pic>
      <p:sp>
        <p:nvSpPr>
          <p:cNvPr id="9" name="TextBox 8"/>
          <p:cNvSpPr txBox="1"/>
          <p:nvPr/>
        </p:nvSpPr>
        <p:spPr>
          <a:xfrm>
            <a:off x="3200400" y="4419600"/>
            <a:ext cx="2924198" cy="461665"/>
          </a:xfrm>
          <a:prstGeom prst="rect">
            <a:avLst/>
          </a:prstGeom>
          <a:noFill/>
        </p:spPr>
        <p:txBody>
          <a:bodyPr wrap="none" rtlCol="0">
            <a:spAutoFit/>
          </a:bodyPr>
          <a:lstStyle/>
          <a:p>
            <a:r>
              <a:rPr lang="en-US" sz="2400" dirty="0" smtClean="0"/>
              <a:t>Princeton University</a:t>
            </a:r>
            <a:endParaRPr lang="en-US" sz="2400" dirty="0"/>
          </a:p>
        </p:txBody>
      </p:sp>
    </p:spTree>
  </p:cSld>
  <p:clrMapOvr>
    <a:masterClrMapping/>
  </p:clrMapOvr>
  <p:transition advTm="1090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839200" cy="685800"/>
          </a:xfrm>
        </p:spPr>
        <p:txBody>
          <a:bodyPr/>
          <a:lstStyle/>
          <a:p>
            <a:r>
              <a:rPr lang="en-US" dirty="0" smtClean="0"/>
              <a:t>Dedicate a core to a single VM</a:t>
            </a:r>
          </a:p>
        </p:txBody>
      </p:sp>
      <p:sp>
        <p:nvSpPr>
          <p:cNvPr id="3" name="Content Placeholder 2"/>
          <p:cNvSpPr>
            <a:spLocks noGrp="1"/>
          </p:cNvSpPr>
          <p:nvPr>
            <p:ph idx="1"/>
          </p:nvPr>
        </p:nvSpPr>
        <p:spPr>
          <a:xfrm>
            <a:off x="457200" y="1219200"/>
            <a:ext cx="8458200" cy="5486400"/>
          </a:xfrm>
        </p:spPr>
        <p:txBody>
          <a:bodyPr/>
          <a:lstStyle/>
          <a:p>
            <a:r>
              <a:rPr lang="en-US" dirty="0" smtClean="0"/>
              <a:t>Ride the multi-core trend</a:t>
            </a:r>
          </a:p>
          <a:p>
            <a:pPr lvl="1"/>
            <a:r>
              <a:rPr lang="en-US" dirty="0" smtClean="0"/>
              <a:t>1 core on 128-core device is ~0.8% of the processor</a:t>
            </a:r>
          </a:p>
          <a:p>
            <a:r>
              <a:rPr lang="en-US" dirty="0" smtClean="0"/>
              <a:t>Cloud computing is pay-per-use</a:t>
            </a:r>
          </a:p>
          <a:p>
            <a:pPr lvl="1"/>
            <a:r>
              <a:rPr lang="en-US" dirty="0" smtClean="0"/>
              <a:t>During high demand, spawn more VMs</a:t>
            </a:r>
          </a:p>
          <a:p>
            <a:pPr lvl="1"/>
            <a:r>
              <a:rPr lang="en-US" dirty="0" smtClean="0"/>
              <a:t>During low demand, kill some VMs</a:t>
            </a:r>
          </a:p>
          <a:p>
            <a:pPr lvl="1"/>
            <a:r>
              <a:rPr lang="en-US" dirty="0" smtClean="0"/>
              <a:t>Customer maximizing each VMs work, </a:t>
            </a:r>
            <a:br>
              <a:rPr lang="en-US" dirty="0" smtClean="0"/>
            </a:br>
            <a:r>
              <a:rPr lang="en-US" dirty="0" smtClean="0"/>
              <a:t>which minimizes opportunity for over-subscription</a:t>
            </a:r>
          </a:p>
        </p:txBody>
      </p:sp>
      <p:sp>
        <p:nvSpPr>
          <p:cNvPr id="4" name="Slide Number Placeholder 3"/>
          <p:cNvSpPr>
            <a:spLocks noGrp="1"/>
          </p:cNvSpPr>
          <p:nvPr>
            <p:ph type="sldNum" sz="quarter" idx="10"/>
          </p:nvPr>
        </p:nvSpPr>
        <p:spPr/>
        <p:txBody>
          <a:bodyPr/>
          <a:lstStyle/>
          <a:p>
            <a:fld id="{FAFAE12B-AF5E-4676-AE1F-60AB827D625D}" type="slidenum">
              <a:rPr lang="en-US" smtClean="0"/>
              <a:pPr/>
              <a:t>10</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3276600" y="4648200"/>
            <a:ext cx="2540000" cy="1905000"/>
          </a:xfrm>
          <a:prstGeom prst="rect">
            <a:avLst/>
          </a:prstGeom>
          <a:noFill/>
          <a:ln w="9525">
            <a:noFill/>
            <a:miter lim="800000"/>
            <a:headEnd/>
            <a:tailEnd/>
          </a:ln>
        </p:spPr>
      </p:pic>
      <p:sp>
        <p:nvSpPr>
          <p:cNvPr id="6" name="Rectangle 5"/>
          <p:cNvSpPr/>
          <p:nvPr/>
        </p:nvSpPr>
        <p:spPr bwMode="auto">
          <a:xfrm>
            <a:off x="0" y="0"/>
            <a:ext cx="9144000" cy="304800"/>
          </a:xfrm>
          <a:prstGeom prst="rect">
            <a:avLst/>
          </a:prstGeom>
          <a:solidFill>
            <a:srgbClr val="FFC000"/>
          </a:solidFill>
          <a:ln w="3810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err="1" smtClean="0">
                <a:latin typeface="Helvetica" pitchFamily="34" charset="0"/>
              </a:rPr>
              <a:t>NoHype</a:t>
            </a:r>
            <a:endParaRPr kumimoji="0" lang="en-US" sz="2000" b="1" i="0" u="none" strike="noStrike" cap="none" normalizeH="0" baseline="0" dirty="0" smtClean="0">
              <a:ln>
                <a:noFill/>
              </a:ln>
              <a:solidFill>
                <a:schemeClr val="tx1"/>
              </a:solidFill>
              <a:effectLst/>
              <a:latin typeface="Helvetica" pitchFamily="34" charset="0"/>
            </a:endParaRPr>
          </a:p>
        </p:txBody>
      </p:sp>
    </p:spTree>
  </p:cSld>
  <p:clrMapOvr>
    <a:masterClrMapping/>
  </p:clrMapOvr>
  <p:transition advTm="57767"/>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Memory</a:t>
            </a:r>
            <a:endParaRPr lang="en-US" dirty="0"/>
          </a:p>
        </p:txBody>
      </p:sp>
      <p:sp>
        <p:nvSpPr>
          <p:cNvPr id="3" name="Content Placeholder 2"/>
          <p:cNvSpPr>
            <a:spLocks noGrp="1"/>
          </p:cNvSpPr>
          <p:nvPr>
            <p:ph idx="1"/>
          </p:nvPr>
        </p:nvSpPr>
        <p:spPr/>
        <p:txBody>
          <a:bodyPr/>
          <a:lstStyle/>
          <a:p>
            <a:r>
              <a:rPr lang="en-US" dirty="0" smtClean="0"/>
              <a:t>Goal: system-wide optimal usage</a:t>
            </a:r>
          </a:p>
          <a:p>
            <a:pPr lvl="1"/>
            <a:r>
              <a:rPr lang="en-US" dirty="0" smtClean="0"/>
              <a:t>i.e., maximize server consolidation</a:t>
            </a:r>
          </a:p>
          <a:p>
            <a:pPr lvl="1"/>
            <a:endParaRPr lang="en-US" dirty="0" smtClean="0"/>
          </a:p>
          <a:p>
            <a:endParaRPr lang="en-US" dirty="0" smtClean="0"/>
          </a:p>
          <a:p>
            <a:endParaRPr lang="en-US" dirty="0" smtClean="0"/>
          </a:p>
          <a:p>
            <a:endParaRPr lang="en-US" dirty="0" smtClean="0"/>
          </a:p>
          <a:p>
            <a:endParaRPr lang="en-US" dirty="0" smtClean="0"/>
          </a:p>
          <a:p>
            <a:r>
              <a:rPr lang="en-US" dirty="0" smtClean="0"/>
              <a:t>Hypervisor controls allocation of physical memory</a:t>
            </a:r>
          </a:p>
          <a:p>
            <a:pPr lvl="1"/>
            <a:endParaRPr lang="en-US" dirty="0" smtClean="0"/>
          </a:p>
        </p:txBody>
      </p:sp>
      <p:sp>
        <p:nvSpPr>
          <p:cNvPr id="4" name="Slide Number Placeholder 3"/>
          <p:cNvSpPr>
            <a:spLocks noGrp="1"/>
          </p:cNvSpPr>
          <p:nvPr>
            <p:ph type="sldNum" sz="quarter" idx="10"/>
          </p:nvPr>
        </p:nvSpPr>
        <p:spPr/>
        <p:txBody>
          <a:bodyPr/>
          <a:lstStyle/>
          <a:p>
            <a:fld id="{FAFAE12B-AF5E-4676-AE1F-60AB827D625D}" type="slidenum">
              <a:rPr lang="en-US" smtClean="0"/>
              <a:pPr/>
              <a:t>11</a:t>
            </a:fld>
            <a:endParaRPr lang="en-US"/>
          </a:p>
        </p:txBody>
      </p:sp>
      <p:graphicFrame>
        <p:nvGraphicFramePr>
          <p:cNvPr id="5" name="Chart 4"/>
          <p:cNvGraphicFramePr/>
          <p:nvPr/>
        </p:nvGraphicFramePr>
        <p:xfrm>
          <a:off x="1524000" y="1828800"/>
          <a:ext cx="7010400" cy="3632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bwMode="auto">
          <a:xfrm>
            <a:off x="0" y="0"/>
            <a:ext cx="9144000" cy="3048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FFC000"/>
                </a:solidFill>
                <a:latin typeface="Helvetica" pitchFamily="34" charset="0"/>
              </a:rPr>
              <a:t>Today</a:t>
            </a:r>
            <a:endParaRPr kumimoji="0" lang="en-US" sz="2000" b="1" i="0" u="none" strike="noStrike" cap="none" normalizeH="0" baseline="0" dirty="0" smtClean="0">
              <a:ln>
                <a:noFill/>
              </a:ln>
              <a:solidFill>
                <a:srgbClr val="FFC000"/>
              </a:solidFill>
              <a:effectLst/>
              <a:latin typeface="Helvetica" pitchFamily="34" charset="0"/>
            </a:endParaRPr>
          </a:p>
        </p:txBody>
      </p:sp>
    </p:spTree>
  </p:cSld>
  <p:clrMapOvr>
    <a:masterClrMapping/>
  </p:clrMapOvr>
  <p:transition advTm="62556"/>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Pre-allocate Memory</a:t>
            </a:r>
            <a:endParaRPr lang="en-US" dirty="0"/>
          </a:p>
        </p:txBody>
      </p:sp>
      <p:sp>
        <p:nvSpPr>
          <p:cNvPr id="3" name="Content Placeholder 2"/>
          <p:cNvSpPr>
            <a:spLocks noGrp="1"/>
          </p:cNvSpPr>
          <p:nvPr>
            <p:ph idx="1"/>
          </p:nvPr>
        </p:nvSpPr>
        <p:spPr/>
        <p:txBody>
          <a:bodyPr/>
          <a:lstStyle/>
          <a:p>
            <a:r>
              <a:rPr lang="en-US" dirty="0" smtClean="0"/>
              <a:t>In cloud computing: charged per unit	</a:t>
            </a:r>
          </a:p>
          <a:p>
            <a:pPr lvl="1"/>
            <a:r>
              <a:rPr lang="en-US" dirty="0" smtClean="0"/>
              <a:t>e.g., VM with 2GB memory</a:t>
            </a:r>
          </a:p>
          <a:p>
            <a:r>
              <a:rPr lang="en-US" dirty="0" smtClean="0"/>
              <a:t>Pre-allocate a fixed amount of memory</a:t>
            </a:r>
          </a:p>
          <a:p>
            <a:pPr lvl="1"/>
            <a:r>
              <a:rPr lang="en-US" dirty="0" smtClean="0"/>
              <a:t>Memory is fixed and guaranteed</a:t>
            </a:r>
          </a:p>
          <a:p>
            <a:pPr lvl="1"/>
            <a:r>
              <a:rPr lang="en-US" dirty="0" smtClean="0"/>
              <a:t>Guest VM manages its own physical memory</a:t>
            </a:r>
            <a:br>
              <a:rPr lang="en-US" dirty="0" smtClean="0"/>
            </a:br>
            <a:r>
              <a:rPr lang="en-US" dirty="0" smtClean="0"/>
              <a:t>(deciding what pages to swap to disk)</a:t>
            </a:r>
          </a:p>
          <a:p>
            <a:r>
              <a:rPr lang="en-US" dirty="0" smtClean="0"/>
              <a:t>Processor support for enforcing:</a:t>
            </a:r>
          </a:p>
          <a:p>
            <a:pPr lvl="1"/>
            <a:r>
              <a:rPr lang="en-US" dirty="0" smtClean="0"/>
              <a:t>allocation and bus utilization</a:t>
            </a:r>
          </a:p>
        </p:txBody>
      </p:sp>
      <p:sp>
        <p:nvSpPr>
          <p:cNvPr id="4" name="Slide Number Placeholder 3"/>
          <p:cNvSpPr>
            <a:spLocks noGrp="1"/>
          </p:cNvSpPr>
          <p:nvPr>
            <p:ph type="sldNum" sz="quarter" idx="10"/>
          </p:nvPr>
        </p:nvSpPr>
        <p:spPr/>
        <p:txBody>
          <a:bodyPr/>
          <a:lstStyle/>
          <a:p>
            <a:fld id="{FAFAE12B-AF5E-4676-AE1F-60AB827D625D}" type="slidenum">
              <a:rPr lang="en-US" smtClean="0"/>
              <a:pPr/>
              <a:t>12</a:t>
            </a:fld>
            <a:endParaRPr lang="en-US"/>
          </a:p>
        </p:txBody>
      </p:sp>
      <p:sp>
        <p:nvSpPr>
          <p:cNvPr id="5" name="Rectangle 4"/>
          <p:cNvSpPr/>
          <p:nvPr/>
        </p:nvSpPr>
        <p:spPr bwMode="auto">
          <a:xfrm>
            <a:off x="0" y="0"/>
            <a:ext cx="9144000" cy="304800"/>
          </a:xfrm>
          <a:prstGeom prst="rect">
            <a:avLst/>
          </a:prstGeom>
          <a:solidFill>
            <a:srgbClr val="FFC000"/>
          </a:solidFill>
          <a:ln w="3810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err="1" smtClean="0">
                <a:latin typeface="Helvetica" pitchFamily="34" charset="0"/>
              </a:rPr>
              <a:t>NoHype</a:t>
            </a:r>
            <a:endParaRPr kumimoji="0" lang="en-US" sz="2000" b="1" i="0" u="none" strike="noStrike" cap="none" normalizeH="0" baseline="0" dirty="0" smtClean="0">
              <a:ln>
                <a:noFill/>
              </a:ln>
              <a:solidFill>
                <a:schemeClr val="tx1"/>
              </a:solidFill>
              <a:effectLst/>
              <a:latin typeface="Helvetica" pitchFamily="34" charset="0"/>
            </a:endParaRPr>
          </a:p>
        </p:txBody>
      </p:sp>
    </p:spTree>
  </p:cSld>
  <p:clrMapOvr>
    <a:masterClrMapping/>
  </p:clrMapOvr>
  <p:transition advTm="63836"/>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914400" y="3048000"/>
            <a:ext cx="6781800" cy="3581400"/>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74" name="Rounded Rectangle 73"/>
          <p:cNvSpPr/>
          <p:nvPr/>
        </p:nvSpPr>
        <p:spPr bwMode="auto">
          <a:xfrm>
            <a:off x="1905000" y="3429000"/>
            <a:ext cx="1371600" cy="2362200"/>
          </a:xfrm>
          <a:prstGeom prst="roundRect">
            <a:avLst>
              <a:gd name="adj" fmla="val 9167"/>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2" name="Title 1"/>
          <p:cNvSpPr>
            <a:spLocks noGrp="1"/>
          </p:cNvSpPr>
          <p:nvPr>
            <p:ph type="title"/>
          </p:nvPr>
        </p:nvSpPr>
        <p:spPr/>
        <p:txBody>
          <a:bodyPr/>
          <a:lstStyle/>
          <a:p>
            <a:r>
              <a:rPr lang="en-US" dirty="0" smtClean="0"/>
              <a:t>Emulate I/O Devices</a:t>
            </a:r>
            <a:endParaRPr lang="en-US" dirty="0"/>
          </a:p>
        </p:txBody>
      </p:sp>
      <p:sp>
        <p:nvSpPr>
          <p:cNvPr id="3" name="Content Placeholder 2"/>
          <p:cNvSpPr>
            <a:spLocks noGrp="1"/>
          </p:cNvSpPr>
          <p:nvPr>
            <p:ph idx="1"/>
          </p:nvPr>
        </p:nvSpPr>
        <p:spPr/>
        <p:txBody>
          <a:bodyPr/>
          <a:lstStyle/>
          <a:p>
            <a:r>
              <a:rPr lang="en-US" dirty="0" smtClean="0"/>
              <a:t>Guest sees virtual devices</a:t>
            </a:r>
          </a:p>
          <a:p>
            <a:pPr lvl="1"/>
            <a:r>
              <a:rPr lang="en-US" dirty="0" smtClean="0"/>
              <a:t>Access to a device’s memory range traps to hypervisor</a:t>
            </a:r>
          </a:p>
          <a:p>
            <a:pPr lvl="1"/>
            <a:r>
              <a:rPr lang="en-US" dirty="0" smtClean="0"/>
              <a:t>Hypervisor handles interrupts</a:t>
            </a:r>
          </a:p>
          <a:p>
            <a:pPr lvl="1"/>
            <a:r>
              <a:rPr lang="en-US" dirty="0" smtClean="0"/>
              <a:t>Privileged VM emulates devices and performs I/O</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13</a:t>
            </a:fld>
            <a:endParaRPr lang="en-US"/>
          </a:p>
        </p:txBody>
      </p:sp>
      <p:sp>
        <p:nvSpPr>
          <p:cNvPr id="6" name="Rounded Rectangle 5"/>
          <p:cNvSpPr/>
          <p:nvPr/>
        </p:nvSpPr>
        <p:spPr bwMode="auto">
          <a:xfrm>
            <a:off x="1905000" y="6038061"/>
            <a:ext cx="4800600"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7" name="Rounded Rectangle 6"/>
          <p:cNvSpPr/>
          <p:nvPr/>
        </p:nvSpPr>
        <p:spPr bwMode="auto">
          <a:xfrm>
            <a:off x="1905000" y="5371878"/>
            <a:ext cx="4800600" cy="478203"/>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Hypervisor</a:t>
            </a:r>
          </a:p>
        </p:txBody>
      </p:sp>
      <p:sp>
        <p:nvSpPr>
          <p:cNvPr id="8" name="Rounded Rectangle 7"/>
          <p:cNvSpPr/>
          <p:nvPr/>
        </p:nvSpPr>
        <p:spPr bwMode="auto">
          <a:xfrm>
            <a:off x="3751289" y="4300140"/>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9" name="Rounded Rectangle 8"/>
          <p:cNvSpPr/>
          <p:nvPr/>
        </p:nvSpPr>
        <p:spPr bwMode="auto">
          <a:xfrm>
            <a:off x="3751289" y="33968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10" name="Rounded Rectangle 9"/>
          <p:cNvSpPr/>
          <p:nvPr/>
        </p:nvSpPr>
        <p:spPr bwMode="auto">
          <a:xfrm>
            <a:off x="4610725" y="3396869"/>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11" name="Rounded Rectangle 10"/>
          <p:cNvSpPr/>
          <p:nvPr/>
        </p:nvSpPr>
        <p:spPr bwMode="auto">
          <a:xfrm>
            <a:off x="5483902" y="4300140"/>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2" name="Rounded Rectangle 11"/>
          <p:cNvSpPr/>
          <p:nvPr/>
        </p:nvSpPr>
        <p:spPr bwMode="auto">
          <a:xfrm>
            <a:off x="5483902" y="33968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3" name="Rounded Rectangle 12"/>
          <p:cNvSpPr/>
          <p:nvPr/>
        </p:nvSpPr>
        <p:spPr bwMode="auto">
          <a:xfrm>
            <a:off x="6343338" y="3396869"/>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4" name="TextBox 13"/>
          <p:cNvSpPr txBox="1"/>
          <p:nvPr/>
        </p:nvSpPr>
        <p:spPr>
          <a:xfrm>
            <a:off x="3584270" y="2971800"/>
            <a:ext cx="139359" cy="405946"/>
          </a:xfrm>
          <a:prstGeom prst="rect">
            <a:avLst/>
          </a:prstGeom>
          <a:noFill/>
        </p:spPr>
        <p:txBody>
          <a:bodyPr wrap="none" rtlCol="0">
            <a:spAutoFit/>
          </a:bodyPr>
          <a:lstStyle/>
          <a:p>
            <a:endParaRPr lang="en-US" sz="2800" b="1" dirty="0"/>
          </a:p>
        </p:txBody>
      </p:sp>
      <p:sp>
        <p:nvSpPr>
          <p:cNvPr id="15" name="TextBox 14"/>
          <p:cNvSpPr txBox="1"/>
          <p:nvPr/>
        </p:nvSpPr>
        <p:spPr>
          <a:xfrm>
            <a:off x="5370598" y="2971800"/>
            <a:ext cx="139359" cy="405946"/>
          </a:xfrm>
          <a:prstGeom prst="rect">
            <a:avLst/>
          </a:prstGeom>
          <a:noFill/>
        </p:spPr>
        <p:txBody>
          <a:bodyPr wrap="none" rtlCol="0">
            <a:spAutoFit/>
          </a:bodyPr>
          <a:lstStyle/>
          <a:p>
            <a:endParaRPr lang="en-US" sz="2800" b="1" dirty="0"/>
          </a:p>
        </p:txBody>
      </p:sp>
      <p:sp>
        <p:nvSpPr>
          <p:cNvPr id="44" name="Rounded Rectangle 43"/>
          <p:cNvSpPr/>
          <p:nvPr/>
        </p:nvSpPr>
        <p:spPr bwMode="auto">
          <a:xfrm>
            <a:off x="4181007" y="33968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45" name="Rounded Rectangle 44"/>
          <p:cNvSpPr/>
          <p:nvPr/>
        </p:nvSpPr>
        <p:spPr bwMode="auto">
          <a:xfrm>
            <a:off x="5913620" y="33968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Helvetica" pitchFamily="34" charset="0"/>
            </a:endParaRPr>
          </a:p>
        </p:txBody>
      </p:sp>
      <p:sp>
        <p:nvSpPr>
          <p:cNvPr id="46" name="TextBox 45"/>
          <p:cNvSpPr txBox="1"/>
          <p:nvPr/>
        </p:nvSpPr>
        <p:spPr>
          <a:xfrm>
            <a:off x="3886200" y="3604466"/>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47" name="TextBox 46"/>
          <p:cNvSpPr txBox="1"/>
          <p:nvPr/>
        </p:nvSpPr>
        <p:spPr>
          <a:xfrm>
            <a:off x="5675293" y="3604466"/>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48" name="TextBox 47"/>
          <p:cNvSpPr txBox="1"/>
          <p:nvPr/>
        </p:nvSpPr>
        <p:spPr>
          <a:xfrm>
            <a:off x="3581400" y="2994866"/>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49" name="TextBox 48"/>
          <p:cNvSpPr txBox="1"/>
          <p:nvPr/>
        </p:nvSpPr>
        <p:spPr>
          <a:xfrm>
            <a:off x="5349254" y="2994866"/>
            <a:ext cx="1508746" cy="400110"/>
          </a:xfrm>
          <a:prstGeom prst="rect">
            <a:avLst/>
          </a:prstGeom>
          <a:noFill/>
        </p:spPr>
        <p:txBody>
          <a:bodyPr wrap="none" rtlCol="0">
            <a:spAutoFit/>
          </a:bodyPr>
          <a:lstStyle/>
          <a:p>
            <a:r>
              <a:rPr lang="en-US" sz="2000" b="1" dirty="0" smtClean="0"/>
              <a:t>Guest VM2</a:t>
            </a:r>
            <a:endParaRPr lang="en-US" sz="2000" b="1" dirty="0"/>
          </a:p>
        </p:txBody>
      </p:sp>
      <p:sp>
        <p:nvSpPr>
          <p:cNvPr id="52" name="Rounded Rectangle 51"/>
          <p:cNvSpPr/>
          <p:nvPr/>
        </p:nvSpPr>
        <p:spPr bwMode="auto">
          <a:xfrm>
            <a:off x="1981200" y="4191000"/>
            <a:ext cx="1235439" cy="610409"/>
          </a:xfrm>
          <a:prstGeom prst="roundRect">
            <a:avLst/>
          </a:prstGeom>
          <a:solidFill>
            <a:srgbClr val="99FF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Real</a:t>
            </a:r>
          </a:p>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Helvetica" pitchFamily="34" charset="0"/>
              </a:rPr>
              <a:t>Drivers</a:t>
            </a:r>
            <a:endParaRPr kumimoji="0" lang="en-US" sz="2000" b="1" i="0" u="none" strike="noStrike" cap="none" normalizeH="0" baseline="0" dirty="0" smtClean="0">
              <a:ln>
                <a:noFill/>
              </a:ln>
              <a:solidFill>
                <a:schemeClr val="tx1"/>
              </a:solidFill>
              <a:effectLst/>
              <a:latin typeface="Helvetica" pitchFamily="34" charset="0"/>
            </a:endParaRPr>
          </a:p>
        </p:txBody>
      </p:sp>
      <p:sp>
        <p:nvSpPr>
          <p:cNvPr id="55" name="TextBox 54"/>
          <p:cNvSpPr txBox="1"/>
          <p:nvPr/>
        </p:nvSpPr>
        <p:spPr>
          <a:xfrm>
            <a:off x="1789198" y="2994866"/>
            <a:ext cx="139359" cy="405946"/>
          </a:xfrm>
          <a:prstGeom prst="rect">
            <a:avLst/>
          </a:prstGeom>
          <a:noFill/>
        </p:spPr>
        <p:txBody>
          <a:bodyPr wrap="none" rtlCol="0">
            <a:spAutoFit/>
          </a:bodyPr>
          <a:lstStyle/>
          <a:p>
            <a:endParaRPr lang="en-US" sz="2800" b="1" dirty="0"/>
          </a:p>
        </p:txBody>
      </p:sp>
      <p:sp>
        <p:nvSpPr>
          <p:cNvPr id="58" name="TextBox 57"/>
          <p:cNvSpPr txBox="1"/>
          <p:nvPr/>
        </p:nvSpPr>
        <p:spPr>
          <a:xfrm>
            <a:off x="1948685" y="3017932"/>
            <a:ext cx="1175515" cy="400110"/>
          </a:xfrm>
          <a:prstGeom prst="rect">
            <a:avLst/>
          </a:prstGeom>
          <a:noFill/>
        </p:spPr>
        <p:txBody>
          <a:bodyPr wrap="none" rtlCol="0">
            <a:spAutoFit/>
          </a:bodyPr>
          <a:lstStyle/>
          <a:p>
            <a:r>
              <a:rPr lang="en-US" sz="2000" b="1" dirty="0" smtClean="0"/>
              <a:t>Priv. VM</a:t>
            </a:r>
            <a:endParaRPr lang="en-US" sz="2000" b="1" dirty="0"/>
          </a:p>
        </p:txBody>
      </p:sp>
      <p:grpSp>
        <p:nvGrpSpPr>
          <p:cNvPr id="31" name="Group 79"/>
          <p:cNvGrpSpPr/>
          <p:nvPr/>
        </p:nvGrpSpPr>
        <p:grpSpPr>
          <a:xfrm rot="19598494">
            <a:off x="5666429" y="4619622"/>
            <a:ext cx="279150" cy="353593"/>
            <a:chOff x="2286000" y="5638800"/>
            <a:chExt cx="457200" cy="609600"/>
          </a:xfrm>
        </p:grpSpPr>
        <p:sp>
          <p:nvSpPr>
            <p:cNvPr id="60" name="Rectangle 59"/>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1" name="Rectangle 60"/>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2" name="Rectangle 61"/>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3" name="Rectangle 62"/>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4" name="Rectangle 63"/>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5" name="Rectangle 64"/>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nvGrpSpPr>
          <p:cNvPr id="32" name="Group 79"/>
          <p:cNvGrpSpPr/>
          <p:nvPr/>
        </p:nvGrpSpPr>
        <p:grpSpPr>
          <a:xfrm rot="19598494">
            <a:off x="3913829" y="4619622"/>
            <a:ext cx="279150" cy="353593"/>
            <a:chOff x="2286000" y="5638800"/>
            <a:chExt cx="457200" cy="609600"/>
          </a:xfrm>
        </p:grpSpPr>
        <p:sp>
          <p:nvSpPr>
            <p:cNvPr id="67" name="Rectangle 66"/>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8" name="Rectangle 67"/>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9" name="Rectangle 68"/>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0" name="Rectangle 69"/>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1" name="Rectangle 70"/>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2" name="Rectangle 71"/>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73" name="Rounded Rectangle 72"/>
          <p:cNvSpPr/>
          <p:nvPr/>
        </p:nvSpPr>
        <p:spPr bwMode="auto">
          <a:xfrm>
            <a:off x="1983698" y="3429001"/>
            <a:ext cx="1235439" cy="762000"/>
          </a:xfrm>
          <a:prstGeom prst="roundRect">
            <a:avLst/>
          </a:prstGeom>
          <a:solidFill>
            <a:srgbClr val="99FF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Device</a:t>
            </a:r>
          </a:p>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Helvetica" pitchFamily="34" charset="0"/>
              </a:rPr>
              <a:t>Emulation</a:t>
            </a:r>
            <a:endParaRPr kumimoji="0" lang="en-US" sz="2000" b="1" i="0" u="none" strike="noStrike" cap="none" normalizeH="0" baseline="0" dirty="0" smtClean="0">
              <a:ln>
                <a:noFill/>
              </a:ln>
              <a:solidFill>
                <a:schemeClr val="tx1"/>
              </a:solidFill>
              <a:effectLst/>
              <a:latin typeface="Helvetica" pitchFamily="34" charset="0"/>
            </a:endParaRPr>
          </a:p>
        </p:txBody>
      </p:sp>
      <p:cxnSp>
        <p:nvCxnSpPr>
          <p:cNvPr id="75" name="Straight Connector 74"/>
          <p:cNvCxnSpPr>
            <a:stCxn id="11" idx="2"/>
          </p:cNvCxnSpPr>
          <p:nvPr/>
        </p:nvCxnSpPr>
        <p:spPr bwMode="auto">
          <a:xfrm rot="5400000">
            <a:off x="5820983" y="5053360"/>
            <a:ext cx="555657" cy="5622"/>
          </a:xfrm>
          <a:prstGeom prst="line">
            <a:avLst/>
          </a:prstGeom>
          <a:noFill/>
          <a:ln w="381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rot="5400000">
            <a:off x="4068383" y="5075618"/>
            <a:ext cx="555657" cy="5622"/>
          </a:xfrm>
          <a:prstGeom prst="line">
            <a:avLst/>
          </a:prstGeom>
          <a:noFill/>
          <a:ln w="38100" cap="flat" cmpd="sng" algn="ctr">
            <a:solidFill>
              <a:schemeClr val="tx1"/>
            </a:solidFill>
            <a:prstDash val="solid"/>
            <a:round/>
            <a:headEnd type="none" w="med" len="med"/>
            <a:tailEnd type="none" w="med" len="med"/>
          </a:ln>
          <a:effectLst/>
        </p:spPr>
      </p:cxnSp>
      <p:sp>
        <p:nvSpPr>
          <p:cNvPr id="77" name="TextBox 76"/>
          <p:cNvSpPr txBox="1"/>
          <p:nvPr/>
        </p:nvSpPr>
        <p:spPr>
          <a:xfrm>
            <a:off x="6091443" y="4872335"/>
            <a:ext cx="766557" cy="461665"/>
          </a:xfrm>
          <a:prstGeom prst="rect">
            <a:avLst/>
          </a:prstGeom>
          <a:noFill/>
        </p:spPr>
        <p:txBody>
          <a:bodyPr wrap="none" rtlCol="0">
            <a:spAutoFit/>
          </a:bodyPr>
          <a:lstStyle/>
          <a:p>
            <a:r>
              <a:rPr lang="en-US" sz="2400" b="1" dirty="0" smtClean="0"/>
              <a:t>trap</a:t>
            </a:r>
            <a:endParaRPr lang="en-US" sz="1600" b="1" dirty="0"/>
          </a:p>
        </p:txBody>
      </p:sp>
      <p:sp>
        <p:nvSpPr>
          <p:cNvPr id="78" name="TextBox 77"/>
          <p:cNvSpPr txBox="1"/>
          <p:nvPr/>
        </p:nvSpPr>
        <p:spPr>
          <a:xfrm>
            <a:off x="4338843" y="4876800"/>
            <a:ext cx="766557" cy="461665"/>
          </a:xfrm>
          <a:prstGeom prst="rect">
            <a:avLst/>
          </a:prstGeom>
          <a:noFill/>
        </p:spPr>
        <p:txBody>
          <a:bodyPr wrap="none" rtlCol="0">
            <a:spAutoFit/>
          </a:bodyPr>
          <a:lstStyle/>
          <a:p>
            <a:r>
              <a:rPr lang="en-US" sz="2400" b="1" dirty="0" smtClean="0"/>
              <a:t>trap</a:t>
            </a:r>
            <a:endParaRPr lang="en-US" sz="1600" b="1" dirty="0"/>
          </a:p>
        </p:txBody>
      </p:sp>
      <p:cxnSp>
        <p:nvCxnSpPr>
          <p:cNvPr id="79" name="Straight Connector 78"/>
          <p:cNvCxnSpPr>
            <a:stCxn id="52" idx="2"/>
          </p:cNvCxnSpPr>
          <p:nvPr/>
        </p:nvCxnSpPr>
        <p:spPr bwMode="auto">
          <a:xfrm rot="5400000">
            <a:off x="2329813" y="5064894"/>
            <a:ext cx="532593" cy="5622"/>
          </a:xfrm>
          <a:prstGeom prst="line">
            <a:avLst/>
          </a:prstGeom>
          <a:noFill/>
          <a:ln w="38100" cap="flat" cmpd="sng" algn="ctr">
            <a:solidFill>
              <a:schemeClr val="tx1"/>
            </a:solidFill>
            <a:prstDash val="solid"/>
            <a:round/>
            <a:headEnd type="none" w="med" len="med"/>
            <a:tailEnd type="none" w="med" len="med"/>
          </a:ln>
          <a:effectLst/>
        </p:spPr>
      </p:cxnSp>
      <p:sp>
        <p:nvSpPr>
          <p:cNvPr id="80" name="TextBox 79"/>
          <p:cNvSpPr txBox="1"/>
          <p:nvPr/>
        </p:nvSpPr>
        <p:spPr>
          <a:xfrm>
            <a:off x="1066800" y="4876801"/>
            <a:ext cx="1371600" cy="380999"/>
          </a:xfrm>
          <a:prstGeom prst="rect">
            <a:avLst/>
          </a:prstGeom>
          <a:solidFill>
            <a:schemeClr val="bg1"/>
          </a:solidFill>
        </p:spPr>
        <p:txBody>
          <a:bodyPr wrap="square" lIns="0" tIns="0" rIns="0" bIns="0" rtlCol="0">
            <a:spAutoFit/>
          </a:bodyPr>
          <a:lstStyle/>
          <a:p>
            <a:r>
              <a:rPr lang="en-US" sz="2400" b="1" dirty="0" err="1" smtClean="0"/>
              <a:t>hypercall</a:t>
            </a:r>
            <a:endParaRPr lang="en-US" sz="1600" b="1" dirty="0"/>
          </a:p>
        </p:txBody>
      </p:sp>
      <p:sp>
        <p:nvSpPr>
          <p:cNvPr id="82" name="Oval 81"/>
          <p:cNvSpPr/>
          <p:nvPr/>
        </p:nvSpPr>
        <p:spPr bwMode="auto">
          <a:xfrm>
            <a:off x="2667000" y="656939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84" name="Straight Connector 83"/>
          <p:cNvCxnSpPr>
            <a:stCxn id="88" idx="2"/>
            <a:endCxn id="82" idx="2"/>
          </p:cNvCxnSpPr>
          <p:nvPr/>
        </p:nvCxnSpPr>
        <p:spPr bwMode="auto">
          <a:xfrm rot="10800000" flipV="1">
            <a:off x="2667000" y="646313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85" name="Rectangle 84"/>
          <p:cNvSpPr/>
          <p:nvPr/>
        </p:nvSpPr>
        <p:spPr bwMode="auto">
          <a:xfrm>
            <a:off x="2667000" y="646313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86" name="Straight Connector 85"/>
          <p:cNvCxnSpPr>
            <a:stCxn id="88" idx="2"/>
          </p:cNvCxnSpPr>
          <p:nvPr/>
        </p:nvCxnSpPr>
        <p:spPr bwMode="auto">
          <a:xfrm rot="10800000" flipV="1">
            <a:off x="2667000" y="646313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87" name="Oval 86"/>
          <p:cNvSpPr/>
          <p:nvPr/>
        </p:nvSpPr>
        <p:spPr bwMode="auto">
          <a:xfrm>
            <a:off x="2667000" y="646313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8" name="Oval 87"/>
          <p:cNvSpPr/>
          <p:nvPr/>
        </p:nvSpPr>
        <p:spPr bwMode="auto">
          <a:xfrm>
            <a:off x="2667000" y="640999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nvGrpSpPr>
          <p:cNvPr id="89" name="Group 79"/>
          <p:cNvGrpSpPr/>
          <p:nvPr/>
        </p:nvGrpSpPr>
        <p:grpSpPr>
          <a:xfrm rot="19598494">
            <a:off x="5103421" y="6456785"/>
            <a:ext cx="279150" cy="353593"/>
            <a:chOff x="2286000" y="5638800"/>
            <a:chExt cx="457200" cy="609600"/>
          </a:xfrm>
        </p:grpSpPr>
        <p:sp>
          <p:nvSpPr>
            <p:cNvPr id="90" name="Rectangle 89"/>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1" name="Rectangle 90"/>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2" name="Rectangle 91"/>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3" name="Rectangle 92"/>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4" name="Rectangle 93"/>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5" name="Rectangle 94"/>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pic>
        <p:nvPicPr>
          <p:cNvPr id="96" name="Picture 3" descr="C:\Users\Eric\AppData\Local\Microsoft\Windows\Temporary Internet Files\Content.IE5\AX5VW4RH\MC900431566[1].png"/>
          <p:cNvPicPr>
            <a:picLocks noChangeAspect="1" noChangeArrowheads="1"/>
          </p:cNvPicPr>
          <p:nvPr/>
        </p:nvPicPr>
        <p:blipFill>
          <a:blip r:embed="rId3" cstate="print"/>
          <a:srcRect/>
          <a:stretch>
            <a:fillRect/>
          </a:stretch>
        </p:blipFill>
        <p:spPr bwMode="auto">
          <a:xfrm>
            <a:off x="5715000" y="6204070"/>
            <a:ext cx="649599" cy="653930"/>
          </a:xfrm>
          <a:prstGeom prst="rect">
            <a:avLst/>
          </a:prstGeom>
          <a:noFill/>
        </p:spPr>
      </p:pic>
      <p:pic>
        <p:nvPicPr>
          <p:cNvPr id="97" name="Picture 4" descr="C:\Users\Eric\AppData\Local\Microsoft\Windows\Temporary Internet Files\Content.IE5\S3C8IRI7\MC900360598[1].wmf"/>
          <p:cNvPicPr>
            <a:picLocks noChangeAspect="1" noChangeArrowheads="1"/>
          </p:cNvPicPr>
          <p:nvPr/>
        </p:nvPicPr>
        <p:blipFill>
          <a:blip r:embed="rId4" cstate="print"/>
          <a:srcRect/>
          <a:stretch>
            <a:fillRect/>
          </a:stretch>
        </p:blipFill>
        <p:spPr bwMode="auto">
          <a:xfrm>
            <a:off x="3810000" y="6486144"/>
            <a:ext cx="761925" cy="371856"/>
          </a:xfrm>
          <a:prstGeom prst="rect">
            <a:avLst/>
          </a:prstGeom>
          <a:noFill/>
        </p:spPr>
      </p:pic>
      <p:pic>
        <p:nvPicPr>
          <p:cNvPr id="98" name="Picture 7" descr="C:\Users\Eric\AppData\Local\Microsoft\Windows\Temporary Internet Files\Content.IE5\RGK68R1W\MC900353197[1].wmf"/>
          <p:cNvPicPr>
            <a:picLocks noChangeAspect="1" noChangeArrowheads="1"/>
          </p:cNvPicPr>
          <p:nvPr/>
        </p:nvPicPr>
        <p:blipFill>
          <a:blip r:embed="rId5" cstate="print"/>
          <a:srcRect/>
          <a:stretch>
            <a:fillRect/>
          </a:stretch>
        </p:blipFill>
        <p:spPr bwMode="auto">
          <a:xfrm>
            <a:off x="3124200" y="6324600"/>
            <a:ext cx="685070" cy="533400"/>
          </a:xfrm>
          <a:prstGeom prst="rect">
            <a:avLst/>
          </a:prstGeom>
          <a:noFill/>
        </p:spPr>
      </p:pic>
      <p:sp>
        <p:nvSpPr>
          <p:cNvPr id="81" name="Rectangle 80"/>
          <p:cNvSpPr/>
          <p:nvPr/>
        </p:nvSpPr>
        <p:spPr bwMode="auto">
          <a:xfrm>
            <a:off x="0" y="0"/>
            <a:ext cx="9144000" cy="3048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FFC000"/>
                </a:solidFill>
                <a:latin typeface="Helvetica" pitchFamily="34" charset="0"/>
              </a:rPr>
              <a:t>Today</a:t>
            </a:r>
            <a:endParaRPr kumimoji="0" lang="en-US" sz="2000" b="1" i="0" u="none" strike="noStrike" cap="none" normalizeH="0" baseline="0" dirty="0" smtClean="0">
              <a:ln>
                <a:noFill/>
              </a:ln>
              <a:solidFill>
                <a:srgbClr val="FFC000"/>
              </a:solidFill>
              <a:effectLst/>
              <a:latin typeface="Helvetica" pitchFamily="34" charset="0"/>
            </a:endParaRPr>
          </a:p>
        </p:txBody>
      </p:sp>
    </p:spTree>
  </p:cSld>
  <p:clrMapOvr>
    <a:masterClrMapping/>
  </p:clrMapOvr>
  <p:transition advTm="48095"/>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Guest sees virtual devices</a:t>
            </a:r>
          </a:p>
          <a:p>
            <a:pPr lvl="1"/>
            <a:r>
              <a:rPr lang="en-US" dirty="0" smtClean="0"/>
              <a:t>Access to a device’s memory range traps to hypervisor</a:t>
            </a:r>
          </a:p>
          <a:p>
            <a:pPr lvl="1"/>
            <a:r>
              <a:rPr lang="en-US" dirty="0" smtClean="0"/>
              <a:t>Hypervisor handles interrupts</a:t>
            </a:r>
          </a:p>
          <a:p>
            <a:pPr lvl="1"/>
            <a:r>
              <a:rPr lang="en-US" dirty="0" smtClean="0"/>
              <a:t>Privileged VM emulates devices and performs I/O</a:t>
            </a:r>
            <a:endParaRPr lang="en-US" dirty="0"/>
          </a:p>
        </p:txBody>
      </p:sp>
      <p:sp>
        <p:nvSpPr>
          <p:cNvPr id="5" name="Rounded Rectangle 4"/>
          <p:cNvSpPr/>
          <p:nvPr/>
        </p:nvSpPr>
        <p:spPr bwMode="auto">
          <a:xfrm>
            <a:off x="914400" y="3048000"/>
            <a:ext cx="6781800" cy="3581400"/>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74" name="Rounded Rectangle 73"/>
          <p:cNvSpPr/>
          <p:nvPr/>
        </p:nvSpPr>
        <p:spPr bwMode="auto">
          <a:xfrm>
            <a:off x="1905000" y="3429000"/>
            <a:ext cx="1371600" cy="2362200"/>
          </a:xfrm>
          <a:prstGeom prst="roundRect">
            <a:avLst>
              <a:gd name="adj" fmla="val 9167"/>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2" name="Title 1"/>
          <p:cNvSpPr>
            <a:spLocks noGrp="1"/>
          </p:cNvSpPr>
          <p:nvPr>
            <p:ph type="title"/>
          </p:nvPr>
        </p:nvSpPr>
        <p:spPr/>
        <p:txBody>
          <a:bodyPr/>
          <a:lstStyle/>
          <a:p>
            <a:r>
              <a:rPr lang="en-US" dirty="0" smtClean="0"/>
              <a:t>Emulate I/O Devices</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14</a:t>
            </a:fld>
            <a:endParaRPr lang="en-US"/>
          </a:p>
        </p:txBody>
      </p:sp>
      <p:sp>
        <p:nvSpPr>
          <p:cNvPr id="6" name="Rounded Rectangle 5"/>
          <p:cNvSpPr/>
          <p:nvPr/>
        </p:nvSpPr>
        <p:spPr bwMode="auto">
          <a:xfrm>
            <a:off x="1905000" y="6038061"/>
            <a:ext cx="4800600"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7" name="Rounded Rectangle 6"/>
          <p:cNvSpPr/>
          <p:nvPr/>
        </p:nvSpPr>
        <p:spPr bwMode="auto">
          <a:xfrm>
            <a:off x="1905000" y="5371878"/>
            <a:ext cx="4800600" cy="478203"/>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Hypervisor</a:t>
            </a:r>
          </a:p>
        </p:txBody>
      </p:sp>
      <p:sp>
        <p:nvSpPr>
          <p:cNvPr id="8" name="Rounded Rectangle 7"/>
          <p:cNvSpPr/>
          <p:nvPr/>
        </p:nvSpPr>
        <p:spPr bwMode="auto">
          <a:xfrm>
            <a:off x="3751289" y="4300140"/>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9" name="Rounded Rectangle 8"/>
          <p:cNvSpPr/>
          <p:nvPr/>
        </p:nvSpPr>
        <p:spPr bwMode="auto">
          <a:xfrm>
            <a:off x="3751289" y="33968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10" name="Rounded Rectangle 9"/>
          <p:cNvSpPr/>
          <p:nvPr/>
        </p:nvSpPr>
        <p:spPr bwMode="auto">
          <a:xfrm>
            <a:off x="4610725" y="3396869"/>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11" name="Rounded Rectangle 10"/>
          <p:cNvSpPr/>
          <p:nvPr/>
        </p:nvSpPr>
        <p:spPr bwMode="auto">
          <a:xfrm>
            <a:off x="5483902" y="4300140"/>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2" name="Rounded Rectangle 11"/>
          <p:cNvSpPr/>
          <p:nvPr/>
        </p:nvSpPr>
        <p:spPr bwMode="auto">
          <a:xfrm>
            <a:off x="5483902" y="33968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3" name="Rounded Rectangle 12"/>
          <p:cNvSpPr/>
          <p:nvPr/>
        </p:nvSpPr>
        <p:spPr bwMode="auto">
          <a:xfrm>
            <a:off x="6343338" y="3396869"/>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4" name="TextBox 13"/>
          <p:cNvSpPr txBox="1"/>
          <p:nvPr/>
        </p:nvSpPr>
        <p:spPr>
          <a:xfrm>
            <a:off x="3584270" y="2971800"/>
            <a:ext cx="139359" cy="405946"/>
          </a:xfrm>
          <a:prstGeom prst="rect">
            <a:avLst/>
          </a:prstGeom>
          <a:noFill/>
        </p:spPr>
        <p:txBody>
          <a:bodyPr wrap="none" rtlCol="0">
            <a:spAutoFit/>
          </a:bodyPr>
          <a:lstStyle/>
          <a:p>
            <a:endParaRPr lang="en-US" sz="2800" b="1" dirty="0"/>
          </a:p>
        </p:txBody>
      </p:sp>
      <p:sp>
        <p:nvSpPr>
          <p:cNvPr id="15" name="TextBox 14"/>
          <p:cNvSpPr txBox="1"/>
          <p:nvPr/>
        </p:nvSpPr>
        <p:spPr>
          <a:xfrm>
            <a:off x="5370598" y="2971800"/>
            <a:ext cx="139359" cy="405946"/>
          </a:xfrm>
          <a:prstGeom prst="rect">
            <a:avLst/>
          </a:prstGeom>
          <a:noFill/>
        </p:spPr>
        <p:txBody>
          <a:bodyPr wrap="none" rtlCol="0">
            <a:spAutoFit/>
          </a:bodyPr>
          <a:lstStyle/>
          <a:p>
            <a:endParaRPr lang="en-US" sz="2800" b="1" dirty="0"/>
          </a:p>
        </p:txBody>
      </p:sp>
      <p:sp>
        <p:nvSpPr>
          <p:cNvPr id="16" name="Oval 15"/>
          <p:cNvSpPr/>
          <p:nvPr/>
        </p:nvSpPr>
        <p:spPr bwMode="auto">
          <a:xfrm>
            <a:off x="2667000" y="656939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17" name="Straight Connector 16"/>
          <p:cNvCxnSpPr>
            <a:stCxn id="21" idx="2"/>
            <a:endCxn id="16" idx="2"/>
          </p:cNvCxnSpPr>
          <p:nvPr/>
        </p:nvCxnSpPr>
        <p:spPr bwMode="auto">
          <a:xfrm rot="10800000" flipV="1">
            <a:off x="2667000" y="646313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18" name="Rectangle 17"/>
          <p:cNvSpPr/>
          <p:nvPr/>
        </p:nvSpPr>
        <p:spPr bwMode="auto">
          <a:xfrm>
            <a:off x="2667000" y="646313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19" name="Straight Connector 18"/>
          <p:cNvCxnSpPr>
            <a:stCxn id="21" idx="2"/>
          </p:cNvCxnSpPr>
          <p:nvPr/>
        </p:nvCxnSpPr>
        <p:spPr bwMode="auto">
          <a:xfrm rot="10800000" flipV="1">
            <a:off x="2667000" y="646313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0" name="Oval 19"/>
          <p:cNvSpPr/>
          <p:nvPr/>
        </p:nvSpPr>
        <p:spPr bwMode="auto">
          <a:xfrm>
            <a:off x="2667000" y="646313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1" name="Oval 20"/>
          <p:cNvSpPr/>
          <p:nvPr/>
        </p:nvSpPr>
        <p:spPr bwMode="auto">
          <a:xfrm>
            <a:off x="2667000" y="640999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nvGrpSpPr>
          <p:cNvPr id="30" name="Group 79"/>
          <p:cNvGrpSpPr/>
          <p:nvPr/>
        </p:nvGrpSpPr>
        <p:grpSpPr>
          <a:xfrm rot="19598494">
            <a:off x="5103421" y="6456785"/>
            <a:ext cx="279150" cy="353593"/>
            <a:chOff x="2286000" y="5638800"/>
            <a:chExt cx="457200" cy="609600"/>
          </a:xfrm>
        </p:grpSpPr>
        <p:sp>
          <p:nvSpPr>
            <p:cNvPr id="38" name="Rectangle 37"/>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9" name="Rectangle 38"/>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0" name="Rectangle 39"/>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1" name="Rectangle 40"/>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2" name="Rectangle 41"/>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3" name="Rectangle 42"/>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44" name="Rounded Rectangle 43"/>
          <p:cNvSpPr/>
          <p:nvPr/>
        </p:nvSpPr>
        <p:spPr bwMode="auto">
          <a:xfrm>
            <a:off x="4181007" y="33968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45" name="Rounded Rectangle 44"/>
          <p:cNvSpPr/>
          <p:nvPr/>
        </p:nvSpPr>
        <p:spPr bwMode="auto">
          <a:xfrm>
            <a:off x="5913620" y="33968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Helvetica" pitchFamily="34" charset="0"/>
            </a:endParaRPr>
          </a:p>
        </p:txBody>
      </p:sp>
      <p:sp>
        <p:nvSpPr>
          <p:cNvPr id="46" name="TextBox 45"/>
          <p:cNvSpPr txBox="1"/>
          <p:nvPr/>
        </p:nvSpPr>
        <p:spPr>
          <a:xfrm>
            <a:off x="3886200" y="3604466"/>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47" name="TextBox 46"/>
          <p:cNvSpPr txBox="1"/>
          <p:nvPr/>
        </p:nvSpPr>
        <p:spPr>
          <a:xfrm>
            <a:off x="5675293" y="3604466"/>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48" name="TextBox 47"/>
          <p:cNvSpPr txBox="1"/>
          <p:nvPr/>
        </p:nvSpPr>
        <p:spPr>
          <a:xfrm>
            <a:off x="3581400" y="2994866"/>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49" name="TextBox 48"/>
          <p:cNvSpPr txBox="1"/>
          <p:nvPr/>
        </p:nvSpPr>
        <p:spPr>
          <a:xfrm>
            <a:off x="5349254" y="2994866"/>
            <a:ext cx="1508746" cy="400110"/>
          </a:xfrm>
          <a:prstGeom prst="rect">
            <a:avLst/>
          </a:prstGeom>
          <a:noFill/>
        </p:spPr>
        <p:txBody>
          <a:bodyPr wrap="none" rtlCol="0">
            <a:spAutoFit/>
          </a:bodyPr>
          <a:lstStyle/>
          <a:p>
            <a:r>
              <a:rPr lang="en-US" sz="2000" b="1" dirty="0" smtClean="0"/>
              <a:t>Guest VM2</a:t>
            </a:r>
            <a:endParaRPr lang="en-US" sz="2000" b="1" dirty="0"/>
          </a:p>
        </p:txBody>
      </p:sp>
      <p:sp>
        <p:nvSpPr>
          <p:cNvPr id="52" name="Rounded Rectangle 51"/>
          <p:cNvSpPr/>
          <p:nvPr/>
        </p:nvSpPr>
        <p:spPr bwMode="auto">
          <a:xfrm>
            <a:off x="1981200" y="4191000"/>
            <a:ext cx="1235439" cy="610409"/>
          </a:xfrm>
          <a:prstGeom prst="roundRect">
            <a:avLst/>
          </a:prstGeom>
          <a:solidFill>
            <a:srgbClr val="99FF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Real</a:t>
            </a:r>
          </a:p>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Helvetica" pitchFamily="34" charset="0"/>
              </a:rPr>
              <a:t>Drivers</a:t>
            </a:r>
            <a:endParaRPr kumimoji="0" lang="en-US" sz="2000" b="1" i="0" u="none" strike="noStrike" cap="none" normalizeH="0" baseline="0" dirty="0" smtClean="0">
              <a:ln>
                <a:noFill/>
              </a:ln>
              <a:solidFill>
                <a:schemeClr val="tx1"/>
              </a:solidFill>
              <a:effectLst/>
              <a:latin typeface="Helvetica" pitchFamily="34" charset="0"/>
            </a:endParaRPr>
          </a:p>
        </p:txBody>
      </p:sp>
      <p:sp>
        <p:nvSpPr>
          <p:cNvPr id="55" name="TextBox 54"/>
          <p:cNvSpPr txBox="1"/>
          <p:nvPr/>
        </p:nvSpPr>
        <p:spPr>
          <a:xfrm>
            <a:off x="1789198" y="2994866"/>
            <a:ext cx="139359" cy="405946"/>
          </a:xfrm>
          <a:prstGeom prst="rect">
            <a:avLst/>
          </a:prstGeom>
          <a:noFill/>
        </p:spPr>
        <p:txBody>
          <a:bodyPr wrap="none" rtlCol="0">
            <a:spAutoFit/>
          </a:bodyPr>
          <a:lstStyle/>
          <a:p>
            <a:endParaRPr lang="en-US" sz="2800" b="1" dirty="0"/>
          </a:p>
        </p:txBody>
      </p:sp>
      <p:sp>
        <p:nvSpPr>
          <p:cNvPr id="58" name="TextBox 57"/>
          <p:cNvSpPr txBox="1"/>
          <p:nvPr/>
        </p:nvSpPr>
        <p:spPr>
          <a:xfrm>
            <a:off x="1948685" y="3017932"/>
            <a:ext cx="1175515" cy="400110"/>
          </a:xfrm>
          <a:prstGeom prst="rect">
            <a:avLst/>
          </a:prstGeom>
          <a:noFill/>
        </p:spPr>
        <p:txBody>
          <a:bodyPr wrap="none" rtlCol="0">
            <a:spAutoFit/>
          </a:bodyPr>
          <a:lstStyle/>
          <a:p>
            <a:r>
              <a:rPr lang="en-US" sz="2000" b="1" dirty="0" smtClean="0"/>
              <a:t>Priv. VM</a:t>
            </a:r>
            <a:endParaRPr lang="en-US" sz="2000" b="1" dirty="0"/>
          </a:p>
        </p:txBody>
      </p:sp>
      <p:grpSp>
        <p:nvGrpSpPr>
          <p:cNvPr id="31" name="Group 79"/>
          <p:cNvGrpSpPr/>
          <p:nvPr/>
        </p:nvGrpSpPr>
        <p:grpSpPr>
          <a:xfrm rot="19598494">
            <a:off x="5666429" y="4619622"/>
            <a:ext cx="279150" cy="353593"/>
            <a:chOff x="2286000" y="5638800"/>
            <a:chExt cx="457200" cy="609600"/>
          </a:xfrm>
        </p:grpSpPr>
        <p:sp>
          <p:nvSpPr>
            <p:cNvPr id="60" name="Rectangle 59"/>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1" name="Rectangle 60"/>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2" name="Rectangle 61"/>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3" name="Rectangle 62"/>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4" name="Rectangle 63"/>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5" name="Rectangle 64"/>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nvGrpSpPr>
          <p:cNvPr id="32" name="Group 79"/>
          <p:cNvGrpSpPr/>
          <p:nvPr/>
        </p:nvGrpSpPr>
        <p:grpSpPr>
          <a:xfrm rot="19598494">
            <a:off x="3913829" y="4619622"/>
            <a:ext cx="279150" cy="353593"/>
            <a:chOff x="2286000" y="5638800"/>
            <a:chExt cx="457200" cy="609600"/>
          </a:xfrm>
        </p:grpSpPr>
        <p:sp>
          <p:nvSpPr>
            <p:cNvPr id="67" name="Rectangle 66"/>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8" name="Rectangle 67"/>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9" name="Rectangle 68"/>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0" name="Rectangle 69"/>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1" name="Rectangle 70"/>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2" name="Rectangle 71"/>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73" name="Rounded Rectangle 72"/>
          <p:cNvSpPr/>
          <p:nvPr/>
        </p:nvSpPr>
        <p:spPr bwMode="auto">
          <a:xfrm>
            <a:off x="1983698" y="3429001"/>
            <a:ext cx="1235439" cy="762000"/>
          </a:xfrm>
          <a:prstGeom prst="roundRect">
            <a:avLst/>
          </a:prstGeom>
          <a:solidFill>
            <a:srgbClr val="99FF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Device</a:t>
            </a:r>
          </a:p>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Helvetica" pitchFamily="34" charset="0"/>
              </a:rPr>
              <a:t>Emulation</a:t>
            </a:r>
            <a:endParaRPr kumimoji="0" lang="en-US" sz="2000" b="1" i="0" u="none" strike="noStrike" cap="none" normalizeH="0" baseline="0" dirty="0" smtClean="0">
              <a:ln>
                <a:noFill/>
              </a:ln>
              <a:solidFill>
                <a:schemeClr val="tx1"/>
              </a:solidFill>
              <a:effectLst/>
              <a:latin typeface="Helvetica" pitchFamily="34" charset="0"/>
            </a:endParaRPr>
          </a:p>
        </p:txBody>
      </p:sp>
      <p:cxnSp>
        <p:nvCxnSpPr>
          <p:cNvPr id="75" name="Straight Connector 74"/>
          <p:cNvCxnSpPr>
            <a:stCxn id="11" idx="2"/>
          </p:cNvCxnSpPr>
          <p:nvPr/>
        </p:nvCxnSpPr>
        <p:spPr bwMode="auto">
          <a:xfrm rot="5400000">
            <a:off x="5820983" y="5053360"/>
            <a:ext cx="555657" cy="5622"/>
          </a:xfrm>
          <a:prstGeom prst="line">
            <a:avLst/>
          </a:prstGeom>
          <a:noFill/>
          <a:ln w="381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rot="5400000">
            <a:off x="4068383" y="5075618"/>
            <a:ext cx="555657" cy="5622"/>
          </a:xfrm>
          <a:prstGeom prst="line">
            <a:avLst/>
          </a:prstGeom>
          <a:noFill/>
          <a:ln w="38100" cap="flat" cmpd="sng" algn="ctr">
            <a:solidFill>
              <a:schemeClr val="tx1"/>
            </a:solidFill>
            <a:prstDash val="solid"/>
            <a:round/>
            <a:headEnd type="none" w="med" len="med"/>
            <a:tailEnd type="none" w="med" len="med"/>
          </a:ln>
          <a:effectLst/>
        </p:spPr>
      </p:cxnSp>
      <p:cxnSp>
        <p:nvCxnSpPr>
          <p:cNvPr id="79" name="Straight Connector 78"/>
          <p:cNvCxnSpPr>
            <a:stCxn id="52" idx="2"/>
          </p:cNvCxnSpPr>
          <p:nvPr/>
        </p:nvCxnSpPr>
        <p:spPr bwMode="auto">
          <a:xfrm rot="16200000" flipH="1">
            <a:off x="2337932" y="5062396"/>
            <a:ext cx="532593" cy="10617"/>
          </a:xfrm>
          <a:prstGeom prst="line">
            <a:avLst/>
          </a:prstGeom>
          <a:noFill/>
          <a:ln w="38100" cap="flat" cmpd="sng" algn="ctr">
            <a:solidFill>
              <a:schemeClr val="tx1"/>
            </a:solidFill>
            <a:prstDash val="solid"/>
            <a:round/>
            <a:headEnd type="none" w="med" len="med"/>
            <a:tailEnd type="none" w="med" len="med"/>
          </a:ln>
          <a:effectLst/>
        </p:spPr>
      </p:cxnSp>
      <p:sp>
        <p:nvSpPr>
          <p:cNvPr id="83" name="Freeform 82"/>
          <p:cNvSpPr/>
          <p:nvPr/>
        </p:nvSpPr>
        <p:spPr bwMode="auto">
          <a:xfrm>
            <a:off x="2286000" y="3724270"/>
            <a:ext cx="1962150" cy="2590800"/>
          </a:xfrm>
          <a:custGeom>
            <a:avLst/>
            <a:gdLst>
              <a:gd name="connsiteX0" fmla="*/ 1962150 w 1962150"/>
              <a:gd name="connsiteY0" fmla="*/ 1028700 h 2590800"/>
              <a:gd name="connsiteX1" fmla="*/ 1524000 w 1962150"/>
              <a:gd name="connsiteY1" fmla="*/ 1847850 h 2590800"/>
              <a:gd name="connsiteX2" fmla="*/ 533400 w 1962150"/>
              <a:gd name="connsiteY2" fmla="*/ 1809750 h 2590800"/>
              <a:gd name="connsiteX3" fmla="*/ 361950 w 1962150"/>
              <a:gd name="connsiteY3" fmla="*/ 304800 h 2590800"/>
              <a:gd name="connsiteX4" fmla="*/ 114300 w 1962150"/>
              <a:gd name="connsiteY4" fmla="*/ 381000 h 2590800"/>
              <a:gd name="connsiteX5" fmla="*/ 0 w 1962150"/>
              <a:gd name="connsiteY5" fmla="*/ 2590800 h 2590800"/>
              <a:gd name="connsiteX6" fmla="*/ 0 w 1962150"/>
              <a:gd name="connsiteY6" fmla="*/ 259080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2150" h="2590800">
                <a:moveTo>
                  <a:pt x="1962150" y="1028700"/>
                </a:moveTo>
                <a:cubicBezTo>
                  <a:pt x="1862137" y="1373187"/>
                  <a:pt x="1762125" y="1717675"/>
                  <a:pt x="1524000" y="1847850"/>
                </a:cubicBezTo>
                <a:cubicBezTo>
                  <a:pt x="1285875" y="1978025"/>
                  <a:pt x="727075" y="2066925"/>
                  <a:pt x="533400" y="1809750"/>
                </a:cubicBezTo>
                <a:cubicBezTo>
                  <a:pt x="339725" y="1552575"/>
                  <a:pt x="431800" y="542925"/>
                  <a:pt x="361950" y="304800"/>
                </a:cubicBezTo>
                <a:cubicBezTo>
                  <a:pt x="292100" y="66675"/>
                  <a:pt x="174625" y="0"/>
                  <a:pt x="114300" y="381000"/>
                </a:cubicBezTo>
                <a:cubicBezTo>
                  <a:pt x="53975" y="762000"/>
                  <a:pt x="0" y="2590800"/>
                  <a:pt x="0" y="2590800"/>
                </a:cubicBezTo>
                <a:lnTo>
                  <a:pt x="0" y="2590800"/>
                </a:lnTo>
              </a:path>
            </a:pathLst>
          </a:custGeom>
          <a:noFill/>
          <a:ln w="762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pic>
        <p:nvPicPr>
          <p:cNvPr id="1027" name="Picture 3" descr="C:\Users\Eric\AppData\Local\Microsoft\Windows\Temporary Internet Files\Content.IE5\AX5VW4RH\MC900431566[1].png"/>
          <p:cNvPicPr>
            <a:picLocks noChangeAspect="1" noChangeArrowheads="1"/>
          </p:cNvPicPr>
          <p:nvPr/>
        </p:nvPicPr>
        <p:blipFill>
          <a:blip r:embed="rId3" cstate="print"/>
          <a:srcRect/>
          <a:stretch>
            <a:fillRect/>
          </a:stretch>
        </p:blipFill>
        <p:spPr bwMode="auto">
          <a:xfrm>
            <a:off x="5715000" y="6204070"/>
            <a:ext cx="649599" cy="653930"/>
          </a:xfrm>
          <a:prstGeom prst="rect">
            <a:avLst/>
          </a:prstGeom>
          <a:noFill/>
        </p:spPr>
      </p:pic>
      <p:pic>
        <p:nvPicPr>
          <p:cNvPr id="1028" name="Picture 4" descr="C:\Users\Eric\AppData\Local\Microsoft\Windows\Temporary Internet Files\Content.IE5\S3C8IRI7\MC900360598[1].wmf"/>
          <p:cNvPicPr>
            <a:picLocks noChangeAspect="1" noChangeArrowheads="1"/>
          </p:cNvPicPr>
          <p:nvPr/>
        </p:nvPicPr>
        <p:blipFill>
          <a:blip r:embed="rId4" cstate="print"/>
          <a:srcRect/>
          <a:stretch>
            <a:fillRect/>
          </a:stretch>
        </p:blipFill>
        <p:spPr bwMode="auto">
          <a:xfrm>
            <a:off x="3810000" y="6486144"/>
            <a:ext cx="761925" cy="371856"/>
          </a:xfrm>
          <a:prstGeom prst="rect">
            <a:avLst/>
          </a:prstGeom>
          <a:noFill/>
        </p:spPr>
      </p:pic>
      <p:pic>
        <p:nvPicPr>
          <p:cNvPr id="1031" name="Picture 7" descr="C:\Users\Eric\AppData\Local\Microsoft\Windows\Temporary Internet Files\Content.IE5\RGK68R1W\MC900353197[1].wmf"/>
          <p:cNvPicPr>
            <a:picLocks noChangeAspect="1" noChangeArrowheads="1"/>
          </p:cNvPicPr>
          <p:nvPr/>
        </p:nvPicPr>
        <p:blipFill>
          <a:blip r:embed="rId5" cstate="print"/>
          <a:srcRect/>
          <a:stretch>
            <a:fillRect/>
          </a:stretch>
        </p:blipFill>
        <p:spPr bwMode="auto">
          <a:xfrm>
            <a:off x="3124200" y="6324600"/>
            <a:ext cx="685070" cy="533400"/>
          </a:xfrm>
          <a:prstGeom prst="rect">
            <a:avLst/>
          </a:prstGeom>
          <a:noFill/>
        </p:spPr>
      </p:pic>
      <p:sp>
        <p:nvSpPr>
          <p:cNvPr id="82" name="TextBox 81"/>
          <p:cNvSpPr txBox="1"/>
          <p:nvPr/>
        </p:nvSpPr>
        <p:spPr>
          <a:xfrm>
            <a:off x="6091443" y="4872335"/>
            <a:ext cx="766557" cy="461665"/>
          </a:xfrm>
          <a:prstGeom prst="rect">
            <a:avLst/>
          </a:prstGeom>
          <a:noFill/>
        </p:spPr>
        <p:txBody>
          <a:bodyPr wrap="none" rtlCol="0">
            <a:spAutoFit/>
          </a:bodyPr>
          <a:lstStyle/>
          <a:p>
            <a:r>
              <a:rPr lang="en-US" sz="2400" b="1" dirty="0" smtClean="0"/>
              <a:t>trap</a:t>
            </a:r>
            <a:endParaRPr lang="en-US" sz="1600" b="1" dirty="0"/>
          </a:p>
        </p:txBody>
      </p:sp>
      <p:sp>
        <p:nvSpPr>
          <p:cNvPr id="84" name="TextBox 83"/>
          <p:cNvSpPr txBox="1"/>
          <p:nvPr/>
        </p:nvSpPr>
        <p:spPr>
          <a:xfrm>
            <a:off x="4338843" y="4876800"/>
            <a:ext cx="766557" cy="461665"/>
          </a:xfrm>
          <a:prstGeom prst="rect">
            <a:avLst/>
          </a:prstGeom>
          <a:noFill/>
        </p:spPr>
        <p:txBody>
          <a:bodyPr wrap="none" rtlCol="0">
            <a:spAutoFit/>
          </a:bodyPr>
          <a:lstStyle/>
          <a:p>
            <a:r>
              <a:rPr lang="en-US" sz="2400" b="1" dirty="0" smtClean="0"/>
              <a:t>trap</a:t>
            </a:r>
            <a:endParaRPr lang="en-US" sz="1600" b="1" dirty="0"/>
          </a:p>
        </p:txBody>
      </p:sp>
      <p:sp>
        <p:nvSpPr>
          <p:cNvPr id="85" name="TextBox 84"/>
          <p:cNvSpPr txBox="1"/>
          <p:nvPr/>
        </p:nvSpPr>
        <p:spPr>
          <a:xfrm>
            <a:off x="1066800" y="4876801"/>
            <a:ext cx="1371600" cy="380999"/>
          </a:xfrm>
          <a:prstGeom prst="rect">
            <a:avLst/>
          </a:prstGeom>
          <a:solidFill>
            <a:schemeClr val="bg1"/>
          </a:solidFill>
        </p:spPr>
        <p:txBody>
          <a:bodyPr wrap="square" lIns="0" tIns="0" rIns="0" bIns="0" rtlCol="0">
            <a:spAutoFit/>
          </a:bodyPr>
          <a:lstStyle/>
          <a:p>
            <a:r>
              <a:rPr lang="en-US" sz="2400" b="1" dirty="0" err="1" smtClean="0"/>
              <a:t>hypercall</a:t>
            </a:r>
            <a:endParaRPr lang="en-US" sz="1600" b="1" dirty="0"/>
          </a:p>
        </p:txBody>
      </p:sp>
      <p:sp>
        <p:nvSpPr>
          <p:cNvPr id="66" name="Rectangle 65"/>
          <p:cNvSpPr/>
          <p:nvPr/>
        </p:nvSpPr>
        <p:spPr bwMode="auto">
          <a:xfrm>
            <a:off x="0" y="0"/>
            <a:ext cx="9144000" cy="3048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FFC000"/>
                </a:solidFill>
                <a:latin typeface="Helvetica" pitchFamily="34" charset="0"/>
              </a:rPr>
              <a:t>Today</a:t>
            </a:r>
            <a:endParaRPr kumimoji="0" lang="en-US" sz="2000" b="1" i="0" u="none" strike="noStrike" cap="none" normalizeH="0" baseline="0" dirty="0" smtClean="0">
              <a:ln>
                <a:noFill/>
              </a:ln>
              <a:solidFill>
                <a:srgbClr val="FFC000"/>
              </a:solidFill>
              <a:effectLst/>
              <a:latin typeface="Helvetica" pitchFamily="34" charset="0"/>
            </a:endParaRPr>
          </a:p>
        </p:txBody>
      </p:sp>
    </p:spTree>
  </p:cSld>
  <p:clrMapOvr>
    <a:masterClrMapping/>
  </p:clrMapOvr>
  <p:transition advTm="13681"/>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Dedicate Devices to a VM</a:t>
            </a:r>
            <a:endParaRPr lang="en-US" dirty="0"/>
          </a:p>
        </p:txBody>
      </p:sp>
      <p:sp>
        <p:nvSpPr>
          <p:cNvPr id="3" name="Content Placeholder 2"/>
          <p:cNvSpPr>
            <a:spLocks noGrp="1"/>
          </p:cNvSpPr>
          <p:nvPr>
            <p:ph idx="1"/>
          </p:nvPr>
        </p:nvSpPr>
        <p:spPr/>
        <p:txBody>
          <a:bodyPr/>
          <a:lstStyle/>
          <a:p>
            <a:r>
              <a:rPr lang="en-US" dirty="0" smtClean="0"/>
              <a:t>In cloud computing, only networking and storage</a:t>
            </a:r>
          </a:p>
          <a:p>
            <a:r>
              <a:rPr lang="en-US" dirty="0" smtClean="0"/>
              <a:t>Static memory partitioning for enforcing access</a:t>
            </a:r>
          </a:p>
          <a:p>
            <a:pPr lvl="1"/>
            <a:r>
              <a:rPr lang="en-US" dirty="0" smtClean="0"/>
              <a:t>Processor (for to device), IOMMU (for from device)</a:t>
            </a:r>
          </a:p>
        </p:txBody>
      </p:sp>
      <p:sp>
        <p:nvSpPr>
          <p:cNvPr id="4" name="Slide Number Placeholder 3"/>
          <p:cNvSpPr>
            <a:spLocks noGrp="1"/>
          </p:cNvSpPr>
          <p:nvPr>
            <p:ph type="sldNum" sz="quarter" idx="10"/>
          </p:nvPr>
        </p:nvSpPr>
        <p:spPr/>
        <p:txBody>
          <a:bodyPr/>
          <a:lstStyle/>
          <a:p>
            <a:fld id="{FAFAE12B-AF5E-4676-AE1F-60AB827D625D}" type="slidenum">
              <a:rPr lang="en-US" smtClean="0"/>
              <a:pPr/>
              <a:t>15</a:t>
            </a:fld>
            <a:endParaRPr lang="en-US"/>
          </a:p>
        </p:txBody>
      </p:sp>
      <p:sp>
        <p:nvSpPr>
          <p:cNvPr id="69" name="Rounded Rectangle 68"/>
          <p:cNvSpPr/>
          <p:nvPr/>
        </p:nvSpPr>
        <p:spPr bwMode="auto">
          <a:xfrm>
            <a:off x="914400" y="3048000"/>
            <a:ext cx="6781800" cy="3581400"/>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70" name="Rounded Rectangle 69"/>
          <p:cNvSpPr/>
          <p:nvPr/>
        </p:nvSpPr>
        <p:spPr bwMode="auto">
          <a:xfrm>
            <a:off x="1905000" y="6038061"/>
            <a:ext cx="4800600"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72" name="Rounded Rectangle 71"/>
          <p:cNvSpPr/>
          <p:nvPr/>
        </p:nvSpPr>
        <p:spPr bwMode="auto">
          <a:xfrm>
            <a:off x="3751289" y="4300140"/>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73" name="Rounded Rectangle 72"/>
          <p:cNvSpPr/>
          <p:nvPr/>
        </p:nvSpPr>
        <p:spPr bwMode="auto">
          <a:xfrm>
            <a:off x="3751289" y="33968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74" name="Rounded Rectangle 73"/>
          <p:cNvSpPr/>
          <p:nvPr/>
        </p:nvSpPr>
        <p:spPr bwMode="auto">
          <a:xfrm>
            <a:off x="4610725" y="3396869"/>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75" name="Rounded Rectangle 74"/>
          <p:cNvSpPr/>
          <p:nvPr/>
        </p:nvSpPr>
        <p:spPr bwMode="auto">
          <a:xfrm>
            <a:off x="5483902" y="4300140"/>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76" name="Rounded Rectangle 75"/>
          <p:cNvSpPr/>
          <p:nvPr/>
        </p:nvSpPr>
        <p:spPr bwMode="auto">
          <a:xfrm>
            <a:off x="5483902" y="33968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77" name="Rounded Rectangle 76"/>
          <p:cNvSpPr/>
          <p:nvPr/>
        </p:nvSpPr>
        <p:spPr bwMode="auto">
          <a:xfrm>
            <a:off x="6343338" y="3396869"/>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78" name="TextBox 77"/>
          <p:cNvSpPr txBox="1"/>
          <p:nvPr/>
        </p:nvSpPr>
        <p:spPr>
          <a:xfrm>
            <a:off x="3584270" y="2971800"/>
            <a:ext cx="139359" cy="405946"/>
          </a:xfrm>
          <a:prstGeom prst="rect">
            <a:avLst/>
          </a:prstGeom>
          <a:noFill/>
        </p:spPr>
        <p:txBody>
          <a:bodyPr wrap="none" rtlCol="0">
            <a:spAutoFit/>
          </a:bodyPr>
          <a:lstStyle/>
          <a:p>
            <a:endParaRPr lang="en-US" sz="2800" b="1" dirty="0"/>
          </a:p>
        </p:txBody>
      </p:sp>
      <p:sp>
        <p:nvSpPr>
          <p:cNvPr id="79" name="TextBox 78"/>
          <p:cNvSpPr txBox="1"/>
          <p:nvPr/>
        </p:nvSpPr>
        <p:spPr>
          <a:xfrm>
            <a:off x="5370598" y="2971800"/>
            <a:ext cx="139359" cy="405946"/>
          </a:xfrm>
          <a:prstGeom prst="rect">
            <a:avLst/>
          </a:prstGeom>
          <a:noFill/>
        </p:spPr>
        <p:txBody>
          <a:bodyPr wrap="none" rtlCol="0">
            <a:spAutoFit/>
          </a:bodyPr>
          <a:lstStyle/>
          <a:p>
            <a:endParaRPr lang="en-US" sz="2800" b="1" dirty="0"/>
          </a:p>
        </p:txBody>
      </p:sp>
      <p:sp>
        <p:nvSpPr>
          <p:cNvPr id="80" name="Oval 79"/>
          <p:cNvSpPr/>
          <p:nvPr/>
        </p:nvSpPr>
        <p:spPr bwMode="auto">
          <a:xfrm>
            <a:off x="5697511" y="656939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81" name="Straight Connector 80"/>
          <p:cNvCxnSpPr>
            <a:stCxn id="85" idx="2"/>
            <a:endCxn id="80" idx="2"/>
          </p:cNvCxnSpPr>
          <p:nvPr/>
        </p:nvCxnSpPr>
        <p:spPr bwMode="auto">
          <a:xfrm rot="10800000" flipV="1">
            <a:off x="5697511" y="646313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82" name="Rectangle 81"/>
          <p:cNvSpPr/>
          <p:nvPr/>
        </p:nvSpPr>
        <p:spPr bwMode="auto">
          <a:xfrm>
            <a:off x="5697511" y="646313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83" name="Straight Connector 82"/>
          <p:cNvCxnSpPr>
            <a:stCxn id="85" idx="2"/>
          </p:cNvCxnSpPr>
          <p:nvPr/>
        </p:nvCxnSpPr>
        <p:spPr bwMode="auto">
          <a:xfrm rot="10800000" flipV="1">
            <a:off x="5697511" y="646313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84" name="Oval 83"/>
          <p:cNvSpPr/>
          <p:nvPr/>
        </p:nvSpPr>
        <p:spPr bwMode="auto">
          <a:xfrm>
            <a:off x="5697511" y="646313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5" name="Oval 84"/>
          <p:cNvSpPr/>
          <p:nvPr/>
        </p:nvSpPr>
        <p:spPr bwMode="auto">
          <a:xfrm>
            <a:off x="5697511" y="640999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6" name="Oval 85"/>
          <p:cNvSpPr/>
          <p:nvPr/>
        </p:nvSpPr>
        <p:spPr bwMode="auto">
          <a:xfrm>
            <a:off x="3944911" y="656939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87" name="Straight Connector 86"/>
          <p:cNvCxnSpPr>
            <a:stCxn id="91" idx="2"/>
            <a:endCxn id="86" idx="2"/>
          </p:cNvCxnSpPr>
          <p:nvPr/>
        </p:nvCxnSpPr>
        <p:spPr bwMode="auto">
          <a:xfrm rot="10800000" flipV="1">
            <a:off x="3944911" y="646313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88" name="Rectangle 87"/>
          <p:cNvSpPr/>
          <p:nvPr/>
        </p:nvSpPr>
        <p:spPr bwMode="auto">
          <a:xfrm>
            <a:off x="3944911" y="646313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89" name="Straight Connector 88"/>
          <p:cNvCxnSpPr>
            <a:stCxn id="91" idx="2"/>
          </p:cNvCxnSpPr>
          <p:nvPr/>
        </p:nvCxnSpPr>
        <p:spPr bwMode="auto">
          <a:xfrm rot="10800000" flipV="1">
            <a:off x="3944911" y="646313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90" name="Oval 89"/>
          <p:cNvSpPr/>
          <p:nvPr/>
        </p:nvSpPr>
        <p:spPr bwMode="auto">
          <a:xfrm>
            <a:off x="3944911" y="646313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1" name="Oval 90"/>
          <p:cNvSpPr/>
          <p:nvPr/>
        </p:nvSpPr>
        <p:spPr bwMode="auto">
          <a:xfrm>
            <a:off x="3944911" y="640999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92" name="Straight Connector 91"/>
          <p:cNvCxnSpPr/>
          <p:nvPr/>
        </p:nvCxnSpPr>
        <p:spPr bwMode="auto">
          <a:xfrm>
            <a:off x="6019798" y="6463130"/>
            <a:ext cx="0" cy="159401"/>
          </a:xfrm>
          <a:prstGeom prst="line">
            <a:avLst/>
          </a:prstGeom>
          <a:noFill/>
          <a:ln w="38100" cap="flat" cmpd="sng" algn="ctr">
            <a:solidFill>
              <a:srgbClr val="0000FF"/>
            </a:solidFill>
            <a:prstDash val="solid"/>
            <a:round/>
            <a:headEnd type="none" w="med" len="med"/>
            <a:tailEnd type="none" w="med" len="med"/>
          </a:ln>
          <a:effectLst/>
        </p:spPr>
      </p:cxnSp>
      <p:cxnSp>
        <p:nvCxnSpPr>
          <p:cNvPr id="93" name="Straight Connector 92"/>
          <p:cNvCxnSpPr/>
          <p:nvPr/>
        </p:nvCxnSpPr>
        <p:spPr bwMode="auto">
          <a:xfrm>
            <a:off x="4267199" y="646313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101" name="Rounded Rectangle 100"/>
          <p:cNvSpPr/>
          <p:nvPr/>
        </p:nvSpPr>
        <p:spPr bwMode="auto">
          <a:xfrm>
            <a:off x="4181007" y="33968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102" name="Rounded Rectangle 101"/>
          <p:cNvSpPr/>
          <p:nvPr/>
        </p:nvSpPr>
        <p:spPr bwMode="auto">
          <a:xfrm>
            <a:off x="5913620" y="33968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Helvetica" pitchFamily="34" charset="0"/>
            </a:endParaRPr>
          </a:p>
        </p:txBody>
      </p:sp>
      <p:sp>
        <p:nvSpPr>
          <p:cNvPr id="103" name="TextBox 102"/>
          <p:cNvSpPr txBox="1"/>
          <p:nvPr/>
        </p:nvSpPr>
        <p:spPr>
          <a:xfrm>
            <a:off x="3886200" y="3604466"/>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104" name="TextBox 103"/>
          <p:cNvSpPr txBox="1"/>
          <p:nvPr/>
        </p:nvSpPr>
        <p:spPr>
          <a:xfrm>
            <a:off x="5675293" y="3604466"/>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105" name="TextBox 104"/>
          <p:cNvSpPr txBox="1"/>
          <p:nvPr/>
        </p:nvSpPr>
        <p:spPr>
          <a:xfrm>
            <a:off x="3581400" y="2994866"/>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106" name="TextBox 105"/>
          <p:cNvSpPr txBox="1"/>
          <p:nvPr/>
        </p:nvSpPr>
        <p:spPr>
          <a:xfrm>
            <a:off x="5349254" y="2994866"/>
            <a:ext cx="1508746" cy="400110"/>
          </a:xfrm>
          <a:prstGeom prst="rect">
            <a:avLst/>
          </a:prstGeom>
          <a:noFill/>
        </p:spPr>
        <p:txBody>
          <a:bodyPr wrap="none" rtlCol="0">
            <a:spAutoFit/>
          </a:bodyPr>
          <a:lstStyle/>
          <a:p>
            <a:r>
              <a:rPr lang="en-US" sz="2000" b="1" dirty="0" smtClean="0"/>
              <a:t>Guest VM2</a:t>
            </a:r>
            <a:endParaRPr lang="en-US" sz="2000" b="1" dirty="0"/>
          </a:p>
        </p:txBody>
      </p:sp>
      <p:grpSp>
        <p:nvGrpSpPr>
          <p:cNvPr id="117" name="Group 79"/>
          <p:cNvGrpSpPr/>
          <p:nvPr/>
        </p:nvGrpSpPr>
        <p:grpSpPr>
          <a:xfrm rot="19598494">
            <a:off x="4447229" y="6380585"/>
            <a:ext cx="279150" cy="353593"/>
            <a:chOff x="2286000" y="5638800"/>
            <a:chExt cx="457200" cy="609600"/>
          </a:xfrm>
        </p:grpSpPr>
        <p:sp>
          <p:nvSpPr>
            <p:cNvPr id="118" name="Rectangle 117"/>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19" name="Rectangle 118"/>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0" name="Rectangle 119"/>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1" name="Rectangle 120"/>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2" name="Rectangle 121"/>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3" name="Rectangle 122"/>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cxnSp>
        <p:nvCxnSpPr>
          <p:cNvPr id="125" name="Straight Connector 124"/>
          <p:cNvCxnSpPr>
            <a:stCxn id="75" idx="2"/>
          </p:cNvCxnSpPr>
          <p:nvPr/>
        </p:nvCxnSpPr>
        <p:spPr bwMode="auto">
          <a:xfrm rot="5400000">
            <a:off x="5287582" y="5586761"/>
            <a:ext cx="1622459" cy="5622"/>
          </a:xfrm>
          <a:prstGeom prst="line">
            <a:avLst/>
          </a:prstGeom>
          <a:noFill/>
          <a:ln w="38100" cap="flat" cmpd="sng" algn="ctr">
            <a:solidFill>
              <a:srgbClr val="0000FF"/>
            </a:solidFill>
            <a:prstDash val="solid"/>
            <a:round/>
            <a:headEnd type="none" w="med" len="med"/>
            <a:tailEnd type="none" w="med" len="med"/>
          </a:ln>
          <a:effectLst/>
        </p:spPr>
      </p:cxnSp>
      <p:cxnSp>
        <p:nvCxnSpPr>
          <p:cNvPr id="126" name="Straight Connector 125"/>
          <p:cNvCxnSpPr/>
          <p:nvPr/>
        </p:nvCxnSpPr>
        <p:spPr bwMode="auto">
          <a:xfrm rot="5400000">
            <a:off x="3546111" y="5597890"/>
            <a:ext cx="1600202" cy="5623"/>
          </a:xfrm>
          <a:prstGeom prst="line">
            <a:avLst/>
          </a:prstGeom>
          <a:noFill/>
          <a:ln w="38100" cap="flat" cmpd="sng" algn="ctr">
            <a:solidFill>
              <a:srgbClr val="0000FF"/>
            </a:solidFill>
            <a:prstDash val="solid"/>
            <a:round/>
            <a:headEnd type="none" w="med" len="med"/>
            <a:tailEnd type="none" w="med" len="med"/>
          </a:ln>
          <a:effectLst/>
        </p:spPr>
      </p:cxnSp>
      <p:grpSp>
        <p:nvGrpSpPr>
          <p:cNvPr id="110" name="Group 79"/>
          <p:cNvGrpSpPr/>
          <p:nvPr/>
        </p:nvGrpSpPr>
        <p:grpSpPr>
          <a:xfrm rot="19598494">
            <a:off x="6170221" y="6380585"/>
            <a:ext cx="279150" cy="353593"/>
            <a:chOff x="2286000" y="5638800"/>
            <a:chExt cx="457200" cy="609600"/>
          </a:xfrm>
        </p:grpSpPr>
        <p:sp>
          <p:nvSpPr>
            <p:cNvPr id="111" name="Rectangle 110"/>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12" name="Rectangle 111"/>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13" name="Rectangle 112"/>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14" name="Rectangle 113"/>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15" name="Rectangle 114"/>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16" name="Rectangle 115"/>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52" name="Rectangle 51"/>
          <p:cNvSpPr/>
          <p:nvPr/>
        </p:nvSpPr>
        <p:spPr bwMode="auto">
          <a:xfrm>
            <a:off x="0" y="0"/>
            <a:ext cx="9144000" cy="304800"/>
          </a:xfrm>
          <a:prstGeom prst="rect">
            <a:avLst/>
          </a:prstGeom>
          <a:solidFill>
            <a:srgbClr val="FFC000"/>
          </a:solidFill>
          <a:ln w="3810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err="1" smtClean="0">
                <a:latin typeface="Helvetica" pitchFamily="34" charset="0"/>
              </a:rPr>
              <a:t>NoHype</a:t>
            </a:r>
            <a:endParaRPr kumimoji="0" lang="en-US" sz="2000" b="1" i="0" u="none" strike="noStrike" cap="none" normalizeH="0" baseline="0" dirty="0" smtClean="0">
              <a:ln>
                <a:noFill/>
              </a:ln>
              <a:solidFill>
                <a:schemeClr val="tx1"/>
              </a:solidFill>
              <a:effectLst/>
              <a:latin typeface="Helvetica" pitchFamily="34" charset="0"/>
            </a:endParaRPr>
          </a:p>
        </p:txBody>
      </p:sp>
    </p:spTree>
  </p:cSld>
  <p:clrMapOvr>
    <a:masterClrMapping/>
  </p:clrMapOvr>
  <p:transition advTm="34086"/>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Virtualize</a:t>
            </a:r>
            <a:r>
              <a:rPr lang="en-US" dirty="0" smtClean="0"/>
              <a:t> the Devices</a:t>
            </a:r>
            <a:endParaRPr lang="en-US" dirty="0"/>
          </a:p>
        </p:txBody>
      </p:sp>
      <p:sp>
        <p:nvSpPr>
          <p:cNvPr id="3" name="Content Placeholder 2"/>
          <p:cNvSpPr>
            <a:spLocks noGrp="1"/>
          </p:cNvSpPr>
          <p:nvPr>
            <p:ph idx="1"/>
          </p:nvPr>
        </p:nvSpPr>
        <p:spPr/>
        <p:txBody>
          <a:bodyPr/>
          <a:lstStyle/>
          <a:p>
            <a:r>
              <a:rPr lang="en-US" dirty="0" smtClean="0"/>
              <a:t>Per-VM physical device doesn’t scale</a:t>
            </a:r>
          </a:p>
          <a:p>
            <a:r>
              <a:rPr lang="en-US" dirty="0" smtClean="0"/>
              <a:t>Multiple queues on device</a:t>
            </a:r>
          </a:p>
          <a:p>
            <a:pPr lvl="1"/>
            <a:r>
              <a:rPr lang="en-US" dirty="0" smtClean="0"/>
              <a:t>Multiple memory ranges mapping to different queues</a:t>
            </a:r>
          </a:p>
          <a:p>
            <a:endParaRPr lang="en-US" dirty="0" smtClean="0"/>
          </a:p>
        </p:txBody>
      </p:sp>
      <p:sp>
        <p:nvSpPr>
          <p:cNvPr id="4" name="Slide Number Placeholder 3"/>
          <p:cNvSpPr>
            <a:spLocks noGrp="1"/>
          </p:cNvSpPr>
          <p:nvPr>
            <p:ph type="sldNum" sz="quarter" idx="10"/>
          </p:nvPr>
        </p:nvSpPr>
        <p:spPr/>
        <p:txBody>
          <a:bodyPr/>
          <a:lstStyle/>
          <a:p>
            <a:fld id="{FAFAE12B-AF5E-4676-AE1F-60AB827D625D}" type="slidenum">
              <a:rPr lang="en-US" smtClean="0"/>
              <a:pPr/>
              <a:t>16</a:t>
            </a:fld>
            <a:endParaRPr lang="en-US"/>
          </a:p>
        </p:txBody>
      </p:sp>
      <p:sp>
        <p:nvSpPr>
          <p:cNvPr id="12" name="Rectangle 11"/>
          <p:cNvSpPr/>
          <p:nvPr/>
        </p:nvSpPr>
        <p:spPr bwMode="auto">
          <a:xfrm>
            <a:off x="4648200" y="3733800"/>
            <a:ext cx="3429000" cy="2590800"/>
          </a:xfrm>
          <a:prstGeom prst="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3" name="Rounded Rectangle 12"/>
          <p:cNvSpPr/>
          <p:nvPr/>
        </p:nvSpPr>
        <p:spPr bwMode="auto">
          <a:xfrm>
            <a:off x="381000" y="4648200"/>
            <a:ext cx="1371600" cy="762000"/>
          </a:xfrm>
          <a:prstGeom prst="round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Processor</a:t>
            </a:r>
          </a:p>
        </p:txBody>
      </p:sp>
      <p:sp>
        <p:nvSpPr>
          <p:cNvPr id="14" name="Rounded Rectangle 13"/>
          <p:cNvSpPr/>
          <p:nvPr/>
        </p:nvSpPr>
        <p:spPr bwMode="auto">
          <a:xfrm>
            <a:off x="2133600" y="4648200"/>
            <a:ext cx="990600" cy="762000"/>
          </a:xfrm>
          <a:prstGeom prst="round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Chipset</a:t>
            </a:r>
          </a:p>
        </p:txBody>
      </p:sp>
      <p:sp>
        <p:nvSpPr>
          <p:cNvPr id="16" name="Rectangle 15"/>
          <p:cNvSpPr/>
          <p:nvPr/>
        </p:nvSpPr>
        <p:spPr bwMode="auto">
          <a:xfrm>
            <a:off x="1981200" y="6096000"/>
            <a:ext cx="1295400" cy="457200"/>
          </a:xfrm>
          <a:prstGeom prst="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Memory</a:t>
            </a:r>
          </a:p>
        </p:txBody>
      </p:sp>
      <p:cxnSp>
        <p:nvCxnSpPr>
          <p:cNvPr id="18" name="Straight Connector 17"/>
          <p:cNvCxnSpPr/>
          <p:nvPr/>
        </p:nvCxnSpPr>
        <p:spPr bwMode="auto">
          <a:xfrm rot="5400000">
            <a:off x="4686300" y="40767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19" name="Straight Connector 18"/>
          <p:cNvCxnSpPr/>
          <p:nvPr/>
        </p:nvCxnSpPr>
        <p:spPr bwMode="auto">
          <a:xfrm rot="5400000">
            <a:off x="4838700" y="40767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20" name="Straight Connector 19"/>
          <p:cNvCxnSpPr/>
          <p:nvPr/>
        </p:nvCxnSpPr>
        <p:spPr bwMode="auto">
          <a:xfrm rot="5400000">
            <a:off x="4991100" y="40767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21" name="Straight Connector 20"/>
          <p:cNvCxnSpPr/>
          <p:nvPr/>
        </p:nvCxnSpPr>
        <p:spPr bwMode="auto">
          <a:xfrm rot="5400000">
            <a:off x="5143500" y="40767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23" name="Straight Connector 22"/>
          <p:cNvCxnSpPr/>
          <p:nvPr/>
        </p:nvCxnSpPr>
        <p:spPr bwMode="auto">
          <a:xfrm>
            <a:off x="4876800" y="4419600"/>
            <a:ext cx="609600" cy="0"/>
          </a:xfrm>
          <a:prstGeom prst="line">
            <a:avLst/>
          </a:prstGeom>
          <a:noFill/>
          <a:ln w="38100" cap="flat" cmpd="sng" algn="ctr">
            <a:solidFill>
              <a:srgbClr val="0000FF"/>
            </a:solidFill>
            <a:prstDash val="solid"/>
            <a:round/>
            <a:headEnd type="none" w="med" len="med"/>
            <a:tailEnd type="none" w="med" len="med"/>
          </a:ln>
          <a:effectLst/>
        </p:spPr>
      </p:cxnSp>
      <p:cxnSp>
        <p:nvCxnSpPr>
          <p:cNvPr id="25" name="Straight Connector 24"/>
          <p:cNvCxnSpPr/>
          <p:nvPr/>
        </p:nvCxnSpPr>
        <p:spPr bwMode="auto">
          <a:xfrm>
            <a:off x="4876800" y="3886200"/>
            <a:ext cx="609600" cy="0"/>
          </a:xfrm>
          <a:prstGeom prst="line">
            <a:avLst/>
          </a:prstGeom>
          <a:noFill/>
          <a:ln w="38100" cap="flat" cmpd="sng" algn="ctr">
            <a:solidFill>
              <a:srgbClr val="0000FF"/>
            </a:solidFill>
            <a:prstDash val="solid"/>
            <a:round/>
            <a:headEnd type="none" w="med" len="med"/>
            <a:tailEnd type="none" w="med" len="med"/>
          </a:ln>
          <a:effectLst/>
        </p:spPr>
      </p:cxnSp>
      <p:cxnSp>
        <p:nvCxnSpPr>
          <p:cNvPr id="26" name="Straight Connector 25"/>
          <p:cNvCxnSpPr/>
          <p:nvPr/>
        </p:nvCxnSpPr>
        <p:spPr bwMode="auto">
          <a:xfrm rot="5400000">
            <a:off x="4838700" y="46101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27" name="Straight Connector 26"/>
          <p:cNvCxnSpPr/>
          <p:nvPr/>
        </p:nvCxnSpPr>
        <p:spPr bwMode="auto">
          <a:xfrm rot="5400000">
            <a:off x="4991100" y="46101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28" name="Straight Connector 27"/>
          <p:cNvCxnSpPr/>
          <p:nvPr/>
        </p:nvCxnSpPr>
        <p:spPr bwMode="auto">
          <a:xfrm rot="5400000">
            <a:off x="5143500" y="46101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29" name="Straight Connector 28"/>
          <p:cNvCxnSpPr/>
          <p:nvPr/>
        </p:nvCxnSpPr>
        <p:spPr bwMode="auto">
          <a:xfrm rot="5400000">
            <a:off x="5295900" y="46101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30" name="Straight Connector 29"/>
          <p:cNvCxnSpPr/>
          <p:nvPr/>
        </p:nvCxnSpPr>
        <p:spPr bwMode="auto">
          <a:xfrm>
            <a:off x="4876800" y="4800600"/>
            <a:ext cx="609600" cy="0"/>
          </a:xfrm>
          <a:prstGeom prst="line">
            <a:avLst/>
          </a:prstGeom>
          <a:noFill/>
          <a:ln w="38100" cap="flat" cmpd="sng" algn="ctr">
            <a:solidFill>
              <a:srgbClr val="0000FF"/>
            </a:solidFill>
            <a:prstDash val="solid"/>
            <a:round/>
            <a:headEnd type="none" w="med" len="med"/>
            <a:tailEnd type="none" w="med" len="med"/>
          </a:ln>
          <a:effectLst/>
        </p:spPr>
      </p:cxnSp>
      <p:cxnSp>
        <p:nvCxnSpPr>
          <p:cNvPr id="31" name="Straight Connector 30"/>
          <p:cNvCxnSpPr/>
          <p:nvPr/>
        </p:nvCxnSpPr>
        <p:spPr bwMode="auto">
          <a:xfrm>
            <a:off x="4876800" y="4267200"/>
            <a:ext cx="609600" cy="0"/>
          </a:xfrm>
          <a:prstGeom prst="line">
            <a:avLst/>
          </a:prstGeom>
          <a:noFill/>
          <a:ln w="38100" cap="flat" cmpd="sng" algn="ctr">
            <a:solidFill>
              <a:srgbClr val="0000FF"/>
            </a:solidFill>
            <a:prstDash val="solid"/>
            <a:round/>
            <a:headEnd type="none" w="med" len="med"/>
            <a:tailEnd type="none" w="med" len="med"/>
          </a:ln>
          <a:effectLst/>
        </p:spPr>
      </p:cxnSp>
      <p:cxnSp>
        <p:nvCxnSpPr>
          <p:cNvPr id="32" name="Straight Connector 31"/>
          <p:cNvCxnSpPr/>
          <p:nvPr/>
        </p:nvCxnSpPr>
        <p:spPr bwMode="auto">
          <a:xfrm rot="5400000">
            <a:off x="4686300" y="53721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33" name="Straight Connector 32"/>
          <p:cNvCxnSpPr/>
          <p:nvPr/>
        </p:nvCxnSpPr>
        <p:spPr bwMode="auto">
          <a:xfrm rot="5400000">
            <a:off x="4838700" y="53721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34" name="Straight Connector 33"/>
          <p:cNvCxnSpPr/>
          <p:nvPr/>
        </p:nvCxnSpPr>
        <p:spPr bwMode="auto">
          <a:xfrm rot="5400000">
            <a:off x="4991100" y="53721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35" name="Straight Connector 34"/>
          <p:cNvCxnSpPr/>
          <p:nvPr/>
        </p:nvCxnSpPr>
        <p:spPr bwMode="auto">
          <a:xfrm rot="5400000">
            <a:off x="5143500" y="53721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36" name="Straight Connector 35"/>
          <p:cNvCxnSpPr/>
          <p:nvPr/>
        </p:nvCxnSpPr>
        <p:spPr bwMode="auto">
          <a:xfrm>
            <a:off x="4876800" y="5715000"/>
            <a:ext cx="609600" cy="0"/>
          </a:xfrm>
          <a:prstGeom prst="line">
            <a:avLst/>
          </a:prstGeom>
          <a:noFill/>
          <a:ln w="38100" cap="flat" cmpd="sng" algn="ctr">
            <a:solidFill>
              <a:srgbClr val="0000FF"/>
            </a:solidFill>
            <a:prstDash val="solid"/>
            <a:round/>
            <a:headEnd type="none" w="med" len="med"/>
            <a:tailEnd type="none" w="med" len="med"/>
          </a:ln>
          <a:effectLst/>
        </p:spPr>
      </p:cxnSp>
      <p:cxnSp>
        <p:nvCxnSpPr>
          <p:cNvPr id="37" name="Straight Connector 36"/>
          <p:cNvCxnSpPr/>
          <p:nvPr/>
        </p:nvCxnSpPr>
        <p:spPr bwMode="auto">
          <a:xfrm>
            <a:off x="4876800" y="5181600"/>
            <a:ext cx="609600" cy="0"/>
          </a:xfrm>
          <a:prstGeom prst="line">
            <a:avLst/>
          </a:prstGeom>
          <a:noFill/>
          <a:ln w="38100" cap="flat" cmpd="sng" algn="ctr">
            <a:solidFill>
              <a:srgbClr val="0000FF"/>
            </a:solidFill>
            <a:prstDash val="solid"/>
            <a:round/>
            <a:headEnd type="none" w="med" len="med"/>
            <a:tailEnd type="none" w="med" len="med"/>
          </a:ln>
          <a:effectLst/>
        </p:spPr>
      </p:cxnSp>
      <p:cxnSp>
        <p:nvCxnSpPr>
          <p:cNvPr id="38" name="Straight Connector 37"/>
          <p:cNvCxnSpPr/>
          <p:nvPr/>
        </p:nvCxnSpPr>
        <p:spPr bwMode="auto">
          <a:xfrm rot="5400000">
            <a:off x="4838700" y="59055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39" name="Straight Connector 38"/>
          <p:cNvCxnSpPr/>
          <p:nvPr/>
        </p:nvCxnSpPr>
        <p:spPr bwMode="auto">
          <a:xfrm rot="5400000">
            <a:off x="4991100" y="59055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40" name="Straight Connector 39"/>
          <p:cNvCxnSpPr/>
          <p:nvPr/>
        </p:nvCxnSpPr>
        <p:spPr bwMode="auto">
          <a:xfrm rot="5400000">
            <a:off x="5143500" y="59055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41" name="Straight Connector 40"/>
          <p:cNvCxnSpPr/>
          <p:nvPr/>
        </p:nvCxnSpPr>
        <p:spPr bwMode="auto">
          <a:xfrm rot="5400000">
            <a:off x="5295900" y="5905500"/>
            <a:ext cx="381000" cy="0"/>
          </a:xfrm>
          <a:prstGeom prst="line">
            <a:avLst/>
          </a:prstGeom>
          <a:noFill/>
          <a:ln w="38100" cap="flat" cmpd="sng" algn="ctr">
            <a:solidFill>
              <a:srgbClr val="0000FF"/>
            </a:solidFill>
            <a:prstDash val="solid"/>
            <a:round/>
            <a:headEnd type="none" w="med" len="med"/>
            <a:tailEnd type="none" w="med" len="med"/>
          </a:ln>
          <a:effectLst/>
        </p:spPr>
      </p:cxnSp>
      <p:cxnSp>
        <p:nvCxnSpPr>
          <p:cNvPr id="42" name="Straight Connector 41"/>
          <p:cNvCxnSpPr/>
          <p:nvPr/>
        </p:nvCxnSpPr>
        <p:spPr bwMode="auto">
          <a:xfrm>
            <a:off x="4876800" y="6096000"/>
            <a:ext cx="609600" cy="0"/>
          </a:xfrm>
          <a:prstGeom prst="line">
            <a:avLst/>
          </a:prstGeom>
          <a:noFill/>
          <a:ln w="38100" cap="flat" cmpd="sng" algn="ctr">
            <a:solidFill>
              <a:srgbClr val="0000FF"/>
            </a:solidFill>
            <a:prstDash val="solid"/>
            <a:round/>
            <a:headEnd type="none" w="med" len="med"/>
            <a:tailEnd type="none" w="med" len="med"/>
          </a:ln>
          <a:effectLst/>
        </p:spPr>
      </p:cxnSp>
      <p:cxnSp>
        <p:nvCxnSpPr>
          <p:cNvPr id="43" name="Straight Connector 42"/>
          <p:cNvCxnSpPr/>
          <p:nvPr/>
        </p:nvCxnSpPr>
        <p:spPr bwMode="auto">
          <a:xfrm>
            <a:off x="4876800" y="5562600"/>
            <a:ext cx="609600" cy="0"/>
          </a:xfrm>
          <a:prstGeom prst="line">
            <a:avLst/>
          </a:prstGeom>
          <a:noFill/>
          <a:ln w="38100" cap="flat" cmpd="sng" algn="ctr">
            <a:solidFill>
              <a:srgbClr val="0000FF"/>
            </a:solidFill>
            <a:prstDash val="solid"/>
            <a:round/>
            <a:headEnd type="none" w="med" len="med"/>
            <a:tailEnd type="none" w="med" len="med"/>
          </a:ln>
          <a:effectLst/>
        </p:spPr>
      </p:cxnSp>
      <p:sp>
        <p:nvSpPr>
          <p:cNvPr id="44" name="Rectangle 43"/>
          <p:cNvSpPr/>
          <p:nvPr/>
        </p:nvSpPr>
        <p:spPr bwMode="auto">
          <a:xfrm>
            <a:off x="6324600" y="3810000"/>
            <a:ext cx="533400" cy="1066800"/>
          </a:xfrm>
          <a:prstGeom prst="rect">
            <a:avLst/>
          </a:prstGeom>
          <a:noFill/>
          <a:ln w="38100" cap="flat" cmpd="sng" algn="ctr">
            <a:solidFill>
              <a:srgbClr val="0000FF"/>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Classify</a:t>
            </a:r>
          </a:p>
        </p:txBody>
      </p:sp>
      <p:sp>
        <p:nvSpPr>
          <p:cNvPr id="45" name="Rectangle 44"/>
          <p:cNvSpPr/>
          <p:nvPr/>
        </p:nvSpPr>
        <p:spPr bwMode="auto">
          <a:xfrm>
            <a:off x="6324600" y="5029200"/>
            <a:ext cx="533400" cy="1066800"/>
          </a:xfrm>
          <a:prstGeom prst="rect">
            <a:avLst/>
          </a:prstGeom>
          <a:noFill/>
          <a:ln w="38100" cap="flat" cmpd="sng" algn="ctr">
            <a:solidFill>
              <a:srgbClr val="0000FF"/>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MUX</a:t>
            </a:r>
          </a:p>
        </p:txBody>
      </p:sp>
      <p:cxnSp>
        <p:nvCxnSpPr>
          <p:cNvPr id="52" name="Straight Connector 51"/>
          <p:cNvCxnSpPr/>
          <p:nvPr/>
        </p:nvCxnSpPr>
        <p:spPr bwMode="auto">
          <a:xfrm rot="10800000">
            <a:off x="5486400" y="4114800"/>
            <a:ext cx="838200" cy="0"/>
          </a:xfrm>
          <a:prstGeom prst="line">
            <a:avLst/>
          </a:prstGeom>
          <a:noFill/>
          <a:ln w="38100" cap="flat" cmpd="sng" algn="ctr">
            <a:solidFill>
              <a:srgbClr val="0000FF"/>
            </a:solidFill>
            <a:prstDash val="solid"/>
            <a:round/>
            <a:headEnd type="none" w="med" len="med"/>
            <a:tailEnd type="arrow" w="med" len="med"/>
          </a:ln>
          <a:effectLst/>
        </p:spPr>
      </p:cxnSp>
      <p:cxnSp>
        <p:nvCxnSpPr>
          <p:cNvPr id="57" name="Straight Connector 56"/>
          <p:cNvCxnSpPr/>
          <p:nvPr/>
        </p:nvCxnSpPr>
        <p:spPr bwMode="auto">
          <a:xfrm rot="10800000">
            <a:off x="5486400" y="5334000"/>
            <a:ext cx="304800" cy="0"/>
          </a:xfrm>
          <a:prstGeom prst="line">
            <a:avLst/>
          </a:prstGeom>
          <a:noFill/>
          <a:ln w="38100" cap="flat" cmpd="sng" algn="ctr">
            <a:solidFill>
              <a:srgbClr val="0000FF"/>
            </a:solidFill>
            <a:prstDash val="solid"/>
            <a:round/>
            <a:headEnd type="none" w="med" len="med"/>
            <a:tailEnd type="arrow" w="med" len="med"/>
          </a:ln>
          <a:effectLst/>
        </p:spPr>
      </p:cxnSp>
      <p:cxnSp>
        <p:nvCxnSpPr>
          <p:cNvPr id="59" name="Straight Connector 58"/>
          <p:cNvCxnSpPr/>
          <p:nvPr/>
        </p:nvCxnSpPr>
        <p:spPr bwMode="auto">
          <a:xfrm rot="5400000" flipH="1" flipV="1">
            <a:off x="5486400" y="5029200"/>
            <a:ext cx="609600" cy="0"/>
          </a:xfrm>
          <a:prstGeom prst="line">
            <a:avLst/>
          </a:prstGeom>
          <a:noFill/>
          <a:ln w="38100" cap="flat" cmpd="sng" algn="ctr">
            <a:solidFill>
              <a:srgbClr val="0000FF"/>
            </a:solidFill>
            <a:prstDash val="solid"/>
            <a:round/>
            <a:headEnd type="none" w="med" len="med"/>
            <a:tailEnd type="none" w="med" len="med"/>
          </a:ln>
          <a:effectLst/>
        </p:spPr>
      </p:cxnSp>
      <p:cxnSp>
        <p:nvCxnSpPr>
          <p:cNvPr id="60" name="Straight Connector 59"/>
          <p:cNvCxnSpPr/>
          <p:nvPr/>
        </p:nvCxnSpPr>
        <p:spPr bwMode="auto">
          <a:xfrm rot="10800000">
            <a:off x="5791200" y="4724400"/>
            <a:ext cx="533400" cy="1"/>
          </a:xfrm>
          <a:prstGeom prst="line">
            <a:avLst/>
          </a:prstGeom>
          <a:noFill/>
          <a:ln w="38100" cap="flat" cmpd="sng" algn="ctr">
            <a:solidFill>
              <a:srgbClr val="0000FF"/>
            </a:solidFill>
            <a:prstDash val="solid"/>
            <a:round/>
            <a:headEnd type="none" w="med" len="med"/>
            <a:tailEnd type="none" w="med" len="med"/>
          </a:ln>
          <a:effectLst/>
        </p:spPr>
      </p:cxnSp>
      <p:cxnSp>
        <p:nvCxnSpPr>
          <p:cNvPr id="62" name="Straight Connector 61"/>
          <p:cNvCxnSpPr/>
          <p:nvPr/>
        </p:nvCxnSpPr>
        <p:spPr bwMode="auto">
          <a:xfrm rot="10800000">
            <a:off x="5486401" y="5867399"/>
            <a:ext cx="838200" cy="0"/>
          </a:xfrm>
          <a:prstGeom prst="line">
            <a:avLst/>
          </a:prstGeom>
          <a:noFill/>
          <a:ln w="38100" cap="flat" cmpd="sng" algn="ctr">
            <a:solidFill>
              <a:srgbClr val="0000FF"/>
            </a:solidFill>
            <a:prstDash val="solid"/>
            <a:round/>
            <a:headEnd type="arrow" w="med" len="med"/>
            <a:tailEnd type="none" w="med" len="med"/>
          </a:ln>
          <a:effectLst/>
        </p:spPr>
      </p:cxnSp>
      <p:cxnSp>
        <p:nvCxnSpPr>
          <p:cNvPr id="63" name="Straight Connector 62"/>
          <p:cNvCxnSpPr/>
          <p:nvPr/>
        </p:nvCxnSpPr>
        <p:spPr bwMode="auto">
          <a:xfrm rot="10800000">
            <a:off x="5486400" y="4572000"/>
            <a:ext cx="457202" cy="0"/>
          </a:xfrm>
          <a:prstGeom prst="line">
            <a:avLst/>
          </a:prstGeom>
          <a:noFill/>
          <a:ln w="38100" cap="flat" cmpd="sng" algn="ctr">
            <a:solidFill>
              <a:srgbClr val="0000FF"/>
            </a:solidFill>
            <a:prstDash val="solid"/>
            <a:round/>
            <a:headEnd type="none" w="med" len="med"/>
            <a:tailEnd type="none" w="med" len="med"/>
          </a:ln>
          <a:effectLst/>
        </p:spPr>
      </p:cxnSp>
      <p:cxnSp>
        <p:nvCxnSpPr>
          <p:cNvPr id="65" name="Straight Connector 64"/>
          <p:cNvCxnSpPr/>
          <p:nvPr/>
        </p:nvCxnSpPr>
        <p:spPr bwMode="auto">
          <a:xfrm rot="5400000" flipH="1" flipV="1">
            <a:off x="5600700" y="4914900"/>
            <a:ext cx="685800" cy="0"/>
          </a:xfrm>
          <a:prstGeom prst="line">
            <a:avLst/>
          </a:prstGeom>
          <a:noFill/>
          <a:ln w="38100" cap="flat" cmpd="sng" algn="ctr">
            <a:solidFill>
              <a:srgbClr val="0000FF"/>
            </a:solidFill>
            <a:prstDash val="solid"/>
            <a:round/>
            <a:headEnd type="none" w="med" len="med"/>
            <a:tailEnd type="none" w="med" len="med"/>
          </a:ln>
          <a:effectLst/>
        </p:spPr>
      </p:cxnSp>
      <p:cxnSp>
        <p:nvCxnSpPr>
          <p:cNvPr id="67" name="Straight Connector 66"/>
          <p:cNvCxnSpPr/>
          <p:nvPr/>
        </p:nvCxnSpPr>
        <p:spPr bwMode="auto">
          <a:xfrm rot="10800000">
            <a:off x="5943600" y="5257800"/>
            <a:ext cx="381000" cy="1"/>
          </a:xfrm>
          <a:prstGeom prst="line">
            <a:avLst/>
          </a:prstGeom>
          <a:noFill/>
          <a:ln w="38100" cap="flat" cmpd="sng" algn="ctr">
            <a:solidFill>
              <a:srgbClr val="0000FF"/>
            </a:solidFill>
            <a:prstDash val="solid"/>
            <a:round/>
            <a:headEnd type="arrow" w="med" len="med"/>
            <a:tailEnd type="none" w="med" len="med"/>
          </a:ln>
          <a:effectLst/>
        </p:spPr>
      </p:cxnSp>
      <p:cxnSp>
        <p:nvCxnSpPr>
          <p:cNvPr id="71" name="Straight Connector 70"/>
          <p:cNvCxnSpPr/>
          <p:nvPr/>
        </p:nvCxnSpPr>
        <p:spPr bwMode="auto">
          <a:xfrm rot="10800000" flipV="1">
            <a:off x="7772400" y="4571998"/>
            <a:ext cx="685800" cy="1"/>
          </a:xfrm>
          <a:prstGeom prst="line">
            <a:avLst/>
          </a:prstGeom>
          <a:noFill/>
          <a:ln w="38100" cap="flat" cmpd="sng" algn="ctr">
            <a:solidFill>
              <a:srgbClr val="0000FF"/>
            </a:solidFill>
            <a:prstDash val="solid"/>
            <a:round/>
            <a:headEnd type="none" w="med" len="med"/>
            <a:tailEnd type="arrow" w="med" len="med"/>
          </a:ln>
          <a:effectLst/>
        </p:spPr>
      </p:cxnSp>
      <p:sp>
        <p:nvSpPr>
          <p:cNvPr id="72" name="Rectangle 71"/>
          <p:cNvSpPr/>
          <p:nvPr/>
        </p:nvSpPr>
        <p:spPr bwMode="auto">
          <a:xfrm>
            <a:off x="7239000" y="4267200"/>
            <a:ext cx="533400" cy="1295400"/>
          </a:xfrm>
          <a:prstGeom prst="rect">
            <a:avLst/>
          </a:prstGeom>
          <a:noFill/>
          <a:ln w="38100" cap="flat" cmpd="sng" algn="ctr">
            <a:solidFill>
              <a:srgbClr val="0000FF"/>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MAC/PHY</a:t>
            </a:r>
          </a:p>
        </p:txBody>
      </p:sp>
      <p:cxnSp>
        <p:nvCxnSpPr>
          <p:cNvPr id="73" name="Straight Connector 72"/>
          <p:cNvCxnSpPr/>
          <p:nvPr/>
        </p:nvCxnSpPr>
        <p:spPr bwMode="auto">
          <a:xfrm rot="10800000" flipV="1">
            <a:off x="7772401" y="5181598"/>
            <a:ext cx="685801" cy="1"/>
          </a:xfrm>
          <a:prstGeom prst="line">
            <a:avLst/>
          </a:prstGeom>
          <a:noFill/>
          <a:ln w="38100" cap="flat" cmpd="sng" algn="ctr">
            <a:solidFill>
              <a:srgbClr val="0000FF"/>
            </a:solidFill>
            <a:prstDash val="solid"/>
            <a:round/>
            <a:headEnd type="arrow" w="med" len="med"/>
            <a:tailEnd type="none" w="med" len="med"/>
          </a:ln>
          <a:effectLst/>
        </p:spPr>
      </p:cxnSp>
      <p:cxnSp>
        <p:nvCxnSpPr>
          <p:cNvPr id="74" name="Straight Connector 73"/>
          <p:cNvCxnSpPr/>
          <p:nvPr/>
        </p:nvCxnSpPr>
        <p:spPr bwMode="auto">
          <a:xfrm rot="10800000">
            <a:off x="6858000" y="4495800"/>
            <a:ext cx="381000" cy="0"/>
          </a:xfrm>
          <a:prstGeom prst="line">
            <a:avLst/>
          </a:prstGeom>
          <a:noFill/>
          <a:ln w="38100" cap="flat" cmpd="sng" algn="ctr">
            <a:solidFill>
              <a:srgbClr val="0000FF"/>
            </a:solidFill>
            <a:prstDash val="solid"/>
            <a:round/>
            <a:headEnd type="none" w="med" len="med"/>
            <a:tailEnd type="arrow" w="med" len="med"/>
          </a:ln>
          <a:effectLst/>
        </p:spPr>
      </p:cxnSp>
      <p:cxnSp>
        <p:nvCxnSpPr>
          <p:cNvPr id="77" name="Straight Connector 76"/>
          <p:cNvCxnSpPr/>
          <p:nvPr/>
        </p:nvCxnSpPr>
        <p:spPr bwMode="auto">
          <a:xfrm rot="10800000">
            <a:off x="6858002" y="5257800"/>
            <a:ext cx="380999" cy="1"/>
          </a:xfrm>
          <a:prstGeom prst="line">
            <a:avLst/>
          </a:prstGeom>
          <a:noFill/>
          <a:ln w="38100" cap="flat" cmpd="sng" algn="ctr">
            <a:solidFill>
              <a:srgbClr val="0000FF"/>
            </a:solidFill>
            <a:prstDash val="solid"/>
            <a:round/>
            <a:headEnd type="arrow" w="med" len="med"/>
            <a:tailEnd type="none" w="med" len="med"/>
          </a:ln>
          <a:effectLst/>
        </p:spPr>
      </p:cxnSp>
      <p:cxnSp>
        <p:nvCxnSpPr>
          <p:cNvPr id="83" name="Elbow Connector 82"/>
          <p:cNvCxnSpPr>
            <a:stCxn id="14" idx="3"/>
            <a:endCxn id="12" idx="1"/>
          </p:cNvCxnSpPr>
          <p:nvPr/>
        </p:nvCxnSpPr>
        <p:spPr bwMode="auto">
          <a:xfrm>
            <a:off x="3124200" y="5029200"/>
            <a:ext cx="1524000" cy="1588"/>
          </a:xfrm>
          <a:prstGeom prst="bentConnector3">
            <a:avLst>
              <a:gd name="adj1" fmla="val 50000"/>
            </a:avLst>
          </a:prstGeom>
          <a:noFill/>
          <a:ln w="38100" cap="flat" cmpd="sng" algn="ctr">
            <a:solidFill>
              <a:srgbClr val="0000FF"/>
            </a:solidFill>
            <a:prstDash val="solid"/>
            <a:round/>
            <a:headEnd type="none" w="med" len="med"/>
            <a:tailEnd type="none" w="med" len="med"/>
          </a:ln>
          <a:effectLst/>
        </p:spPr>
      </p:cxnSp>
      <p:cxnSp>
        <p:nvCxnSpPr>
          <p:cNvPr id="85" name="Elbow Connector 84"/>
          <p:cNvCxnSpPr>
            <a:stCxn id="14" idx="2"/>
            <a:endCxn id="16" idx="0"/>
          </p:cNvCxnSpPr>
          <p:nvPr/>
        </p:nvCxnSpPr>
        <p:spPr bwMode="auto">
          <a:xfrm rot="5400000">
            <a:off x="2286000" y="5753100"/>
            <a:ext cx="685800" cy="1588"/>
          </a:xfrm>
          <a:prstGeom prst="bentConnector3">
            <a:avLst>
              <a:gd name="adj1" fmla="val 50000"/>
            </a:avLst>
          </a:prstGeom>
          <a:noFill/>
          <a:ln w="38100" cap="flat" cmpd="sng" algn="ctr">
            <a:solidFill>
              <a:srgbClr val="0000FF"/>
            </a:solidFill>
            <a:prstDash val="solid"/>
            <a:round/>
            <a:headEnd type="none" w="med" len="med"/>
            <a:tailEnd type="none" w="med" len="med"/>
          </a:ln>
          <a:effectLst/>
        </p:spPr>
      </p:cxnSp>
      <p:cxnSp>
        <p:nvCxnSpPr>
          <p:cNvPr id="89" name="Straight Connector 88"/>
          <p:cNvCxnSpPr>
            <a:stCxn id="13" idx="3"/>
            <a:endCxn id="14" idx="1"/>
          </p:cNvCxnSpPr>
          <p:nvPr/>
        </p:nvCxnSpPr>
        <p:spPr bwMode="auto">
          <a:xfrm>
            <a:off x="1752600" y="5029200"/>
            <a:ext cx="381000" cy="0"/>
          </a:xfrm>
          <a:prstGeom prst="line">
            <a:avLst/>
          </a:prstGeom>
          <a:noFill/>
          <a:ln w="38100" cap="flat" cmpd="sng" algn="ctr">
            <a:solidFill>
              <a:srgbClr val="0000FF"/>
            </a:solidFill>
            <a:prstDash val="solid"/>
            <a:round/>
            <a:headEnd type="none" w="med" len="med"/>
            <a:tailEnd type="none" w="med" len="med"/>
          </a:ln>
          <a:effectLst/>
        </p:spPr>
      </p:cxnSp>
      <p:sp>
        <p:nvSpPr>
          <p:cNvPr id="90" name="TextBox 89"/>
          <p:cNvSpPr txBox="1"/>
          <p:nvPr/>
        </p:nvSpPr>
        <p:spPr>
          <a:xfrm>
            <a:off x="5257800" y="3200400"/>
            <a:ext cx="2383986" cy="523220"/>
          </a:xfrm>
          <a:prstGeom prst="rect">
            <a:avLst/>
          </a:prstGeom>
          <a:noFill/>
        </p:spPr>
        <p:txBody>
          <a:bodyPr wrap="none" rtlCol="0">
            <a:spAutoFit/>
          </a:bodyPr>
          <a:lstStyle/>
          <a:p>
            <a:r>
              <a:rPr lang="en-US" sz="2800" dirty="0" smtClean="0"/>
              <a:t>Network Card</a:t>
            </a:r>
            <a:endParaRPr lang="en-US" sz="2800" dirty="0"/>
          </a:p>
        </p:txBody>
      </p:sp>
      <p:sp>
        <p:nvSpPr>
          <p:cNvPr id="91" name="TextBox 90"/>
          <p:cNvSpPr txBox="1"/>
          <p:nvPr/>
        </p:nvSpPr>
        <p:spPr>
          <a:xfrm>
            <a:off x="3276600" y="4687669"/>
            <a:ext cx="1236236" cy="646331"/>
          </a:xfrm>
          <a:prstGeom prst="rect">
            <a:avLst/>
          </a:prstGeom>
          <a:noFill/>
        </p:spPr>
        <p:txBody>
          <a:bodyPr wrap="none" rtlCol="0">
            <a:spAutoFit/>
          </a:bodyPr>
          <a:lstStyle/>
          <a:p>
            <a:r>
              <a:rPr lang="en-US" dirty="0" smtClean="0"/>
              <a:t>Peripheral</a:t>
            </a:r>
          </a:p>
          <a:p>
            <a:r>
              <a:rPr lang="en-US" dirty="0" smtClean="0"/>
              <a:t>bus</a:t>
            </a:r>
            <a:endParaRPr lang="en-US" dirty="0"/>
          </a:p>
        </p:txBody>
      </p:sp>
      <p:sp>
        <p:nvSpPr>
          <p:cNvPr id="53" name="Rectangle 52"/>
          <p:cNvSpPr/>
          <p:nvPr/>
        </p:nvSpPr>
        <p:spPr bwMode="auto">
          <a:xfrm>
            <a:off x="0" y="0"/>
            <a:ext cx="9144000" cy="304800"/>
          </a:xfrm>
          <a:prstGeom prst="rect">
            <a:avLst/>
          </a:prstGeom>
          <a:solidFill>
            <a:srgbClr val="FFC000"/>
          </a:solidFill>
          <a:ln w="3810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err="1" smtClean="0">
                <a:latin typeface="Helvetica" pitchFamily="34" charset="0"/>
              </a:rPr>
              <a:t>NoHype</a:t>
            </a:r>
            <a:endParaRPr kumimoji="0" lang="en-US" sz="2000" b="1" i="0" u="none" strike="noStrike" cap="none" normalizeH="0" baseline="0" dirty="0" smtClean="0">
              <a:ln>
                <a:noFill/>
              </a:ln>
              <a:solidFill>
                <a:schemeClr val="tx1"/>
              </a:solidFill>
              <a:effectLst/>
              <a:latin typeface="Helvetica" pitchFamily="34" charset="0"/>
            </a:endParaRPr>
          </a:p>
        </p:txBody>
      </p:sp>
    </p:spTree>
  </p:cSld>
  <p:clrMapOvr>
    <a:masterClrMapping/>
  </p:clrMapOvr>
  <p:transition advTm="36676"/>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Ethernet switches connect servers</a:t>
            </a:r>
            <a:endParaRPr lang="en-US" dirty="0"/>
          </a:p>
        </p:txBody>
      </p:sp>
      <p:sp>
        <p:nvSpPr>
          <p:cNvPr id="2" name="Title 1"/>
          <p:cNvSpPr>
            <a:spLocks noGrp="1"/>
          </p:cNvSpPr>
          <p:nvPr>
            <p:ph type="title"/>
          </p:nvPr>
        </p:nvSpPr>
        <p:spPr/>
        <p:txBody>
          <a:bodyPr/>
          <a:lstStyle/>
          <a:p>
            <a:r>
              <a:rPr lang="en-US" dirty="0" smtClean="0"/>
              <a:t>Networking</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17</a:t>
            </a:fld>
            <a:endParaRPr lang="en-US"/>
          </a:p>
        </p:txBody>
      </p:sp>
      <p:sp>
        <p:nvSpPr>
          <p:cNvPr id="36" name="TextBox 35"/>
          <p:cNvSpPr txBox="1"/>
          <p:nvPr/>
        </p:nvSpPr>
        <p:spPr>
          <a:xfrm>
            <a:off x="2341648" y="2994866"/>
            <a:ext cx="139359" cy="405946"/>
          </a:xfrm>
          <a:prstGeom prst="rect">
            <a:avLst/>
          </a:prstGeom>
          <a:noFill/>
        </p:spPr>
        <p:txBody>
          <a:bodyPr wrap="none" rtlCol="0">
            <a:spAutoFit/>
          </a:bodyPr>
          <a:lstStyle/>
          <a:p>
            <a:endParaRPr lang="en-US" sz="2800" b="1" dirty="0"/>
          </a:p>
        </p:txBody>
      </p:sp>
      <p:pic>
        <p:nvPicPr>
          <p:cNvPr id="64" name="Picture 63" descr="server.png"/>
          <p:cNvPicPr>
            <a:picLocks noChangeAspect="1"/>
          </p:cNvPicPr>
          <p:nvPr/>
        </p:nvPicPr>
        <p:blipFill>
          <a:blip r:embed="rId3" cstate="print"/>
          <a:stretch>
            <a:fillRect/>
          </a:stretch>
        </p:blipFill>
        <p:spPr>
          <a:xfrm>
            <a:off x="6191250" y="2432256"/>
            <a:ext cx="1611702" cy="1377744"/>
          </a:xfrm>
          <a:prstGeom prst="rect">
            <a:avLst/>
          </a:prstGeom>
        </p:spPr>
      </p:pic>
      <p:pic>
        <p:nvPicPr>
          <p:cNvPr id="65" name="Picture 64" descr="server.png"/>
          <p:cNvPicPr>
            <a:picLocks noChangeAspect="1"/>
          </p:cNvPicPr>
          <p:nvPr/>
        </p:nvPicPr>
        <p:blipFill>
          <a:blip r:embed="rId3" cstate="print"/>
          <a:stretch>
            <a:fillRect/>
          </a:stretch>
        </p:blipFill>
        <p:spPr>
          <a:xfrm>
            <a:off x="4057650" y="2438400"/>
            <a:ext cx="1611702" cy="1377744"/>
          </a:xfrm>
          <a:prstGeom prst="rect">
            <a:avLst/>
          </a:prstGeom>
        </p:spPr>
      </p:pic>
      <p:cxnSp>
        <p:nvCxnSpPr>
          <p:cNvPr id="72" name="Straight Connector 71"/>
          <p:cNvCxnSpPr>
            <a:stCxn id="65" idx="2"/>
          </p:cNvCxnSpPr>
          <p:nvPr/>
        </p:nvCxnSpPr>
        <p:spPr bwMode="auto">
          <a:xfrm rot="16200000" flipH="1">
            <a:off x="4501746" y="4177898"/>
            <a:ext cx="755858" cy="32349"/>
          </a:xfrm>
          <a:prstGeom prst="line">
            <a:avLst/>
          </a:prstGeom>
          <a:noFill/>
          <a:ln w="38100" cap="flat" cmpd="sng" algn="ctr">
            <a:solidFill>
              <a:srgbClr val="0000FF"/>
            </a:solidFill>
            <a:prstDash val="solid"/>
            <a:round/>
            <a:headEnd type="none" w="med" len="med"/>
            <a:tailEnd type="none" w="med" len="med"/>
          </a:ln>
          <a:effectLst/>
        </p:spPr>
      </p:cxnSp>
      <p:cxnSp>
        <p:nvCxnSpPr>
          <p:cNvPr id="74" name="Straight Connector 73"/>
          <p:cNvCxnSpPr>
            <a:stCxn id="64" idx="2"/>
          </p:cNvCxnSpPr>
          <p:nvPr/>
        </p:nvCxnSpPr>
        <p:spPr bwMode="auto">
          <a:xfrm rot="5400000">
            <a:off x="6403676" y="3978575"/>
            <a:ext cx="762000" cy="424851"/>
          </a:xfrm>
          <a:prstGeom prst="line">
            <a:avLst/>
          </a:prstGeom>
          <a:noFill/>
          <a:ln w="38100" cap="flat" cmpd="sng" algn="ctr">
            <a:solidFill>
              <a:srgbClr val="0000FF"/>
            </a:solidFill>
            <a:prstDash val="solid"/>
            <a:round/>
            <a:headEnd type="none" w="med" len="med"/>
            <a:tailEnd type="none" w="med" len="med"/>
          </a:ln>
          <a:effectLst/>
        </p:spPr>
      </p:cxnSp>
      <p:sp>
        <p:nvSpPr>
          <p:cNvPr id="77" name="TextBox 76"/>
          <p:cNvSpPr txBox="1"/>
          <p:nvPr/>
        </p:nvSpPr>
        <p:spPr>
          <a:xfrm>
            <a:off x="4438650" y="2145268"/>
            <a:ext cx="825867" cy="369332"/>
          </a:xfrm>
          <a:prstGeom prst="rect">
            <a:avLst/>
          </a:prstGeom>
          <a:noFill/>
        </p:spPr>
        <p:txBody>
          <a:bodyPr wrap="none" rtlCol="0">
            <a:spAutoFit/>
          </a:bodyPr>
          <a:lstStyle/>
          <a:p>
            <a:r>
              <a:rPr lang="en-US" dirty="0" smtClean="0"/>
              <a:t>server</a:t>
            </a:r>
            <a:endParaRPr lang="en-US" dirty="0"/>
          </a:p>
        </p:txBody>
      </p:sp>
      <p:sp>
        <p:nvSpPr>
          <p:cNvPr id="78" name="TextBox 77"/>
          <p:cNvSpPr txBox="1"/>
          <p:nvPr/>
        </p:nvSpPr>
        <p:spPr>
          <a:xfrm>
            <a:off x="6572250" y="2133600"/>
            <a:ext cx="825867" cy="369332"/>
          </a:xfrm>
          <a:prstGeom prst="rect">
            <a:avLst/>
          </a:prstGeom>
          <a:noFill/>
        </p:spPr>
        <p:txBody>
          <a:bodyPr wrap="none" rtlCol="0">
            <a:spAutoFit/>
          </a:bodyPr>
          <a:lstStyle/>
          <a:p>
            <a:r>
              <a:rPr lang="en-US" dirty="0" smtClean="0"/>
              <a:t>server</a:t>
            </a:r>
            <a:endParaRPr lang="en-US" dirty="0"/>
          </a:p>
        </p:txBody>
      </p:sp>
      <p:pic>
        <p:nvPicPr>
          <p:cNvPr id="95" name="Picture 3"/>
          <p:cNvPicPr>
            <a:picLocks noChangeAspect="1" noChangeArrowheads="1"/>
          </p:cNvPicPr>
          <p:nvPr/>
        </p:nvPicPr>
        <p:blipFill>
          <a:blip r:embed="rId4" cstate="print"/>
          <a:srcRect/>
          <a:stretch>
            <a:fillRect/>
          </a:stretch>
        </p:blipFill>
        <p:spPr bwMode="auto">
          <a:xfrm>
            <a:off x="1295400" y="6006548"/>
            <a:ext cx="3962400" cy="775252"/>
          </a:xfrm>
          <a:prstGeom prst="rect">
            <a:avLst/>
          </a:prstGeom>
          <a:noFill/>
          <a:ln w="9525">
            <a:noFill/>
            <a:miter lim="800000"/>
            <a:headEnd/>
            <a:tailEnd/>
          </a:ln>
        </p:spPr>
      </p:pic>
      <p:cxnSp>
        <p:nvCxnSpPr>
          <p:cNvPr id="96" name="Straight Connector 95"/>
          <p:cNvCxnSpPr/>
          <p:nvPr/>
        </p:nvCxnSpPr>
        <p:spPr bwMode="auto">
          <a:xfrm rot="10800000" flipV="1">
            <a:off x="3886200" y="5181600"/>
            <a:ext cx="1238250" cy="838200"/>
          </a:xfrm>
          <a:prstGeom prst="line">
            <a:avLst/>
          </a:prstGeom>
          <a:noFill/>
          <a:ln w="38100" cap="flat" cmpd="sng" algn="ctr">
            <a:solidFill>
              <a:srgbClr val="0000FF"/>
            </a:solidFill>
            <a:prstDash val="solid"/>
            <a:round/>
            <a:headEnd type="none" w="med" len="med"/>
            <a:tailEnd type="none" w="med" len="med"/>
          </a:ln>
          <a:effectLst/>
        </p:spPr>
      </p:cxnSp>
      <p:pic>
        <p:nvPicPr>
          <p:cNvPr id="97" name="Picture 2"/>
          <p:cNvPicPr>
            <a:picLocks noChangeAspect="1" noChangeArrowheads="1"/>
          </p:cNvPicPr>
          <p:nvPr/>
        </p:nvPicPr>
        <p:blipFill>
          <a:blip r:embed="rId5" cstate="print"/>
          <a:srcRect/>
          <a:stretch>
            <a:fillRect/>
          </a:stretch>
        </p:blipFill>
        <p:spPr bwMode="auto">
          <a:xfrm>
            <a:off x="3905250" y="4572000"/>
            <a:ext cx="3943350" cy="581291"/>
          </a:xfrm>
          <a:prstGeom prst="rect">
            <a:avLst/>
          </a:prstGeom>
          <a:noFill/>
          <a:ln w="9525">
            <a:noFill/>
            <a:miter lim="800000"/>
            <a:headEnd/>
            <a:tailEnd/>
          </a:ln>
        </p:spPr>
      </p:pic>
      <p:cxnSp>
        <p:nvCxnSpPr>
          <p:cNvPr id="17" name="Straight Connector 16"/>
          <p:cNvCxnSpPr/>
          <p:nvPr/>
        </p:nvCxnSpPr>
        <p:spPr bwMode="auto">
          <a:xfrm>
            <a:off x="1543050" y="5257800"/>
            <a:ext cx="819150" cy="762000"/>
          </a:xfrm>
          <a:prstGeom prst="line">
            <a:avLst/>
          </a:prstGeom>
          <a:noFill/>
          <a:ln w="38100" cap="flat" cmpd="sng" algn="ctr">
            <a:solidFill>
              <a:srgbClr val="0000FF"/>
            </a:solidFill>
            <a:prstDash val="solid"/>
            <a:round/>
            <a:headEnd type="none" w="med" len="med"/>
            <a:tailEnd type="none" w="med" len="med"/>
          </a:ln>
          <a:effectLst/>
        </p:spPr>
      </p:cxnSp>
      <p:sp>
        <p:nvSpPr>
          <p:cNvPr id="16" name="Rectangle 15"/>
          <p:cNvSpPr/>
          <p:nvPr/>
        </p:nvSpPr>
        <p:spPr bwMode="auto">
          <a:xfrm>
            <a:off x="0" y="0"/>
            <a:ext cx="9144000" cy="3048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FFC000"/>
                </a:solidFill>
                <a:latin typeface="Helvetica" pitchFamily="34" charset="0"/>
              </a:rPr>
              <a:t>Today</a:t>
            </a:r>
            <a:endParaRPr kumimoji="0" lang="en-US" sz="2000" b="1" i="0" u="none" strike="noStrike" cap="none" normalizeH="0" baseline="0" dirty="0" smtClean="0">
              <a:ln>
                <a:noFill/>
              </a:ln>
              <a:solidFill>
                <a:srgbClr val="FFC000"/>
              </a:solidFill>
              <a:effectLst/>
              <a:latin typeface="Helvetica" pitchFamily="34" charset="0"/>
            </a:endParaRPr>
          </a:p>
        </p:txBody>
      </p:sp>
    </p:spTree>
  </p:cSld>
  <p:clrMapOvr>
    <a:masterClrMapping/>
  </p:clrMapOvr>
  <p:transition advTm="18923"/>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bwMode="auto">
          <a:xfrm>
            <a:off x="3429000" y="1981200"/>
            <a:ext cx="4876800" cy="3733800"/>
          </a:xfrm>
          <a:prstGeom prst="roundRect">
            <a:avLst/>
          </a:prstGeom>
          <a:solidFill>
            <a:schemeClr val="bg2">
              <a:lumMod val="20000"/>
              <a:lumOff val="80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 name="Content Placeholder 2"/>
          <p:cNvSpPr>
            <a:spLocks noGrp="1"/>
          </p:cNvSpPr>
          <p:nvPr>
            <p:ph idx="1"/>
          </p:nvPr>
        </p:nvSpPr>
        <p:spPr/>
        <p:txBody>
          <a:bodyPr/>
          <a:lstStyle/>
          <a:p>
            <a:r>
              <a:rPr lang="en-US" dirty="0" smtClean="0"/>
              <a:t>Software Ethernet switches connect VMs</a:t>
            </a:r>
            <a:endParaRPr lang="en-US" dirty="0"/>
          </a:p>
        </p:txBody>
      </p:sp>
      <p:sp>
        <p:nvSpPr>
          <p:cNvPr id="2" name="Title 1"/>
          <p:cNvSpPr>
            <a:spLocks noGrp="1"/>
          </p:cNvSpPr>
          <p:nvPr>
            <p:ph type="title"/>
          </p:nvPr>
        </p:nvSpPr>
        <p:spPr/>
        <p:txBody>
          <a:bodyPr/>
          <a:lstStyle/>
          <a:p>
            <a:r>
              <a:rPr lang="en-US" dirty="0" smtClean="0"/>
              <a:t>Networking (in virtualized server)</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18</a:t>
            </a:fld>
            <a:endParaRPr lang="en-US"/>
          </a:p>
        </p:txBody>
      </p:sp>
      <p:sp>
        <p:nvSpPr>
          <p:cNvPr id="36" name="TextBox 35"/>
          <p:cNvSpPr txBox="1"/>
          <p:nvPr/>
        </p:nvSpPr>
        <p:spPr>
          <a:xfrm>
            <a:off x="2341648" y="2994866"/>
            <a:ext cx="139359" cy="405946"/>
          </a:xfrm>
          <a:prstGeom prst="rect">
            <a:avLst/>
          </a:prstGeom>
          <a:noFill/>
        </p:spPr>
        <p:txBody>
          <a:bodyPr wrap="none" rtlCol="0">
            <a:spAutoFit/>
          </a:bodyPr>
          <a:lstStyle/>
          <a:p>
            <a:endParaRPr lang="en-US" sz="2800" b="1" dirty="0"/>
          </a:p>
        </p:txBody>
      </p:sp>
      <p:pic>
        <p:nvPicPr>
          <p:cNvPr id="64" name="Picture 63" descr="server.png"/>
          <p:cNvPicPr>
            <a:picLocks noChangeAspect="1"/>
          </p:cNvPicPr>
          <p:nvPr/>
        </p:nvPicPr>
        <p:blipFill>
          <a:blip r:embed="rId3" cstate="print">
            <a:duotone>
              <a:prstClr val="black"/>
              <a:schemeClr val="bg1">
                <a:lumMod val="75000"/>
                <a:tint val="45000"/>
                <a:satMod val="400000"/>
              </a:schemeClr>
            </a:duotone>
          </a:blip>
          <a:stretch>
            <a:fillRect/>
          </a:stretch>
        </p:blipFill>
        <p:spPr>
          <a:xfrm>
            <a:off x="6191250" y="2432256"/>
            <a:ext cx="1611702" cy="1377744"/>
          </a:xfrm>
          <a:prstGeom prst="rect">
            <a:avLst/>
          </a:prstGeom>
        </p:spPr>
      </p:pic>
      <p:pic>
        <p:nvPicPr>
          <p:cNvPr id="65" name="Picture 64" descr="server.png"/>
          <p:cNvPicPr>
            <a:picLocks noChangeAspect="1"/>
          </p:cNvPicPr>
          <p:nvPr/>
        </p:nvPicPr>
        <p:blipFill>
          <a:blip r:embed="rId3" cstate="print">
            <a:duotone>
              <a:prstClr val="black"/>
              <a:schemeClr val="bg1">
                <a:lumMod val="75000"/>
                <a:tint val="45000"/>
                <a:satMod val="400000"/>
              </a:schemeClr>
            </a:duotone>
          </a:blip>
          <a:stretch>
            <a:fillRect/>
          </a:stretch>
        </p:blipFill>
        <p:spPr>
          <a:xfrm>
            <a:off x="4057650" y="2438400"/>
            <a:ext cx="1611702" cy="1377744"/>
          </a:xfrm>
          <a:prstGeom prst="rect">
            <a:avLst/>
          </a:prstGeom>
        </p:spPr>
      </p:pic>
      <p:cxnSp>
        <p:nvCxnSpPr>
          <p:cNvPr id="72" name="Straight Connector 71"/>
          <p:cNvCxnSpPr>
            <a:stCxn id="65" idx="2"/>
          </p:cNvCxnSpPr>
          <p:nvPr/>
        </p:nvCxnSpPr>
        <p:spPr bwMode="auto">
          <a:xfrm rot="16200000" flipH="1">
            <a:off x="4501746" y="4177898"/>
            <a:ext cx="755858" cy="32349"/>
          </a:xfrm>
          <a:prstGeom prst="line">
            <a:avLst/>
          </a:prstGeom>
          <a:noFill/>
          <a:ln w="38100" cap="flat" cmpd="sng" algn="ctr">
            <a:solidFill>
              <a:srgbClr val="0000FF"/>
            </a:solidFill>
            <a:prstDash val="solid"/>
            <a:round/>
            <a:headEnd type="none" w="med" len="med"/>
            <a:tailEnd type="none" w="med" len="med"/>
          </a:ln>
          <a:effectLst/>
        </p:spPr>
      </p:cxnSp>
      <p:cxnSp>
        <p:nvCxnSpPr>
          <p:cNvPr id="74" name="Straight Connector 73"/>
          <p:cNvCxnSpPr>
            <a:stCxn id="64" idx="2"/>
          </p:cNvCxnSpPr>
          <p:nvPr/>
        </p:nvCxnSpPr>
        <p:spPr bwMode="auto">
          <a:xfrm rot="5400000">
            <a:off x="6403676" y="3978575"/>
            <a:ext cx="762000" cy="424851"/>
          </a:xfrm>
          <a:prstGeom prst="line">
            <a:avLst/>
          </a:prstGeom>
          <a:noFill/>
          <a:ln w="38100" cap="flat" cmpd="sng" algn="ctr">
            <a:solidFill>
              <a:srgbClr val="0000FF"/>
            </a:solidFill>
            <a:prstDash val="solid"/>
            <a:round/>
            <a:headEnd type="none" w="med" len="med"/>
            <a:tailEnd type="none" w="med" len="med"/>
          </a:ln>
          <a:effectLst/>
        </p:spPr>
      </p:cxnSp>
      <p:sp>
        <p:nvSpPr>
          <p:cNvPr id="77" name="TextBox 76"/>
          <p:cNvSpPr txBox="1"/>
          <p:nvPr/>
        </p:nvSpPr>
        <p:spPr>
          <a:xfrm>
            <a:off x="4114800" y="2145268"/>
            <a:ext cx="1539845" cy="369332"/>
          </a:xfrm>
          <a:prstGeom prst="rect">
            <a:avLst/>
          </a:prstGeom>
          <a:noFill/>
        </p:spPr>
        <p:txBody>
          <a:bodyPr wrap="none" rtlCol="0">
            <a:spAutoFit/>
          </a:bodyPr>
          <a:lstStyle/>
          <a:p>
            <a:r>
              <a:rPr lang="en-US" dirty="0" smtClean="0"/>
              <a:t>Virtual server</a:t>
            </a:r>
            <a:endParaRPr lang="en-US" dirty="0"/>
          </a:p>
        </p:txBody>
      </p:sp>
      <p:sp>
        <p:nvSpPr>
          <p:cNvPr id="78" name="TextBox 77"/>
          <p:cNvSpPr txBox="1"/>
          <p:nvPr/>
        </p:nvSpPr>
        <p:spPr>
          <a:xfrm>
            <a:off x="6248400" y="2133600"/>
            <a:ext cx="1539845" cy="369332"/>
          </a:xfrm>
          <a:prstGeom prst="rect">
            <a:avLst/>
          </a:prstGeom>
          <a:noFill/>
        </p:spPr>
        <p:txBody>
          <a:bodyPr wrap="none" rtlCol="0">
            <a:spAutoFit/>
          </a:bodyPr>
          <a:lstStyle/>
          <a:p>
            <a:r>
              <a:rPr lang="en-US" dirty="0" smtClean="0"/>
              <a:t>Virtual server</a:t>
            </a:r>
            <a:endParaRPr lang="en-US" dirty="0"/>
          </a:p>
        </p:txBody>
      </p:sp>
      <p:cxnSp>
        <p:nvCxnSpPr>
          <p:cNvPr id="18" name="Straight Connector 17"/>
          <p:cNvCxnSpPr/>
          <p:nvPr/>
        </p:nvCxnSpPr>
        <p:spPr bwMode="auto">
          <a:xfrm>
            <a:off x="1543050" y="5257800"/>
            <a:ext cx="819150" cy="762000"/>
          </a:xfrm>
          <a:prstGeom prst="line">
            <a:avLst/>
          </a:prstGeom>
          <a:noFill/>
          <a:ln w="38100" cap="flat" cmpd="sng" algn="ctr">
            <a:solidFill>
              <a:srgbClr val="0000FF"/>
            </a:solidFill>
            <a:prstDash val="solid"/>
            <a:round/>
            <a:headEnd type="none" w="med" len="med"/>
            <a:tailEnd type="none" w="med" len="med"/>
          </a:ln>
          <a:effectLst/>
        </p:spPr>
      </p:cxnSp>
      <p:pic>
        <p:nvPicPr>
          <p:cNvPr id="19" name="Picture 3"/>
          <p:cNvPicPr>
            <a:picLocks noChangeAspect="1" noChangeArrowheads="1"/>
          </p:cNvPicPr>
          <p:nvPr/>
        </p:nvPicPr>
        <p:blipFill>
          <a:blip r:embed="rId4" cstate="print"/>
          <a:srcRect/>
          <a:stretch>
            <a:fillRect/>
          </a:stretch>
        </p:blipFill>
        <p:spPr bwMode="auto">
          <a:xfrm>
            <a:off x="1295400" y="6006548"/>
            <a:ext cx="3962400" cy="775252"/>
          </a:xfrm>
          <a:prstGeom prst="rect">
            <a:avLst/>
          </a:prstGeom>
          <a:noFill/>
          <a:ln w="9525">
            <a:noFill/>
            <a:miter lim="800000"/>
            <a:headEnd/>
            <a:tailEnd/>
          </a:ln>
        </p:spPr>
      </p:pic>
      <p:cxnSp>
        <p:nvCxnSpPr>
          <p:cNvPr id="20" name="Straight Connector 19"/>
          <p:cNvCxnSpPr/>
          <p:nvPr/>
        </p:nvCxnSpPr>
        <p:spPr bwMode="auto">
          <a:xfrm rot="10800000" flipV="1">
            <a:off x="3886200" y="5181600"/>
            <a:ext cx="1238250" cy="838200"/>
          </a:xfrm>
          <a:prstGeom prst="line">
            <a:avLst/>
          </a:prstGeom>
          <a:noFill/>
          <a:ln w="38100" cap="flat" cmpd="sng" algn="ctr">
            <a:solidFill>
              <a:srgbClr val="0000FF"/>
            </a:solidFill>
            <a:prstDash val="solid"/>
            <a:round/>
            <a:headEnd type="none" w="med" len="med"/>
            <a:tailEnd type="none" w="med" len="med"/>
          </a:ln>
          <a:effectLst/>
        </p:spPr>
      </p:cxnSp>
      <p:pic>
        <p:nvPicPr>
          <p:cNvPr id="21" name="Picture 2"/>
          <p:cNvPicPr>
            <a:picLocks noChangeAspect="1" noChangeArrowheads="1"/>
          </p:cNvPicPr>
          <p:nvPr/>
        </p:nvPicPr>
        <p:blipFill>
          <a:blip r:embed="rId5" cstate="print"/>
          <a:srcRect/>
          <a:stretch>
            <a:fillRect/>
          </a:stretch>
        </p:blipFill>
        <p:spPr bwMode="auto">
          <a:xfrm>
            <a:off x="3905250" y="4572000"/>
            <a:ext cx="3943350" cy="581291"/>
          </a:xfrm>
          <a:prstGeom prst="rect">
            <a:avLst/>
          </a:prstGeom>
          <a:noFill/>
          <a:ln w="9525">
            <a:noFill/>
            <a:miter lim="800000"/>
            <a:headEnd/>
            <a:tailEnd/>
          </a:ln>
        </p:spPr>
      </p:pic>
      <p:sp>
        <p:nvSpPr>
          <p:cNvPr id="23" name="TextBox 22"/>
          <p:cNvSpPr txBox="1"/>
          <p:nvPr/>
        </p:nvSpPr>
        <p:spPr>
          <a:xfrm>
            <a:off x="1219200" y="4038600"/>
            <a:ext cx="1399742" cy="461665"/>
          </a:xfrm>
          <a:prstGeom prst="rect">
            <a:avLst/>
          </a:prstGeom>
          <a:noFill/>
        </p:spPr>
        <p:txBody>
          <a:bodyPr wrap="none" rtlCol="0">
            <a:spAutoFit/>
          </a:bodyPr>
          <a:lstStyle/>
          <a:p>
            <a:r>
              <a:rPr lang="en-US" sz="2400" dirty="0" smtClean="0"/>
              <a:t>Software</a:t>
            </a:r>
            <a:endParaRPr lang="en-US" dirty="0"/>
          </a:p>
        </p:txBody>
      </p:sp>
      <p:cxnSp>
        <p:nvCxnSpPr>
          <p:cNvPr id="25" name="Straight Arrow Connector 24"/>
          <p:cNvCxnSpPr>
            <a:stCxn id="23" idx="3"/>
            <a:endCxn id="21" idx="1"/>
          </p:cNvCxnSpPr>
          <p:nvPr/>
        </p:nvCxnSpPr>
        <p:spPr bwMode="auto">
          <a:xfrm>
            <a:off x="2618942" y="4269433"/>
            <a:ext cx="1286308" cy="593213"/>
          </a:xfrm>
          <a:prstGeom prst="straightConnector1">
            <a:avLst/>
          </a:prstGeom>
          <a:noFill/>
          <a:ln w="57150" cap="flat" cmpd="sng" algn="ctr">
            <a:solidFill>
              <a:srgbClr val="92D050"/>
            </a:solidFill>
            <a:prstDash val="solid"/>
            <a:round/>
            <a:headEnd type="none" w="med" len="med"/>
            <a:tailEnd type="arrow"/>
          </a:ln>
          <a:effectLst/>
        </p:spPr>
      </p:cxnSp>
      <p:sp>
        <p:nvSpPr>
          <p:cNvPr id="26" name="TextBox 25"/>
          <p:cNvSpPr txBox="1"/>
          <p:nvPr/>
        </p:nvSpPr>
        <p:spPr>
          <a:xfrm>
            <a:off x="5013355" y="4191000"/>
            <a:ext cx="1539845" cy="369332"/>
          </a:xfrm>
          <a:prstGeom prst="rect">
            <a:avLst/>
          </a:prstGeom>
          <a:noFill/>
        </p:spPr>
        <p:txBody>
          <a:bodyPr wrap="none" rtlCol="0">
            <a:spAutoFit/>
          </a:bodyPr>
          <a:lstStyle/>
          <a:p>
            <a:r>
              <a:rPr lang="en-US" dirty="0" smtClean="0"/>
              <a:t>Virtual switch</a:t>
            </a:r>
            <a:endParaRPr lang="en-US" dirty="0"/>
          </a:p>
        </p:txBody>
      </p:sp>
      <p:sp>
        <p:nvSpPr>
          <p:cNvPr id="22" name="Rectangle 21"/>
          <p:cNvSpPr/>
          <p:nvPr/>
        </p:nvSpPr>
        <p:spPr bwMode="auto">
          <a:xfrm>
            <a:off x="0" y="0"/>
            <a:ext cx="9144000" cy="3048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FFC000"/>
                </a:solidFill>
                <a:latin typeface="Helvetica" pitchFamily="34" charset="0"/>
              </a:rPr>
              <a:t>Today</a:t>
            </a:r>
            <a:endParaRPr kumimoji="0" lang="en-US" sz="2000" b="1" i="0" u="none" strike="noStrike" cap="none" normalizeH="0" baseline="0" dirty="0" smtClean="0">
              <a:ln>
                <a:noFill/>
              </a:ln>
              <a:solidFill>
                <a:srgbClr val="FFC000"/>
              </a:solidFill>
              <a:effectLst/>
              <a:latin typeface="Helvetica" pitchFamily="34" charset="0"/>
            </a:endParaRPr>
          </a:p>
        </p:txBody>
      </p:sp>
    </p:spTree>
  </p:cSld>
  <p:clrMapOvr>
    <a:masterClrMapping/>
  </p:clrMapOvr>
  <p:transition advTm="2223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3429000" y="1981200"/>
            <a:ext cx="4876800" cy="3886200"/>
          </a:xfrm>
          <a:prstGeom prst="roundRect">
            <a:avLst/>
          </a:prstGeom>
          <a:solidFill>
            <a:schemeClr val="bg2">
              <a:lumMod val="20000"/>
              <a:lumOff val="80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 name="Content Placeholder 2"/>
          <p:cNvSpPr>
            <a:spLocks noGrp="1"/>
          </p:cNvSpPr>
          <p:nvPr>
            <p:ph idx="1"/>
          </p:nvPr>
        </p:nvSpPr>
        <p:spPr>
          <a:xfrm>
            <a:off x="457200" y="1219200"/>
            <a:ext cx="8458200" cy="5486400"/>
          </a:xfrm>
        </p:spPr>
        <p:txBody>
          <a:bodyPr/>
          <a:lstStyle/>
          <a:p>
            <a:r>
              <a:rPr lang="en-US" dirty="0" smtClean="0"/>
              <a:t>Software Ethernet switches connect VMs</a:t>
            </a:r>
            <a:endParaRPr lang="en-US" dirty="0"/>
          </a:p>
        </p:txBody>
      </p:sp>
      <p:sp>
        <p:nvSpPr>
          <p:cNvPr id="2" name="Title 1"/>
          <p:cNvSpPr>
            <a:spLocks noGrp="1"/>
          </p:cNvSpPr>
          <p:nvPr>
            <p:ph type="title"/>
          </p:nvPr>
        </p:nvSpPr>
        <p:spPr/>
        <p:txBody>
          <a:bodyPr/>
          <a:lstStyle/>
          <a:p>
            <a:r>
              <a:rPr lang="en-US" dirty="0" smtClean="0"/>
              <a:t>Networking (in virtualized server)</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19</a:t>
            </a:fld>
            <a:endParaRPr lang="en-US"/>
          </a:p>
        </p:txBody>
      </p:sp>
      <p:sp>
        <p:nvSpPr>
          <p:cNvPr id="36" name="TextBox 35"/>
          <p:cNvSpPr txBox="1"/>
          <p:nvPr/>
        </p:nvSpPr>
        <p:spPr>
          <a:xfrm>
            <a:off x="2341648" y="2994866"/>
            <a:ext cx="139359" cy="405946"/>
          </a:xfrm>
          <a:prstGeom prst="rect">
            <a:avLst/>
          </a:prstGeom>
          <a:noFill/>
        </p:spPr>
        <p:txBody>
          <a:bodyPr wrap="none" rtlCol="0">
            <a:spAutoFit/>
          </a:bodyPr>
          <a:lstStyle/>
          <a:p>
            <a:endParaRPr lang="en-US" sz="2800" b="1" dirty="0"/>
          </a:p>
        </p:txBody>
      </p:sp>
      <p:cxnSp>
        <p:nvCxnSpPr>
          <p:cNvPr id="72" name="Straight Connector 71"/>
          <p:cNvCxnSpPr/>
          <p:nvPr/>
        </p:nvCxnSpPr>
        <p:spPr bwMode="auto">
          <a:xfrm rot="16200000" flipH="1">
            <a:off x="4501746" y="4177898"/>
            <a:ext cx="755858" cy="32349"/>
          </a:xfrm>
          <a:prstGeom prst="line">
            <a:avLst/>
          </a:prstGeom>
          <a:noFill/>
          <a:ln w="38100" cap="flat" cmpd="sng" algn="ctr">
            <a:solidFill>
              <a:srgbClr val="0000FF"/>
            </a:solidFill>
            <a:prstDash val="solid"/>
            <a:round/>
            <a:headEnd type="none" w="med" len="med"/>
            <a:tailEnd type="none" w="med" len="med"/>
          </a:ln>
          <a:effectLst/>
        </p:spPr>
      </p:cxnSp>
      <p:cxnSp>
        <p:nvCxnSpPr>
          <p:cNvPr id="74" name="Straight Connector 73"/>
          <p:cNvCxnSpPr/>
          <p:nvPr/>
        </p:nvCxnSpPr>
        <p:spPr bwMode="auto">
          <a:xfrm rot="5400000">
            <a:off x="6403676" y="3978575"/>
            <a:ext cx="762000" cy="424851"/>
          </a:xfrm>
          <a:prstGeom prst="line">
            <a:avLst/>
          </a:prstGeom>
          <a:noFill/>
          <a:ln w="38100" cap="flat" cmpd="sng" algn="ctr">
            <a:solidFill>
              <a:srgbClr val="0000FF"/>
            </a:solidFill>
            <a:prstDash val="solid"/>
            <a:round/>
            <a:headEnd type="none" w="med" len="med"/>
            <a:tailEnd type="none" w="med" len="med"/>
          </a:ln>
          <a:effectLst/>
        </p:spPr>
      </p:cxnSp>
      <p:cxnSp>
        <p:nvCxnSpPr>
          <p:cNvPr id="82" name="Straight Connector 81"/>
          <p:cNvCxnSpPr/>
          <p:nvPr/>
        </p:nvCxnSpPr>
        <p:spPr bwMode="auto">
          <a:xfrm>
            <a:off x="1543050" y="5257800"/>
            <a:ext cx="819150" cy="762000"/>
          </a:xfrm>
          <a:prstGeom prst="line">
            <a:avLst/>
          </a:prstGeom>
          <a:noFill/>
          <a:ln w="38100" cap="flat" cmpd="sng" algn="ctr">
            <a:solidFill>
              <a:srgbClr val="0000FF"/>
            </a:solidFill>
            <a:prstDash val="solid"/>
            <a:round/>
            <a:headEnd type="none" w="med" len="med"/>
            <a:tailEnd type="none" w="med" len="med"/>
          </a:ln>
          <a:effectLst/>
        </p:spPr>
      </p:cxnSp>
      <p:pic>
        <p:nvPicPr>
          <p:cNvPr id="91" name="Picture 3"/>
          <p:cNvPicPr>
            <a:picLocks noChangeAspect="1" noChangeArrowheads="1"/>
          </p:cNvPicPr>
          <p:nvPr/>
        </p:nvPicPr>
        <p:blipFill>
          <a:blip r:embed="rId3" cstate="print"/>
          <a:srcRect/>
          <a:stretch>
            <a:fillRect/>
          </a:stretch>
        </p:blipFill>
        <p:spPr bwMode="auto">
          <a:xfrm>
            <a:off x="1295400" y="6006548"/>
            <a:ext cx="3962400" cy="775252"/>
          </a:xfrm>
          <a:prstGeom prst="rect">
            <a:avLst/>
          </a:prstGeom>
          <a:noFill/>
          <a:ln w="9525">
            <a:noFill/>
            <a:miter lim="800000"/>
            <a:headEnd/>
            <a:tailEnd/>
          </a:ln>
        </p:spPr>
      </p:pic>
      <p:sp>
        <p:nvSpPr>
          <p:cNvPr id="31" name="Rounded Rectangle 30"/>
          <p:cNvSpPr/>
          <p:nvPr/>
        </p:nvSpPr>
        <p:spPr bwMode="auto">
          <a:xfrm>
            <a:off x="4299943" y="3394103"/>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32" name="Rounded Rectangle 31"/>
          <p:cNvSpPr/>
          <p:nvPr/>
        </p:nvSpPr>
        <p:spPr bwMode="auto">
          <a:xfrm>
            <a:off x="4299943" y="2490832"/>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33" name="Rounded Rectangle 32"/>
          <p:cNvSpPr/>
          <p:nvPr/>
        </p:nvSpPr>
        <p:spPr bwMode="auto">
          <a:xfrm>
            <a:off x="5159379" y="2490832"/>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34" name="TextBox 33"/>
          <p:cNvSpPr txBox="1"/>
          <p:nvPr/>
        </p:nvSpPr>
        <p:spPr>
          <a:xfrm>
            <a:off x="4132924" y="2065763"/>
            <a:ext cx="139359" cy="405946"/>
          </a:xfrm>
          <a:prstGeom prst="rect">
            <a:avLst/>
          </a:prstGeom>
          <a:noFill/>
        </p:spPr>
        <p:txBody>
          <a:bodyPr wrap="none" rtlCol="0">
            <a:spAutoFit/>
          </a:bodyPr>
          <a:lstStyle/>
          <a:p>
            <a:endParaRPr lang="en-US" sz="2800" b="1" dirty="0"/>
          </a:p>
        </p:txBody>
      </p:sp>
      <p:sp>
        <p:nvSpPr>
          <p:cNvPr id="35" name="Rounded Rectangle 34"/>
          <p:cNvSpPr/>
          <p:nvPr/>
        </p:nvSpPr>
        <p:spPr bwMode="auto">
          <a:xfrm>
            <a:off x="4729661" y="2490832"/>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37" name="TextBox 36"/>
          <p:cNvSpPr txBox="1"/>
          <p:nvPr/>
        </p:nvSpPr>
        <p:spPr>
          <a:xfrm>
            <a:off x="4434854" y="2698429"/>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38" name="TextBox 37"/>
          <p:cNvSpPr txBox="1"/>
          <p:nvPr/>
        </p:nvSpPr>
        <p:spPr>
          <a:xfrm>
            <a:off x="4191000" y="1989563"/>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46" name="Rounded Rectangle 45"/>
          <p:cNvSpPr/>
          <p:nvPr/>
        </p:nvSpPr>
        <p:spPr bwMode="auto">
          <a:xfrm>
            <a:off x="3810000" y="4419600"/>
            <a:ext cx="4267200" cy="1066800"/>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Hypervisor</a:t>
            </a:r>
          </a:p>
        </p:txBody>
      </p:sp>
      <p:grpSp>
        <p:nvGrpSpPr>
          <p:cNvPr id="39" name="Group 79"/>
          <p:cNvGrpSpPr/>
          <p:nvPr/>
        </p:nvGrpSpPr>
        <p:grpSpPr>
          <a:xfrm rot="19598494">
            <a:off x="4462483" y="3713585"/>
            <a:ext cx="279150" cy="353593"/>
            <a:chOff x="2286000" y="5638800"/>
            <a:chExt cx="457200" cy="609600"/>
          </a:xfrm>
        </p:grpSpPr>
        <p:sp>
          <p:nvSpPr>
            <p:cNvPr id="40" name="Rectangle 39"/>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1" name="Rectangle 40"/>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2" name="Rectangle 41"/>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3" name="Rectangle 42"/>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4" name="Rectangle 43"/>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5" name="Rectangle 44"/>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47" name="Rounded Rectangle 46"/>
          <p:cNvSpPr/>
          <p:nvPr/>
        </p:nvSpPr>
        <p:spPr bwMode="auto">
          <a:xfrm>
            <a:off x="6372597" y="3385740"/>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48" name="Rounded Rectangle 47"/>
          <p:cNvSpPr/>
          <p:nvPr/>
        </p:nvSpPr>
        <p:spPr bwMode="auto">
          <a:xfrm>
            <a:off x="6372597" y="24824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49" name="Rounded Rectangle 48"/>
          <p:cNvSpPr/>
          <p:nvPr/>
        </p:nvSpPr>
        <p:spPr bwMode="auto">
          <a:xfrm>
            <a:off x="7232033" y="2482469"/>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50" name="TextBox 49"/>
          <p:cNvSpPr txBox="1"/>
          <p:nvPr/>
        </p:nvSpPr>
        <p:spPr>
          <a:xfrm>
            <a:off x="6205578" y="2057400"/>
            <a:ext cx="139359" cy="405946"/>
          </a:xfrm>
          <a:prstGeom prst="rect">
            <a:avLst/>
          </a:prstGeom>
          <a:noFill/>
        </p:spPr>
        <p:txBody>
          <a:bodyPr wrap="none" rtlCol="0">
            <a:spAutoFit/>
          </a:bodyPr>
          <a:lstStyle/>
          <a:p>
            <a:endParaRPr lang="en-US" sz="2800" b="1" dirty="0"/>
          </a:p>
        </p:txBody>
      </p:sp>
      <p:sp>
        <p:nvSpPr>
          <p:cNvPr id="51" name="Rounded Rectangle 50"/>
          <p:cNvSpPr/>
          <p:nvPr/>
        </p:nvSpPr>
        <p:spPr bwMode="auto">
          <a:xfrm>
            <a:off x="6802315" y="24824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52" name="TextBox 51"/>
          <p:cNvSpPr txBox="1"/>
          <p:nvPr/>
        </p:nvSpPr>
        <p:spPr>
          <a:xfrm>
            <a:off x="6507508" y="2690066"/>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53" name="TextBox 52"/>
          <p:cNvSpPr txBox="1"/>
          <p:nvPr/>
        </p:nvSpPr>
        <p:spPr>
          <a:xfrm>
            <a:off x="6263654" y="1981200"/>
            <a:ext cx="1508746" cy="400110"/>
          </a:xfrm>
          <a:prstGeom prst="rect">
            <a:avLst/>
          </a:prstGeom>
          <a:noFill/>
        </p:spPr>
        <p:txBody>
          <a:bodyPr wrap="none" rtlCol="0">
            <a:spAutoFit/>
          </a:bodyPr>
          <a:lstStyle/>
          <a:p>
            <a:r>
              <a:rPr lang="en-US" sz="2000" b="1" dirty="0" smtClean="0"/>
              <a:t>Guest VM2</a:t>
            </a:r>
            <a:endParaRPr lang="en-US" sz="2000" b="1" dirty="0"/>
          </a:p>
        </p:txBody>
      </p:sp>
      <p:grpSp>
        <p:nvGrpSpPr>
          <p:cNvPr id="54" name="Group 79"/>
          <p:cNvGrpSpPr/>
          <p:nvPr/>
        </p:nvGrpSpPr>
        <p:grpSpPr>
          <a:xfrm rot="19598494">
            <a:off x="6535137" y="3705222"/>
            <a:ext cx="279150" cy="353593"/>
            <a:chOff x="2286000" y="5638800"/>
            <a:chExt cx="457200" cy="609600"/>
          </a:xfrm>
        </p:grpSpPr>
        <p:sp>
          <p:nvSpPr>
            <p:cNvPr id="55" name="Rectangle 54"/>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6" name="Rectangle 55"/>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7" name="Rectangle 56"/>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8" name="Rectangle 57"/>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9" name="Rectangle 58"/>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0" name="Rectangle 59"/>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61" name="TextBox 60"/>
          <p:cNvSpPr txBox="1"/>
          <p:nvPr/>
        </p:nvSpPr>
        <p:spPr>
          <a:xfrm>
            <a:off x="6324600" y="5100935"/>
            <a:ext cx="1758815" cy="461665"/>
          </a:xfrm>
          <a:prstGeom prst="rect">
            <a:avLst/>
          </a:prstGeom>
          <a:noFill/>
        </p:spPr>
        <p:txBody>
          <a:bodyPr wrap="none" rtlCol="0">
            <a:spAutoFit/>
          </a:bodyPr>
          <a:lstStyle/>
          <a:p>
            <a:r>
              <a:rPr lang="en-US" sz="2400" b="1" dirty="0" smtClean="0"/>
              <a:t>hypervisor</a:t>
            </a:r>
            <a:endParaRPr lang="en-US" sz="2400" b="1" dirty="0"/>
          </a:p>
        </p:txBody>
      </p:sp>
      <p:sp>
        <p:nvSpPr>
          <p:cNvPr id="66" name="Rounded Rectangle 65"/>
          <p:cNvSpPr/>
          <p:nvPr/>
        </p:nvSpPr>
        <p:spPr bwMode="auto">
          <a:xfrm>
            <a:off x="3886200" y="5562600"/>
            <a:ext cx="4191000" cy="152400"/>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cxnSp>
        <p:nvCxnSpPr>
          <p:cNvPr id="81" name="Straight Connector 80"/>
          <p:cNvCxnSpPr/>
          <p:nvPr/>
        </p:nvCxnSpPr>
        <p:spPr bwMode="auto">
          <a:xfrm rot="10800000" flipV="1">
            <a:off x="3886200" y="5181600"/>
            <a:ext cx="1238250" cy="838200"/>
          </a:xfrm>
          <a:prstGeom prst="line">
            <a:avLst/>
          </a:prstGeom>
          <a:noFill/>
          <a:ln w="38100" cap="flat" cmpd="sng" algn="ctr">
            <a:solidFill>
              <a:srgbClr val="0000FF"/>
            </a:solidFill>
            <a:prstDash val="solid"/>
            <a:round/>
            <a:headEnd type="none" w="med" len="med"/>
            <a:tailEnd type="none" w="med" len="med"/>
          </a:ln>
          <a:effectLst/>
        </p:spPr>
      </p:cxnSp>
      <p:grpSp>
        <p:nvGrpSpPr>
          <p:cNvPr id="68" name="Group 79"/>
          <p:cNvGrpSpPr/>
          <p:nvPr/>
        </p:nvGrpSpPr>
        <p:grpSpPr>
          <a:xfrm rot="19598494">
            <a:off x="4112821" y="5618585"/>
            <a:ext cx="279150" cy="353593"/>
            <a:chOff x="2286000" y="5638800"/>
            <a:chExt cx="457200" cy="609600"/>
          </a:xfrm>
        </p:grpSpPr>
        <p:sp>
          <p:nvSpPr>
            <p:cNvPr id="69" name="Rectangle 68"/>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0" name="Rectangle 69"/>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1" name="Rectangle 70"/>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3" name="Rectangle 72"/>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5" name="Rectangle 74"/>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6" name="Rectangle 75"/>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pic>
        <p:nvPicPr>
          <p:cNvPr id="64" name="Picture 2"/>
          <p:cNvPicPr>
            <a:picLocks noChangeAspect="1" noChangeArrowheads="1"/>
          </p:cNvPicPr>
          <p:nvPr/>
        </p:nvPicPr>
        <p:blipFill>
          <a:blip r:embed="rId4" cstate="print"/>
          <a:srcRect/>
          <a:stretch>
            <a:fillRect/>
          </a:stretch>
        </p:blipFill>
        <p:spPr bwMode="auto">
          <a:xfrm>
            <a:off x="3905250" y="4572000"/>
            <a:ext cx="3943350" cy="581291"/>
          </a:xfrm>
          <a:prstGeom prst="rect">
            <a:avLst/>
          </a:prstGeom>
          <a:noFill/>
          <a:ln w="9525">
            <a:noFill/>
            <a:miter lim="800000"/>
            <a:headEnd/>
            <a:tailEnd/>
          </a:ln>
        </p:spPr>
      </p:pic>
      <p:sp>
        <p:nvSpPr>
          <p:cNvPr id="62" name="Rectangle 61"/>
          <p:cNvSpPr/>
          <p:nvPr/>
        </p:nvSpPr>
        <p:spPr bwMode="auto">
          <a:xfrm>
            <a:off x="0" y="0"/>
            <a:ext cx="9144000" cy="3048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FFC000"/>
                </a:solidFill>
                <a:latin typeface="Helvetica" pitchFamily="34" charset="0"/>
              </a:rPr>
              <a:t>Today</a:t>
            </a:r>
            <a:endParaRPr kumimoji="0" lang="en-US" sz="2000" b="1" i="0" u="none" strike="noStrike" cap="none" normalizeH="0" baseline="0" dirty="0" smtClean="0">
              <a:ln>
                <a:noFill/>
              </a:ln>
              <a:solidFill>
                <a:srgbClr val="FFC000"/>
              </a:solidFill>
              <a:effectLst/>
              <a:latin typeface="Helvetica" pitchFamily="34" charset="0"/>
            </a:endParaRPr>
          </a:p>
        </p:txBody>
      </p:sp>
    </p:spTree>
  </p:cSld>
  <p:clrMapOvr>
    <a:masterClrMapping/>
  </p:clrMapOvr>
  <p:transition advTm="16334"/>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Virtualized Cloud Infrastructure</a:t>
            </a:r>
            <a:endParaRPr lang="en-US" dirty="0"/>
          </a:p>
        </p:txBody>
      </p:sp>
      <p:sp>
        <p:nvSpPr>
          <p:cNvPr id="3" name="Content Placeholder 2"/>
          <p:cNvSpPr>
            <a:spLocks noGrp="1"/>
          </p:cNvSpPr>
          <p:nvPr>
            <p:ph idx="1"/>
          </p:nvPr>
        </p:nvSpPr>
        <p:spPr/>
        <p:txBody>
          <a:bodyPr/>
          <a:lstStyle/>
          <a:p>
            <a:r>
              <a:rPr lang="en-US" dirty="0" smtClean="0"/>
              <a:t>Run virtual machines on a hosted infrastructure</a:t>
            </a:r>
          </a:p>
          <a:p>
            <a:endParaRPr lang="en-US" dirty="0" smtClean="0"/>
          </a:p>
          <a:p>
            <a:endParaRPr lang="en-US" dirty="0" smtClean="0"/>
          </a:p>
          <a:p>
            <a:endParaRPr lang="en-US" dirty="0" smtClean="0"/>
          </a:p>
          <a:p>
            <a:r>
              <a:rPr lang="en-US" dirty="0" smtClean="0"/>
              <a:t>Benefits…</a:t>
            </a:r>
          </a:p>
          <a:p>
            <a:pPr lvl="1"/>
            <a:r>
              <a:rPr lang="en-US" dirty="0" smtClean="0"/>
              <a:t>Economies of scale</a:t>
            </a:r>
          </a:p>
          <a:p>
            <a:pPr lvl="1"/>
            <a:r>
              <a:rPr lang="en-US" dirty="0" smtClean="0"/>
              <a:t>Dynamically scale (pay for what you use)</a:t>
            </a:r>
            <a:endParaRPr lang="en-US" dirty="0"/>
          </a:p>
        </p:txBody>
      </p:sp>
      <p:pic>
        <p:nvPicPr>
          <p:cNvPr id="95" name="Picture 2"/>
          <p:cNvPicPr>
            <a:picLocks noChangeAspect="1" noChangeArrowheads="1"/>
          </p:cNvPicPr>
          <p:nvPr/>
        </p:nvPicPr>
        <p:blipFill>
          <a:blip r:embed="rId3" cstate="print"/>
          <a:srcRect/>
          <a:stretch>
            <a:fillRect/>
          </a:stretch>
        </p:blipFill>
        <p:spPr bwMode="auto">
          <a:xfrm>
            <a:off x="1143000" y="2171700"/>
            <a:ext cx="1562100" cy="571500"/>
          </a:xfrm>
          <a:prstGeom prst="rect">
            <a:avLst/>
          </a:prstGeom>
          <a:noFill/>
          <a:ln w="9525">
            <a:noFill/>
            <a:miter lim="800000"/>
            <a:headEnd/>
            <a:tailEnd/>
          </a:ln>
        </p:spPr>
      </p:pic>
      <p:pic>
        <p:nvPicPr>
          <p:cNvPr id="96" name="Picture 5"/>
          <p:cNvPicPr>
            <a:picLocks noChangeAspect="1" noChangeArrowheads="1"/>
          </p:cNvPicPr>
          <p:nvPr/>
        </p:nvPicPr>
        <p:blipFill>
          <a:blip r:embed="rId4" cstate="print"/>
          <a:srcRect/>
          <a:stretch>
            <a:fillRect/>
          </a:stretch>
        </p:blipFill>
        <p:spPr bwMode="auto">
          <a:xfrm>
            <a:off x="2438401" y="2962275"/>
            <a:ext cx="1235334" cy="390525"/>
          </a:xfrm>
          <a:prstGeom prst="rect">
            <a:avLst/>
          </a:prstGeom>
          <a:noFill/>
          <a:ln w="9525">
            <a:noFill/>
            <a:miter lim="800000"/>
            <a:headEnd/>
            <a:tailEnd/>
          </a:ln>
        </p:spPr>
      </p:pic>
      <p:pic>
        <p:nvPicPr>
          <p:cNvPr id="97" name="Picture 6"/>
          <p:cNvPicPr>
            <a:picLocks noChangeAspect="1" noChangeArrowheads="1"/>
          </p:cNvPicPr>
          <p:nvPr/>
        </p:nvPicPr>
        <p:blipFill>
          <a:blip r:embed="rId5" cstate="print"/>
          <a:srcRect/>
          <a:stretch>
            <a:fillRect/>
          </a:stretch>
        </p:blipFill>
        <p:spPr bwMode="auto">
          <a:xfrm>
            <a:off x="7391400" y="2733675"/>
            <a:ext cx="1066800" cy="470647"/>
          </a:xfrm>
          <a:prstGeom prst="rect">
            <a:avLst/>
          </a:prstGeom>
          <a:noFill/>
          <a:ln w="9525">
            <a:noFill/>
            <a:miter lim="800000"/>
            <a:headEnd/>
            <a:tailEnd/>
          </a:ln>
        </p:spPr>
      </p:pic>
      <p:pic>
        <p:nvPicPr>
          <p:cNvPr id="98" name="Picture 7"/>
          <p:cNvPicPr>
            <a:picLocks noChangeAspect="1" noChangeArrowheads="1"/>
          </p:cNvPicPr>
          <p:nvPr/>
        </p:nvPicPr>
        <p:blipFill>
          <a:blip r:embed="rId6" cstate="print"/>
          <a:srcRect/>
          <a:stretch>
            <a:fillRect/>
          </a:stretch>
        </p:blipFill>
        <p:spPr bwMode="auto">
          <a:xfrm>
            <a:off x="2743200" y="1895475"/>
            <a:ext cx="2319337" cy="515408"/>
          </a:xfrm>
          <a:prstGeom prst="rect">
            <a:avLst/>
          </a:prstGeom>
          <a:noFill/>
          <a:ln w="9525">
            <a:noFill/>
            <a:miter lim="800000"/>
            <a:headEnd/>
            <a:tailEnd/>
          </a:ln>
        </p:spPr>
      </p:pic>
      <p:pic>
        <p:nvPicPr>
          <p:cNvPr id="99" name="Picture 8"/>
          <p:cNvPicPr>
            <a:picLocks noChangeAspect="1" noChangeArrowheads="1"/>
          </p:cNvPicPr>
          <p:nvPr/>
        </p:nvPicPr>
        <p:blipFill>
          <a:blip r:embed="rId7" cstate="print"/>
          <a:srcRect/>
          <a:stretch>
            <a:fillRect/>
          </a:stretch>
        </p:blipFill>
        <p:spPr bwMode="auto">
          <a:xfrm>
            <a:off x="6248400" y="1895475"/>
            <a:ext cx="1645920" cy="609600"/>
          </a:xfrm>
          <a:prstGeom prst="rect">
            <a:avLst/>
          </a:prstGeom>
          <a:noFill/>
          <a:ln w="9525">
            <a:noFill/>
            <a:miter lim="800000"/>
            <a:headEnd/>
            <a:tailEnd/>
          </a:ln>
        </p:spPr>
      </p:pic>
      <p:pic>
        <p:nvPicPr>
          <p:cNvPr id="100" name="Picture 2"/>
          <p:cNvPicPr>
            <a:picLocks noChangeAspect="1" noChangeArrowheads="1"/>
          </p:cNvPicPr>
          <p:nvPr/>
        </p:nvPicPr>
        <p:blipFill>
          <a:blip r:embed="rId8" cstate="print"/>
          <a:srcRect/>
          <a:stretch>
            <a:fillRect/>
          </a:stretch>
        </p:blipFill>
        <p:spPr bwMode="auto">
          <a:xfrm>
            <a:off x="3962400" y="2581275"/>
            <a:ext cx="2514599" cy="462294"/>
          </a:xfrm>
          <a:prstGeom prst="rect">
            <a:avLst/>
          </a:prstGeom>
          <a:noFill/>
          <a:ln w="9525">
            <a:noFill/>
            <a:miter lim="800000"/>
            <a:headEnd/>
            <a:tailEnd/>
          </a:ln>
        </p:spPr>
      </p:pic>
    </p:spTree>
  </p:cSld>
  <p:clrMapOvr>
    <a:masterClrMapping/>
  </p:clrMapOvr>
  <p:transition advTm="5227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2362200" y="1981200"/>
            <a:ext cx="5943600" cy="3886200"/>
          </a:xfrm>
          <a:prstGeom prst="roundRect">
            <a:avLst/>
          </a:prstGeom>
          <a:solidFill>
            <a:schemeClr val="bg2">
              <a:lumMod val="20000"/>
              <a:lumOff val="80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2" name="Rounded Rectangle 61"/>
          <p:cNvSpPr/>
          <p:nvPr/>
        </p:nvSpPr>
        <p:spPr bwMode="auto">
          <a:xfrm>
            <a:off x="2667000" y="2514600"/>
            <a:ext cx="1371600" cy="2362200"/>
          </a:xfrm>
          <a:prstGeom prst="roundRect">
            <a:avLst>
              <a:gd name="adj" fmla="val 9167"/>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3" name="Content Placeholder 2"/>
          <p:cNvSpPr>
            <a:spLocks noGrp="1"/>
          </p:cNvSpPr>
          <p:nvPr>
            <p:ph idx="1"/>
          </p:nvPr>
        </p:nvSpPr>
        <p:spPr/>
        <p:txBody>
          <a:bodyPr/>
          <a:lstStyle/>
          <a:p>
            <a:r>
              <a:rPr lang="en-US" dirty="0" smtClean="0"/>
              <a:t>Software Ethernet switches connect VMs</a:t>
            </a:r>
            <a:endParaRPr lang="en-US" dirty="0"/>
          </a:p>
        </p:txBody>
      </p:sp>
      <p:sp>
        <p:nvSpPr>
          <p:cNvPr id="2" name="Title 1"/>
          <p:cNvSpPr>
            <a:spLocks noGrp="1"/>
          </p:cNvSpPr>
          <p:nvPr>
            <p:ph type="title"/>
          </p:nvPr>
        </p:nvSpPr>
        <p:spPr/>
        <p:txBody>
          <a:bodyPr/>
          <a:lstStyle/>
          <a:p>
            <a:r>
              <a:rPr lang="en-US" dirty="0" smtClean="0"/>
              <a:t>Networking (in virtualized server)</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20</a:t>
            </a:fld>
            <a:endParaRPr lang="en-US"/>
          </a:p>
        </p:txBody>
      </p:sp>
      <p:sp>
        <p:nvSpPr>
          <p:cNvPr id="36" name="TextBox 35"/>
          <p:cNvSpPr txBox="1"/>
          <p:nvPr/>
        </p:nvSpPr>
        <p:spPr>
          <a:xfrm>
            <a:off x="2341648" y="2994866"/>
            <a:ext cx="139359" cy="405946"/>
          </a:xfrm>
          <a:prstGeom prst="rect">
            <a:avLst/>
          </a:prstGeom>
          <a:noFill/>
        </p:spPr>
        <p:txBody>
          <a:bodyPr wrap="none" rtlCol="0">
            <a:spAutoFit/>
          </a:bodyPr>
          <a:lstStyle/>
          <a:p>
            <a:endParaRPr lang="en-US" sz="2800" b="1" dirty="0"/>
          </a:p>
        </p:txBody>
      </p:sp>
      <p:cxnSp>
        <p:nvCxnSpPr>
          <p:cNvPr id="82" name="Straight Connector 81"/>
          <p:cNvCxnSpPr/>
          <p:nvPr/>
        </p:nvCxnSpPr>
        <p:spPr bwMode="auto">
          <a:xfrm>
            <a:off x="1543050" y="5257800"/>
            <a:ext cx="819150" cy="762000"/>
          </a:xfrm>
          <a:prstGeom prst="line">
            <a:avLst/>
          </a:prstGeom>
          <a:noFill/>
          <a:ln w="38100" cap="flat" cmpd="sng" algn="ctr">
            <a:solidFill>
              <a:srgbClr val="0000FF"/>
            </a:solidFill>
            <a:prstDash val="solid"/>
            <a:round/>
            <a:headEnd type="none" w="med" len="med"/>
            <a:tailEnd type="none" w="med" len="med"/>
          </a:ln>
          <a:effectLst/>
        </p:spPr>
      </p:cxnSp>
      <p:pic>
        <p:nvPicPr>
          <p:cNvPr id="91" name="Picture 3"/>
          <p:cNvPicPr>
            <a:picLocks noChangeAspect="1" noChangeArrowheads="1"/>
          </p:cNvPicPr>
          <p:nvPr/>
        </p:nvPicPr>
        <p:blipFill>
          <a:blip r:embed="rId3" cstate="print"/>
          <a:srcRect/>
          <a:stretch>
            <a:fillRect/>
          </a:stretch>
        </p:blipFill>
        <p:spPr bwMode="auto">
          <a:xfrm>
            <a:off x="1295400" y="6006548"/>
            <a:ext cx="3962400" cy="775252"/>
          </a:xfrm>
          <a:prstGeom prst="rect">
            <a:avLst/>
          </a:prstGeom>
          <a:noFill/>
          <a:ln w="9525">
            <a:noFill/>
            <a:miter lim="800000"/>
            <a:headEnd/>
            <a:tailEnd/>
          </a:ln>
        </p:spPr>
      </p:pic>
      <p:sp>
        <p:nvSpPr>
          <p:cNvPr id="31" name="Rounded Rectangle 30"/>
          <p:cNvSpPr/>
          <p:nvPr/>
        </p:nvSpPr>
        <p:spPr bwMode="auto">
          <a:xfrm>
            <a:off x="4299943" y="3394103"/>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32" name="Rounded Rectangle 31"/>
          <p:cNvSpPr/>
          <p:nvPr/>
        </p:nvSpPr>
        <p:spPr bwMode="auto">
          <a:xfrm>
            <a:off x="4299943" y="2490832"/>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33" name="Rounded Rectangle 32"/>
          <p:cNvSpPr/>
          <p:nvPr/>
        </p:nvSpPr>
        <p:spPr bwMode="auto">
          <a:xfrm>
            <a:off x="5159379" y="2490832"/>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34" name="TextBox 33"/>
          <p:cNvSpPr txBox="1"/>
          <p:nvPr/>
        </p:nvSpPr>
        <p:spPr>
          <a:xfrm>
            <a:off x="4132924" y="2065763"/>
            <a:ext cx="139359" cy="405946"/>
          </a:xfrm>
          <a:prstGeom prst="rect">
            <a:avLst/>
          </a:prstGeom>
          <a:noFill/>
        </p:spPr>
        <p:txBody>
          <a:bodyPr wrap="none" rtlCol="0">
            <a:spAutoFit/>
          </a:bodyPr>
          <a:lstStyle/>
          <a:p>
            <a:endParaRPr lang="en-US" sz="2800" b="1" dirty="0"/>
          </a:p>
        </p:txBody>
      </p:sp>
      <p:sp>
        <p:nvSpPr>
          <p:cNvPr id="35" name="Rounded Rectangle 34"/>
          <p:cNvSpPr/>
          <p:nvPr/>
        </p:nvSpPr>
        <p:spPr bwMode="auto">
          <a:xfrm>
            <a:off x="4729661" y="2490832"/>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37" name="TextBox 36"/>
          <p:cNvSpPr txBox="1"/>
          <p:nvPr/>
        </p:nvSpPr>
        <p:spPr>
          <a:xfrm>
            <a:off x="4434854" y="2698429"/>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38" name="TextBox 37"/>
          <p:cNvSpPr txBox="1"/>
          <p:nvPr/>
        </p:nvSpPr>
        <p:spPr>
          <a:xfrm>
            <a:off x="4191000" y="1989563"/>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46" name="Rounded Rectangle 45"/>
          <p:cNvSpPr/>
          <p:nvPr/>
        </p:nvSpPr>
        <p:spPr bwMode="auto">
          <a:xfrm>
            <a:off x="2667000" y="4419600"/>
            <a:ext cx="5410200" cy="1066800"/>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Hypervisor</a:t>
            </a:r>
          </a:p>
        </p:txBody>
      </p:sp>
      <p:grpSp>
        <p:nvGrpSpPr>
          <p:cNvPr id="5" name="Group 79"/>
          <p:cNvGrpSpPr/>
          <p:nvPr/>
        </p:nvGrpSpPr>
        <p:grpSpPr>
          <a:xfrm rot="19598494">
            <a:off x="4462483" y="3713585"/>
            <a:ext cx="279150" cy="353593"/>
            <a:chOff x="2286000" y="5638800"/>
            <a:chExt cx="457200" cy="609600"/>
          </a:xfrm>
        </p:grpSpPr>
        <p:sp>
          <p:nvSpPr>
            <p:cNvPr id="40" name="Rectangle 39"/>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1" name="Rectangle 40"/>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2" name="Rectangle 41"/>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3" name="Rectangle 42"/>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4" name="Rectangle 43"/>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5" name="Rectangle 44"/>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47" name="Rounded Rectangle 46"/>
          <p:cNvSpPr/>
          <p:nvPr/>
        </p:nvSpPr>
        <p:spPr bwMode="auto">
          <a:xfrm>
            <a:off x="6372597" y="3385740"/>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48" name="Rounded Rectangle 47"/>
          <p:cNvSpPr/>
          <p:nvPr/>
        </p:nvSpPr>
        <p:spPr bwMode="auto">
          <a:xfrm>
            <a:off x="6372597" y="24824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49" name="Rounded Rectangle 48"/>
          <p:cNvSpPr/>
          <p:nvPr/>
        </p:nvSpPr>
        <p:spPr bwMode="auto">
          <a:xfrm>
            <a:off x="7232033" y="2482469"/>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50" name="TextBox 49"/>
          <p:cNvSpPr txBox="1"/>
          <p:nvPr/>
        </p:nvSpPr>
        <p:spPr>
          <a:xfrm>
            <a:off x="6205578" y="2057400"/>
            <a:ext cx="139359" cy="405946"/>
          </a:xfrm>
          <a:prstGeom prst="rect">
            <a:avLst/>
          </a:prstGeom>
          <a:noFill/>
        </p:spPr>
        <p:txBody>
          <a:bodyPr wrap="none" rtlCol="0">
            <a:spAutoFit/>
          </a:bodyPr>
          <a:lstStyle/>
          <a:p>
            <a:endParaRPr lang="en-US" sz="2800" b="1" dirty="0"/>
          </a:p>
        </p:txBody>
      </p:sp>
      <p:sp>
        <p:nvSpPr>
          <p:cNvPr id="51" name="Rounded Rectangle 50"/>
          <p:cNvSpPr/>
          <p:nvPr/>
        </p:nvSpPr>
        <p:spPr bwMode="auto">
          <a:xfrm>
            <a:off x="6802315" y="24824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52" name="TextBox 51"/>
          <p:cNvSpPr txBox="1"/>
          <p:nvPr/>
        </p:nvSpPr>
        <p:spPr>
          <a:xfrm>
            <a:off x="6507508" y="2690066"/>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53" name="TextBox 52"/>
          <p:cNvSpPr txBox="1"/>
          <p:nvPr/>
        </p:nvSpPr>
        <p:spPr>
          <a:xfrm>
            <a:off x="6263654" y="1981200"/>
            <a:ext cx="1508746" cy="400110"/>
          </a:xfrm>
          <a:prstGeom prst="rect">
            <a:avLst/>
          </a:prstGeom>
          <a:noFill/>
        </p:spPr>
        <p:txBody>
          <a:bodyPr wrap="none" rtlCol="0">
            <a:spAutoFit/>
          </a:bodyPr>
          <a:lstStyle/>
          <a:p>
            <a:r>
              <a:rPr lang="en-US" sz="2000" b="1" dirty="0" smtClean="0"/>
              <a:t>Guest VM2</a:t>
            </a:r>
            <a:endParaRPr lang="en-US" sz="2000" b="1" dirty="0"/>
          </a:p>
        </p:txBody>
      </p:sp>
      <p:grpSp>
        <p:nvGrpSpPr>
          <p:cNvPr id="6" name="Group 79"/>
          <p:cNvGrpSpPr/>
          <p:nvPr/>
        </p:nvGrpSpPr>
        <p:grpSpPr>
          <a:xfrm rot="19598494">
            <a:off x="6535137" y="3705222"/>
            <a:ext cx="279150" cy="353593"/>
            <a:chOff x="2286000" y="5638800"/>
            <a:chExt cx="457200" cy="609600"/>
          </a:xfrm>
        </p:grpSpPr>
        <p:sp>
          <p:nvSpPr>
            <p:cNvPr id="55" name="Rectangle 54"/>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6" name="Rectangle 55"/>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7" name="Rectangle 56"/>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8" name="Rectangle 57"/>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9" name="Rectangle 58"/>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0" name="Rectangle 59"/>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66" name="Rounded Rectangle 65"/>
          <p:cNvSpPr/>
          <p:nvPr/>
        </p:nvSpPr>
        <p:spPr bwMode="auto">
          <a:xfrm>
            <a:off x="2743200" y="5562601"/>
            <a:ext cx="5334000" cy="152399"/>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cxnSp>
        <p:nvCxnSpPr>
          <p:cNvPr id="81" name="Straight Connector 80"/>
          <p:cNvCxnSpPr/>
          <p:nvPr/>
        </p:nvCxnSpPr>
        <p:spPr bwMode="auto">
          <a:xfrm rot="16200000" flipH="1">
            <a:off x="2514600" y="4648200"/>
            <a:ext cx="1905000" cy="838200"/>
          </a:xfrm>
          <a:prstGeom prst="line">
            <a:avLst/>
          </a:prstGeom>
          <a:noFill/>
          <a:ln w="38100" cap="flat" cmpd="sng" algn="ctr">
            <a:solidFill>
              <a:srgbClr val="0000FF"/>
            </a:solidFill>
            <a:prstDash val="solid"/>
            <a:round/>
            <a:headEnd type="none" w="med" len="med"/>
            <a:tailEnd type="none" w="med" len="med"/>
          </a:ln>
          <a:effectLst/>
        </p:spPr>
      </p:cxnSp>
      <p:grpSp>
        <p:nvGrpSpPr>
          <p:cNvPr id="7" name="Group 79"/>
          <p:cNvGrpSpPr/>
          <p:nvPr/>
        </p:nvGrpSpPr>
        <p:grpSpPr>
          <a:xfrm rot="19598494">
            <a:off x="3808021" y="5618585"/>
            <a:ext cx="279150" cy="353593"/>
            <a:chOff x="2286000" y="5638800"/>
            <a:chExt cx="457200" cy="609600"/>
          </a:xfrm>
        </p:grpSpPr>
        <p:sp>
          <p:nvSpPr>
            <p:cNvPr id="69" name="Rectangle 68"/>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0" name="Rectangle 69"/>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1" name="Rectangle 70"/>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3" name="Rectangle 72"/>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5" name="Rectangle 74"/>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6" name="Rectangle 75"/>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63" name="Rounded Rectangle 62"/>
          <p:cNvSpPr/>
          <p:nvPr/>
        </p:nvSpPr>
        <p:spPr bwMode="auto">
          <a:xfrm>
            <a:off x="2743200" y="2819400"/>
            <a:ext cx="1235439" cy="1295400"/>
          </a:xfrm>
          <a:prstGeom prst="roundRect">
            <a:avLst/>
          </a:prstGeom>
          <a:solidFill>
            <a:srgbClr val="99FF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Software</a:t>
            </a:r>
          </a:p>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Helvetica" pitchFamily="34" charset="0"/>
              </a:rPr>
              <a:t>Switch</a:t>
            </a:r>
            <a:endParaRPr kumimoji="0" lang="en-US" sz="2000" b="1" i="0" u="none" strike="noStrike" cap="none" normalizeH="0" baseline="0" dirty="0" smtClean="0">
              <a:ln>
                <a:noFill/>
              </a:ln>
              <a:solidFill>
                <a:schemeClr val="tx1"/>
              </a:solidFill>
              <a:effectLst/>
              <a:latin typeface="Helvetica" pitchFamily="34" charset="0"/>
            </a:endParaRPr>
          </a:p>
        </p:txBody>
      </p:sp>
      <p:sp>
        <p:nvSpPr>
          <p:cNvPr id="65" name="Freeform 64"/>
          <p:cNvSpPr/>
          <p:nvPr/>
        </p:nvSpPr>
        <p:spPr bwMode="auto">
          <a:xfrm>
            <a:off x="3733800" y="3867150"/>
            <a:ext cx="1196975" cy="1025525"/>
          </a:xfrm>
          <a:custGeom>
            <a:avLst/>
            <a:gdLst>
              <a:gd name="connsiteX0" fmla="*/ 1143000 w 1196975"/>
              <a:gd name="connsiteY0" fmla="*/ 0 h 1025525"/>
              <a:gd name="connsiteX1" fmla="*/ 1143000 w 1196975"/>
              <a:gd name="connsiteY1" fmla="*/ 171450 h 1025525"/>
              <a:gd name="connsiteX2" fmla="*/ 819150 w 1196975"/>
              <a:gd name="connsiteY2" fmla="*/ 914400 h 1025525"/>
              <a:gd name="connsiteX3" fmla="*/ 228600 w 1196975"/>
              <a:gd name="connsiteY3" fmla="*/ 838200 h 1025525"/>
              <a:gd name="connsiteX4" fmla="*/ 0 w 1196975"/>
              <a:gd name="connsiteY4" fmla="*/ 228600 h 1025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975" h="1025525">
                <a:moveTo>
                  <a:pt x="1143000" y="0"/>
                </a:moveTo>
                <a:cubicBezTo>
                  <a:pt x="1169987" y="9525"/>
                  <a:pt x="1196975" y="19050"/>
                  <a:pt x="1143000" y="171450"/>
                </a:cubicBezTo>
                <a:cubicBezTo>
                  <a:pt x="1089025" y="323850"/>
                  <a:pt x="971550" y="803275"/>
                  <a:pt x="819150" y="914400"/>
                </a:cubicBezTo>
                <a:cubicBezTo>
                  <a:pt x="666750" y="1025525"/>
                  <a:pt x="365125" y="952500"/>
                  <a:pt x="228600" y="838200"/>
                </a:cubicBezTo>
                <a:cubicBezTo>
                  <a:pt x="92075" y="723900"/>
                  <a:pt x="46037" y="476250"/>
                  <a:pt x="0" y="228600"/>
                </a:cubicBezTo>
              </a:path>
            </a:pathLst>
          </a:cu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7" name="Freeform 66"/>
          <p:cNvSpPr/>
          <p:nvPr/>
        </p:nvSpPr>
        <p:spPr bwMode="auto">
          <a:xfrm>
            <a:off x="3409950" y="3886200"/>
            <a:ext cx="3543300" cy="1311275"/>
          </a:xfrm>
          <a:custGeom>
            <a:avLst/>
            <a:gdLst>
              <a:gd name="connsiteX0" fmla="*/ 3543300 w 3543300"/>
              <a:gd name="connsiteY0" fmla="*/ 0 h 1431925"/>
              <a:gd name="connsiteX1" fmla="*/ 3352800 w 3543300"/>
              <a:gd name="connsiteY1" fmla="*/ 895350 h 1431925"/>
              <a:gd name="connsiteX2" fmla="*/ 2609850 w 3543300"/>
              <a:gd name="connsiteY2" fmla="*/ 1257300 h 1431925"/>
              <a:gd name="connsiteX3" fmla="*/ 457200 w 3543300"/>
              <a:gd name="connsiteY3" fmla="*/ 1257300 h 1431925"/>
              <a:gd name="connsiteX4" fmla="*/ 0 w 3543300"/>
              <a:gd name="connsiteY4" fmla="*/ 209550 h 1431925"/>
              <a:gd name="connsiteX0" fmla="*/ 3543300 w 3543300"/>
              <a:gd name="connsiteY0" fmla="*/ 0 h 1317625"/>
              <a:gd name="connsiteX1" fmla="*/ 3352800 w 3543300"/>
              <a:gd name="connsiteY1" fmla="*/ 895350 h 1317625"/>
              <a:gd name="connsiteX2" fmla="*/ 2609850 w 3543300"/>
              <a:gd name="connsiteY2" fmla="*/ 1257300 h 1317625"/>
              <a:gd name="connsiteX3" fmla="*/ 457200 w 3543300"/>
              <a:gd name="connsiteY3" fmla="*/ 1257300 h 1317625"/>
              <a:gd name="connsiteX4" fmla="*/ 171450 w 3543300"/>
              <a:gd name="connsiteY4" fmla="*/ 990600 h 1317625"/>
              <a:gd name="connsiteX5" fmla="*/ 0 w 3543300"/>
              <a:gd name="connsiteY5" fmla="*/ 209550 h 1317625"/>
              <a:gd name="connsiteX0" fmla="*/ 3543300 w 3543300"/>
              <a:gd name="connsiteY0" fmla="*/ 0 h 1311275"/>
              <a:gd name="connsiteX1" fmla="*/ 3352800 w 3543300"/>
              <a:gd name="connsiteY1" fmla="*/ 895350 h 1311275"/>
              <a:gd name="connsiteX2" fmla="*/ 2609850 w 3543300"/>
              <a:gd name="connsiteY2" fmla="*/ 1257300 h 1311275"/>
              <a:gd name="connsiteX3" fmla="*/ 628650 w 3543300"/>
              <a:gd name="connsiteY3" fmla="*/ 1219200 h 1311275"/>
              <a:gd name="connsiteX4" fmla="*/ 171450 w 3543300"/>
              <a:gd name="connsiteY4" fmla="*/ 990600 h 1311275"/>
              <a:gd name="connsiteX5" fmla="*/ 0 w 3543300"/>
              <a:gd name="connsiteY5" fmla="*/ 209550 h 1311275"/>
              <a:gd name="connsiteX0" fmla="*/ 3543300 w 3543300"/>
              <a:gd name="connsiteY0" fmla="*/ 0 h 1311275"/>
              <a:gd name="connsiteX1" fmla="*/ 3352800 w 3543300"/>
              <a:gd name="connsiteY1" fmla="*/ 895350 h 1311275"/>
              <a:gd name="connsiteX2" fmla="*/ 2609850 w 3543300"/>
              <a:gd name="connsiteY2" fmla="*/ 1257300 h 1311275"/>
              <a:gd name="connsiteX3" fmla="*/ 628650 w 3543300"/>
              <a:gd name="connsiteY3" fmla="*/ 1219200 h 1311275"/>
              <a:gd name="connsiteX4" fmla="*/ 171450 w 3543300"/>
              <a:gd name="connsiteY4" fmla="*/ 762000 h 1311275"/>
              <a:gd name="connsiteX5" fmla="*/ 0 w 3543300"/>
              <a:gd name="connsiteY5" fmla="*/ 209550 h 131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3300" h="1311275">
                <a:moveTo>
                  <a:pt x="3543300" y="0"/>
                </a:moveTo>
                <a:cubicBezTo>
                  <a:pt x="3525837" y="342900"/>
                  <a:pt x="3508375" y="685800"/>
                  <a:pt x="3352800" y="895350"/>
                </a:cubicBezTo>
                <a:cubicBezTo>
                  <a:pt x="3197225" y="1104900"/>
                  <a:pt x="3063875" y="1203325"/>
                  <a:pt x="2609850" y="1257300"/>
                </a:cubicBezTo>
                <a:cubicBezTo>
                  <a:pt x="2155825" y="1311275"/>
                  <a:pt x="1035050" y="1301750"/>
                  <a:pt x="628650" y="1219200"/>
                </a:cubicBezTo>
                <a:cubicBezTo>
                  <a:pt x="222250" y="1136650"/>
                  <a:pt x="276225" y="930275"/>
                  <a:pt x="171450" y="762000"/>
                </a:cubicBezTo>
                <a:cubicBezTo>
                  <a:pt x="66675" y="593725"/>
                  <a:pt x="22225" y="333375"/>
                  <a:pt x="0" y="209550"/>
                </a:cubicBezTo>
              </a:path>
            </a:pathLst>
          </a:cu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pic>
        <p:nvPicPr>
          <p:cNvPr id="54" name="Picture 2"/>
          <p:cNvPicPr>
            <a:picLocks noChangeAspect="1" noChangeArrowheads="1"/>
          </p:cNvPicPr>
          <p:nvPr/>
        </p:nvPicPr>
        <p:blipFill>
          <a:blip r:embed="rId4" cstate="print"/>
          <a:srcRect/>
          <a:stretch>
            <a:fillRect/>
          </a:stretch>
        </p:blipFill>
        <p:spPr bwMode="auto">
          <a:xfrm>
            <a:off x="2832269" y="3776302"/>
            <a:ext cx="1130131" cy="166594"/>
          </a:xfrm>
          <a:prstGeom prst="rect">
            <a:avLst/>
          </a:prstGeom>
          <a:noFill/>
          <a:ln w="9525">
            <a:noFill/>
            <a:miter lim="800000"/>
            <a:headEnd/>
            <a:tailEnd/>
          </a:ln>
        </p:spPr>
      </p:pic>
      <p:sp>
        <p:nvSpPr>
          <p:cNvPr id="64" name="TextBox 63"/>
          <p:cNvSpPr txBox="1"/>
          <p:nvPr/>
        </p:nvSpPr>
        <p:spPr>
          <a:xfrm>
            <a:off x="2786885" y="2038290"/>
            <a:ext cx="1175515" cy="400110"/>
          </a:xfrm>
          <a:prstGeom prst="rect">
            <a:avLst/>
          </a:prstGeom>
          <a:noFill/>
        </p:spPr>
        <p:txBody>
          <a:bodyPr wrap="none" rtlCol="0">
            <a:spAutoFit/>
          </a:bodyPr>
          <a:lstStyle/>
          <a:p>
            <a:r>
              <a:rPr lang="en-US" sz="2000" b="1" dirty="0" smtClean="0"/>
              <a:t>Priv. VM</a:t>
            </a:r>
            <a:endParaRPr lang="en-US" sz="2000" b="1" dirty="0"/>
          </a:p>
        </p:txBody>
      </p:sp>
      <p:sp>
        <p:nvSpPr>
          <p:cNvPr id="61" name="Rectangle 60"/>
          <p:cNvSpPr/>
          <p:nvPr/>
        </p:nvSpPr>
        <p:spPr bwMode="auto">
          <a:xfrm>
            <a:off x="0" y="0"/>
            <a:ext cx="9144000" cy="3048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FFC000"/>
                </a:solidFill>
                <a:latin typeface="Helvetica" pitchFamily="34" charset="0"/>
              </a:rPr>
              <a:t>Today</a:t>
            </a:r>
            <a:endParaRPr kumimoji="0" lang="en-US" sz="2000" b="1" i="0" u="none" strike="noStrike" cap="none" normalizeH="0" baseline="0" dirty="0" smtClean="0">
              <a:ln>
                <a:noFill/>
              </a:ln>
              <a:solidFill>
                <a:srgbClr val="FFC000"/>
              </a:solidFill>
              <a:effectLst/>
              <a:latin typeface="Helvetica" pitchFamily="34" charset="0"/>
            </a:endParaRPr>
          </a:p>
        </p:txBody>
      </p:sp>
    </p:spTree>
  </p:cSld>
  <p:clrMapOvr>
    <a:masterClrMapping/>
  </p:clrMapOvr>
  <p:transition advTm="4337"/>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Networking in the Network</a:t>
            </a:r>
            <a:endParaRPr lang="en-US" dirty="0"/>
          </a:p>
        </p:txBody>
      </p:sp>
      <p:sp>
        <p:nvSpPr>
          <p:cNvPr id="3" name="Content Placeholder 2"/>
          <p:cNvSpPr>
            <a:spLocks noGrp="1"/>
          </p:cNvSpPr>
          <p:nvPr>
            <p:ph idx="1"/>
          </p:nvPr>
        </p:nvSpPr>
        <p:spPr/>
        <p:txBody>
          <a:bodyPr/>
          <a:lstStyle/>
          <a:p>
            <a:r>
              <a:rPr lang="en-US" dirty="0" smtClean="0"/>
              <a:t>Co-located VMs communicate through software</a:t>
            </a:r>
          </a:p>
          <a:p>
            <a:pPr lvl="1"/>
            <a:r>
              <a:rPr lang="en-US" dirty="0" smtClean="0"/>
              <a:t>Performance penalty for not co-located VMs</a:t>
            </a:r>
          </a:p>
          <a:p>
            <a:pPr lvl="1"/>
            <a:r>
              <a:rPr lang="en-US" dirty="0" smtClean="0"/>
              <a:t>Special case in cloud computing</a:t>
            </a:r>
          </a:p>
          <a:p>
            <a:pPr lvl="1"/>
            <a:r>
              <a:rPr lang="en-US" dirty="0" smtClean="0"/>
              <a:t>Artifact of going through hypervisor anyway</a:t>
            </a:r>
          </a:p>
          <a:p>
            <a:r>
              <a:rPr lang="en-US" dirty="0" smtClean="0"/>
              <a:t>Instead: utilize hardware switches in the network</a:t>
            </a:r>
          </a:p>
          <a:p>
            <a:pPr lvl="1"/>
            <a:r>
              <a:rPr lang="en-US" dirty="0" smtClean="0"/>
              <a:t>Modification to support hairpin turnaround</a:t>
            </a:r>
          </a:p>
        </p:txBody>
      </p:sp>
      <p:sp>
        <p:nvSpPr>
          <p:cNvPr id="4" name="Slide Number Placeholder 3"/>
          <p:cNvSpPr>
            <a:spLocks noGrp="1"/>
          </p:cNvSpPr>
          <p:nvPr>
            <p:ph type="sldNum" sz="quarter" idx="10"/>
          </p:nvPr>
        </p:nvSpPr>
        <p:spPr/>
        <p:txBody>
          <a:bodyPr/>
          <a:lstStyle/>
          <a:p>
            <a:fld id="{FAFAE12B-AF5E-4676-AE1F-60AB827D625D}" type="slidenum">
              <a:rPr lang="en-US" smtClean="0"/>
              <a:pPr/>
              <a:t>21</a:t>
            </a:fld>
            <a:endParaRPr lang="en-US"/>
          </a:p>
        </p:txBody>
      </p:sp>
      <p:sp>
        <p:nvSpPr>
          <p:cNvPr id="5" name="Rectangle 4"/>
          <p:cNvSpPr/>
          <p:nvPr/>
        </p:nvSpPr>
        <p:spPr bwMode="auto">
          <a:xfrm>
            <a:off x="0" y="0"/>
            <a:ext cx="9144000" cy="304800"/>
          </a:xfrm>
          <a:prstGeom prst="rect">
            <a:avLst/>
          </a:prstGeom>
          <a:solidFill>
            <a:srgbClr val="FFC000"/>
          </a:solidFill>
          <a:ln w="3810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err="1" smtClean="0">
                <a:latin typeface="Helvetica" pitchFamily="34" charset="0"/>
              </a:rPr>
              <a:t>NoHype</a:t>
            </a:r>
            <a:endParaRPr kumimoji="0" lang="en-US" sz="2000" b="1" i="0" u="none" strike="noStrike" cap="none" normalizeH="0" baseline="0" dirty="0" smtClean="0">
              <a:ln>
                <a:noFill/>
              </a:ln>
              <a:solidFill>
                <a:schemeClr val="tx1"/>
              </a:solidFill>
              <a:effectLst/>
              <a:latin typeface="Helvetica" pitchFamily="34" charset="0"/>
            </a:endParaRPr>
          </a:p>
        </p:txBody>
      </p:sp>
    </p:spTree>
  </p:cSld>
  <p:clrMapOvr>
    <a:masterClrMapping/>
  </p:clrMapOvr>
  <p:transition advTm="5953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Virtual Machines</a:t>
            </a:r>
            <a:endParaRPr lang="en-US" dirty="0"/>
          </a:p>
        </p:txBody>
      </p:sp>
      <p:sp>
        <p:nvSpPr>
          <p:cNvPr id="3" name="Content Placeholder 2"/>
          <p:cNvSpPr>
            <a:spLocks noGrp="1"/>
          </p:cNvSpPr>
          <p:nvPr>
            <p:ph idx="1"/>
          </p:nvPr>
        </p:nvSpPr>
        <p:spPr/>
        <p:txBody>
          <a:bodyPr/>
          <a:lstStyle/>
          <a:p>
            <a:r>
              <a:rPr lang="en-US" dirty="0" smtClean="0"/>
              <a:t>Allowing a customer to start and stop VMs</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22</a:t>
            </a:fld>
            <a:endParaRPr lang="en-US"/>
          </a:p>
        </p:txBody>
      </p:sp>
      <p:sp>
        <p:nvSpPr>
          <p:cNvPr id="6" name="Arc 5"/>
          <p:cNvSpPr/>
          <p:nvPr/>
        </p:nvSpPr>
        <p:spPr>
          <a:xfrm>
            <a:off x="1219200" y="2514600"/>
            <a:ext cx="1143000" cy="2971800"/>
          </a:xfrm>
          <a:prstGeom prst="arc">
            <a:avLst>
              <a:gd name="adj1" fmla="val 16234491"/>
              <a:gd name="adj2" fmla="val 549373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Arc 6"/>
          <p:cNvSpPr/>
          <p:nvPr/>
        </p:nvSpPr>
        <p:spPr>
          <a:xfrm flipH="1">
            <a:off x="5486400" y="2362200"/>
            <a:ext cx="1143000" cy="3048000"/>
          </a:xfrm>
          <a:prstGeom prst="arc">
            <a:avLst>
              <a:gd name="adj1" fmla="val 16234491"/>
              <a:gd name="adj2" fmla="val 549373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Cloud 7"/>
          <p:cNvSpPr/>
          <p:nvPr/>
        </p:nvSpPr>
        <p:spPr>
          <a:xfrm>
            <a:off x="2819400" y="2133600"/>
            <a:ext cx="2552700" cy="2514600"/>
          </a:xfrm>
          <a:prstGeom prst="cloud">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71800" y="4724400"/>
            <a:ext cx="2031390" cy="369332"/>
          </a:xfrm>
          <a:prstGeom prst="rect">
            <a:avLst/>
          </a:prstGeom>
          <a:noFill/>
        </p:spPr>
        <p:txBody>
          <a:bodyPr wrap="none" rtlCol="0">
            <a:spAutoFit/>
          </a:bodyPr>
          <a:lstStyle/>
          <a:p>
            <a:r>
              <a:rPr lang="en-US" dirty="0" smtClean="0"/>
              <a:t>Wide Area Network</a:t>
            </a:r>
            <a:endParaRPr lang="en-US" dirty="0"/>
          </a:p>
        </p:txBody>
      </p:sp>
      <p:sp>
        <p:nvSpPr>
          <p:cNvPr id="13" name="TextBox 12"/>
          <p:cNvSpPr txBox="1"/>
          <p:nvPr/>
        </p:nvSpPr>
        <p:spPr>
          <a:xfrm>
            <a:off x="1828800" y="3260870"/>
            <a:ext cx="1281120" cy="707886"/>
          </a:xfrm>
          <a:prstGeom prst="rect">
            <a:avLst/>
          </a:prstGeom>
          <a:solidFill>
            <a:schemeClr val="bg1"/>
          </a:solidFill>
        </p:spPr>
        <p:txBody>
          <a:bodyPr wrap="none" rtlCol="0">
            <a:spAutoFit/>
          </a:bodyPr>
          <a:lstStyle/>
          <a:p>
            <a:r>
              <a:rPr lang="en-US" sz="2000" dirty="0" smtClean="0"/>
              <a:t>Request: </a:t>
            </a:r>
          </a:p>
          <a:p>
            <a:r>
              <a:rPr lang="en-US" sz="2000" dirty="0" smtClean="0"/>
              <a:t>Start VM</a:t>
            </a:r>
            <a:endParaRPr lang="en-US" sz="2000" dirty="0"/>
          </a:p>
        </p:txBody>
      </p:sp>
      <p:sp>
        <p:nvSpPr>
          <p:cNvPr id="15" name="TextBox 14"/>
          <p:cNvSpPr txBox="1"/>
          <p:nvPr/>
        </p:nvSpPr>
        <p:spPr>
          <a:xfrm>
            <a:off x="381000" y="5562600"/>
            <a:ext cx="1863011" cy="954107"/>
          </a:xfrm>
          <a:prstGeom prst="rect">
            <a:avLst/>
          </a:prstGeom>
          <a:noFill/>
        </p:spPr>
        <p:txBody>
          <a:bodyPr wrap="none" rtlCol="0">
            <a:spAutoFit/>
          </a:bodyPr>
          <a:lstStyle/>
          <a:p>
            <a:r>
              <a:rPr lang="en-US" sz="2800" b="1" dirty="0" smtClean="0"/>
              <a:t>Cloud </a:t>
            </a:r>
          </a:p>
          <a:p>
            <a:r>
              <a:rPr lang="en-US" sz="2800" b="1" dirty="0" smtClean="0"/>
              <a:t>Customer</a:t>
            </a:r>
          </a:p>
        </p:txBody>
      </p:sp>
      <p:sp>
        <p:nvSpPr>
          <p:cNvPr id="16" name="TextBox 15"/>
          <p:cNvSpPr txBox="1"/>
          <p:nvPr/>
        </p:nvSpPr>
        <p:spPr>
          <a:xfrm>
            <a:off x="6248400" y="5562600"/>
            <a:ext cx="1641796" cy="954107"/>
          </a:xfrm>
          <a:prstGeom prst="rect">
            <a:avLst/>
          </a:prstGeom>
          <a:noFill/>
        </p:spPr>
        <p:txBody>
          <a:bodyPr wrap="none" rtlCol="0">
            <a:spAutoFit/>
          </a:bodyPr>
          <a:lstStyle/>
          <a:p>
            <a:r>
              <a:rPr lang="en-US" sz="2800" b="1" dirty="0" smtClean="0"/>
              <a:t>Cloud</a:t>
            </a:r>
          </a:p>
          <a:p>
            <a:r>
              <a:rPr lang="en-US" sz="2800" b="1" dirty="0" smtClean="0"/>
              <a:t>Provider</a:t>
            </a:r>
            <a:endParaRPr lang="en-US" sz="2800" b="1" dirty="0"/>
          </a:p>
        </p:txBody>
      </p:sp>
      <p:pic>
        <p:nvPicPr>
          <p:cNvPr id="20" name="Picture 19" descr="server.png"/>
          <p:cNvPicPr>
            <a:picLocks noChangeAspect="1"/>
          </p:cNvPicPr>
          <p:nvPr/>
        </p:nvPicPr>
        <p:blipFill>
          <a:blip r:embed="rId3" cstate="print"/>
          <a:stretch>
            <a:fillRect/>
          </a:stretch>
        </p:blipFill>
        <p:spPr>
          <a:xfrm>
            <a:off x="781050" y="2667000"/>
            <a:ext cx="895350" cy="765380"/>
          </a:xfrm>
          <a:prstGeom prst="rect">
            <a:avLst/>
          </a:prstGeom>
        </p:spPr>
      </p:pic>
      <p:sp>
        <p:nvSpPr>
          <p:cNvPr id="9" name="Freeform 8"/>
          <p:cNvSpPr/>
          <p:nvPr/>
        </p:nvSpPr>
        <p:spPr>
          <a:xfrm>
            <a:off x="1752601" y="2971912"/>
            <a:ext cx="4419599" cy="765268"/>
          </a:xfrm>
          <a:custGeom>
            <a:avLst/>
            <a:gdLst>
              <a:gd name="connsiteX0" fmla="*/ 0 w 3835153"/>
              <a:gd name="connsiteY0" fmla="*/ 115410 h 1127465"/>
              <a:gd name="connsiteX1" fmla="*/ 3133818 w 3835153"/>
              <a:gd name="connsiteY1" fmla="*/ 168676 h 1127465"/>
              <a:gd name="connsiteX2" fmla="*/ 3835153 w 3835153"/>
              <a:gd name="connsiteY2" fmla="*/ 1127465 h 1127465"/>
              <a:gd name="connsiteX0" fmla="*/ 0 w 3835153"/>
              <a:gd name="connsiteY0" fmla="*/ 267810 h 1279865"/>
              <a:gd name="connsiteX1" fmla="*/ 2790918 w 3835153"/>
              <a:gd name="connsiteY1" fmla="*/ 168676 h 1279865"/>
              <a:gd name="connsiteX2" fmla="*/ 3835153 w 3835153"/>
              <a:gd name="connsiteY2" fmla="*/ 1279865 h 1279865"/>
              <a:gd name="connsiteX0" fmla="*/ 0 w 3644653"/>
              <a:gd name="connsiteY0" fmla="*/ 267810 h 1279865"/>
              <a:gd name="connsiteX1" fmla="*/ 2790918 w 3644653"/>
              <a:gd name="connsiteY1" fmla="*/ 168676 h 1279865"/>
              <a:gd name="connsiteX2" fmla="*/ 3644653 w 3644653"/>
              <a:gd name="connsiteY2" fmla="*/ 1279865 h 1279865"/>
              <a:gd name="connsiteX0" fmla="*/ 0 w 3644653"/>
              <a:gd name="connsiteY0" fmla="*/ 267810 h 1279865"/>
              <a:gd name="connsiteX1" fmla="*/ 2790918 w 3644653"/>
              <a:gd name="connsiteY1" fmla="*/ 168676 h 1279865"/>
              <a:gd name="connsiteX2" fmla="*/ 3644653 w 3644653"/>
              <a:gd name="connsiteY2" fmla="*/ 1279865 h 1279865"/>
              <a:gd name="connsiteX0" fmla="*/ 0 w 3644653"/>
              <a:gd name="connsiteY0" fmla="*/ 248760 h 1146515"/>
              <a:gd name="connsiteX1" fmla="*/ 2790918 w 3644653"/>
              <a:gd name="connsiteY1" fmla="*/ 149626 h 1146515"/>
              <a:gd name="connsiteX2" fmla="*/ 3644653 w 3644653"/>
              <a:gd name="connsiteY2" fmla="*/ 1146515 h 1146515"/>
              <a:gd name="connsiteX0" fmla="*/ 0 w 3644653"/>
              <a:gd name="connsiteY0" fmla="*/ 248760 h 1146515"/>
              <a:gd name="connsiteX1" fmla="*/ 2790918 w 3644653"/>
              <a:gd name="connsiteY1" fmla="*/ 149626 h 1146515"/>
              <a:gd name="connsiteX2" fmla="*/ 3644653 w 3644653"/>
              <a:gd name="connsiteY2" fmla="*/ 1146515 h 1146515"/>
              <a:gd name="connsiteX0" fmla="*/ 0 w 3644653"/>
              <a:gd name="connsiteY0" fmla="*/ 230417 h 1018115"/>
              <a:gd name="connsiteX1" fmla="*/ 2790918 w 3644653"/>
              <a:gd name="connsiteY1" fmla="*/ 131283 h 1018115"/>
              <a:gd name="connsiteX2" fmla="*/ 3644653 w 3644653"/>
              <a:gd name="connsiteY2" fmla="*/ 1018115 h 1018115"/>
              <a:gd name="connsiteX0" fmla="*/ 0 w 3644653"/>
              <a:gd name="connsiteY0" fmla="*/ 187617 h 718516"/>
              <a:gd name="connsiteX1" fmla="*/ 2790918 w 3644653"/>
              <a:gd name="connsiteY1" fmla="*/ 88483 h 718516"/>
              <a:gd name="connsiteX2" fmla="*/ 3644653 w 3644653"/>
              <a:gd name="connsiteY2" fmla="*/ 718516 h 718516"/>
            </a:gdLst>
            <a:ahLst/>
            <a:cxnLst>
              <a:cxn ang="0">
                <a:pos x="connsiteX0" y="connsiteY0"/>
              </a:cxn>
              <a:cxn ang="0">
                <a:pos x="connsiteX1" y="connsiteY1"/>
              </a:cxn>
              <a:cxn ang="0">
                <a:pos x="connsiteX2" y="connsiteY2"/>
              </a:cxn>
            </a:cxnLst>
            <a:rect l="l" t="t" r="r" b="b"/>
            <a:pathLst>
              <a:path w="3644653" h="718516">
                <a:moveTo>
                  <a:pt x="0" y="187617"/>
                </a:moveTo>
                <a:cubicBezTo>
                  <a:pt x="1247313" y="129912"/>
                  <a:pt x="2183476" y="0"/>
                  <a:pt x="2790918" y="88483"/>
                </a:cubicBezTo>
                <a:cubicBezTo>
                  <a:pt x="3398360" y="176966"/>
                  <a:pt x="3492623" y="489176"/>
                  <a:pt x="3644653" y="718516"/>
                </a:cubicBezTo>
              </a:path>
            </a:pathLst>
          </a:cu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bwMode="auto">
          <a:xfrm>
            <a:off x="0" y="0"/>
            <a:ext cx="9144000" cy="3048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FFC000"/>
                </a:solidFill>
                <a:latin typeface="Helvetica" pitchFamily="34" charset="0"/>
              </a:rPr>
              <a:t>Today</a:t>
            </a:r>
            <a:endParaRPr kumimoji="0" lang="en-US" sz="2000" b="1" i="0" u="none" strike="noStrike" cap="none" normalizeH="0" baseline="0" dirty="0" smtClean="0">
              <a:ln>
                <a:noFill/>
              </a:ln>
              <a:solidFill>
                <a:srgbClr val="FFC000"/>
              </a:solidFill>
              <a:effectLst/>
              <a:latin typeface="Helvetica" pitchFamily="34" charset="0"/>
            </a:endParaRPr>
          </a:p>
        </p:txBody>
      </p:sp>
    </p:spTree>
  </p:cSld>
  <p:clrMapOvr>
    <a:masterClrMapping/>
  </p:clrMapOvr>
  <p:transition advTm="20982"/>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Virtual Machines</a:t>
            </a:r>
            <a:endParaRPr lang="en-US" dirty="0"/>
          </a:p>
        </p:txBody>
      </p:sp>
      <p:sp>
        <p:nvSpPr>
          <p:cNvPr id="3" name="Content Placeholder 2"/>
          <p:cNvSpPr>
            <a:spLocks noGrp="1"/>
          </p:cNvSpPr>
          <p:nvPr>
            <p:ph idx="1"/>
          </p:nvPr>
        </p:nvSpPr>
        <p:spPr/>
        <p:txBody>
          <a:bodyPr/>
          <a:lstStyle/>
          <a:p>
            <a:r>
              <a:rPr lang="en-US" dirty="0" smtClean="0"/>
              <a:t>Allowing a customer to start and stop VMs</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23</a:t>
            </a:fld>
            <a:endParaRPr lang="en-US"/>
          </a:p>
        </p:txBody>
      </p:sp>
      <p:sp>
        <p:nvSpPr>
          <p:cNvPr id="6" name="Arc 5"/>
          <p:cNvSpPr/>
          <p:nvPr/>
        </p:nvSpPr>
        <p:spPr>
          <a:xfrm>
            <a:off x="1219200" y="2514600"/>
            <a:ext cx="1143000" cy="2971800"/>
          </a:xfrm>
          <a:prstGeom prst="arc">
            <a:avLst>
              <a:gd name="adj1" fmla="val 16234491"/>
              <a:gd name="adj2" fmla="val 549373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Arc 6"/>
          <p:cNvSpPr/>
          <p:nvPr/>
        </p:nvSpPr>
        <p:spPr>
          <a:xfrm flipH="1">
            <a:off x="5486400" y="2362200"/>
            <a:ext cx="1143000" cy="3048000"/>
          </a:xfrm>
          <a:prstGeom prst="arc">
            <a:avLst>
              <a:gd name="adj1" fmla="val 16234491"/>
              <a:gd name="adj2" fmla="val 549373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Cloud 7"/>
          <p:cNvSpPr/>
          <p:nvPr/>
        </p:nvSpPr>
        <p:spPr>
          <a:xfrm>
            <a:off x="2819400" y="2133600"/>
            <a:ext cx="2552700" cy="2514600"/>
          </a:xfrm>
          <a:prstGeom prst="cloud">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6363440" y="2362199"/>
            <a:ext cx="1485160" cy="1232147"/>
          </a:xfrm>
          <a:custGeom>
            <a:avLst/>
            <a:gdLst>
              <a:gd name="connsiteX0" fmla="*/ 630314 w 1846555"/>
              <a:gd name="connsiteY0" fmla="*/ 2638148 h 2638148"/>
              <a:gd name="connsiteX1" fmla="*/ 53266 w 1846555"/>
              <a:gd name="connsiteY1" fmla="*/ 1599460 h 2638148"/>
              <a:gd name="connsiteX2" fmla="*/ 949911 w 1846555"/>
              <a:gd name="connsiteY2" fmla="*/ 179033 h 2638148"/>
              <a:gd name="connsiteX3" fmla="*/ 1846555 w 1846555"/>
              <a:gd name="connsiteY3" fmla="*/ 525262 h 2638148"/>
              <a:gd name="connsiteX0" fmla="*/ 516014 w 1732255"/>
              <a:gd name="connsiteY0" fmla="*/ 2638148 h 2638148"/>
              <a:gd name="connsiteX1" fmla="*/ 53266 w 1732255"/>
              <a:gd name="connsiteY1" fmla="*/ 1599460 h 2638148"/>
              <a:gd name="connsiteX2" fmla="*/ 835611 w 1732255"/>
              <a:gd name="connsiteY2" fmla="*/ 179033 h 2638148"/>
              <a:gd name="connsiteX3" fmla="*/ 1732255 w 1732255"/>
              <a:gd name="connsiteY3" fmla="*/ 525262 h 2638148"/>
              <a:gd name="connsiteX0" fmla="*/ 630314 w 1846555"/>
              <a:gd name="connsiteY0" fmla="*/ 2638148 h 2638148"/>
              <a:gd name="connsiteX1" fmla="*/ 53266 w 1846555"/>
              <a:gd name="connsiteY1" fmla="*/ 1599460 h 2638148"/>
              <a:gd name="connsiteX2" fmla="*/ 949911 w 1846555"/>
              <a:gd name="connsiteY2" fmla="*/ 179033 h 2638148"/>
              <a:gd name="connsiteX3" fmla="*/ 1846555 w 1846555"/>
              <a:gd name="connsiteY3" fmla="*/ 525262 h 2638148"/>
              <a:gd name="connsiteX0" fmla="*/ 0 w 1216241"/>
              <a:gd name="connsiteY0" fmla="*/ 2638148 h 2638148"/>
              <a:gd name="connsiteX1" fmla="*/ 319597 w 1216241"/>
              <a:gd name="connsiteY1" fmla="*/ 179033 h 2638148"/>
              <a:gd name="connsiteX2" fmla="*/ 1216241 w 1216241"/>
              <a:gd name="connsiteY2" fmla="*/ 525262 h 2638148"/>
              <a:gd name="connsiteX0" fmla="*/ 187910 w 1404151"/>
              <a:gd name="connsiteY0" fmla="*/ 2112886 h 2112886"/>
              <a:gd name="connsiteX1" fmla="*/ 202707 w 1404151"/>
              <a:gd name="connsiteY1" fmla="*/ 606271 h 2112886"/>
              <a:gd name="connsiteX2" fmla="*/ 1404151 w 1404151"/>
              <a:gd name="connsiteY2" fmla="*/ 0 h 2112886"/>
              <a:gd name="connsiteX0" fmla="*/ 187910 w 1404151"/>
              <a:gd name="connsiteY0" fmla="*/ 2112886 h 2112886"/>
              <a:gd name="connsiteX1" fmla="*/ 202707 w 1404151"/>
              <a:gd name="connsiteY1" fmla="*/ 606271 h 2112886"/>
              <a:gd name="connsiteX2" fmla="*/ 1404151 w 1404151"/>
              <a:gd name="connsiteY2" fmla="*/ 0 h 2112886"/>
              <a:gd name="connsiteX0" fmla="*/ 187910 w 1289851"/>
              <a:gd name="connsiteY0" fmla="*/ 2112886 h 2112886"/>
              <a:gd name="connsiteX1" fmla="*/ 202707 w 1289851"/>
              <a:gd name="connsiteY1" fmla="*/ 606271 h 2112886"/>
              <a:gd name="connsiteX2" fmla="*/ 1289851 w 1289851"/>
              <a:gd name="connsiteY2" fmla="*/ 0 h 2112886"/>
              <a:gd name="connsiteX0" fmla="*/ 187910 w 1289851"/>
              <a:gd name="connsiteY0" fmla="*/ 1617586 h 1617586"/>
              <a:gd name="connsiteX1" fmla="*/ 202707 w 1289851"/>
              <a:gd name="connsiteY1" fmla="*/ 606271 h 1617586"/>
              <a:gd name="connsiteX2" fmla="*/ 1289851 w 1289851"/>
              <a:gd name="connsiteY2" fmla="*/ 0 h 1617586"/>
              <a:gd name="connsiteX0" fmla="*/ 187910 w 1289851"/>
              <a:gd name="connsiteY0" fmla="*/ 1617586 h 1617586"/>
              <a:gd name="connsiteX1" fmla="*/ 202707 w 1289851"/>
              <a:gd name="connsiteY1" fmla="*/ 606271 h 1617586"/>
              <a:gd name="connsiteX2" fmla="*/ 1289851 w 1289851"/>
              <a:gd name="connsiteY2" fmla="*/ 0 h 1617586"/>
              <a:gd name="connsiteX0" fmla="*/ 187910 w 1289851"/>
              <a:gd name="connsiteY0" fmla="*/ 1617586 h 1617586"/>
              <a:gd name="connsiteX1" fmla="*/ 202707 w 1289851"/>
              <a:gd name="connsiteY1" fmla="*/ 606271 h 1617586"/>
              <a:gd name="connsiteX2" fmla="*/ 1289851 w 1289851"/>
              <a:gd name="connsiteY2" fmla="*/ 0 h 1617586"/>
            </a:gdLst>
            <a:ahLst/>
            <a:cxnLst>
              <a:cxn ang="0">
                <a:pos x="connsiteX0" y="connsiteY0"/>
              </a:cxn>
              <a:cxn ang="0">
                <a:pos x="connsiteX1" y="connsiteY1"/>
              </a:cxn>
              <a:cxn ang="0">
                <a:pos x="connsiteX2" y="connsiteY2"/>
              </a:cxn>
            </a:cxnLst>
            <a:rect l="l" t="t" r="r" b="b"/>
            <a:pathLst>
              <a:path w="1289851" h="1617586">
                <a:moveTo>
                  <a:pt x="187910" y="1617586"/>
                </a:moveTo>
                <a:cubicBezTo>
                  <a:pt x="84414" y="1138173"/>
                  <a:pt x="0" y="958419"/>
                  <a:pt x="202707" y="606271"/>
                </a:cubicBezTo>
                <a:cubicBezTo>
                  <a:pt x="401715" y="275208"/>
                  <a:pt x="1289851" y="0"/>
                  <a:pt x="1289851" y="0"/>
                </a:cubicBezTo>
              </a:path>
            </a:pathLst>
          </a:cu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2971800" y="4724400"/>
            <a:ext cx="2031390" cy="369332"/>
          </a:xfrm>
          <a:prstGeom prst="rect">
            <a:avLst/>
          </a:prstGeom>
          <a:noFill/>
        </p:spPr>
        <p:txBody>
          <a:bodyPr wrap="none" rtlCol="0">
            <a:spAutoFit/>
          </a:bodyPr>
          <a:lstStyle/>
          <a:p>
            <a:r>
              <a:rPr lang="en-US" dirty="0" smtClean="0"/>
              <a:t>Wide Area Network</a:t>
            </a:r>
            <a:endParaRPr lang="en-US" dirty="0"/>
          </a:p>
        </p:txBody>
      </p:sp>
      <p:sp>
        <p:nvSpPr>
          <p:cNvPr id="12" name="TextBox 11"/>
          <p:cNvSpPr txBox="1"/>
          <p:nvPr/>
        </p:nvSpPr>
        <p:spPr>
          <a:xfrm>
            <a:off x="7967743" y="1789546"/>
            <a:ext cx="1067921" cy="400110"/>
          </a:xfrm>
          <a:prstGeom prst="rect">
            <a:avLst/>
          </a:prstGeom>
          <a:noFill/>
        </p:spPr>
        <p:txBody>
          <a:bodyPr wrap="none" rtlCol="0">
            <a:spAutoFit/>
          </a:bodyPr>
          <a:lstStyle/>
          <a:p>
            <a:r>
              <a:rPr lang="en-US" sz="2000" dirty="0" smtClean="0"/>
              <a:t>Servers</a:t>
            </a:r>
            <a:endParaRPr lang="en-US" dirty="0"/>
          </a:p>
        </p:txBody>
      </p:sp>
      <p:sp>
        <p:nvSpPr>
          <p:cNvPr id="13" name="TextBox 12"/>
          <p:cNvSpPr txBox="1"/>
          <p:nvPr/>
        </p:nvSpPr>
        <p:spPr>
          <a:xfrm>
            <a:off x="1828800" y="3260870"/>
            <a:ext cx="1281120" cy="707886"/>
          </a:xfrm>
          <a:prstGeom prst="rect">
            <a:avLst/>
          </a:prstGeom>
          <a:solidFill>
            <a:schemeClr val="bg1"/>
          </a:solidFill>
        </p:spPr>
        <p:txBody>
          <a:bodyPr wrap="none" rtlCol="0">
            <a:spAutoFit/>
          </a:bodyPr>
          <a:lstStyle/>
          <a:p>
            <a:r>
              <a:rPr lang="en-US" sz="2000" dirty="0" smtClean="0"/>
              <a:t>Request: </a:t>
            </a:r>
          </a:p>
          <a:p>
            <a:r>
              <a:rPr lang="en-US" sz="2000" dirty="0" smtClean="0"/>
              <a:t>Start VM</a:t>
            </a:r>
            <a:endParaRPr lang="en-US" sz="2000" dirty="0"/>
          </a:p>
        </p:txBody>
      </p:sp>
      <p:sp>
        <p:nvSpPr>
          <p:cNvPr id="15" name="TextBox 14"/>
          <p:cNvSpPr txBox="1"/>
          <p:nvPr/>
        </p:nvSpPr>
        <p:spPr>
          <a:xfrm>
            <a:off x="381000" y="5562600"/>
            <a:ext cx="1863011" cy="954107"/>
          </a:xfrm>
          <a:prstGeom prst="rect">
            <a:avLst/>
          </a:prstGeom>
          <a:noFill/>
        </p:spPr>
        <p:txBody>
          <a:bodyPr wrap="none" rtlCol="0">
            <a:spAutoFit/>
          </a:bodyPr>
          <a:lstStyle/>
          <a:p>
            <a:r>
              <a:rPr lang="en-US" sz="2800" b="1" dirty="0" smtClean="0"/>
              <a:t>Cloud </a:t>
            </a:r>
          </a:p>
          <a:p>
            <a:r>
              <a:rPr lang="en-US" sz="2800" b="1" dirty="0" smtClean="0"/>
              <a:t>Customer</a:t>
            </a:r>
          </a:p>
        </p:txBody>
      </p:sp>
      <p:sp>
        <p:nvSpPr>
          <p:cNvPr id="16" name="TextBox 15"/>
          <p:cNvSpPr txBox="1"/>
          <p:nvPr/>
        </p:nvSpPr>
        <p:spPr>
          <a:xfrm>
            <a:off x="6248400" y="5562600"/>
            <a:ext cx="1641796" cy="954107"/>
          </a:xfrm>
          <a:prstGeom prst="rect">
            <a:avLst/>
          </a:prstGeom>
          <a:noFill/>
        </p:spPr>
        <p:txBody>
          <a:bodyPr wrap="none" rtlCol="0">
            <a:spAutoFit/>
          </a:bodyPr>
          <a:lstStyle/>
          <a:p>
            <a:r>
              <a:rPr lang="en-US" sz="2800" b="1" dirty="0" smtClean="0"/>
              <a:t>Cloud</a:t>
            </a:r>
          </a:p>
          <a:p>
            <a:r>
              <a:rPr lang="en-US" sz="2800" b="1" dirty="0" smtClean="0"/>
              <a:t>Provider</a:t>
            </a:r>
            <a:endParaRPr lang="en-US" sz="2800" b="1" dirty="0"/>
          </a:p>
        </p:txBody>
      </p:sp>
      <p:sp>
        <p:nvSpPr>
          <p:cNvPr id="17" name="TextBox 16"/>
          <p:cNvSpPr txBox="1"/>
          <p:nvPr/>
        </p:nvSpPr>
        <p:spPr>
          <a:xfrm>
            <a:off x="8153400" y="2577978"/>
            <a:ext cx="503664" cy="1015663"/>
          </a:xfrm>
          <a:prstGeom prst="rect">
            <a:avLst/>
          </a:prstGeom>
          <a:noFill/>
        </p:spPr>
        <p:txBody>
          <a:bodyPr wrap="square" rtlCol="0">
            <a:spAutoFit/>
          </a:bodyPr>
          <a:lstStyle/>
          <a:p>
            <a:r>
              <a:rPr lang="en-US" sz="2000" b="1" dirty="0" smtClean="0"/>
              <a:t>.</a:t>
            </a:r>
          </a:p>
          <a:p>
            <a:r>
              <a:rPr lang="en-US" sz="2000" b="1" dirty="0" smtClean="0"/>
              <a:t>.</a:t>
            </a:r>
          </a:p>
          <a:p>
            <a:r>
              <a:rPr lang="en-US" sz="2000" b="1" dirty="0" smtClean="0"/>
              <a:t>.</a:t>
            </a:r>
            <a:endParaRPr lang="en-US" sz="2000" b="1" dirty="0"/>
          </a:p>
        </p:txBody>
      </p:sp>
      <p:pic>
        <p:nvPicPr>
          <p:cNvPr id="18" name="Picture 17" descr="server.png"/>
          <p:cNvPicPr>
            <a:picLocks noChangeAspect="1"/>
          </p:cNvPicPr>
          <p:nvPr/>
        </p:nvPicPr>
        <p:blipFill>
          <a:blip r:embed="rId3" cstate="print"/>
          <a:stretch>
            <a:fillRect/>
          </a:stretch>
        </p:blipFill>
        <p:spPr>
          <a:xfrm>
            <a:off x="8001000" y="2070533"/>
            <a:ext cx="727324" cy="621745"/>
          </a:xfrm>
          <a:prstGeom prst="rect">
            <a:avLst/>
          </a:prstGeom>
        </p:spPr>
      </p:pic>
      <p:pic>
        <p:nvPicPr>
          <p:cNvPr id="19" name="Picture 18" descr="server.png"/>
          <p:cNvPicPr>
            <a:picLocks noChangeAspect="1"/>
          </p:cNvPicPr>
          <p:nvPr/>
        </p:nvPicPr>
        <p:blipFill>
          <a:blip r:embed="rId3" cstate="print"/>
          <a:stretch>
            <a:fillRect/>
          </a:stretch>
        </p:blipFill>
        <p:spPr>
          <a:xfrm>
            <a:off x="8001000" y="3606678"/>
            <a:ext cx="772686" cy="660522"/>
          </a:xfrm>
          <a:prstGeom prst="rect">
            <a:avLst/>
          </a:prstGeom>
        </p:spPr>
      </p:pic>
      <p:pic>
        <p:nvPicPr>
          <p:cNvPr id="20" name="Picture 19" descr="server.png"/>
          <p:cNvPicPr>
            <a:picLocks noChangeAspect="1"/>
          </p:cNvPicPr>
          <p:nvPr/>
        </p:nvPicPr>
        <p:blipFill>
          <a:blip r:embed="rId3" cstate="print"/>
          <a:stretch>
            <a:fillRect/>
          </a:stretch>
        </p:blipFill>
        <p:spPr>
          <a:xfrm>
            <a:off x="781050" y="2667000"/>
            <a:ext cx="895350" cy="765380"/>
          </a:xfrm>
          <a:prstGeom prst="rect">
            <a:avLst/>
          </a:prstGeom>
        </p:spPr>
      </p:pic>
      <p:pic>
        <p:nvPicPr>
          <p:cNvPr id="30" name="Picture 29" descr="server.png"/>
          <p:cNvPicPr>
            <a:picLocks noChangeAspect="1"/>
          </p:cNvPicPr>
          <p:nvPr/>
        </p:nvPicPr>
        <p:blipFill>
          <a:blip r:embed="rId3" cstate="print"/>
          <a:stretch>
            <a:fillRect/>
          </a:stretch>
        </p:blipFill>
        <p:spPr>
          <a:xfrm>
            <a:off x="6038850" y="3578020"/>
            <a:ext cx="895350" cy="765380"/>
          </a:xfrm>
          <a:prstGeom prst="rect">
            <a:avLst/>
          </a:prstGeom>
        </p:spPr>
      </p:pic>
      <p:sp>
        <p:nvSpPr>
          <p:cNvPr id="22" name="TextBox 21"/>
          <p:cNvSpPr txBox="1"/>
          <p:nvPr/>
        </p:nvSpPr>
        <p:spPr>
          <a:xfrm>
            <a:off x="5999356" y="4828401"/>
            <a:ext cx="879087" cy="276999"/>
          </a:xfrm>
          <a:prstGeom prst="rect">
            <a:avLst/>
          </a:prstGeom>
          <a:noFill/>
        </p:spPr>
        <p:txBody>
          <a:bodyPr wrap="none" rtlCol="0">
            <a:spAutoFit/>
          </a:bodyPr>
          <a:lstStyle/>
          <a:p>
            <a:r>
              <a:rPr lang="en-US" sz="1200" dirty="0" smtClean="0"/>
              <a:t>VM images</a:t>
            </a:r>
            <a:endParaRPr lang="en-US" sz="1200" dirty="0"/>
          </a:p>
        </p:txBody>
      </p:sp>
      <p:pic>
        <p:nvPicPr>
          <p:cNvPr id="23" name="Picture 22" descr="raid.png"/>
          <p:cNvPicPr>
            <a:picLocks noChangeAspect="1"/>
          </p:cNvPicPr>
          <p:nvPr/>
        </p:nvPicPr>
        <p:blipFill>
          <a:blip r:embed="rId4" cstate="print"/>
          <a:stretch>
            <a:fillRect/>
          </a:stretch>
        </p:blipFill>
        <p:spPr>
          <a:xfrm>
            <a:off x="5954518" y="4632156"/>
            <a:ext cx="923925" cy="247650"/>
          </a:xfrm>
          <a:prstGeom prst="rect">
            <a:avLst/>
          </a:prstGeom>
        </p:spPr>
      </p:pic>
      <p:cxnSp>
        <p:nvCxnSpPr>
          <p:cNvPr id="24" name="Straight Arrow Connector 23"/>
          <p:cNvCxnSpPr/>
          <p:nvPr/>
        </p:nvCxnSpPr>
        <p:spPr>
          <a:xfrm rot="16200000" flipH="1">
            <a:off x="6147903" y="4416618"/>
            <a:ext cx="431076" cy="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05600" y="4038600"/>
            <a:ext cx="1196161" cy="707886"/>
          </a:xfrm>
          <a:prstGeom prst="rect">
            <a:avLst/>
          </a:prstGeom>
          <a:noFill/>
        </p:spPr>
        <p:txBody>
          <a:bodyPr wrap="none" rtlCol="0">
            <a:spAutoFit/>
          </a:bodyPr>
          <a:lstStyle/>
          <a:p>
            <a:r>
              <a:rPr lang="en-US" sz="2000" dirty="0" smtClean="0"/>
              <a:t>Cloud </a:t>
            </a:r>
          </a:p>
          <a:p>
            <a:r>
              <a:rPr lang="en-US" sz="2000" dirty="0" smtClean="0"/>
              <a:t>Manager</a:t>
            </a:r>
            <a:endParaRPr lang="en-US" sz="2000" dirty="0"/>
          </a:p>
        </p:txBody>
      </p:sp>
      <p:sp>
        <p:nvSpPr>
          <p:cNvPr id="9" name="Freeform 8"/>
          <p:cNvSpPr/>
          <p:nvPr/>
        </p:nvSpPr>
        <p:spPr>
          <a:xfrm>
            <a:off x="1752601" y="2971912"/>
            <a:ext cx="4419599" cy="765268"/>
          </a:xfrm>
          <a:custGeom>
            <a:avLst/>
            <a:gdLst>
              <a:gd name="connsiteX0" fmla="*/ 0 w 3835153"/>
              <a:gd name="connsiteY0" fmla="*/ 115410 h 1127465"/>
              <a:gd name="connsiteX1" fmla="*/ 3133818 w 3835153"/>
              <a:gd name="connsiteY1" fmla="*/ 168676 h 1127465"/>
              <a:gd name="connsiteX2" fmla="*/ 3835153 w 3835153"/>
              <a:gd name="connsiteY2" fmla="*/ 1127465 h 1127465"/>
              <a:gd name="connsiteX0" fmla="*/ 0 w 3835153"/>
              <a:gd name="connsiteY0" fmla="*/ 267810 h 1279865"/>
              <a:gd name="connsiteX1" fmla="*/ 2790918 w 3835153"/>
              <a:gd name="connsiteY1" fmla="*/ 168676 h 1279865"/>
              <a:gd name="connsiteX2" fmla="*/ 3835153 w 3835153"/>
              <a:gd name="connsiteY2" fmla="*/ 1279865 h 1279865"/>
              <a:gd name="connsiteX0" fmla="*/ 0 w 3644653"/>
              <a:gd name="connsiteY0" fmla="*/ 267810 h 1279865"/>
              <a:gd name="connsiteX1" fmla="*/ 2790918 w 3644653"/>
              <a:gd name="connsiteY1" fmla="*/ 168676 h 1279865"/>
              <a:gd name="connsiteX2" fmla="*/ 3644653 w 3644653"/>
              <a:gd name="connsiteY2" fmla="*/ 1279865 h 1279865"/>
              <a:gd name="connsiteX0" fmla="*/ 0 w 3644653"/>
              <a:gd name="connsiteY0" fmla="*/ 267810 h 1279865"/>
              <a:gd name="connsiteX1" fmla="*/ 2790918 w 3644653"/>
              <a:gd name="connsiteY1" fmla="*/ 168676 h 1279865"/>
              <a:gd name="connsiteX2" fmla="*/ 3644653 w 3644653"/>
              <a:gd name="connsiteY2" fmla="*/ 1279865 h 1279865"/>
              <a:gd name="connsiteX0" fmla="*/ 0 w 3644653"/>
              <a:gd name="connsiteY0" fmla="*/ 248760 h 1146515"/>
              <a:gd name="connsiteX1" fmla="*/ 2790918 w 3644653"/>
              <a:gd name="connsiteY1" fmla="*/ 149626 h 1146515"/>
              <a:gd name="connsiteX2" fmla="*/ 3644653 w 3644653"/>
              <a:gd name="connsiteY2" fmla="*/ 1146515 h 1146515"/>
              <a:gd name="connsiteX0" fmla="*/ 0 w 3644653"/>
              <a:gd name="connsiteY0" fmla="*/ 248760 h 1146515"/>
              <a:gd name="connsiteX1" fmla="*/ 2790918 w 3644653"/>
              <a:gd name="connsiteY1" fmla="*/ 149626 h 1146515"/>
              <a:gd name="connsiteX2" fmla="*/ 3644653 w 3644653"/>
              <a:gd name="connsiteY2" fmla="*/ 1146515 h 1146515"/>
              <a:gd name="connsiteX0" fmla="*/ 0 w 3644653"/>
              <a:gd name="connsiteY0" fmla="*/ 230417 h 1018115"/>
              <a:gd name="connsiteX1" fmla="*/ 2790918 w 3644653"/>
              <a:gd name="connsiteY1" fmla="*/ 131283 h 1018115"/>
              <a:gd name="connsiteX2" fmla="*/ 3644653 w 3644653"/>
              <a:gd name="connsiteY2" fmla="*/ 1018115 h 1018115"/>
              <a:gd name="connsiteX0" fmla="*/ 0 w 3644653"/>
              <a:gd name="connsiteY0" fmla="*/ 187617 h 718516"/>
              <a:gd name="connsiteX1" fmla="*/ 2790918 w 3644653"/>
              <a:gd name="connsiteY1" fmla="*/ 88483 h 718516"/>
              <a:gd name="connsiteX2" fmla="*/ 3644653 w 3644653"/>
              <a:gd name="connsiteY2" fmla="*/ 718516 h 718516"/>
            </a:gdLst>
            <a:ahLst/>
            <a:cxnLst>
              <a:cxn ang="0">
                <a:pos x="connsiteX0" y="connsiteY0"/>
              </a:cxn>
              <a:cxn ang="0">
                <a:pos x="connsiteX1" y="connsiteY1"/>
              </a:cxn>
              <a:cxn ang="0">
                <a:pos x="connsiteX2" y="connsiteY2"/>
              </a:cxn>
            </a:cxnLst>
            <a:rect l="l" t="t" r="r" b="b"/>
            <a:pathLst>
              <a:path w="3644653" h="718516">
                <a:moveTo>
                  <a:pt x="0" y="187617"/>
                </a:moveTo>
                <a:cubicBezTo>
                  <a:pt x="1247313" y="129912"/>
                  <a:pt x="2183476" y="0"/>
                  <a:pt x="2790918" y="88483"/>
                </a:cubicBezTo>
                <a:cubicBezTo>
                  <a:pt x="3398360" y="176966"/>
                  <a:pt x="3492623" y="489176"/>
                  <a:pt x="3644653" y="718516"/>
                </a:cubicBezTo>
              </a:path>
            </a:pathLst>
          </a:cu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6643680" y="2743200"/>
            <a:ext cx="1281120" cy="707886"/>
          </a:xfrm>
          <a:prstGeom prst="rect">
            <a:avLst/>
          </a:prstGeom>
          <a:noFill/>
        </p:spPr>
        <p:txBody>
          <a:bodyPr wrap="none" rtlCol="0">
            <a:spAutoFit/>
          </a:bodyPr>
          <a:lstStyle/>
          <a:p>
            <a:r>
              <a:rPr lang="en-US" sz="2000" dirty="0" smtClean="0"/>
              <a:t>Request: </a:t>
            </a:r>
          </a:p>
          <a:p>
            <a:r>
              <a:rPr lang="en-US" sz="2000" dirty="0" smtClean="0"/>
              <a:t>Start VM</a:t>
            </a:r>
            <a:endParaRPr lang="en-US" sz="2000" dirty="0"/>
          </a:p>
        </p:txBody>
      </p:sp>
      <p:sp>
        <p:nvSpPr>
          <p:cNvPr id="25" name="Rectangle 24"/>
          <p:cNvSpPr/>
          <p:nvPr/>
        </p:nvSpPr>
        <p:spPr bwMode="auto">
          <a:xfrm>
            <a:off x="0" y="0"/>
            <a:ext cx="9144000" cy="3048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FFC000"/>
                </a:solidFill>
                <a:latin typeface="Helvetica" pitchFamily="34" charset="0"/>
              </a:rPr>
              <a:t>Today</a:t>
            </a:r>
            <a:endParaRPr kumimoji="0" lang="en-US" sz="2000" b="1" i="0" u="none" strike="noStrike" cap="none" normalizeH="0" baseline="0" dirty="0" smtClean="0">
              <a:ln>
                <a:noFill/>
              </a:ln>
              <a:solidFill>
                <a:srgbClr val="FFC000"/>
              </a:solidFill>
              <a:effectLst/>
              <a:latin typeface="Helvetica" pitchFamily="34" charset="0"/>
            </a:endParaRPr>
          </a:p>
        </p:txBody>
      </p:sp>
    </p:spTree>
  </p:cSld>
  <p:clrMapOvr>
    <a:masterClrMapping/>
  </p:clrMapOvr>
  <p:transition advTm="22839"/>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Hypervisor’s Role in Management</a:t>
            </a:r>
            <a:endParaRPr lang="en-US" dirty="0"/>
          </a:p>
        </p:txBody>
      </p:sp>
      <p:sp>
        <p:nvSpPr>
          <p:cNvPr id="3" name="Content Placeholder 2"/>
          <p:cNvSpPr>
            <a:spLocks noGrp="1"/>
          </p:cNvSpPr>
          <p:nvPr>
            <p:ph idx="1"/>
          </p:nvPr>
        </p:nvSpPr>
        <p:spPr/>
        <p:txBody>
          <a:bodyPr/>
          <a:lstStyle/>
          <a:p>
            <a:r>
              <a:rPr lang="en-US" dirty="0" smtClean="0"/>
              <a:t>Run as application in privileged VM</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24</a:t>
            </a:fld>
            <a:endParaRPr lang="en-US"/>
          </a:p>
        </p:txBody>
      </p:sp>
      <p:sp>
        <p:nvSpPr>
          <p:cNvPr id="5" name="Rounded Rectangle 4"/>
          <p:cNvSpPr/>
          <p:nvPr/>
        </p:nvSpPr>
        <p:spPr bwMode="auto">
          <a:xfrm>
            <a:off x="914400" y="2209800"/>
            <a:ext cx="6781800" cy="3581400"/>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6" name="Rounded Rectangle 5"/>
          <p:cNvSpPr/>
          <p:nvPr/>
        </p:nvSpPr>
        <p:spPr bwMode="auto">
          <a:xfrm>
            <a:off x="1905000" y="2590800"/>
            <a:ext cx="1371600" cy="2362200"/>
          </a:xfrm>
          <a:prstGeom prst="roundRect">
            <a:avLst>
              <a:gd name="adj" fmla="val 9167"/>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7" name="Rounded Rectangle 6"/>
          <p:cNvSpPr/>
          <p:nvPr/>
        </p:nvSpPr>
        <p:spPr bwMode="auto">
          <a:xfrm>
            <a:off x="1905000" y="5199861"/>
            <a:ext cx="4800600"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8" name="Rounded Rectangle 7"/>
          <p:cNvSpPr/>
          <p:nvPr/>
        </p:nvSpPr>
        <p:spPr bwMode="auto">
          <a:xfrm>
            <a:off x="1905000" y="4533678"/>
            <a:ext cx="4800600" cy="478203"/>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Hypervisor</a:t>
            </a:r>
          </a:p>
        </p:txBody>
      </p:sp>
      <p:sp>
        <p:nvSpPr>
          <p:cNvPr id="24" name="TextBox 23"/>
          <p:cNvSpPr txBox="1"/>
          <p:nvPr/>
        </p:nvSpPr>
        <p:spPr>
          <a:xfrm>
            <a:off x="1789198" y="2156666"/>
            <a:ext cx="139359" cy="405946"/>
          </a:xfrm>
          <a:prstGeom prst="rect">
            <a:avLst/>
          </a:prstGeom>
          <a:noFill/>
        </p:spPr>
        <p:txBody>
          <a:bodyPr wrap="none" rtlCol="0">
            <a:spAutoFit/>
          </a:bodyPr>
          <a:lstStyle/>
          <a:p>
            <a:endParaRPr lang="en-US" sz="2800" b="1" dirty="0"/>
          </a:p>
        </p:txBody>
      </p:sp>
      <p:sp>
        <p:nvSpPr>
          <p:cNvPr id="25" name="TextBox 24"/>
          <p:cNvSpPr txBox="1"/>
          <p:nvPr/>
        </p:nvSpPr>
        <p:spPr>
          <a:xfrm>
            <a:off x="1948685" y="2179732"/>
            <a:ext cx="1175515" cy="400110"/>
          </a:xfrm>
          <a:prstGeom prst="rect">
            <a:avLst/>
          </a:prstGeom>
          <a:noFill/>
        </p:spPr>
        <p:txBody>
          <a:bodyPr wrap="none" rtlCol="0">
            <a:spAutoFit/>
          </a:bodyPr>
          <a:lstStyle/>
          <a:p>
            <a:r>
              <a:rPr lang="en-US" sz="2000" b="1" dirty="0" smtClean="0"/>
              <a:t>Priv. VM</a:t>
            </a:r>
            <a:endParaRPr lang="en-US" sz="2000" b="1" dirty="0"/>
          </a:p>
        </p:txBody>
      </p:sp>
      <p:sp>
        <p:nvSpPr>
          <p:cNvPr id="40" name="Rounded Rectangle 39"/>
          <p:cNvSpPr/>
          <p:nvPr/>
        </p:nvSpPr>
        <p:spPr bwMode="auto">
          <a:xfrm>
            <a:off x="1983698" y="2590800"/>
            <a:ext cx="1235439" cy="1371600"/>
          </a:xfrm>
          <a:prstGeom prst="roundRect">
            <a:avLst/>
          </a:prstGeom>
          <a:solidFill>
            <a:srgbClr val="99FF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VM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Mgmt.</a:t>
            </a:r>
          </a:p>
        </p:txBody>
      </p:sp>
      <p:cxnSp>
        <p:nvCxnSpPr>
          <p:cNvPr id="45" name="Straight Connector 44"/>
          <p:cNvCxnSpPr/>
          <p:nvPr/>
        </p:nvCxnSpPr>
        <p:spPr bwMode="auto">
          <a:xfrm rot="5400000">
            <a:off x="2329813" y="4226694"/>
            <a:ext cx="532593" cy="5622"/>
          </a:xfrm>
          <a:prstGeom prst="line">
            <a:avLst/>
          </a:prstGeom>
          <a:noFill/>
          <a:ln w="38100" cap="flat" cmpd="sng" algn="ctr">
            <a:solidFill>
              <a:schemeClr val="tx1"/>
            </a:solidFill>
            <a:prstDash val="solid"/>
            <a:round/>
            <a:headEnd type="none" w="med" len="med"/>
            <a:tailEnd type="none" w="med" len="med"/>
          </a:ln>
          <a:effectLst/>
        </p:spPr>
      </p:cxnSp>
      <p:grpSp>
        <p:nvGrpSpPr>
          <p:cNvPr id="47" name="Group 79"/>
          <p:cNvGrpSpPr/>
          <p:nvPr/>
        </p:nvGrpSpPr>
        <p:grpSpPr>
          <a:xfrm rot="19598494">
            <a:off x="3913829" y="5542385"/>
            <a:ext cx="279150" cy="353593"/>
            <a:chOff x="2286000" y="5638800"/>
            <a:chExt cx="457200" cy="609600"/>
          </a:xfrm>
        </p:grpSpPr>
        <p:sp>
          <p:nvSpPr>
            <p:cNvPr id="48" name="Rectangle 47"/>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9" name="Rectangle 48"/>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0" name="Rectangle 49"/>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1" name="Rectangle 50"/>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2" name="Rectangle 51"/>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3" name="Rectangle 52"/>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20" name="Rectangle 19"/>
          <p:cNvSpPr/>
          <p:nvPr/>
        </p:nvSpPr>
        <p:spPr bwMode="auto">
          <a:xfrm>
            <a:off x="0" y="0"/>
            <a:ext cx="9144000" cy="3048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FFC000"/>
                </a:solidFill>
                <a:latin typeface="Helvetica" pitchFamily="34" charset="0"/>
              </a:rPr>
              <a:t>Today</a:t>
            </a:r>
            <a:endParaRPr kumimoji="0" lang="en-US" sz="2000" b="1" i="0" u="none" strike="noStrike" cap="none" normalizeH="0" baseline="0" dirty="0" smtClean="0">
              <a:ln>
                <a:noFill/>
              </a:ln>
              <a:solidFill>
                <a:srgbClr val="FFC000"/>
              </a:solidFill>
              <a:effectLst/>
              <a:latin typeface="Helvetica" pitchFamily="34" charset="0"/>
            </a:endParaRPr>
          </a:p>
        </p:txBody>
      </p:sp>
    </p:spTree>
  </p:cSld>
  <p:clrMapOvr>
    <a:masterClrMapping/>
  </p:clrMapOvr>
  <p:transition advTm="11435"/>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Hypervisor’s Role in Management</a:t>
            </a:r>
            <a:endParaRPr lang="en-US" dirty="0"/>
          </a:p>
        </p:txBody>
      </p:sp>
      <p:sp>
        <p:nvSpPr>
          <p:cNvPr id="3" name="Content Placeholder 2"/>
          <p:cNvSpPr>
            <a:spLocks noGrp="1"/>
          </p:cNvSpPr>
          <p:nvPr>
            <p:ph idx="1"/>
          </p:nvPr>
        </p:nvSpPr>
        <p:spPr/>
        <p:txBody>
          <a:bodyPr/>
          <a:lstStyle/>
          <a:p>
            <a:r>
              <a:rPr lang="en-US" dirty="0" smtClean="0"/>
              <a:t>Receive request from cloud manager</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25</a:t>
            </a:fld>
            <a:endParaRPr lang="en-US"/>
          </a:p>
        </p:txBody>
      </p:sp>
      <p:sp>
        <p:nvSpPr>
          <p:cNvPr id="5" name="Rounded Rectangle 4"/>
          <p:cNvSpPr/>
          <p:nvPr/>
        </p:nvSpPr>
        <p:spPr bwMode="auto">
          <a:xfrm>
            <a:off x="914400" y="2209800"/>
            <a:ext cx="6781800" cy="3581400"/>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6" name="Rounded Rectangle 5"/>
          <p:cNvSpPr/>
          <p:nvPr/>
        </p:nvSpPr>
        <p:spPr bwMode="auto">
          <a:xfrm>
            <a:off x="1905000" y="2590800"/>
            <a:ext cx="1371600" cy="2362200"/>
          </a:xfrm>
          <a:prstGeom prst="roundRect">
            <a:avLst>
              <a:gd name="adj" fmla="val 9167"/>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7" name="Rounded Rectangle 6"/>
          <p:cNvSpPr/>
          <p:nvPr/>
        </p:nvSpPr>
        <p:spPr bwMode="auto">
          <a:xfrm>
            <a:off x="1905000" y="5199861"/>
            <a:ext cx="4800600"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8" name="Rounded Rectangle 7"/>
          <p:cNvSpPr/>
          <p:nvPr/>
        </p:nvSpPr>
        <p:spPr bwMode="auto">
          <a:xfrm>
            <a:off x="1905000" y="4533678"/>
            <a:ext cx="4800600" cy="478203"/>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Hypervisor</a:t>
            </a:r>
          </a:p>
        </p:txBody>
      </p:sp>
      <p:sp>
        <p:nvSpPr>
          <p:cNvPr id="24" name="TextBox 23"/>
          <p:cNvSpPr txBox="1"/>
          <p:nvPr/>
        </p:nvSpPr>
        <p:spPr>
          <a:xfrm>
            <a:off x="1789198" y="2156666"/>
            <a:ext cx="139359" cy="405946"/>
          </a:xfrm>
          <a:prstGeom prst="rect">
            <a:avLst/>
          </a:prstGeom>
          <a:noFill/>
        </p:spPr>
        <p:txBody>
          <a:bodyPr wrap="none" rtlCol="0">
            <a:spAutoFit/>
          </a:bodyPr>
          <a:lstStyle/>
          <a:p>
            <a:endParaRPr lang="en-US" sz="2800" b="1" dirty="0"/>
          </a:p>
        </p:txBody>
      </p:sp>
      <p:sp>
        <p:nvSpPr>
          <p:cNvPr id="25" name="TextBox 24"/>
          <p:cNvSpPr txBox="1"/>
          <p:nvPr/>
        </p:nvSpPr>
        <p:spPr>
          <a:xfrm>
            <a:off x="1948685" y="2179732"/>
            <a:ext cx="1175515" cy="400110"/>
          </a:xfrm>
          <a:prstGeom prst="rect">
            <a:avLst/>
          </a:prstGeom>
          <a:noFill/>
        </p:spPr>
        <p:txBody>
          <a:bodyPr wrap="none" rtlCol="0">
            <a:spAutoFit/>
          </a:bodyPr>
          <a:lstStyle/>
          <a:p>
            <a:r>
              <a:rPr lang="en-US" sz="2000" b="1" dirty="0" smtClean="0"/>
              <a:t>Priv. VM</a:t>
            </a:r>
            <a:endParaRPr lang="en-US" sz="2000" b="1" dirty="0"/>
          </a:p>
        </p:txBody>
      </p:sp>
      <p:sp>
        <p:nvSpPr>
          <p:cNvPr id="40" name="Rounded Rectangle 39"/>
          <p:cNvSpPr/>
          <p:nvPr/>
        </p:nvSpPr>
        <p:spPr bwMode="auto">
          <a:xfrm>
            <a:off x="1983698" y="2590800"/>
            <a:ext cx="1235439" cy="1371600"/>
          </a:xfrm>
          <a:prstGeom prst="roundRect">
            <a:avLst/>
          </a:prstGeom>
          <a:solidFill>
            <a:srgbClr val="99FF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VM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Mgmt.</a:t>
            </a:r>
          </a:p>
        </p:txBody>
      </p:sp>
      <p:cxnSp>
        <p:nvCxnSpPr>
          <p:cNvPr id="45" name="Straight Connector 44"/>
          <p:cNvCxnSpPr/>
          <p:nvPr/>
        </p:nvCxnSpPr>
        <p:spPr bwMode="auto">
          <a:xfrm rot="5400000">
            <a:off x="2329813" y="4226694"/>
            <a:ext cx="532593" cy="5622"/>
          </a:xfrm>
          <a:prstGeom prst="line">
            <a:avLst/>
          </a:prstGeom>
          <a:noFill/>
          <a:ln w="38100" cap="flat" cmpd="sng" algn="ctr">
            <a:solidFill>
              <a:schemeClr val="tx1"/>
            </a:solidFill>
            <a:prstDash val="solid"/>
            <a:round/>
            <a:headEnd type="none" w="med" len="med"/>
            <a:tailEnd type="none" w="med" len="med"/>
          </a:ln>
          <a:effectLst/>
        </p:spPr>
      </p:cxnSp>
      <p:grpSp>
        <p:nvGrpSpPr>
          <p:cNvPr id="9" name="Group 79"/>
          <p:cNvGrpSpPr/>
          <p:nvPr/>
        </p:nvGrpSpPr>
        <p:grpSpPr>
          <a:xfrm rot="19598494">
            <a:off x="3913829" y="5542385"/>
            <a:ext cx="279150" cy="353593"/>
            <a:chOff x="2286000" y="5638800"/>
            <a:chExt cx="457200" cy="609600"/>
          </a:xfrm>
        </p:grpSpPr>
        <p:sp>
          <p:nvSpPr>
            <p:cNvPr id="48" name="Rectangle 47"/>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9" name="Rectangle 48"/>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0" name="Rectangle 49"/>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1" name="Rectangle 50"/>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2" name="Rectangle 51"/>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3" name="Rectangle 52"/>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cxnSp>
        <p:nvCxnSpPr>
          <p:cNvPr id="22" name="Straight Arrow Connector 21"/>
          <p:cNvCxnSpPr/>
          <p:nvPr/>
        </p:nvCxnSpPr>
        <p:spPr bwMode="auto">
          <a:xfrm rot="5400000" flipH="1" flipV="1">
            <a:off x="1104900" y="5143500"/>
            <a:ext cx="2590800" cy="76200"/>
          </a:xfrm>
          <a:prstGeom prst="straightConnector1">
            <a:avLst/>
          </a:prstGeom>
          <a:noFill/>
          <a:ln w="76200" cap="flat" cmpd="sng" algn="ctr">
            <a:solidFill>
              <a:srgbClr val="FF0000"/>
            </a:solidFill>
            <a:prstDash val="solid"/>
            <a:round/>
            <a:headEnd type="none" w="med" len="med"/>
            <a:tailEnd type="arrow"/>
          </a:ln>
          <a:effectLst/>
        </p:spPr>
      </p:cxnSp>
      <p:sp>
        <p:nvSpPr>
          <p:cNvPr id="21" name="Rectangle 20"/>
          <p:cNvSpPr/>
          <p:nvPr/>
        </p:nvSpPr>
        <p:spPr bwMode="auto">
          <a:xfrm>
            <a:off x="0" y="0"/>
            <a:ext cx="9144000" cy="3048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FFC000"/>
                </a:solidFill>
                <a:latin typeface="Helvetica" pitchFamily="34" charset="0"/>
              </a:rPr>
              <a:t>Today</a:t>
            </a:r>
            <a:endParaRPr kumimoji="0" lang="en-US" sz="2000" b="1" i="0" u="none" strike="noStrike" cap="none" normalizeH="0" baseline="0" dirty="0" smtClean="0">
              <a:ln>
                <a:noFill/>
              </a:ln>
              <a:solidFill>
                <a:srgbClr val="FFC000"/>
              </a:solidFill>
              <a:effectLst/>
              <a:latin typeface="Helvetica" pitchFamily="34" charset="0"/>
            </a:endParaRPr>
          </a:p>
        </p:txBody>
      </p:sp>
    </p:spTree>
  </p:cSld>
  <p:clrMapOvr>
    <a:masterClrMapping/>
  </p:clrMapOvr>
  <p:transition advTm="518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Hypervisor’s Role in Management</a:t>
            </a:r>
            <a:endParaRPr lang="en-US" dirty="0"/>
          </a:p>
        </p:txBody>
      </p:sp>
      <p:sp>
        <p:nvSpPr>
          <p:cNvPr id="3" name="Content Placeholder 2"/>
          <p:cNvSpPr>
            <a:spLocks noGrp="1"/>
          </p:cNvSpPr>
          <p:nvPr>
            <p:ph idx="1"/>
          </p:nvPr>
        </p:nvSpPr>
        <p:spPr/>
        <p:txBody>
          <a:bodyPr/>
          <a:lstStyle/>
          <a:p>
            <a:r>
              <a:rPr lang="en-US" dirty="0" smtClean="0"/>
              <a:t>Form request to hypervisor</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26</a:t>
            </a:fld>
            <a:endParaRPr lang="en-US"/>
          </a:p>
        </p:txBody>
      </p:sp>
      <p:sp>
        <p:nvSpPr>
          <p:cNvPr id="5" name="Rounded Rectangle 4"/>
          <p:cNvSpPr/>
          <p:nvPr/>
        </p:nvSpPr>
        <p:spPr bwMode="auto">
          <a:xfrm>
            <a:off x="914400" y="2209800"/>
            <a:ext cx="6781800" cy="3581400"/>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6" name="Rounded Rectangle 5"/>
          <p:cNvSpPr/>
          <p:nvPr/>
        </p:nvSpPr>
        <p:spPr bwMode="auto">
          <a:xfrm>
            <a:off x="1905000" y="2590800"/>
            <a:ext cx="1371600" cy="2362200"/>
          </a:xfrm>
          <a:prstGeom prst="roundRect">
            <a:avLst>
              <a:gd name="adj" fmla="val 9167"/>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7" name="Rounded Rectangle 6"/>
          <p:cNvSpPr/>
          <p:nvPr/>
        </p:nvSpPr>
        <p:spPr bwMode="auto">
          <a:xfrm>
            <a:off x="1905000" y="5199861"/>
            <a:ext cx="4800600"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8" name="Rounded Rectangle 7"/>
          <p:cNvSpPr/>
          <p:nvPr/>
        </p:nvSpPr>
        <p:spPr bwMode="auto">
          <a:xfrm>
            <a:off x="1905000" y="4533678"/>
            <a:ext cx="4800600" cy="478203"/>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Hypervisor</a:t>
            </a:r>
          </a:p>
        </p:txBody>
      </p:sp>
      <p:sp>
        <p:nvSpPr>
          <p:cNvPr id="24" name="TextBox 23"/>
          <p:cNvSpPr txBox="1"/>
          <p:nvPr/>
        </p:nvSpPr>
        <p:spPr>
          <a:xfrm>
            <a:off x="1789198" y="2156666"/>
            <a:ext cx="139359" cy="405946"/>
          </a:xfrm>
          <a:prstGeom prst="rect">
            <a:avLst/>
          </a:prstGeom>
          <a:noFill/>
        </p:spPr>
        <p:txBody>
          <a:bodyPr wrap="none" rtlCol="0">
            <a:spAutoFit/>
          </a:bodyPr>
          <a:lstStyle/>
          <a:p>
            <a:endParaRPr lang="en-US" sz="2800" b="1" dirty="0"/>
          </a:p>
        </p:txBody>
      </p:sp>
      <p:sp>
        <p:nvSpPr>
          <p:cNvPr id="25" name="TextBox 24"/>
          <p:cNvSpPr txBox="1"/>
          <p:nvPr/>
        </p:nvSpPr>
        <p:spPr>
          <a:xfrm>
            <a:off x="1948685" y="2179732"/>
            <a:ext cx="1175515" cy="400110"/>
          </a:xfrm>
          <a:prstGeom prst="rect">
            <a:avLst/>
          </a:prstGeom>
          <a:noFill/>
        </p:spPr>
        <p:txBody>
          <a:bodyPr wrap="none" rtlCol="0">
            <a:spAutoFit/>
          </a:bodyPr>
          <a:lstStyle/>
          <a:p>
            <a:r>
              <a:rPr lang="en-US" sz="2000" b="1" dirty="0" smtClean="0"/>
              <a:t>Priv. VM</a:t>
            </a:r>
            <a:endParaRPr lang="en-US" sz="2000" b="1" dirty="0"/>
          </a:p>
        </p:txBody>
      </p:sp>
      <p:sp>
        <p:nvSpPr>
          <p:cNvPr id="40" name="Rounded Rectangle 39"/>
          <p:cNvSpPr/>
          <p:nvPr/>
        </p:nvSpPr>
        <p:spPr bwMode="auto">
          <a:xfrm>
            <a:off x="1983698" y="2590800"/>
            <a:ext cx="1235439" cy="1371600"/>
          </a:xfrm>
          <a:prstGeom prst="roundRect">
            <a:avLst/>
          </a:prstGeom>
          <a:solidFill>
            <a:srgbClr val="99FF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VM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Mgmt.</a:t>
            </a:r>
          </a:p>
        </p:txBody>
      </p:sp>
      <p:cxnSp>
        <p:nvCxnSpPr>
          <p:cNvPr id="45" name="Straight Connector 44"/>
          <p:cNvCxnSpPr/>
          <p:nvPr/>
        </p:nvCxnSpPr>
        <p:spPr bwMode="auto">
          <a:xfrm rot="5400000">
            <a:off x="2329813" y="4226694"/>
            <a:ext cx="532593" cy="5622"/>
          </a:xfrm>
          <a:prstGeom prst="line">
            <a:avLst/>
          </a:prstGeom>
          <a:noFill/>
          <a:ln w="38100" cap="flat" cmpd="sng" algn="ctr">
            <a:solidFill>
              <a:schemeClr val="tx1"/>
            </a:solidFill>
            <a:prstDash val="solid"/>
            <a:round/>
            <a:headEnd type="none" w="med" len="med"/>
            <a:tailEnd type="none" w="med" len="med"/>
          </a:ln>
          <a:effectLst/>
        </p:spPr>
      </p:cxnSp>
      <p:grpSp>
        <p:nvGrpSpPr>
          <p:cNvPr id="9" name="Group 79"/>
          <p:cNvGrpSpPr/>
          <p:nvPr/>
        </p:nvGrpSpPr>
        <p:grpSpPr>
          <a:xfrm rot="19598494">
            <a:off x="3913829" y="5542385"/>
            <a:ext cx="279150" cy="353593"/>
            <a:chOff x="2286000" y="5638800"/>
            <a:chExt cx="457200" cy="609600"/>
          </a:xfrm>
        </p:grpSpPr>
        <p:sp>
          <p:nvSpPr>
            <p:cNvPr id="48" name="Rectangle 47"/>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9" name="Rectangle 48"/>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0" name="Rectangle 49"/>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1" name="Rectangle 50"/>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2" name="Rectangle 51"/>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3" name="Rectangle 52"/>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cxnSp>
        <p:nvCxnSpPr>
          <p:cNvPr id="22" name="Straight Arrow Connector 21"/>
          <p:cNvCxnSpPr/>
          <p:nvPr/>
        </p:nvCxnSpPr>
        <p:spPr bwMode="auto">
          <a:xfrm rot="5400000">
            <a:off x="2705100" y="4229100"/>
            <a:ext cx="533400" cy="1588"/>
          </a:xfrm>
          <a:prstGeom prst="straightConnector1">
            <a:avLst/>
          </a:prstGeom>
          <a:noFill/>
          <a:ln w="76200" cap="flat" cmpd="sng" algn="ctr">
            <a:solidFill>
              <a:srgbClr val="FF0000"/>
            </a:solidFill>
            <a:prstDash val="solid"/>
            <a:round/>
            <a:headEnd type="none" w="med" len="med"/>
            <a:tailEnd type="arrow"/>
          </a:ln>
          <a:effectLst/>
        </p:spPr>
      </p:cxnSp>
      <p:sp>
        <p:nvSpPr>
          <p:cNvPr id="21" name="Rectangle 20"/>
          <p:cNvSpPr/>
          <p:nvPr/>
        </p:nvSpPr>
        <p:spPr bwMode="auto">
          <a:xfrm>
            <a:off x="0" y="0"/>
            <a:ext cx="9144000" cy="3048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FFC000"/>
                </a:solidFill>
                <a:latin typeface="Helvetica" pitchFamily="34" charset="0"/>
              </a:rPr>
              <a:t>Today</a:t>
            </a:r>
            <a:endParaRPr kumimoji="0" lang="en-US" sz="2000" b="1" i="0" u="none" strike="noStrike" cap="none" normalizeH="0" baseline="0" dirty="0" smtClean="0">
              <a:ln>
                <a:noFill/>
              </a:ln>
              <a:solidFill>
                <a:srgbClr val="FFC000"/>
              </a:solidFill>
              <a:effectLst/>
              <a:latin typeface="Helvetica" pitchFamily="34" charset="0"/>
            </a:endParaRPr>
          </a:p>
        </p:txBody>
      </p:sp>
    </p:spTree>
  </p:cSld>
  <p:clrMapOvr>
    <a:masterClrMapping/>
  </p:clrMapOvr>
  <p:transition advTm="2511"/>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Hypervisor’s Role in Management</a:t>
            </a:r>
            <a:endParaRPr lang="en-US" dirty="0"/>
          </a:p>
        </p:txBody>
      </p:sp>
      <p:sp>
        <p:nvSpPr>
          <p:cNvPr id="3" name="Content Placeholder 2"/>
          <p:cNvSpPr>
            <a:spLocks noGrp="1"/>
          </p:cNvSpPr>
          <p:nvPr>
            <p:ph idx="1"/>
          </p:nvPr>
        </p:nvSpPr>
        <p:spPr/>
        <p:txBody>
          <a:bodyPr/>
          <a:lstStyle/>
          <a:p>
            <a:r>
              <a:rPr lang="en-US" dirty="0" smtClean="0"/>
              <a:t>Launch VM</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27</a:t>
            </a:fld>
            <a:endParaRPr lang="en-US"/>
          </a:p>
        </p:txBody>
      </p:sp>
      <p:sp>
        <p:nvSpPr>
          <p:cNvPr id="5" name="Rounded Rectangle 4"/>
          <p:cNvSpPr/>
          <p:nvPr/>
        </p:nvSpPr>
        <p:spPr bwMode="auto">
          <a:xfrm>
            <a:off x="914400" y="2209800"/>
            <a:ext cx="6781800" cy="3581400"/>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6" name="Rounded Rectangle 5"/>
          <p:cNvSpPr/>
          <p:nvPr/>
        </p:nvSpPr>
        <p:spPr bwMode="auto">
          <a:xfrm>
            <a:off x="1905000" y="2590800"/>
            <a:ext cx="1371600" cy="2362200"/>
          </a:xfrm>
          <a:prstGeom prst="roundRect">
            <a:avLst>
              <a:gd name="adj" fmla="val 9167"/>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7" name="Rounded Rectangle 6"/>
          <p:cNvSpPr/>
          <p:nvPr/>
        </p:nvSpPr>
        <p:spPr bwMode="auto">
          <a:xfrm>
            <a:off x="1905000" y="5199861"/>
            <a:ext cx="4800600"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8" name="Rounded Rectangle 7"/>
          <p:cNvSpPr/>
          <p:nvPr/>
        </p:nvSpPr>
        <p:spPr bwMode="auto">
          <a:xfrm>
            <a:off x="1905000" y="4533678"/>
            <a:ext cx="4800600" cy="478203"/>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Hypervisor</a:t>
            </a:r>
          </a:p>
        </p:txBody>
      </p:sp>
      <p:sp>
        <p:nvSpPr>
          <p:cNvPr id="24" name="TextBox 23"/>
          <p:cNvSpPr txBox="1"/>
          <p:nvPr/>
        </p:nvSpPr>
        <p:spPr>
          <a:xfrm>
            <a:off x="1789198" y="2156666"/>
            <a:ext cx="139359" cy="405946"/>
          </a:xfrm>
          <a:prstGeom prst="rect">
            <a:avLst/>
          </a:prstGeom>
          <a:noFill/>
        </p:spPr>
        <p:txBody>
          <a:bodyPr wrap="none" rtlCol="0">
            <a:spAutoFit/>
          </a:bodyPr>
          <a:lstStyle/>
          <a:p>
            <a:endParaRPr lang="en-US" sz="2800" b="1" dirty="0"/>
          </a:p>
        </p:txBody>
      </p:sp>
      <p:sp>
        <p:nvSpPr>
          <p:cNvPr id="25" name="TextBox 24"/>
          <p:cNvSpPr txBox="1"/>
          <p:nvPr/>
        </p:nvSpPr>
        <p:spPr>
          <a:xfrm>
            <a:off x="1948685" y="2179732"/>
            <a:ext cx="1175515" cy="400110"/>
          </a:xfrm>
          <a:prstGeom prst="rect">
            <a:avLst/>
          </a:prstGeom>
          <a:noFill/>
        </p:spPr>
        <p:txBody>
          <a:bodyPr wrap="none" rtlCol="0">
            <a:spAutoFit/>
          </a:bodyPr>
          <a:lstStyle/>
          <a:p>
            <a:r>
              <a:rPr lang="en-US" sz="2000" b="1" dirty="0" smtClean="0"/>
              <a:t>Priv. VM</a:t>
            </a:r>
            <a:endParaRPr lang="en-US" sz="2000" b="1" dirty="0"/>
          </a:p>
        </p:txBody>
      </p:sp>
      <p:sp>
        <p:nvSpPr>
          <p:cNvPr id="40" name="Rounded Rectangle 39"/>
          <p:cNvSpPr/>
          <p:nvPr/>
        </p:nvSpPr>
        <p:spPr bwMode="auto">
          <a:xfrm>
            <a:off x="1983698" y="2590800"/>
            <a:ext cx="1235439" cy="1371600"/>
          </a:xfrm>
          <a:prstGeom prst="roundRect">
            <a:avLst/>
          </a:prstGeom>
          <a:solidFill>
            <a:srgbClr val="99FF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VM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Mgmt.</a:t>
            </a:r>
          </a:p>
        </p:txBody>
      </p:sp>
      <p:cxnSp>
        <p:nvCxnSpPr>
          <p:cNvPr id="45" name="Straight Connector 44"/>
          <p:cNvCxnSpPr/>
          <p:nvPr/>
        </p:nvCxnSpPr>
        <p:spPr bwMode="auto">
          <a:xfrm rot="5400000">
            <a:off x="2329813" y="4226694"/>
            <a:ext cx="532593" cy="5622"/>
          </a:xfrm>
          <a:prstGeom prst="line">
            <a:avLst/>
          </a:prstGeom>
          <a:noFill/>
          <a:ln w="38100" cap="flat" cmpd="sng" algn="ctr">
            <a:solidFill>
              <a:schemeClr val="tx1"/>
            </a:solidFill>
            <a:prstDash val="solid"/>
            <a:round/>
            <a:headEnd type="none" w="med" len="med"/>
            <a:tailEnd type="none" w="med" len="med"/>
          </a:ln>
          <a:effectLst/>
        </p:spPr>
      </p:cxnSp>
      <p:grpSp>
        <p:nvGrpSpPr>
          <p:cNvPr id="9" name="Group 79"/>
          <p:cNvGrpSpPr/>
          <p:nvPr/>
        </p:nvGrpSpPr>
        <p:grpSpPr>
          <a:xfrm rot="19598494">
            <a:off x="3913829" y="5542385"/>
            <a:ext cx="279150" cy="353593"/>
            <a:chOff x="2286000" y="5638800"/>
            <a:chExt cx="457200" cy="609600"/>
          </a:xfrm>
        </p:grpSpPr>
        <p:sp>
          <p:nvSpPr>
            <p:cNvPr id="48" name="Rectangle 47"/>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9" name="Rectangle 48"/>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0" name="Rectangle 49"/>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1" name="Rectangle 50"/>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2" name="Rectangle 51"/>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3" name="Rectangle 52"/>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cxnSp>
        <p:nvCxnSpPr>
          <p:cNvPr id="22" name="Straight Arrow Connector 21"/>
          <p:cNvCxnSpPr/>
          <p:nvPr/>
        </p:nvCxnSpPr>
        <p:spPr bwMode="auto">
          <a:xfrm rot="5400000">
            <a:off x="4380706" y="4229100"/>
            <a:ext cx="533400" cy="1588"/>
          </a:xfrm>
          <a:prstGeom prst="straightConnector1">
            <a:avLst/>
          </a:prstGeom>
          <a:noFill/>
          <a:ln w="76200" cap="flat" cmpd="sng" algn="ctr">
            <a:solidFill>
              <a:srgbClr val="FF0000"/>
            </a:solidFill>
            <a:prstDash val="solid"/>
            <a:round/>
            <a:headEnd type="arrow" w="med" len="med"/>
            <a:tailEnd type="none" w="med" len="med"/>
          </a:ln>
          <a:effectLst/>
        </p:spPr>
      </p:cxnSp>
      <p:sp>
        <p:nvSpPr>
          <p:cNvPr id="21" name="Rounded Rectangle 20"/>
          <p:cNvSpPr/>
          <p:nvPr/>
        </p:nvSpPr>
        <p:spPr bwMode="auto">
          <a:xfrm>
            <a:off x="3751289" y="3461940"/>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23" name="Rounded Rectangle 22"/>
          <p:cNvSpPr/>
          <p:nvPr/>
        </p:nvSpPr>
        <p:spPr bwMode="auto">
          <a:xfrm>
            <a:off x="3751289" y="25586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26" name="Rounded Rectangle 25"/>
          <p:cNvSpPr/>
          <p:nvPr/>
        </p:nvSpPr>
        <p:spPr bwMode="auto">
          <a:xfrm>
            <a:off x="4610725" y="2558669"/>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27" name="TextBox 26"/>
          <p:cNvSpPr txBox="1"/>
          <p:nvPr/>
        </p:nvSpPr>
        <p:spPr>
          <a:xfrm>
            <a:off x="3584270" y="2133600"/>
            <a:ext cx="139359" cy="405946"/>
          </a:xfrm>
          <a:prstGeom prst="rect">
            <a:avLst/>
          </a:prstGeom>
          <a:noFill/>
        </p:spPr>
        <p:txBody>
          <a:bodyPr wrap="none" rtlCol="0">
            <a:spAutoFit/>
          </a:bodyPr>
          <a:lstStyle/>
          <a:p>
            <a:endParaRPr lang="en-US" sz="2800" b="1" dirty="0"/>
          </a:p>
        </p:txBody>
      </p:sp>
      <p:sp>
        <p:nvSpPr>
          <p:cNvPr id="28" name="Rounded Rectangle 27"/>
          <p:cNvSpPr/>
          <p:nvPr/>
        </p:nvSpPr>
        <p:spPr bwMode="auto">
          <a:xfrm>
            <a:off x="4181007" y="25586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29" name="TextBox 28"/>
          <p:cNvSpPr txBox="1"/>
          <p:nvPr/>
        </p:nvSpPr>
        <p:spPr>
          <a:xfrm>
            <a:off x="3886200" y="2766266"/>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30" name="TextBox 29"/>
          <p:cNvSpPr txBox="1"/>
          <p:nvPr/>
        </p:nvSpPr>
        <p:spPr>
          <a:xfrm>
            <a:off x="3581400" y="2156666"/>
            <a:ext cx="1508746" cy="400110"/>
          </a:xfrm>
          <a:prstGeom prst="rect">
            <a:avLst/>
          </a:prstGeom>
          <a:noFill/>
        </p:spPr>
        <p:txBody>
          <a:bodyPr wrap="none" rtlCol="0">
            <a:spAutoFit/>
          </a:bodyPr>
          <a:lstStyle/>
          <a:p>
            <a:r>
              <a:rPr lang="en-US" sz="2000" b="1" dirty="0" smtClean="0"/>
              <a:t>Guest VM1</a:t>
            </a:r>
            <a:endParaRPr lang="en-US" sz="2000" b="1" dirty="0"/>
          </a:p>
        </p:txBody>
      </p:sp>
      <p:grpSp>
        <p:nvGrpSpPr>
          <p:cNvPr id="31" name="Group 79"/>
          <p:cNvGrpSpPr/>
          <p:nvPr/>
        </p:nvGrpSpPr>
        <p:grpSpPr>
          <a:xfrm rot="19598494">
            <a:off x="3913829" y="3781422"/>
            <a:ext cx="279150" cy="353593"/>
            <a:chOff x="2286000" y="5638800"/>
            <a:chExt cx="457200" cy="609600"/>
          </a:xfrm>
        </p:grpSpPr>
        <p:sp>
          <p:nvSpPr>
            <p:cNvPr id="32" name="Rectangle 31"/>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3" name="Rectangle 32"/>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4" name="Rectangle 33"/>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5" name="Rectangle 34"/>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6" name="Rectangle 35"/>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7" name="Rectangle 36"/>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cxnSp>
        <p:nvCxnSpPr>
          <p:cNvPr id="38" name="Straight Connector 37"/>
          <p:cNvCxnSpPr/>
          <p:nvPr/>
        </p:nvCxnSpPr>
        <p:spPr bwMode="auto">
          <a:xfrm rot="5400000">
            <a:off x="4068383" y="4237418"/>
            <a:ext cx="555657" cy="5622"/>
          </a:xfrm>
          <a:prstGeom prst="line">
            <a:avLst/>
          </a:prstGeom>
          <a:noFill/>
          <a:ln w="38100" cap="flat" cmpd="sng" algn="ctr">
            <a:solidFill>
              <a:schemeClr val="tx1"/>
            </a:solidFill>
            <a:prstDash val="solid"/>
            <a:round/>
            <a:headEnd type="none" w="med" len="med"/>
            <a:tailEnd type="none" w="med" len="med"/>
          </a:ln>
          <a:effectLst/>
        </p:spPr>
      </p:cxnSp>
      <p:sp>
        <p:nvSpPr>
          <p:cNvPr id="39" name="Rectangle 38"/>
          <p:cNvSpPr/>
          <p:nvPr/>
        </p:nvSpPr>
        <p:spPr bwMode="auto">
          <a:xfrm>
            <a:off x="0" y="0"/>
            <a:ext cx="9144000" cy="3048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FFC000"/>
                </a:solidFill>
                <a:latin typeface="Helvetica" pitchFamily="34" charset="0"/>
              </a:rPr>
              <a:t>Today</a:t>
            </a:r>
            <a:endParaRPr kumimoji="0" lang="en-US" sz="2000" b="1" i="0" u="none" strike="noStrike" cap="none" normalizeH="0" baseline="0" dirty="0" smtClean="0">
              <a:ln>
                <a:noFill/>
              </a:ln>
              <a:solidFill>
                <a:srgbClr val="FFC000"/>
              </a:solidFill>
              <a:effectLst/>
              <a:latin typeface="Helvetica" pitchFamily="34" charset="0"/>
            </a:endParaRPr>
          </a:p>
        </p:txBody>
      </p:sp>
    </p:spTree>
  </p:cSld>
  <p:clrMapOvr>
    <a:masterClrMapping/>
  </p:clrMapOvr>
  <p:transition advTm="17847"/>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153400" cy="685800"/>
          </a:xfrm>
        </p:spPr>
        <p:txBody>
          <a:bodyPr/>
          <a:lstStyle/>
          <a:p>
            <a:r>
              <a:rPr lang="en-US" sz="3200" dirty="0" smtClean="0"/>
              <a:t>Decouple Management And Operation</a:t>
            </a:r>
            <a:endParaRPr lang="en-US" sz="3200" dirty="0"/>
          </a:p>
        </p:txBody>
      </p:sp>
      <p:sp>
        <p:nvSpPr>
          <p:cNvPr id="3" name="Content Placeholder 2"/>
          <p:cNvSpPr>
            <a:spLocks noGrp="1"/>
          </p:cNvSpPr>
          <p:nvPr>
            <p:ph idx="1"/>
          </p:nvPr>
        </p:nvSpPr>
        <p:spPr/>
        <p:txBody>
          <a:bodyPr/>
          <a:lstStyle/>
          <a:p>
            <a:r>
              <a:rPr lang="en-US" dirty="0" smtClean="0"/>
              <a:t>System manager runs on its own core</a:t>
            </a:r>
          </a:p>
        </p:txBody>
      </p:sp>
      <p:sp>
        <p:nvSpPr>
          <p:cNvPr id="4" name="Slide Number Placeholder 3"/>
          <p:cNvSpPr>
            <a:spLocks noGrp="1"/>
          </p:cNvSpPr>
          <p:nvPr>
            <p:ph type="sldNum" sz="quarter" idx="10"/>
          </p:nvPr>
        </p:nvSpPr>
        <p:spPr/>
        <p:txBody>
          <a:bodyPr/>
          <a:lstStyle/>
          <a:p>
            <a:fld id="{FAFAE12B-AF5E-4676-AE1F-60AB827D625D}" type="slidenum">
              <a:rPr lang="en-US" smtClean="0"/>
              <a:pPr/>
              <a:t>28</a:t>
            </a:fld>
            <a:endParaRPr lang="en-US"/>
          </a:p>
        </p:txBody>
      </p:sp>
      <p:sp>
        <p:nvSpPr>
          <p:cNvPr id="5" name="Rounded Rectangle 4"/>
          <p:cNvSpPr/>
          <p:nvPr/>
        </p:nvSpPr>
        <p:spPr bwMode="auto">
          <a:xfrm>
            <a:off x="838200" y="3733800"/>
            <a:ext cx="7239000" cy="2819400"/>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23" name="TextBox 22"/>
          <p:cNvSpPr txBox="1"/>
          <p:nvPr/>
        </p:nvSpPr>
        <p:spPr>
          <a:xfrm>
            <a:off x="1712998" y="4137866"/>
            <a:ext cx="139359" cy="405946"/>
          </a:xfrm>
          <a:prstGeom prst="rect">
            <a:avLst/>
          </a:prstGeom>
          <a:noFill/>
        </p:spPr>
        <p:txBody>
          <a:bodyPr wrap="none" rtlCol="0">
            <a:spAutoFit/>
          </a:bodyPr>
          <a:lstStyle/>
          <a:p>
            <a:endParaRPr lang="en-US" sz="2800" b="1" dirty="0"/>
          </a:p>
        </p:txBody>
      </p:sp>
      <p:sp>
        <p:nvSpPr>
          <p:cNvPr id="24" name="TextBox 23"/>
          <p:cNvSpPr txBox="1"/>
          <p:nvPr/>
        </p:nvSpPr>
        <p:spPr>
          <a:xfrm>
            <a:off x="1981200" y="3733800"/>
            <a:ext cx="982961" cy="400110"/>
          </a:xfrm>
          <a:prstGeom prst="rect">
            <a:avLst/>
          </a:prstGeom>
          <a:noFill/>
        </p:spPr>
        <p:txBody>
          <a:bodyPr wrap="none" rtlCol="0">
            <a:spAutoFit/>
          </a:bodyPr>
          <a:lstStyle/>
          <a:p>
            <a:r>
              <a:rPr lang="en-US" sz="2000" b="1" dirty="0" smtClean="0"/>
              <a:t>Core 0</a:t>
            </a:r>
            <a:endParaRPr lang="en-US" sz="2000" b="1" dirty="0"/>
          </a:p>
        </p:txBody>
      </p:sp>
      <p:sp>
        <p:nvSpPr>
          <p:cNvPr id="39" name="Rounded Rectangle 38"/>
          <p:cNvSpPr/>
          <p:nvPr/>
        </p:nvSpPr>
        <p:spPr bwMode="auto">
          <a:xfrm>
            <a:off x="1907498" y="4572000"/>
            <a:ext cx="1235439" cy="1371600"/>
          </a:xfrm>
          <a:prstGeom prst="roundRect">
            <a:avLst/>
          </a:prstGeom>
          <a:solidFill>
            <a:srgbClr val="99FF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Manager</a:t>
            </a:r>
          </a:p>
        </p:txBody>
      </p:sp>
      <p:sp>
        <p:nvSpPr>
          <p:cNvPr id="54" name="TextBox 53"/>
          <p:cNvSpPr txBox="1"/>
          <p:nvPr/>
        </p:nvSpPr>
        <p:spPr>
          <a:xfrm>
            <a:off x="5867400" y="3733800"/>
            <a:ext cx="982961" cy="400110"/>
          </a:xfrm>
          <a:prstGeom prst="rect">
            <a:avLst/>
          </a:prstGeom>
          <a:noFill/>
        </p:spPr>
        <p:txBody>
          <a:bodyPr wrap="none" rtlCol="0">
            <a:spAutoFit/>
          </a:bodyPr>
          <a:lstStyle/>
          <a:p>
            <a:r>
              <a:rPr lang="en-US" sz="2000" b="1" dirty="0" smtClean="0"/>
              <a:t>Core 1</a:t>
            </a:r>
            <a:endParaRPr lang="en-US" sz="2000" b="1" dirty="0"/>
          </a:p>
        </p:txBody>
      </p:sp>
      <p:sp>
        <p:nvSpPr>
          <p:cNvPr id="55" name="Rectangle 54"/>
          <p:cNvSpPr/>
          <p:nvPr/>
        </p:nvSpPr>
        <p:spPr bwMode="auto">
          <a:xfrm>
            <a:off x="4953000" y="4191000"/>
            <a:ext cx="2819400" cy="2057400"/>
          </a:xfrm>
          <a:prstGeom prst="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3" name="Rectangle 72"/>
          <p:cNvSpPr/>
          <p:nvPr/>
        </p:nvSpPr>
        <p:spPr bwMode="auto">
          <a:xfrm>
            <a:off x="990600" y="4191000"/>
            <a:ext cx="2819400" cy="2057400"/>
          </a:xfrm>
          <a:prstGeom prst="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 name="Rectangle 11"/>
          <p:cNvSpPr/>
          <p:nvPr/>
        </p:nvSpPr>
        <p:spPr bwMode="auto">
          <a:xfrm>
            <a:off x="0" y="0"/>
            <a:ext cx="9144000" cy="304800"/>
          </a:xfrm>
          <a:prstGeom prst="rect">
            <a:avLst/>
          </a:prstGeom>
          <a:solidFill>
            <a:srgbClr val="FFC000"/>
          </a:solidFill>
          <a:ln w="3810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err="1" smtClean="0">
                <a:latin typeface="Helvetica" pitchFamily="34" charset="0"/>
              </a:rPr>
              <a:t>NoHype</a:t>
            </a:r>
            <a:endParaRPr kumimoji="0" lang="en-US" sz="2000" b="1" i="0" u="none" strike="noStrike" cap="none" normalizeH="0" baseline="0" dirty="0" smtClean="0">
              <a:ln>
                <a:noFill/>
              </a:ln>
              <a:solidFill>
                <a:schemeClr val="tx1"/>
              </a:solidFill>
              <a:effectLst/>
              <a:latin typeface="Helvetica" pitchFamily="34" charset="0"/>
            </a:endParaRPr>
          </a:p>
        </p:txBody>
      </p:sp>
    </p:spTree>
  </p:cSld>
  <p:clrMapOvr>
    <a:masterClrMapping/>
  </p:clrMapOvr>
  <p:transition advTm="17019"/>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153400" cy="685800"/>
          </a:xfrm>
        </p:spPr>
        <p:txBody>
          <a:bodyPr/>
          <a:lstStyle/>
          <a:p>
            <a:r>
              <a:rPr lang="en-US" sz="3200" dirty="0" smtClean="0"/>
              <a:t>Decouple Management And Operation</a:t>
            </a:r>
            <a:endParaRPr lang="en-US" sz="3200" dirty="0"/>
          </a:p>
        </p:txBody>
      </p:sp>
      <p:sp>
        <p:nvSpPr>
          <p:cNvPr id="3" name="Content Placeholder 2"/>
          <p:cNvSpPr>
            <a:spLocks noGrp="1"/>
          </p:cNvSpPr>
          <p:nvPr>
            <p:ph idx="1"/>
          </p:nvPr>
        </p:nvSpPr>
        <p:spPr/>
        <p:txBody>
          <a:bodyPr/>
          <a:lstStyle/>
          <a:p>
            <a:r>
              <a:rPr lang="en-US" dirty="0" smtClean="0"/>
              <a:t>System manager runs on its own core</a:t>
            </a:r>
          </a:p>
          <a:p>
            <a:r>
              <a:rPr lang="en-US" dirty="0" smtClean="0"/>
              <a:t>Sends an IPI to start/stop a VM</a:t>
            </a:r>
          </a:p>
        </p:txBody>
      </p:sp>
      <p:sp>
        <p:nvSpPr>
          <p:cNvPr id="4" name="Slide Number Placeholder 3"/>
          <p:cNvSpPr>
            <a:spLocks noGrp="1"/>
          </p:cNvSpPr>
          <p:nvPr>
            <p:ph type="sldNum" sz="quarter" idx="10"/>
          </p:nvPr>
        </p:nvSpPr>
        <p:spPr/>
        <p:txBody>
          <a:bodyPr/>
          <a:lstStyle/>
          <a:p>
            <a:fld id="{FAFAE12B-AF5E-4676-AE1F-60AB827D625D}" type="slidenum">
              <a:rPr lang="en-US" smtClean="0"/>
              <a:pPr/>
              <a:t>29</a:t>
            </a:fld>
            <a:endParaRPr lang="en-US"/>
          </a:p>
        </p:txBody>
      </p:sp>
      <p:sp>
        <p:nvSpPr>
          <p:cNvPr id="5" name="Rounded Rectangle 4"/>
          <p:cNvSpPr/>
          <p:nvPr/>
        </p:nvSpPr>
        <p:spPr bwMode="auto">
          <a:xfrm>
            <a:off x="838200" y="3733800"/>
            <a:ext cx="7239000" cy="2819400"/>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23" name="TextBox 22"/>
          <p:cNvSpPr txBox="1"/>
          <p:nvPr/>
        </p:nvSpPr>
        <p:spPr>
          <a:xfrm>
            <a:off x="1712998" y="4137866"/>
            <a:ext cx="139359" cy="405946"/>
          </a:xfrm>
          <a:prstGeom prst="rect">
            <a:avLst/>
          </a:prstGeom>
          <a:noFill/>
        </p:spPr>
        <p:txBody>
          <a:bodyPr wrap="none" rtlCol="0">
            <a:spAutoFit/>
          </a:bodyPr>
          <a:lstStyle/>
          <a:p>
            <a:endParaRPr lang="en-US" sz="2800" b="1" dirty="0"/>
          </a:p>
        </p:txBody>
      </p:sp>
      <p:sp>
        <p:nvSpPr>
          <p:cNvPr id="24" name="TextBox 23"/>
          <p:cNvSpPr txBox="1"/>
          <p:nvPr/>
        </p:nvSpPr>
        <p:spPr>
          <a:xfrm>
            <a:off x="1981200" y="3733800"/>
            <a:ext cx="982961" cy="400110"/>
          </a:xfrm>
          <a:prstGeom prst="rect">
            <a:avLst/>
          </a:prstGeom>
          <a:noFill/>
        </p:spPr>
        <p:txBody>
          <a:bodyPr wrap="none" rtlCol="0">
            <a:spAutoFit/>
          </a:bodyPr>
          <a:lstStyle/>
          <a:p>
            <a:r>
              <a:rPr lang="en-US" sz="2000" b="1" dirty="0" smtClean="0"/>
              <a:t>Core 0</a:t>
            </a:r>
            <a:endParaRPr lang="en-US" sz="2000" b="1" dirty="0"/>
          </a:p>
        </p:txBody>
      </p:sp>
      <p:sp>
        <p:nvSpPr>
          <p:cNvPr id="39" name="Rounded Rectangle 38"/>
          <p:cNvSpPr/>
          <p:nvPr/>
        </p:nvSpPr>
        <p:spPr bwMode="auto">
          <a:xfrm>
            <a:off x="1907498" y="4572000"/>
            <a:ext cx="1235439" cy="1371600"/>
          </a:xfrm>
          <a:prstGeom prst="roundRect">
            <a:avLst/>
          </a:prstGeom>
          <a:solidFill>
            <a:srgbClr val="99FF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Manager</a:t>
            </a:r>
          </a:p>
        </p:txBody>
      </p:sp>
      <p:sp>
        <p:nvSpPr>
          <p:cNvPr id="54" name="TextBox 53"/>
          <p:cNvSpPr txBox="1"/>
          <p:nvPr/>
        </p:nvSpPr>
        <p:spPr>
          <a:xfrm>
            <a:off x="5867400" y="3733800"/>
            <a:ext cx="982961" cy="400110"/>
          </a:xfrm>
          <a:prstGeom prst="rect">
            <a:avLst/>
          </a:prstGeom>
          <a:noFill/>
        </p:spPr>
        <p:txBody>
          <a:bodyPr wrap="none" rtlCol="0">
            <a:spAutoFit/>
          </a:bodyPr>
          <a:lstStyle/>
          <a:p>
            <a:r>
              <a:rPr lang="en-US" sz="2000" b="1" dirty="0" smtClean="0"/>
              <a:t>Core 1</a:t>
            </a:r>
            <a:endParaRPr lang="en-US" sz="2000" b="1" dirty="0"/>
          </a:p>
        </p:txBody>
      </p:sp>
      <p:sp>
        <p:nvSpPr>
          <p:cNvPr id="55" name="Rectangle 54"/>
          <p:cNvSpPr/>
          <p:nvPr/>
        </p:nvSpPr>
        <p:spPr bwMode="auto">
          <a:xfrm>
            <a:off x="4953000" y="4191000"/>
            <a:ext cx="2819400" cy="2057400"/>
          </a:xfrm>
          <a:prstGeom prst="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3" name="Rectangle 72"/>
          <p:cNvSpPr/>
          <p:nvPr/>
        </p:nvSpPr>
        <p:spPr bwMode="auto">
          <a:xfrm>
            <a:off x="990600" y="4191000"/>
            <a:ext cx="2819400" cy="2057400"/>
          </a:xfrm>
          <a:prstGeom prst="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74" name="Straight Arrow Connector 73"/>
          <p:cNvCxnSpPr/>
          <p:nvPr/>
        </p:nvCxnSpPr>
        <p:spPr bwMode="auto">
          <a:xfrm>
            <a:off x="3810000" y="5867400"/>
            <a:ext cx="1143000" cy="1588"/>
          </a:xfrm>
          <a:prstGeom prst="straightConnector1">
            <a:avLst/>
          </a:prstGeom>
          <a:noFill/>
          <a:ln w="38100" cap="flat" cmpd="sng" algn="ctr">
            <a:solidFill>
              <a:srgbClr val="0000FF"/>
            </a:solidFill>
            <a:prstDash val="solid"/>
            <a:round/>
            <a:headEnd type="none" w="med" len="med"/>
            <a:tailEnd type="arrow"/>
          </a:ln>
          <a:effectLst/>
        </p:spPr>
      </p:cxnSp>
      <p:sp>
        <p:nvSpPr>
          <p:cNvPr id="77" name="TextBox 76"/>
          <p:cNvSpPr txBox="1"/>
          <p:nvPr/>
        </p:nvSpPr>
        <p:spPr>
          <a:xfrm>
            <a:off x="4038600" y="5410200"/>
            <a:ext cx="622286" cy="523220"/>
          </a:xfrm>
          <a:prstGeom prst="rect">
            <a:avLst/>
          </a:prstGeom>
          <a:noFill/>
        </p:spPr>
        <p:txBody>
          <a:bodyPr wrap="none" rtlCol="0">
            <a:spAutoFit/>
          </a:bodyPr>
          <a:lstStyle/>
          <a:p>
            <a:r>
              <a:rPr lang="en-US" sz="2800" dirty="0" smtClean="0"/>
              <a:t>IPI</a:t>
            </a:r>
            <a:endParaRPr lang="en-US" sz="2800" dirty="0"/>
          </a:p>
        </p:txBody>
      </p:sp>
      <p:sp>
        <p:nvSpPr>
          <p:cNvPr id="14" name="Rectangle 13"/>
          <p:cNvSpPr/>
          <p:nvPr/>
        </p:nvSpPr>
        <p:spPr bwMode="auto">
          <a:xfrm>
            <a:off x="0" y="0"/>
            <a:ext cx="9144000" cy="304800"/>
          </a:xfrm>
          <a:prstGeom prst="rect">
            <a:avLst/>
          </a:prstGeom>
          <a:solidFill>
            <a:srgbClr val="FFC000"/>
          </a:solidFill>
          <a:ln w="3810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err="1" smtClean="0">
                <a:latin typeface="Helvetica" pitchFamily="34" charset="0"/>
              </a:rPr>
              <a:t>NoHype</a:t>
            </a:r>
            <a:endParaRPr kumimoji="0" lang="en-US" sz="2000" b="1" i="0" u="none" strike="noStrike" cap="none" normalizeH="0" baseline="0" dirty="0" smtClean="0">
              <a:ln>
                <a:noFill/>
              </a:ln>
              <a:solidFill>
                <a:schemeClr val="tx1"/>
              </a:solidFill>
              <a:effectLst/>
              <a:latin typeface="Helvetica" pitchFamily="34" charset="0"/>
            </a:endParaRPr>
          </a:p>
        </p:txBody>
      </p:sp>
      <p:cxnSp>
        <p:nvCxnSpPr>
          <p:cNvPr id="15" name="Straight Arrow Connector 14"/>
          <p:cNvCxnSpPr/>
          <p:nvPr/>
        </p:nvCxnSpPr>
        <p:spPr bwMode="auto">
          <a:xfrm rot="5400000" flipH="1" flipV="1">
            <a:off x="1866900" y="6209506"/>
            <a:ext cx="990600" cy="1588"/>
          </a:xfrm>
          <a:prstGeom prst="straightConnector1">
            <a:avLst/>
          </a:prstGeom>
          <a:noFill/>
          <a:ln w="76200" cap="flat" cmpd="sng" algn="ctr">
            <a:solidFill>
              <a:srgbClr val="FF0000"/>
            </a:solidFill>
            <a:prstDash val="solid"/>
            <a:round/>
            <a:headEnd type="none" w="med" len="med"/>
            <a:tailEnd type="arrow"/>
          </a:ln>
          <a:effectLst/>
        </p:spPr>
      </p:cxnSp>
    </p:spTree>
  </p:cSld>
  <p:clrMapOvr>
    <a:masterClrMapping/>
  </p:clrMapOvr>
  <p:transition advTm="1316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the Virtualization</a:t>
            </a:r>
            <a:endParaRPr lang="en-US" dirty="0"/>
          </a:p>
        </p:txBody>
      </p:sp>
      <p:sp>
        <p:nvSpPr>
          <p:cNvPr id="3" name="Content Placeholder 2"/>
          <p:cNvSpPr>
            <a:spLocks noGrp="1"/>
          </p:cNvSpPr>
          <p:nvPr>
            <p:ph idx="1"/>
          </p:nvPr>
        </p:nvSpPr>
        <p:spPr/>
        <p:txBody>
          <a:bodyPr/>
          <a:lstStyle/>
          <a:p>
            <a:r>
              <a:rPr lang="en-US" dirty="0" smtClean="0"/>
              <a:t>Virtualization used to share servers</a:t>
            </a:r>
          </a:p>
          <a:p>
            <a:pPr lvl="1"/>
            <a:r>
              <a:rPr lang="en-US" dirty="0" smtClean="0"/>
              <a:t>Software layer running under each virtual machine</a:t>
            </a:r>
          </a:p>
        </p:txBody>
      </p:sp>
      <p:sp>
        <p:nvSpPr>
          <p:cNvPr id="4" name="Slide Number Placeholder 3"/>
          <p:cNvSpPr>
            <a:spLocks noGrp="1"/>
          </p:cNvSpPr>
          <p:nvPr>
            <p:ph type="sldNum" sz="quarter" idx="10"/>
          </p:nvPr>
        </p:nvSpPr>
        <p:spPr/>
        <p:txBody>
          <a:bodyPr/>
          <a:lstStyle/>
          <a:p>
            <a:fld id="{FAFAE12B-AF5E-4676-AE1F-60AB827D625D}" type="slidenum">
              <a:rPr lang="en-US" smtClean="0"/>
              <a:pPr/>
              <a:t>3</a:t>
            </a:fld>
            <a:endParaRPr lang="en-US"/>
          </a:p>
        </p:txBody>
      </p:sp>
      <p:sp>
        <p:nvSpPr>
          <p:cNvPr id="48" name="Rounded Rectangle 47"/>
          <p:cNvSpPr/>
          <p:nvPr/>
        </p:nvSpPr>
        <p:spPr bwMode="auto">
          <a:xfrm>
            <a:off x="5181600" y="3200400"/>
            <a:ext cx="3276600" cy="3347418"/>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49" name="Rounded Rectangle 48"/>
          <p:cNvSpPr/>
          <p:nvPr/>
        </p:nvSpPr>
        <p:spPr bwMode="auto">
          <a:xfrm>
            <a:off x="5503889" y="5857081"/>
            <a:ext cx="2739452"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50" name="Rounded Rectangle 49"/>
          <p:cNvSpPr/>
          <p:nvPr/>
        </p:nvSpPr>
        <p:spPr bwMode="auto">
          <a:xfrm>
            <a:off x="5503889" y="5219478"/>
            <a:ext cx="2739452" cy="478203"/>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Hypervisor</a:t>
            </a:r>
          </a:p>
        </p:txBody>
      </p:sp>
      <p:sp>
        <p:nvSpPr>
          <p:cNvPr id="51" name="Rounded Rectangle 50"/>
          <p:cNvSpPr/>
          <p:nvPr/>
        </p:nvSpPr>
        <p:spPr bwMode="auto">
          <a:xfrm>
            <a:off x="5503889"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52" name="Rounded Rectangle 51"/>
          <p:cNvSpPr/>
          <p:nvPr/>
        </p:nvSpPr>
        <p:spPr bwMode="auto">
          <a:xfrm>
            <a:off x="5503889"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53" name="Rounded Rectangle 52"/>
          <p:cNvSpPr/>
          <p:nvPr/>
        </p:nvSpPr>
        <p:spPr bwMode="auto">
          <a:xfrm>
            <a:off x="6363325"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54" name="Rounded Rectangle 53"/>
          <p:cNvSpPr/>
          <p:nvPr/>
        </p:nvSpPr>
        <p:spPr bwMode="auto">
          <a:xfrm>
            <a:off x="7007902"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55" name="Rounded Rectangle 54"/>
          <p:cNvSpPr/>
          <p:nvPr/>
        </p:nvSpPr>
        <p:spPr bwMode="auto">
          <a:xfrm>
            <a:off x="7007902"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56" name="Rounded Rectangle 55"/>
          <p:cNvSpPr/>
          <p:nvPr/>
        </p:nvSpPr>
        <p:spPr bwMode="auto">
          <a:xfrm>
            <a:off x="7867338"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57" name="TextBox 56"/>
          <p:cNvSpPr txBox="1"/>
          <p:nvPr/>
        </p:nvSpPr>
        <p:spPr>
          <a:xfrm>
            <a:off x="5336870" y="3253534"/>
            <a:ext cx="139359" cy="405946"/>
          </a:xfrm>
          <a:prstGeom prst="rect">
            <a:avLst/>
          </a:prstGeom>
          <a:noFill/>
        </p:spPr>
        <p:txBody>
          <a:bodyPr wrap="none" rtlCol="0">
            <a:spAutoFit/>
          </a:bodyPr>
          <a:lstStyle/>
          <a:p>
            <a:endParaRPr lang="en-US" sz="2800" b="1" dirty="0"/>
          </a:p>
        </p:txBody>
      </p:sp>
      <p:sp>
        <p:nvSpPr>
          <p:cNvPr id="58" name="TextBox 57"/>
          <p:cNvSpPr txBox="1"/>
          <p:nvPr/>
        </p:nvSpPr>
        <p:spPr>
          <a:xfrm>
            <a:off x="6894598" y="3253534"/>
            <a:ext cx="139359" cy="405946"/>
          </a:xfrm>
          <a:prstGeom prst="rect">
            <a:avLst/>
          </a:prstGeom>
          <a:noFill/>
        </p:spPr>
        <p:txBody>
          <a:bodyPr wrap="none" rtlCol="0">
            <a:spAutoFit/>
          </a:bodyPr>
          <a:lstStyle/>
          <a:p>
            <a:endParaRPr lang="en-US" sz="2800" b="1" dirty="0"/>
          </a:p>
        </p:txBody>
      </p:sp>
      <p:sp>
        <p:nvSpPr>
          <p:cNvPr id="59" name="Oval 58"/>
          <p:cNvSpPr/>
          <p:nvPr/>
        </p:nvSpPr>
        <p:spPr bwMode="auto">
          <a:xfrm>
            <a:off x="7598765"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60" name="Straight Connector 59"/>
          <p:cNvCxnSpPr>
            <a:stCxn id="64" idx="2"/>
            <a:endCxn id="59"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61" name="Rectangle 60"/>
          <p:cNvSpPr/>
          <p:nvPr/>
        </p:nvSpPr>
        <p:spPr bwMode="auto">
          <a:xfrm>
            <a:off x="7598765"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62" name="Straight Connector 61"/>
          <p:cNvCxnSpPr>
            <a:stCxn id="64"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63" name="Oval 62"/>
          <p:cNvSpPr/>
          <p:nvPr/>
        </p:nvSpPr>
        <p:spPr bwMode="auto">
          <a:xfrm>
            <a:off x="7598765"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4" name="Oval 63"/>
          <p:cNvSpPr/>
          <p:nvPr/>
        </p:nvSpPr>
        <p:spPr bwMode="auto">
          <a:xfrm>
            <a:off x="7598765"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5" name="Oval 64"/>
          <p:cNvSpPr/>
          <p:nvPr/>
        </p:nvSpPr>
        <p:spPr bwMode="auto">
          <a:xfrm>
            <a:off x="7974768"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66" name="Straight Connector 65"/>
          <p:cNvCxnSpPr>
            <a:stCxn id="70" idx="2"/>
            <a:endCxn id="65"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67" name="Rectangle 66"/>
          <p:cNvSpPr/>
          <p:nvPr/>
        </p:nvSpPr>
        <p:spPr bwMode="auto">
          <a:xfrm>
            <a:off x="7974768"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68" name="Straight Connector 67"/>
          <p:cNvCxnSpPr>
            <a:stCxn id="70"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69" name="Oval 68"/>
          <p:cNvSpPr/>
          <p:nvPr/>
        </p:nvSpPr>
        <p:spPr bwMode="auto">
          <a:xfrm>
            <a:off x="7974768"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0" name="Oval 69"/>
          <p:cNvSpPr/>
          <p:nvPr/>
        </p:nvSpPr>
        <p:spPr bwMode="auto">
          <a:xfrm>
            <a:off x="7974768"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71" name="Straight Connector 70"/>
          <p:cNvCxnSpPr/>
          <p:nvPr/>
        </p:nvCxnSpPr>
        <p:spPr bwMode="auto">
          <a:xfrm>
            <a:off x="7921052" y="6282150"/>
            <a:ext cx="0" cy="159401"/>
          </a:xfrm>
          <a:prstGeom prst="line">
            <a:avLst/>
          </a:prstGeom>
          <a:noFill/>
          <a:ln w="38100" cap="flat" cmpd="sng" algn="ctr">
            <a:solidFill>
              <a:srgbClr val="0000FF"/>
            </a:solidFill>
            <a:prstDash val="solid"/>
            <a:round/>
            <a:headEnd type="none" w="med" len="med"/>
            <a:tailEnd type="none" w="med" len="med"/>
          </a:ln>
          <a:effectLst/>
        </p:spPr>
      </p:cxnSp>
      <p:cxnSp>
        <p:nvCxnSpPr>
          <p:cNvPr id="72" name="Straight Connector 71"/>
          <p:cNvCxnSpPr/>
          <p:nvPr/>
        </p:nvCxnSpPr>
        <p:spPr bwMode="auto">
          <a:xfrm>
            <a:off x="8297056" y="6282150"/>
            <a:ext cx="0" cy="159401"/>
          </a:xfrm>
          <a:prstGeom prst="line">
            <a:avLst/>
          </a:prstGeom>
          <a:noFill/>
          <a:ln w="38100" cap="flat" cmpd="sng" algn="ctr">
            <a:solidFill>
              <a:srgbClr val="0000FF"/>
            </a:solidFill>
            <a:prstDash val="solid"/>
            <a:round/>
            <a:headEnd type="none" w="med" len="med"/>
            <a:tailEnd type="none" w="med" len="med"/>
          </a:ln>
          <a:effectLst/>
        </p:spPr>
      </p:cxnSp>
      <p:grpSp>
        <p:nvGrpSpPr>
          <p:cNvPr id="5" name="Group 72"/>
          <p:cNvGrpSpPr/>
          <p:nvPr/>
        </p:nvGrpSpPr>
        <p:grpSpPr>
          <a:xfrm rot="19598494">
            <a:off x="5901464" y="6246135"/>
            <a:ext cx="279150" cy="353593"/>
            <a:chOff x="2286000" y="5638800"/>
            <a:chExt cx="457200" cy="609600"/>
          </a:xfrm>
        </p:grpSpPr>
        <p:sp>
          <p:nvSpPr>
            <p:cNvPr id="83"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4"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5"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6"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7"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8"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nvGrpSpPr>
          <p:cNvPr id="6" name="Group 79"/>
          <p:cNvGrpSpPr/>
          <p:nvPr/>
        </p:nvGrpSpPr>
        <p:grpSpPr>
          <a:xfrm rot="19598494">
            <a:off x="5525460" y="6275805"/>
            <a:ext cx="279150" cy="353593"/>
            <a:chOff x="2286000" y="5638800"/>
            <a:chExt cx="457200" cy="609600"/>
          </a:xfrm>
        </p:grpSpPr>
        <p:sp>
          <p:nvSpPr>
            <p:cNvPr id="77" name="Rectangle 76"/>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8" name="Rectangle 77"/>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9" name="Rectangle 78"/>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0" name="Rectangle 79"/>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1" name="Rectangle 80"/>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2" name="Rectangle 81"/>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75" name="Rounded Rectangle 74"/>
          <p:cNvSpPr/>
          <p:nvPr/>
        </p:nvSpPr>
        <p:spPr bwMode="auto">
          <a:xfrm>
            <a:off x="5933607"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76" name="Rounded Rectangle 75"/>
          <p:cNvSpPr/>
          <p:nvPr/>
        </p:nvSpPr>
        <p:spPr bwMode="auto">
          <a:xfrm>
            <a:off x="7437620"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Helvetica" pitchFamily="34" charset="0"/>
            </a:endParaRPr>
          </a:p>
        </p:txBody>
      </p:sp>
      <p:sp>
        <p:nvSpPr>
          <p:cNvPr id="89" name="TextBox 88"/>
          <p:cNvSpPr txBox="1"/>
          <p:nvPr/>
        </p:nvSpPr>
        <p:spPr>
          <a:xfrm>
            <a:off x="5638800"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90" name="TextBox 89"/>
          <p:cNvSpPr txBox="1"/>
          <p:nvPr/>
        </p:nvSpPr>
        <p:spPr>
          <a:xfrm>
            <a:off x="7199293"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91" name="TextBox 90"/>
          <p:cNvSpPr txBox="1"/>
          <p:nvPr/>
        </p:nvSpPr>
        <p:spPr>
          <a:xfrm>
            <a:off x="5334000" y="3276600"/>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92" name="TextBox 91"/>
          <p:cNvSpPr txBox="1"/>
          <p:nvPr/>
        </p:nvSpPr>
        <p:spPr>
          <a:xfrm>
            <a:off x="6873254" y="3276600"/>
            <a:ext cx="1508746" cy="400110"/>
          </a:xfrm>
          <a:prstGeom prst="rect">
            <a:avLst/>
          </a:prstGeom>
          <a:noFill/>
        </p:spPr>
        <p:txBody>
          <a:bodyPr wrap="none" rtlCol="0">
            <a:spAutoFit/>
          </a:bodyPr>
          <a:lstStyle/>
          <a:p>
            <a:r>
              <a:rPr lang="en-US" sz="2000" b="1" dirty="0" smtClean="0"/>
              <a:t>Guest VM2</a:t>
            </a:r>
            <a:endParaRPr lang="en-US" sz="2000" b="1" dirty="0"/>
          </a:p>
        </p:txBody>
      </p:sp>
      <p:pic>
        <p:nvPicPr>
          <p:cNvPr id="93" name="Picture 14"/>
          <p:cNvPicPr>
            <a:picLocks noChangeArrowheads="1"/>
          </p:cNvPicPr>
          <p:nvPr/>
        </p:nvPicPr>
        <p:blipFill>
          <a:blip r:embed="rId3" cstate="print"/>
          <a:srcRect/>
          <a:stretch>
            <a:fillRect/>
          </a:stretch>
        </p:blipFill>
        <p:spPr bwMode="auto">
          <a:xfrm>
            <a:off x="2362200" y="3657600"/>
            <a:ext cx="2667000" cy="2057400"/>
          </a:xfrm>
          <a:prstGeom prst="rect">
            <a:avLst/>
          </a:prstGeom>
          <a:noFill/>
          <a:ln w="9525">
            <a:noFill/>
            <a:miter lim="800000"/>
            <a:headEnd/>
            <a:tailEnd/>
          </a:ln>
          <a:effectLst/>
        </p:spPr>
      </p:pic>
      <p:cxnSp>
        <p:nvCxnSpPr>
          <p:cNvPr id="95" name="Straight Connector 94"/>
          <p:cNvCxnSpPr/>
          <p:nvPr/>
        </p:nvCxnSpPr>
        <p:spPr bwMode="auto">
          <a:xfrm rot="5400000" flipH="1" flipV="1">
            <a:off x="4305300" y="3543300"/>
            <a:ext cx="1143000" cy="609600"/>
          </a:xfrm>
          <a:prstGeom prst="line">
            <a:avLst/>
          </a:prstGeom>
          <a:noFill/>
          <a:ln w="38100" cap="flat" cmpd="sng" algn="ctr">
            <a:solidFill>
              <a:srgbClr val="0000FF"/>
            </a:solidFill>
            <a:prstDash val="solid"/>
            <a:round/>
            <a:headEnd type="none" w="med" len="med"/>
            <a:tailEnd type="none" w="med" len="med"/>
          </a:ln>
          <a:effectLst/>
        </p:spPr>
      </p:cxnSp>
      <p:cxnSp>
        <p:nvCxnSpPr>
          <p:cNvPr id="97" name="Straight Connector 96"/>
          <p:cNvCxnSpPr/>
          <p:nvPr/>
        </p:nvCxnSpPr>
        <p:spPr bwMode="auto">
          <a:xfrm rot="16200000" flipH="1">
            <a:off x="3848100" y="5219700"/>
            <a:ext cx="2057400" cy="609600"/>
          </a:xfrm>
          <a:prstGeom prst="line">
            <a:avLst/>
          </a:prstGeom>
          <a:noFill/>
          <a:ln w="38100" cap="flat" cmpd="sng" algn="ctr">
            <a:solidFill>
              <a:srgbClr val="0000FF"/>
            </a:solidFill>
            <a:prstDash val="solid"/>
            <a:round/>
            <a:headEnd type="none" w="med" len="med"/>
            <a:tailEnd type="none" w="med" len="med"/>
          </a:ln>
          <a:effectLst/>
        </p:spPr>
      </p:cxnSp>
      <p:pic>
        <p:nvPicPr>
          <p:cNvPr id="98" name="Picture 97" descr="server.png"/>
          <p:cNvPicPr>
            <a:picLocks noChangeAspect="1"/>
          </p:cNvPicPr>
          <p:nvPr/>
        </p:nvPicPr>
        <p:blipFill>
          <a:blip r:embed="rId4" cstate="print"/>
          <a:stretch>
            <a:fillRect/>
          </a:stretch>
        </p:blipFill>
        <p:spPr>
          <a:xfrm>
            <a:off x="4114800" y="4267200"/>
            <a:ext cx="457200" cy="390832"/>
          </a:xfrm>
          <a:prstGeom prst="rect">
            <a:avLst/>
          </a:prstGeom>
        </p:spPr>
      </p:pic>
      <p:pic>
        <p:nvPicPr>
          <p:cNvPr id="101" name="Picture 100" descr="server.png"/>
          <p:cNvPicPr>
            <a:picLocks noChangeAspect="1"/>
          </p:cNvPicPr>
          <p:nvPr/>
        </p:nvPicPr>
        <p:blipFill>
          <a:blip r:embed="rId4" cstate="print"/>
          <a:stretch>
            <a:fillRect/>
          </a:stretch>
        </p:blipFill>
        <p:spPr>
          <a:xfrm>
            <a:off x="3429000" y="4267200"/>
            <a:ext cx="457200" cy="390832"/>
          </a:xfrm>
          <a:prstGeom prst="rect">
            <a:avLst/>
          </a:prstGeom>
        </p:spPr>
      </p:pic>
      <p:pic>
        <p:nvPicPr>
          <p:cNvPr id="100" name="Picture 99" descr="server.png"/>
          <p:cNvPicPr>
            <a:picLocks noChangeAspect="1"/>
          </p:cNvPicPr>
          <p:nvPr/>
        </p:nvPicPr>
        <p:blipFill>
          <a:blip r:embed="rId4" cstate="print"/>
          <a:stretch>
            <a:fillRect/>
          </a:stretch>
        </p:blipFill>
        <p:spPr>
          <a:xfrm>
            <a:off x="4114800" y="4876800"/>
            <a:ext cx="457200" cy="390832"/>
          </a:xfrm>
          <a:prstGeom prst="rect">
            <a:avLst/>
          </a:prstGeom>
        </p:spPr>
      </p:pic>
      <p:pic>
        <p:nvPicPr>
          <p:cNvPr id="103" name="Picture 102" descr="server.png"/>
          <p:cNvPicPr>
            <a:picLocks noChangeAspect="1"/>
          </p:cNvPicPr>
          <p:nvPr/>
        </p:nvPicPr>
        <p:blipFill>
          <a:blip r:embed="rId4" cstate="print"/>
          <a:stretch>
            <a:fillRect/>
          </a:stretch>
        </p:blipFill>
        <p:spPr>
          <a:xfrm>
            <a:off x="3429000" y="4876800"/>
            <a:ext cx="457200" cy="390832"/>
          </a:xfrm>
          <a:prstGeom prst="rect">
            <a:avLst/>
          </a:prstGeom>
        </p:spPr>
      </p:pic>
      <p:pic>
        <p:nvPicPr>
          <p:cNvPr id="104" name="Picture 103" descr="server.png"/>
          <p:cNvPicPr>
            <a:picLocks noChangeAspect="1"/>
          </p:cNvPicPr>
          <p:nvPr/>
        </p:nvPicPr>
        <p:blipFill>
          <a:blip r:embed="rId4" cstate="print"/>
          <a:stretch>
            <a:fillRect/>
          </a:stretch>
        </p:blipFill>
        <p:spPr>
          <a:xfrm>
            <a:off x="2819400" y="4257368"/>
            <a:ext cx="457200" cy="390832"/>
          </a:xfrm>
          <a:prstGeom prst="rect">
            <a:avLst/>
          </a:prstGeom>
        </p:spPr>
      </p:pic>
      <p:pic>
        <p:nvPicPr>
          <p:cNvPr id="105" name="Picture 104" descr="server.png"/>
          <p:cNvPicPr>
            <a:picLocks noChangeAspect="1"/>
          </p:cNvPicPr>
          <p:nvPr/>
        </p:nvPicPr>
        <p:blipFill>
          <a:blip r:embed="rId4" cstate="print"/>
          <a:stretch>
            <a:fillRect/>
          </a:stretch>
        </p:blipFill>
        <p:spPr>
          <a:xfrm>
            <a:off x="2819400" y="4866968"/>
            <a:ext cx="457200" cy="390832"/>
          </a:xfrm>
          <a:prstGeom prst="rect">
            <a:avLst/>
          </a:prstGeom>
        </p:spPr>
      </p:pic>
      <p:sp>
        <p:nvSpPr>
          <p:cNvPr id="73" name="TextBox 72"/>
          <p:cNvSpPr txBox="1"/>
          <p:nvPr/>
        </p:nvSpPr>
        <p:spPr>
          <a:xfrm>
            <a:off x="2895600" y="5496580"/>
            <a:ext cx="1364476" cy="523220"/>
          </a:xfrm>
          <a:prstGeom prst="rect">
            <a:avLst/>
          </a:prstGeom>
          <a:noFill/>
        </p:spPr>
        <p:txBody>
          <a:bodyPr wrap="none" rtlCol="0">
            <a:spAutoFit/>
          </a:bodyPr>
          <a:lstStyle/>
          <a:p>
            <a:r>
              <a:rPr lang="en-US" sz="2800" dirty="0" smtClean="0"/>
              <a:t>servers</a:t>
            </a:r>
            <a:endParaRPr lang="en-US" sz="2800" dirty="0"/>
          </a:p>
        </p:txBody>
      </p:sp>
    </p:spTree>
  </p:cSld>
  <p:clrMapOvr>
    <a:masterClrMapping/>
  </p:clrMapOvr>
  <p:transition advTm="2252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153400" cy="685800"/>
          </a:xfrm>
        </p:spPr>
        <p:txBody>
          <a:bodyPr/>
          <a:lstStyle/>
          <a:p>
            <a:r>
              <a:rPr lang="en-US" sz="3200" dirty="0" smtClean="0"/>
              <a:t>Decouple Management And Operation</a:t>
            </a:r>
            <a:endParaRPr lang="en-US" sz="3200" dirty="0"/>
          </a:p>
        </p:txBody>
      </p:sp>
      <p:sp>
        <p:nvSpPr>
          <p:cNvPr id="3" name="Content Placeholder 2"/>
          <p:cNvSpPr>
            <a:spLocks noGrp="1"/>
          </p:cNvSpPr>
          <p:nvPr>
            <p:ph idx="1"/>
          </p:nvPr>
        </p:nvSpPr>
        <p:spPr/>
        <p:txBody>
          <a:bodyPr/>
          <a:lstStyle/>
          <a:p>
            <a:r>
              <a:rPr lang="en-US" dirty="0" smtClean="0"/>
              <a:t>System manager runs on its own core</a:t>
            </a:r>
          </a:p>
          <a:p>
            <a:r>
              <a:rPr lang="en-US" dirty="0" smtClean="0"/>
              <a:t>Sends an IPI to start/stop a VM</a:t>
            </a:r>
          </a:p>
          <a:p>
            <a:r>
              <a:rPr lang="en-US" dirty="0" smtClean="0"/>
              <a:t>Core manager sets up core, launches VM</a:t>
            </a:r>
          </a:p>
          <a:p>
            <a:pPr lvl="1"/>
            <a:r>
              <a:rPr lang="en-US" dirty="0" smtClean="0"/>
              <a:t>Not run again until VM is killed</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30</a:t>
            </a:fld>
            <a:endParaRPr lang="en-US"/>
          </a:p>
        </p:txBody>
      </p:sp>
      <p:sp>
        <p:nvSpPr>
          <p:cNvPr id="5" name="Rounded Rectangle 4"/>
          <p:cNvSpPr/>
          <p:nvPr/>
        </p:nvSpPr>
        <p:spPr bwMode="auto">
          <a:xfrm>
            <a:off x="838200" y="3733800"/>
            <a:ext cx="7239000" cy="2819400"/>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23" name="TextBox 22"/>
          <p:cNvSpPr txBox="1"/>
          <p:nvPr/>
        </p:nvSpPr>
        <p:spPr>
          <a:xfrm>
            <a:off x="1712998" y="4137866"/>
            <a:ext cx="139359" cy="405946"/>
          </a:xfrm>
          <a:prstGeom prst="rect">
            <a:avLst/>
          </a:prstGeom>
          <a:noFill/>
        </p:spPr>
        <p:txBody>
          <a:bodyPr wrap="none" rtlCol="0">
            <a:spAutoFit/>
          </a:bodyPr>
          <a:lstStyle/>
          <a:p>
            <a:endParaRPr lang="en-US" sz="2800" b="1" dirty="0"/>
          </a:p>
        </p:txBody>
      </p:sp>
      <p:sp>
        <p:nvSpPr>
          <p:cNvPr id="24" name="TextBox 23"/>
          <p:cNvSpPr txBox="1"/>
          <p:nvPr/>
        </p:nvSpPr>
        <p:spPr>
          <a:xfrm>
            <a:off x="1981200" y="3733800"/>
            <a:ext cx="982961" cy="400110"/>
          </a:xfrm>
          <a:prstGeom prst="rect">
            <a:avLst/>
          </a:prstGeom>
          <a:noFill/>
        </p:spPr>
        <p:txBody>
          <a:bodyPr wrap="none" rtlCol="0">
            <a:spAutoFit/>
          </a:bodyPr>
          <a:lstStyle/>
          <a:p>
            <a:r>
              <a:rPr lang="en-US" sz="2000" b="1" dirty="0" smtClean="0"/>
              <a:t>Core 0</a:t>
            </a:r>
            <a:endParaRPr lang="en-US" sz="2000" b="1" dirty="0"/>
          </a:p>
        </p:txBody>
      </p:sp>
      <p:sp>
        <p:nvSpPr>
          <p:cNvPr id="39" name="Rounded Rectangle 38"/>
          <p:cNvSpPr/>
          <p:nvPr/>
        </p:nvSpPr>
        <p:spPr bwMode="auto">
          <a:xfrm>
            <a:off x="1907498" y="4572000"/>
            <a:ext cx="1235439" cy="1371600"/>
          </a:xfrm>
          <a:prstGeom prst="roundRect">
            <a:avLst/>
          </a:prstGeom>
          <a:solidFill>
            <a:srgbClr val="99FF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Manager</a:t>
            </a:r>
          </a:p>
        </p:txBody>
      </p:sp>
      <p:sp>
        <p:nvSpPr>
          <p:cNvPr id="54" name="TextBox 53"/>
          <p:cNvSpPr txBox="1"/>
          <p:nvPr/>
        </p:nvSpPr>
        <p:spPr>
          <a:xfrm>
            <a:off x="5867400" y="3733800"/>
            <a:ext cx="982961" cy="400110"/>
          </a:xfrm>
          <a:prstGeom prst="rect">
            <a:avLst/>
          </a:prstGeom>
          <a:noFill/>
        </p:spPr>
        <p:txBody>
          <a:bodyPr wrap="none" rtlCol="0">
            <a:spAutoFit/>
          </a:bodyPr>
          <a:lstStyle/>
          <a:p>
            <a:r>
              <a:rPr lang="en-US" sz="2000" b="1" dirty="0" smtClean="0"/>
              <a:t>Core 1</a:t>
            </a:r>
            <a:endParaRPr lang="en-US" sz="2000" b="1" dirty="0"/>
          </a:p>
        </p:txBody>
      </p:sp>
      <p:sp>
        <p:nvSpPr>
          <p:cNvPr id="55" name="Rectangle 54"/>
          <p:cNvSpPr/>
          <p:nvPr/>
        </p:nvSpPr>
        <p:spPr bwMode="auto">
          <a:xfrm>
            <a:off x="4953000" y="4191000"/>
            <a:ext cx="2819400" cy="2057400"/>
          </a:xfrm>
          <a:prstGeom prst="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6" name="Rounded Rectangle 55"/>
          <p:cNvSpPr/>
          <p:nvPr/>
        </p:nvSpPr>
        <p:spPr bwMode="auto">
          <a:xfrm>
            <a:off x="5105400" y="5334000"/>
            <a:ext cx="1066800" cy="609600"/>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Core</a:t>
            </a:r>
          </a:p>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Helvetica" pitchFamily="34" charset="0"/>
              </a:rPr>
              <a:t>Manager</a:t>
            </a:r>
            <a:endParaRPr kumimoji="0" lang="en-US" sz="2000" b="1" i="0" u="none" strike="noStrike" cap="none" normalizeH="0" baseline="0" dirty="0" smtClean="0">
              <a:ln>
                <a:noFill/>
              </a:ln>
              <a:solidFill>
                <a:schemeClr val="tx1"/>
              </a:solidFill>
              <a:effectLst/>
              <a:latin typeface="Helvetica" pitchFamily="34" charset="0"/>
            </a:endParaRPr>
          </a:p>
        </p:txBody>
      </p:sp>
      <p:sp>
        <p:nvSpPr>
          <p:cNvPr id="57" name="Rounded Rectangle 56"/>
          <p:cNvSpPr/>
          <p:nvPr/>
        </p:nvSpPr>
        <p:spPr bwMode="auto">
          <a:xfrm>
            <a:off x="6398302" y="5443140"/>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58" name="Rounded Rectangle 57"/>
          <p:cNvSpPr/>
          <p:nvPr/>
        </p:nvSpPr>
        <p:spPr bwMode="auto">
          <a:xfrm>
            <a:off x="6398302" y="45398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59" name="Rounded Rectangle 58"/>
          <p:cNvSpPr/>
          <p:nvPr/>
        </p:nvSpPr>
        <p:spPr bwMode="auto">
          <a:xfrm>
            <a:off x="7257738" y="4539869"/>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60" name="TextBox 59"/>
          <p:cNvSpPr txBox="1"/>
          <p:nvPr/>
        </p:nvSpPr>
        <p:spPr>
          <a:xfrm>
            <a:off x="6284998" y="4114800"/>
            <a:ext cx="139359" cy="405946"/>
          </a:xfrm>
          <a:prstGeom prst="rect">
            <a:avLst/>
          </a:prstGeom>
          <a:noFill/>
        </p:spPr>
        <p:txBody>
          <a:bodyPr wrap="none" rtlCol="0">
            <a:spAutoFit/>
          </a:bodyPr>
          <a:lstStyle/>
          <a:p>
            <a:endParaRPr lang="en-US" sz="2800" b="1" dirty="0"/>
          </a:p>
        </p:txBody>
      </p:sp>
      <p:sp>
        <p:nvSpPr>
          <p:cNvPr id="61" name="Rounded Rectangle 60"/>
          <p:cNvSpPr/>
          <p:nvPr/>
        </p:nvSpPr>
        <p:spPr bwMode="auto">
          <a:xfrm>
            <a:off x="6828020" y="45398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Helvetica" pitchFamily="34" charset="0"/>
            </a:endParaRPr>
          </a:p>
        </p:txBody>
      </p:sp>
      <p:sp>
        <p:nvSpPr>
          <p:cNvPr id="62" name="TextBox 61"/>
          <p:cNvSpPr txBox="1"/>
          <p:nvPr/>
        </p:nvSpPr>
        <p:spPr>
          <a:xfrm>
            <a:off x="6589693" y="4747466"/>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63" name="TextBox 62"/>
          <p:cNvSpPr txBox="1"/>
          <p:nvPr/>
        </p:nvSpPr>
        <p:spPr>
          <a:xfrm>
            <a:off x="6263654" y="4137866"/>
            <a:ext cx="1508746" cy="400110"/>
          </a:xfrm>
          <a:prstGeom prst="rect">
            <a:avLst/>
          </a:prstGeom>
          <a:noFill/>
        </p:spPr>
        <p:txBody>
          <a:bodyPr wrap="none" rtlCol="0">
            <a:spAutoFit/>
          </a:bodyPr>
          <a:lstStyle/>
          <a:p>
            <a:r>
              <a:rPr lang="en-US" sz="2000" b="1" dirty="0" smtClean="0"/>
              <a:t>Guest VM2</a:t>
            </a:r>
            <a:endParaRPr lang="en-US" sz="2000" b="1" dirty="0"/>
          </a:p>
        </p:txBody>
      </p:sp>
      <p:grpSp>
        <p:nvGrpSpPr>
          <p:cNvPr id="6" name="Group 79"/>
          <p:cNvGrpSpPr/>
          <p:nvPr/>
        </p:nvGrpSpPr>
        <p:grpSpPr>
          <a:xfrm rot="19598494">
            <a:off x="6580829" y="5762622"/>
            <a:ext cx="279150" cy="353593"/>
            <a:chOff x="2286000" y="5638800"/>
            <a:chExt cx="457200" cy="609600"/>
          </a:xfrm>
        </p:grpSpPr>
        <p:sp>
          <p:nvSpPr>
            <p:cNvPr id="65" name="Rectangle 64"/>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6" name="Rectangle 65"/>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7" name="Rectangle 66"/>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8" name="Rectangle 67"/>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9" name="Rectangle 68"/>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0" name="Rectangle 69"/>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73" name="Rectangle 72"/>
          <p:cNvSpPr/>
          <p:nvPr/>
        </p:nvSpPr>
        <p:spPr bwMode="auto">
          <a:xfrm>
            <a:off x="990600" y="4191000"/>
            <a:ext cx="2819400" cy="2057400"/>
          </a:xfrm>
          <a:prstGeom prst="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74" name="Straight Arrow Connector 73"/>
          <p:cNvCxnSpPr/>
          <p:nvPr/>
        </p:nvCxnSpPr>
        <p:spPr bwMode="auto">
          <a:xfrm>
            <a:off x="3810000" y="5867400"/>
            <a:ext cx="1143000" cy="1588"/>
          </a:xfrm>
          <a:prstGeom prst="straightConnector1">
            <a:avLst/>
          </a:prstGeom>
          <a:noFill/>
          <a:ln w="38100" cap="flat" cmpd="sng" algn="ctr">
            <a:solidFill>
              <a:srgbClr val="0000FF"/>
            </a:solidFill>
            <a:prstDash val="solid"/>
            <a:round/>
            <a:headEnd type="none" w="med" len="med"/>
            <a:tailEnd type="arrow"/>
          </a:ln>
          <a:effectLst/>
        </p:spPr>
      </p:cxnSp>
      <p:sp>
        <p:nvSpPr>
          <p:cNvPr id="77" name="TextBox 76"/>
          <p:cNvSpPr txBox="1"/>
          <p:nvPr/>
        </p:nvSpPr>
        <p:spPr>
          <a:xfrm>
            <a:off x="4038600" y="5410200"/>
            <a:ext cx="622286" cy="523220"/>
          </a:xfrm>
          <a:prstGeom prst="rect">
            <a:avLst/>
          </a:prstGeom>
          <a:noFill/>
        </p:spPr>
        <p:txBody>
          <a:bodyPr wrap="none" rtlCol="0">
            <a:spAutoFit/>
          </a:bodyPr>
          <a:lstStyle/>
          <a:p>
            <a:r>
              <a:rPr lang="en-US" sz="2800" dirty="0" smtClean="0"/>
              <a:t>IPI</a:t>
            </a:r>
            <a:endParaRPr lang="en-US" sz="2800" dirty="0"/>
          </a:p>
        </p:txBody>
      </p:sp>
      <p:sp>
        <p:nvSpPr>
          <p:cNvPr id="29" name="Rectangle 28"/>
          <p:cNvSpPr/>
          <p:nvPr/>
        </p:nvSpPr>
        <p:spPr bwMode="auto">
          <a:xfrm>
            <a:off x="0" y="0"/>
            <a:ext cx="9144000" cy="304800"/>
          </a:xfrm>
          <a:prstGeom prst="rect">
            <a:avLst/>
          </a:prstGeom>
          <a:solidFill>
            <a:srgbClr val="FFC000"/>
          </a:solidFill>
          <a:ln w="3810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err="1" smtClean="0">
                <a:latin typeface="Helvetica" pitchFamily="34" charset="0"/>
              </a:rPr>
              <a:t>NoHype</a:t>
            </a:r>
            <a:endParaRPr kumimoji="0" lang="en-US" sz="2000" b="1" i="0" u="none" strike="noStrike" cap="none" normalizeH="0" baseline="0" dirty="0" smtClean="0">
              <a:ln>
                <a:noFill/>
              </a:ln>
              <a:solidFill>
                <a:schemeClr val="tx1"/>
              </a:solidFill>
              <a:effectLst/>
              <a:latin typeface="Helvetica" pitchFamily="34" charset="0"/>
            </a:endParaRPr>
          </a:p>
        </p:txBody>
      </p:sp>
      <p:cxnSp>
        <p:nvCxnSpPr>
          <p:cNvPr id="30" name="Straight Arrow Connector 29"/>
          <p:cNvCxnSpPr/>
          <p:nvPr/>
        </p:nvCxnSpPr>
        <p:spPr bwMode="auto">
          <a:xfrm rot="5400000" flipH="1" flipV="1">
            <a:off x="1866900" y="6209506"/>
            <a:ext cx="990600" cy="1588"/>
          </a:xfrm>
          <a:prstGeom prst="straightConnector1">
            <a:avLst/>
          </a:prstGeom>
          <a:noFill/>
          <a:ln w="76200" cap="flat" cmpd="sng" algn="ctr">
            <a:solidFill>
              <a:srgbClr val="FF0000"/>
            </a:solidFill>
            <a:prstDash val="solid"/>
            <a:round/>
            <a:headEnd type="none" w="med" len="med"/>
            <a:tailEnd type="arrow"/>
          </a:ln>
          <a:effectLst/>
        </p:spPr>
      </p:cxnSp>
    </p:spTree>
  </p:cSld>
  <p:clrMapOvr>
    <a:masterClrMapping/>
  </p:clrMapOvr>
  <p:transition advTm="3053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the Hypervisor Summary</a:t>
            </a:r>
            <a:endParaRPr lang="en-US" dirty="0"/>
          </a:p>
        </p:txBody>
      </p:sp>
      <p:sp>
        <p:nvSpPr>
          <p:cNvPr id="3" name="Content Placeholder 2"/>
          <p:cNvSpPr>
            <a:spLocks noGrp="1"/>
          </p:cNvSpPr>
          <p:nvPr>
            <p:ph idx="1"/>
          </p:nvPr>
        </p:nvSpPr>
        <p:spPr/>
        <p:txBody>
          <a:bodyPr/>
          <a:lstStyle/>
          <a:p>
            <a:r>
              <a:rPr lang="en-US" dirty="0" smtClean="0"/>
              <a:t>Scheduling virtual machines</a:t>
            </a:r>
          </a:p>
          <a:p>
            <a:pPr lvl="1"/>
            <a:r>
              <a:rPr lang="en-US" dirty="0" smtClean="0">
                <a:solidFill>
                  <a:srgbClr val="FF0000"/>
                </a:solidFill>
              </a:rPr>
              <a:t>One VM per core</a:t>
            </a:r>
          </a:p>
          <a:p>
            <a:r>
              <a:rPr lang="en-US" dirty="0" smtClean="0"/>
              <a:t>Managing memory</a:t>
            </a:r>
          </a:p>
          <a:p>
            <a:pPr lvl="1"/>
            <a:r>
              <a:rPr lang="en-US" dirty="0" smtClean="0">
                <a:solidFill>
                  <a:srgbClr val="FF0000"/>
                </a:solidFill>
              </a:rPr>
              <a:t>Pre-allocate memory with processor support</a:t>
            </a:r>
          </a:p>
          <a:p>
            <a:r>
              <a:rPr lang="en-US" dirty="0" smtClean="0"/>
              <a:t>Emulating I/O devices</a:t>
            </a:r>
          </a:p>
          <a:p>
            <a:pPr lvl="1"/>
            <a:r>
              <a:rPr lang="en-US" dirty="0" smtClean="0">
                <a:solidFill>
                  <a:srgbClr val="FF0000"/>
                </a:solidFill>
              </a:rPr>
              <a:t>Direct access to virtualized devices</a:t>
            </a:r>
          </a:p>
          <a:p>
            <a:r>
              <a:rPr lang="en-US" dirty="0" smtClean="0"/>
              <a:t>Networking</a:t>
            </a:r>
          </a:p>
          <a:p>
            <a:pPr lvl="1"/>
            <a:r>
              <a:rPr lang="en-US" dirty="0" smtClean="0">
                <a:solidFill>
                  <a:srgbClr val="FF0000"/>
                </a:solidFill>
              </a:rPr>
              <a:t>Utilize hardware Ethernet switches</a:t>
            </a:r>
          </a:p>
          <a:p>
            <a:r>
              <a:rPr lang="en-US" dirty="0" smtClean="0"/>
              <a:t>Managing virtual machines</a:t>
            </a:r>
          </a:p>
          <a:p>
            <a:pPr lvl="1"/>
            <a:r>
              <a:rPr lang="en-US" dirty="0" smtClean="0">
                <a:solidFill>
                  <a:srgbClr val="FF0000"/>
                </a:solidFill>
              </a:rPr>
              <a:t>Decouple the management from operation</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FAFAE12B-AF5E-4676-AE1F-60AB827D625D}" type="slidenum">
              <a:rPr lang="en-US" smtClean="0"/>
              <a:pPr/>
              <a:t>31</a:t>
            </a:fld>
            <a:endParaRPr lang="en-US"/>
          </a:p>
        </p:txBody>
      </p:sp>
    </p:spTree>
  </p:cSld>
  <p:clrMapOvr>
    <a:masterClrMapping/>
  </p:clrMapOvr>
  <p:transition advTm="25007"/>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Benefits</a:t>
            </a:r>
            <a:endParaRPr lang="en-US" dirty="0"/>
          </a:p>
        </p:txBody>
      </p:sp>
      <p:sp>
        <p:nvSpPr>
          <p:cNvPr id="3" name="Content Placeholder 2"/>
          <p:cNvSpPr>
            <a:spLocks noGrp="1"/>
          </p:cNvSpPr>
          <p:nvPr>
            <p:ph idx="1"/>
          </p:nvPr>
        </p:nvSpPr>
        <p:spPr/>
        <p:txBody>
          <a:bodyPr/>
          <a:lstStyle/>
          <a:p>
            <a:r>
              <a:rPr lang="en-US" dirty="0" smtClean="0"/>
              <a:t>Confidentiality/Integrity of data</a:t>
            </a:r>
          </a:p>
          <a:p>
            <a:r>
              <a:rPr lang="en-US" dirty="0" smtClean="0"/>
              <a:t>Availability</a:t>
            </a:r>
          </a:p>
          <a:p>
            <a:r>
              <a:rPr lang="en-US" dirty="0" smtClean="0"/>
              <a:t>Side channels</a:t>
            </a:r>
          </a:p>
        </p:txBody>
      </p:sp>
      <p:sp>
        <p:nvSpPr>
          <p:cNvPr id="4" name="Slide Number Placeholder 3"/>
          <p:cNvSpPr>
            <a:spLocks noGrp="1"/>
          </p:cNvSpPr>
          <p:nvPr>
            <p:ph type="sldNum" sz="quarter" idx="10"/>
          </p:nvPr>
        </p:nvSpPr>
        <p:spPr/>
        <p:txBody>
          <a:bodyPr/>
          <a:lstStyle/>
          <a:p>
            <a:fld id="{FAFAE12B-AF5E-4676-AE1F-60AB827D625D}" type="slidenum">
              <a:rPr lang="en-US" smtClean="0"/>
              <a:pPr/>
              <a:t>32</a:t>
            </a:fld>
            <a:endParaRPr lang="en-US"/>
          </a:p>
        </p:txBody>
      </p:sp>
    </p:spTree>
  </p:cSld>
  <p:clrMapOvr>
    <a:masterClrMapping/>
  </p:clrMapOvr>
  <p:transition advTm="12074"/>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Benefits</a:t>
            </a:r>
            <a:endParaRPr lang="en-US" dirty="0"/>
          </a:p>
        </p:txBody>
      </p:sp>
      <p:sp>
        <p:nvSpPr>
          <p:cNvPr id="3" name="Content Placeholder 2"/>
          <p:cNvSpPr>
            <a:spLocks noGrp="1"/>
          </p:cNvSpPr>
          <p:nvPr>
            <p:ph idx="1"/>
          </p:nvPr>
        </p:nvSpPr>
        <p:spPr/>
        <p:txBody>
          <a:bodyPr/>
          <a:lstStyle/>
          <a:p>
            <a:r>
              <a:rPr lang="en-US" dirty="0" smtClean="0"/>
              <a:t>Confidentiality/Integrity of data</a:t>
            </a:r>
          </a:p>
          <a:p>
            <a:r>
              <a:rPr lang="en-US" dirty="0" smtClean="0">
                <a:solidFill>
                  <a:schemeClr val="bg1">
                    <a:lumMod val="85000"/>
                  </a:schemeClr>
                </a:solidFill>
              </a:rPr>
              <a:t>Availability</a:t>
            </a:r>
          </a:p>
          <a:p>
            <a:r>
              <a:rPr lang="en-US" dirty="0" smtClean="0">
                <a:solidFill>
                  <a:schemeClr val="bg1">
                    <a:lumMod val="85000"/>
                  </a:schemeClr>
                </a:solidFill>
              </a:rPr>
              <a:t>Side channels</a:t>
            </a:r>
          </a:p>
        </p:txBody>
      </p:sp>
      <p:sp>
        <p:nvSpPr>
          <p:cNvPr id="4" name="Slide Number Placeholder 3"/>
          <p:cNvSpPr>
            <a:spLocks noGrp="1"/>
          </p:cNvSpPr>
          <p:nvPr>
            <p:ph type="sldNum" sz="quarter" idx="10"/>
          </p:nvPr>
        </p:nvSpPr>
        <p:spPr/>
        <p:txBody>
          <a:bodyPr/>
          <a:lstStyle/>
          <a:p>
            <a:fld id="{FAFAE12B-AF5E-4676-AE1F-60AB827D625D}" type="slidenum">
              <a:rPr lang="en-US" smtClean="0"/>
              <a:pPr/>
              <a:t>33</a:t>
            </a:fld>
            <a:endParaRPr lang="en-US"/>
          </a:p>
        </p:txBody>
      </p:sp>
    </p:spTree>
  </p:cSld>
  <p:clrMapOvr>
    <a:masterClrMapping/>
  </p:clrMapOvr>
  <p:transition advTm="15975"/>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Confidentiality/Integrity of Data</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34</a:t>
            </a:fld>
            <a:endParaRPr lang="en-US"/>
          </a:p>
        </p:txBody>
      </p:sp>
      <p:sp>
        <p:nvSpPr>
          <p:cNvPr id="6" name="Content Placeholder 2"/>
          <p:cNvSpPr txBox="1">
            <a:spLocks/>
          </p:cNvSpPr>
          <p:nvPr/>
        </p:nvSpPr>
        <p:spPr bwMode="auto">
          <a:xfrm>
            <a:off x="457200" y="1219200"/>
            <a:ext cx="83820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23838" marR="0" lvl="0" indent="-223838" algn="l" defTabSz="914400" rtl="0" eaLnBrk="1" fontAlgn="base" latinLnBrk="0" hangingPunct="1">
              <a:lnSpc>
                <a:spcPct val="100000"/>
              </a:lnSpc>
              <a:spcBef>
                <a:spcPct val="50000"/>
              </a:spcBef>
              <a:spcAft>
                <a:spcPct val="0"/>
              </a:spcAft>
              <a:buClrTx/>
              <a:buSzTx/>
              <a:tabLst/>
              <a:defRPr/>
            </a:pPr>
            <a:r>
              <a:rPr kumimoji="0" lang="en-US" sz="2800" b="0" i="0" u="none" strike="noStrike" kern="0" cap="none" spc="0" normalizeH="0" baseline="0" noProof="0" dirty="0" smtClean="0">
                <a:ln>
                  <a:noFill/>
                </a:ln>
                <a:solidFill>
                  <a:srgbClr val="0000FF"/>
                </a:solidFill>
                <a:effectLst/>
                <a:uLnTx/>
                <a:uFillTx/>
                <a:latin typeface="+mn-lt"/>
                <a:ea typeface="+mn-ea"/>
                <a:cs typeface="+mn-cs"/>
              </a:rPr>
              <a:t>Requires access to the data</a:t>
            </a:r>
          </a:p>
          <a:p>
            <a:pPr marL="223838" marR="0" lvl="0" indent="-223838" algn="l" defTabSz="914400" rtl="0" eaLnBrk="1" fontAlgn="base" latinLnBrk="0" hangingPunct="1">
              <a:lnSpc>
                <a:spcPct val="100000"/>
              </a:lnSpc>
              <a:spcBef>
                <a:spcPct val="50000"/>
              </a:spcBef>
              <a:spcAft>
                <a:spcPct val="0"/>
              </a:spcAft>
              <a:buClrTx/>
              <a:buSzTx/>
              <a:buFontTx/>
              <a:buChar char="•"/>
              <a:tabLst/>
              <a:defRPr/>
            </a:pPr>
            <a:endParaRPr lang="en-US" sz="2800" kern="0" dirty="0" smtClean="0">
              <a:solidFill>
                <a:srgbClr val="0000FF"/>
              </a:solidFill>
            </a:endParaRPr>
          </a:p>
          <a:p>
            <a:pPr marL="223838" marR="0" lvl="0" indent="-223838" algn="l" defTabSz="914400" rtl="0" eaLnBrk="1" fontAlgn="base" latinLnBrk="0" hangingPunct="1">
              <a:lnSpc>
                <a:spcPct val="100000"/>
              </a:lnSpc>
              <a:spcBef>
                <a:spcPct val="50000"/>
              </a:spcBef>
              <a:spcAft>
                <a:spcPct val="0"/>
              </a:spcAft>
              <a:buClrTx/>
              <a:buSzTx/>
              <a:buFontTx/>
              <a:buChar char="•"/>
              <a:tabLst/>
              <a:defRPr/>
            </a:pPr>
            <a:endParaRPr lang="en-US" sz="2800" kern="0" dirty="0" smtClean="0">
              <a:solidFill>
                <a:srgbClr val="0000FF"/>
              </a:solidFill>
            </a:endParaRPr>
          </a:p>
          <a:p>
            <a:pPr marL="223838" marR="0" lvl="0" indent="-223838" algn="l" defTabSz="914400" rtl="0" eaLnBrk="1" fontAlgn="base" latinLnBrk="0" hangingPunct="1">
              <a:lnSpc>
                <a:spcPct val="100000"/>
              </a:lnSpc>
              <a:spcBef>
                <a:spcPct val="50000"/>
              </a:spcBef>
              <a:spcAft>
                <a:spcPct val="0"/>
              </a:spcAft>
              <a:buClrTx/>
              <a:buSzTx/>
              <a:buFontTx/>
              <a:buChar char="•"/>
              <a:tabLst/>
              <a:defRPr/>
            </a:pPr>
            <a:endParaRPr kumimoji="0" lang="en-US" sz="2800" b="0" i="0" u="none" strike="noStrike" kern="0" cap="none" spc="0" normalizeH="0" baseline="0" noProof="0" dirty="0" smtClean="0">
              <a:ln>
                <a:noFill/>
              </a:ln>
              <a:solidFill>
                <a:srgbClr val="0000FF"/>
              </a:solidFill>
              <a:effectLst/>
              <a:uLnTx/>
              <a:uFillTx/>
              <a:latin typeface="+mn-lt"/>
              <a:ea typeface="+mn-ea"/>
              <a:cs typeface="+mn-cs"/>
            </a:endParaRPr>
          </a:p>
          <a:p>
            <a:pPr marL="223838" marR="0" lvl="0" indent="-223838" algn="l" defTabSz="914400" rtl="0" eaLnBrk="1" fontAlgn="base" latinLnBrk="0" hangingPunct="1">
              <a:lnSpc>
                <a:spcPct val="100000"/>
              </a:lnSpc>
              <a:spcBef>
                <a:spcPct val="50000"/>
              </a:spcBef>
              <a:spcAft>
                <a:spcPct val="0"/>
              </a:spcAft>
              <a:buClrTx/>
              <a:buSzTx/>
              <a:buFontTx/>
              <a:buChar char="•"/>
              <a:tabLst/>
              <a:defRPr/>
            </a:pPr>
            <a:endParaRPr lang="en-US" sz="2800" kern="0" dirty="0" smtClean="0">
              <a:solidFill>
                <a:srgbClr val="0000FF"/>
              </a:solidFill>
            </a:endParaRPr>
          </a:p>
          <a:p>
            <a:pPr marL="223838" marR="0" lvl="0" indent="-223838" algn="l" defTabSz="914400" rtl="0" eaLnBrk="1" fontAlgn="base" latinLnBrk="0" hangingPunct="1">
              <a:lnSpc>
                <a:spcPct val="100000"/>
              </a:lnSpc>
              <a:spcBef>
                <a:spcPct val="50000"/>
              </a:spcBef>
              <a:spcAft>
                <a:spcPct val="0"/>
              </a:spcAft>
              <a:buClrTx/>
              <a:buSzTx/>
              <a:buFontTx/>
              <a:buChar char="•"/>
              <a:tabLst/>
              <a:defRPr/>
            </a:pPr>
            <a:endParaRPr kumimoji="0" lang="en-US" sz="2800" b="0" i="0" u="none" strike="noStrike" kern="0" cap="none" spc="0" normalizeH="0" baseline="0" noProof="0" dirty="0" smtClean="0">
              <a:ln>
                <a:noFill/>
              </a:ln>
              <a:solidFill>
                <a:srgbClr val="0000FF"/>
              </a:solidFill>
              <a:effectLst/>
              <a:uLnTx/>
              <a:uFillTx/>
              <a:latin typeface="+mn-lt"/>
              <a:ea typeface="+mn-ea"/>
              <a:cs typeface="+mn-cs"/>
            </a:endParaRPr>
          </a:p>
          <a:p>
            <a:pPr marL="223838" marR="0" lvl="0" indent="-223838" algn="l" defTabSz="914400" rtl="0" eaLnBrk="1" fontAlgn="base" latinLnBrk="0" hangingPunct="1">
              <a:lnSpc>
                <a:spcPct val="100000"/>
              </a:lnSpc>
              <a:spcBef>
                <a:spcPct val="50000"/>
              </a:spcBef>
              <a:spcAft>
                <a:spcPct val="0"/>
              </a:spcAft>
              <a:buClrTx/>
              <a:buSzTx/>
              <a:buFontTx/>
              <a:buChar char="•"/>
              <a:tabLst/>
              <a:defRPr/>
            </a:pPr>
            <a:r>
              <a:rPr kumimoji="0" lang="en-US" sz="2800" b="0" i="0" u="none" strike="noStrike" kern="0" cap="none" spc="0" normalizeH="0" baseline="0" noProof="0" dirty="0" smtClean="0">
                <a:ln>
                  <a:noFill/>
                </a:ln>
                <a:solidFill>
                  <a:srgbClr val="0000FF"/>
                </a:solidFill>
                <a:effectLst/>
                <a:uLnTx/>
                <a:uFillTx/>
                <a:latin typeface="+mn-lt"/>
                <a:ea typeface="+mn-ea"/>
                <a:cs typeface="+mn-cs"/>
              </a:rPr>
              <a:t>System manager can alter memory access rules</a:t>
            </a:r>
          </a:p>
          <a:p>
            <a:pPr marL="563563" marR="0" lvl="1" indent="-223838" algn="l" defTabSz="914400" rtl="0" eaLnBrk="1" fontAlgn="base" latinLnBrk="0" hangingPunct="1">
              <a:lnSpc>
                <a:spcPct val="100000"/>
              </a:lnSpc>
              <a:spcBef>
                <a:spcPct val="10000"/>
              </a:spcBef>
              <a:spcAft>
                <a:spcPct val="0"/>
              </a:spcAft>
              <a:buClrTx/>
              <a:buSzTx/>
              <a:buFont typeface="Helvetica" pitchFamily="34" charset="0"/>
              <a:buChar char="–"/>
              <a:tabLst/>
              <a:defRPr/>
            </a:pPr>
            <a:r>
              <a:rPr kumimoji="0" lang="en-US" sz="2400" b="0" i="0" u="none" strike="noStrike" kern="0" cap="none" spc="0" normalizeH="0" baseline="0" noProof="0" dirty="0" smtClean="0">
                <a:ln>
                  <a:noFill/>
                </a:ln>
                <a:solidFill>
                  <a:schemeClr val="accent2"/>
                </a:solidFill>
                <a:effectLst/>
                <a:uLnTx/>
                <a:uFillTx/>
                <a:latin typeface="+mn-lt"/>
                <a:cs typeface="+mn-cs"/>
              </a:rPr>
              <a:t>But, guest VMs do not interact with the system manager</a:t>
            </a:r>
          </a:p>
        </p:txBody>
      </p:sp>
      <p:graphicFrame>
        <p:nvGraphicFramePr>
          <p:cNvPr id="5" name="Content Placeholder 4"/>
          <p:cNvGraphicFramePr>
            <a:graphicFrameLocks noGrp="1"/>
          </p:cNvGraphicFramePr>
          <p:nvPr>
            <p:ph idx="1"/>
          </p:nvPr>
        </p:nvGraphicFramePr>
        <p:xfrm>
          <a:off x="457200" y="1828800"/>
          <a:ext cx="8458200" cy="3017520"/>
        </p:xfrm>
        <a:graphic>
          <a:graphicData uri="http://schemas.openxmlformats.org/drawingml/2006/table">
            <a:tbl>
              <a:tblPr firstRow="1" bandRow="1">
                <a:tableStyleId>{5C22544A-7EE6-4342-B048-85BDC9FD1C3A}</a:tableStyleId>
              </a:tblPr>
              <a:tblGrid>
                <a:gridCol w="4229100"/>
                <a:gridCol w="4229100"/>
              </a:tblGrid>
              <a:tr h="370840">
                <a:tc>
                  <a:txBody>
                    <a:bodyPr/>
                    <a:lstStyle/>
                    <a:p>
                      <a:r>
                        <a:rPr lang="en-US" sz="2400" dirty="0" smtClean="0"/>
                        <a:t>With</a:t>
                      </a:r>
                      <a:r>
                        <a:rPr lang="en-US" sz="2400" baseline="0" dirty="0" smtClean="0"/>
                        <a:t> hypervisor</a:t>
                      </a:r>
                      <a:endParaRPr lang="en-US" sz="2400" dirty="0"/>
                    </a:p>
                  </a:txBody>
                  <a:tcPr/>
                </a:tc>
                <a:tc>
                  <a:txBody>
                    <a:bodyPr/>
                    <a:lstStyle/>
                    <a:p>
                      <a:r>
                        <a:rPr lang="en-US" sz="2400" dirty="0" err="1" smtClean="0"/>
                        <a:t>NoHype</a:t>
                      </a:r>
                      <a:endParaRPr lang="en-US" sz="2400" dirty="0"/>
                    </a:p>
                  </a:txBody>
                  <a:tcPr/>
                </a:tc>
              </a:tr>
              <a:tr h="370840">
                <a:tc>
                  <a:txBody>
                    <a:bodyPr/>
                    <a:lstStyle/>
                    <a:p>
                      <a:r>
                        <a:rPr lang="en-US" sz="2400" dirty="0" smtClean="0"/>
                        <a:t>Registers upon</a:t>
                      </a:r>
                      <a:r>
                        <a:rPr lang="en-US" sz="2400" baseline="0" dirty="0" smtClean="0"/>
                        <a:t>  VM exit</a:t>
                      </a:r>
                      <a:endParaRPr lang="en-US" sz="2400" dirty="0"/>
                    </a:p>
                  </a:txBody>
                  <a:tcPr/>
                </a:tc>
                <a:tc>
                  <a:txBody>
                    <a:bodyPr/>
                    <a:lstStyle/>
                    <a:p>
                      <a:r>
                        <a:rPr lang="en-US" sz="2400" dirty="0" smtClean="0"/>
                        <a:t>No scheduling</a:t>
                      </a:r>
                      <a:endParaRPr lang="en-US" sz="2400" dirty="0"/>
                    </a:p>
                  </a:txBody>
                  <a:tcPr/>
                </a:tc>
              </a:tr>
              <a:tr h="370840">
                <a:tc>
                  <a:txBody>
                    <a:bodyPr/>
                    <a:lstStyle/>
                    <a:p>
                      <a:r>
                        <a:rPr lang="en-US" sz="2400" dirty="0" smtClean="0"/>
                        <a:t>Packets sent</a:t>
                      </a:r>
                      <a:r>
                        <a:rPr lang="en-US" sz="2400" baseline="0" dirty="0" smtClean="0"/>
                        <a:t> through software switch</a:t>
                      </a:r>
                      <a:endParaRPr lang="en-US" sz="2400" dirty="0"/>
                    </a:p>
                  </a:txBody>
                  <a:tcPr/>
                </a:tc>
                <a:tc>
                  <a:txBody>
                    <a:bodyPr/>
                    <a:lstStyle/>
                    <a:p>
                      <a:r>
                        <a:rPr lang="en-US" sz="2400" dirty="0" smtClean="0"/>
                        <a:t>No software switch</a:t>
                      </a:r>
                      <a:endParaRPr lang="en-US" sz="2400" dirty="0"/>
                    </a:p>
                  </a:txBody>
                  <a:tcPr/>
                </a:tc>
              </a:tr>
              <a:tr h="370840">
                <a:tc>
                  <a:txBody>
                    <a:bodyPr/>
                    <a:lstStyle/>
                    <a:p>
                      <a:r>
                        <a:rPr lang="en-US" sz="2400" dirty="0" smtClean="0"/>
                        <a:t>Memory</a:t>
                      </a:r>
                      <a:r>
                        <a:rPr lang="en-US" sz="2400" baseline="0" dirty="0" smtClean="0"/>
                        <a:t> accessible by hypervisor</a:t>
                      </a:r>
                      <a:endParaRPr lang="en-US" sz="2400" dirty="0"/>
                    </a:p>
                  </a:txBody>
                  <a:tcPr/>
                </a:tc>
                <a:tc>
                  <a:txBody>
                    <a:bodyPr/>
                    <a:lstStyle/>
                    <a:p>
                      <a:r>
                        <a:rPr lang="en-US" sz="2400" dirty="0" smtClean="0"/>
                        <a:t>No hypervisor</a:t>
                      </a:r>
                      <a:endParaRPr lang="en-US" sz="2400" dirty="0"/>
                    </a:p>
                  </a:txBody>
                  <a:tcPr/>
                </a:tc>
              </a:tr>
              <a:tr h="370840">
                <a:tc>
                  <a:txBody>
                    <a:bodyPr/>
                    <a:lstStyle/>
                    <a:p>
                      <a:endParaRPr lang="en-US" sz="2400" dirty="0"/>
                    </a:p>
                  </a:txBody>
                  <a:tcPr/>
                </a:tc>
                <a:tc>
                  <a:txBody>
                    <a:bodyPr/>
                    <a:lstStyle/>
                    <a:p>
                      <a:endParaRPr lang="en-US" sz="2400" dirty="0"/>
                    </a:p>
                  </a:txBody>
                  <a:tcPr/>
                </a:tc>
              </a:tr>
            </a:tbl>
          </a:graphicData>
        </a:graphic>
      </p:graphicFrame>
    </p:spTree>
  </p:cSld>
  <p:clrMapOvr>
    <a:masterClrMapping/>
  </p:clrMapOvr>
  <p:transition advTm="94801"/>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NoHype</a:t>
            </a:r>
            <a:r>
              <a:rPr lang="en-US" dirty="0" smtClean="0"/>
              <a:t> Double Meaning</a:t>
            </a:r>
            <a:endParaRPr lang="en-US" dirty="0"/>
          </a:p>
        </p:txBody>
      </p:sp>
      <p:sp>
        <p:nvSpPr>
          <p:cNvPr id="3" name="Content Placeholder 2"/>
          <p:cNvSpPr>
            <a:spLocks noGrp="1"/>
          </p:cNvSpPr>
          <p:nvPr>
            <p:ph idx="1"/>
          </p:nvPr>
        </p:nvSpPr>
        <p:spPr/>
        <p:txBody>
          <a:bodyPr/>
          <a:lstStyle/>
          <a:p>
            <a:r>
              <a:rPr lang="en-US" dirty="0" smtClean="0"/>
              <a:t> Means </a:t>
            </a:r>
            <a:r>
              <a:rPr lang="en-US" dirty="0" smtClean="0">
                <a:solidFill>
                  <a:srgbClr val="FF0000"/>
                </a:solidFill>
              </a:rPr>
              <a:t>no hypervisor</a:t>
            </a:r>
            <a:r>
              <a:rPr lang="en-US" dirty="0" smtClean="0"/>
              <a:t>, also means “</a:t>
            </a:r>
            <a:r>
              <a:rPr lang="en-US" dirty="0" smtClean="0">
                <a:solidFill>
                  <a:srgbClr val="FF0000"/>
                </a:solidFill>
              </a:rPr>
              <a:t>no hype</a:t>
            </a:r>
            <a:r>
              <a:rPr lang="en-US" dirty="0" smtClean="0"/>
              <a:t>”</a:t>
            </a:r>
          </a:p>
          <a:p>
            <a:endParaRPr lang="en-US" dirty="0" smtClean="0"/>
          </a:p>
          <a:p>
            <a:r>
              <a:rPr lang="en-US" dirty="0" smtClean="0"/>
              <a:t>Multi-core processors</a:t>
            </a:r>
          </a:p>
          <a:p>
            <a:pPr lvl="1"/>
            <a:r>
              <a:rPr lang="en-US" dirty="0" smtClean="0"/>
              <a:t>Available now</a:t>
            </a:r>
          </a:p>
          <a:p>
            <a:r>
              <a:rPr lang="en-US" dirty="0" smtClean="0"/>
              <a:t>Extended (Nested) Page Tables</a:t>
            </a:r>
          </a:p>
          <a:p>
            <a:pPr lvl="1"/>
            <a:r>
              <a:rPr lang="en-US" dirty="0" smtClean="0"/>
              <a:t>Available now</a:t>
            </a:r>
          </a:p>
          <a:p>
            <a:r>
              <a:rPr lang="en-US" dirty="0" smtClean="0"/>
              <a:t>SR-IOV and Directed I/O (VT-d)</a:t>
            </a:r>
          </a:p>
          <a:p>
            <a:pPr lvl="1"/>
            <a:r>
              <a:rPr lang="en-US" dirty="0" smtClean="0"/>
              <a:t>Network cards now, Storage devices near future</a:t>
            </a:r>
            <a:endParaRPr lang="en-US" dirty="0"/>
          </a:p>
          <a:p>
            <a:r>
              <a:rPr lang="en-US" dirty="0" smtClean="0"/>
              <a:t>Virtual Ethernet Port Aggregator (VEPA)</a:t>
            </a:r>
          </a:p>
          <a:p>
            <a:pPr lvl="1"/>
            <a:r>
              <a:rPr lang="en-US" dirty="0" smtClean="0"/>
              <a:t>Next-generation switches</a:t>
            </a:r>
          </a:p>
        </p:txBody>
      </p:sp>
      <p:sp>
        <p:nvSpPr>
          <p:cNvPr id="4" name="Slide Number Placeholder 3"/>
          <p:cNvSpPr>
            <a:spLocks noGrp="1"/>
          </p:cNvSpPr>
          <p:nvPr>
            <p:ph type="sldNum" sz="quarter" idx="10"/>
          </p:nvPr>
        </p:nvSpPr>
        <p:spPr/>
        <p:txBody>
          <a:bodyPr/>
          <a:lstStyle/>
          <a:p>
            <a:fld id="{FAFAE12B-AF5E-4676-AE1F-60AB827D625D}" type="slidenum">
              <a:rPr lang="en-US" smtClean="0"/>
              <a:pPr/>
              <a:t>35</a:t>
            </a:fld>
            <a:endParaRPr lang="en-US"/>
          </a:p>
        </p:txBody>
      </p:sp>
    </p:spTree>
  </p:cSld>
  <p:clrMapOvr>
    <a:masterClrMapping/>
  </p:clrMapOvr>
  <p:transition advTm="74553"/>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Future Work</a:t>
            </a:r>
            <a:endParaRPr lang="en-US" dirty="0"/>
          </a:p>
        </p:txBody>
      </p:sp>
      <p:sp>
        <p:nvSpPr>
          <p:cNvPr id="3" name="Content Placeholder 2"/>
          <p:cNvSpPr>
            <a:spLocks noGrp="1"/>
          </p:cNvSpPr>
          <p:nvPr>
            <p:ph idx="1"/>
          </p:nvPr>
        </p:nvSpPr>
        <p:spPr/>
        <p:txBody>
          <a:bodyPr/>
          <a:lstStyle/>
          <a:p>
            <a:r>
              <a:rPr lang="en-US" dirty="0" smtClean="0"/>
              <a:t>Trend towards hosted and shared infrastructures</a:t>
            </a:r>
          </a:p>
          <a:p>
            <a:r>
              <a:rPr lang="en-US" dirty="0" smtClean="0"/>
              <a:t>Significant security issue threatens adoption</a:t>
            </a:r>
          </a:p>
          <a:p>
            <a:r>
              <a:rPr lang="en-US" dirty="0" err="1" smtClean="0"/>
              <a:t>NoHype</a:t>
            </a:r>
            <a:r>
              <a:rPr lang="en-US" dirty="0" smtClean="0"/>
              <a:t> solves this by removing the hypervisor</a:t>
            </a:r>
          </a:p>
          <a:p>
            <a:r>
              <a:rPr lang="en-US" dirty="0" smtClean="0"/>
              <a:t>Performance improvement is a side benefit</a:t>
            </a:r>
          </a:p>
          <a:p>
            <a:endParaRPr lang="en-US" dirty="0" smtClean="0"/>
          </a:p>
          <a:p>
            <a:r>
              <a:rPr lang="en-US" dirty="0" smtClean="0"/>
              <a:t>Future work:</a:t>
            </a:r>
          </a:p>
          <a:p>
            <a:pPr lvl="1"/>
            <a:r>
              <a:rPr lang="en-US" dirty="0" smtClean="0"/>
              <a:t>Implement on current hardware</a:t>
            </a:r>
          </a:p>
          <a:p>
            <a:pPr lvl="1"/>
            <a:r>
              <a:rPr lang="en-US" dirty="0" smtClean="0"/>
              <a:t>Assess needs for future processors</a:t>
            </a:r>
          </a:p>
        </p:txBody>
      </p:sp>
      <p:sp>
        <p:nvSpPr>
          <p:cNvPr id="4" name="Slide Number Placeholder 3"/>
          <p:cNvSpPr>
            <a:spLocks noGrp="1"/>
          </p:cNvSpPr>
          <p:nvPr>
            <p:ph type="sldNum" sz="quarter" idx="10"/>
          </p:nvPr>
        </p:nvSpPr>
        <p:spPr/>
        <p:txBody>
          <a:bodyPr/>
          <a:lstStyle/>
          <a:p>
            <a:fld id="{FAFAE12B-AF5E-4676-AE1F-60AB827D625D}" type="slidenum">
              <a:rPr lang="en-US" smtClean="0"/>
              <a:pPr/>
              <a:t>36</a:t>
            </a:fld>
            <a:endParaRPr lang="en-US"/>
          </a:p>
        </p:txBody>
      </p:sp>
    </p:spTree>
  </p:cSld>
  <p:clrMapOvr>
    <a:masterClrMapping/>
  </p:clrMapOvr>
  <p:transition advTm="47019"/>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endParaRPr lang="en-US" dirty="0" smtClean="0">
              <a:hlinkClick r:id="rId2"/>
            </a:endParaRPr>
          </a:p>
          <a:p>
            <a:pPr>
              <a:buNone/>
            </a:pPr>
            <a:r>
              <a:rPr lang="en-US" dirty="0" smtClean="0">
                <a:solidFill>
                  <a:schemeClr val="tx1"/>
                </a:solidFill>
              </a:rPr>
              <a:t>Contact info:</a:t>
            </a:r>
            <a:endParaRPr lang="en-US" dirty="0" smtClean="0">
              <a:solidFill>
                <a:schemeClr val="tx1"/>
              </a:solidFill>
              <a:hlinkClick r:id="rId2"/>
            </a:endParaRPr>
          </a:p>
          <a:p>
            <a:pPr lvl="1">
              <a:lnSpc>
                <a:spcPct val="150000"/>
              </a:lnSpc>
              <a:buNone/>
            </a:pPr>
            <a:r>
              <a:rPr lang="en-US" sz="2800" dirty="0" smtClean="0"/>
              <a:t>ekeller@princeton.edu</a:t>
            </a:r>
          </a:p>
          <a:p>
            <a:pPr lvl="1">
              <a:lnSpc>
                <a:spcPct val="150000"/>
              </a:lnSpc>
              <a:buNone/>
            </a:pPr>
            <a:r>
              <a:rPr lang="en-US" sz="2800" dirty="0" smtClean="0">
                <a:hlinkClick r:id="rId3"/>
              </a:rPr>
              <a:t>http://www.princeton.edu/~ekeller</a:t>
            </a:r>
            <a:endParaRPr lang="en-US" sz="2800" dirty="0" smtClean="0"/>
          </a:p>
          <a:p>
            <a:pPr lvl="1">
              <a:lnSpc>
                <a:spcPct val="150000"/>
              </a:lnSpc>
              <a:buNone/>
            </a:pPr>
            <a:r>
              <a:rPr lang="en-US" sz="2800" dirty="0" smtClean="0"/>
              <a:t>szefer@princeton.edu</a:t>
            </a:r>
          </a:p>
          <a:p>
            <a:pPr lvl="1">
              <a:lnSpc>
                <a:spcPct val="150000"/>
              </a:lnSpc>
              <a:buNone/>
            </a:pPr>
            <a:r>
              <a:rPr lang="en-US" sz="2800" dirty="0" smtClean="0">
                <a:hlinkClick r:id="rId4"/>
              </a:rPr>
              <a:t>http://www.princeton.edu/~szefer</a:t>
            </a:r>
            <a:endParaRPr lang="en-US" sz="2800" dirty="0" smtClean="0"/>
          </a:p>
          <a:p>
            <a:pPr lvl="1">
              <a:lnSpc>
                <a:spcPct val="150000"/>
              </a:lnSpc>
              <a:buNone/>
            </a:pPr>
            <a:endParaRPr lang="en-US" sz="2800" dirty="0" smtClean="0"/>
          </a:p>
        </p:txBody>
      </p:sp>
      <p:sp>
        <p:nvSpPr>
          <p:cNvPr id="4" name="Slide Number Placeholder 3"/>
          <p:cNvSpPr>
            <a:spLocks noGrp="1"/>
          </p:cNvSpPr>
          <p:nvPr>
            <p:ph type="sldNum" sz="quarter" idx="10"/>
          </p:nvPr>
        </p:nvSpPr>
        <p:spPr/>
        <p:txBody>
          <a:bodyPr/>
          <a:lstStyle/>
          <a:p>
            <a:fld id="{78045D62-CC08-48FA-985A-62E7EF5E9DE8}" type="slidenum">
              <a:rPr lang="en-US" smtClean="0"/>
              <a:pPr/>
              <a:t>37</a:t>
            </a:fld>
            <a:endParaRPr lang="en-US"/>
          </a:p>
        </p:txBody>
      </p:sp>
    </p:spTree>
  </p:cSld>
  <p:clrMapOvr>
    <a:masterClrMapping/>
  </p:clrMapOvr>
  <p:transition advTm="1705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FAFAE12B-AF5E-4676-AE1F-60AB827D625D}"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vs. Enterprise</a:t>
            </a:r>
            <a:endParaRPr lang="en-US" dirty="0"/>
          </a:p>
        </p:txBody>
      </p:sp>
      <p:sp>
        <p:nvSpPr>
          <p:cNvPr id="3" name="Content Placeholder 2"/>
          <p:cNvSpPr>
            <a:spLocks noGrp="1"/>
          </p:cNvSpPr>
          <p:nvPr>
            <p:ph idx="1"/>
          </p:nvPr>
        </p:nvSpPr>
        <p:spPr/>
        <p:txBody>
          <a:bodyPr/>
          <a:lstStyle/>
          <a:p>
            <a:r>
              <a:rPr lang="en-US" dirty="0" smtClean="0"/>
              <a:t>Desktop/Enterprise: One organization</a:t>
            </a:r>
          </a:p>
          <a:p>
            <a:r>
              <a:rPr lang="en-US" dirty="0" smtClean="0"/>
              <a:t>Cloud: Shared by many organizations</a:t>
            </a:r>
          </a:p>
          <a:p>
            <a:r>
              <a:rPr lang="en-US" dirty="0" smtClean="0"/>
              <a:t>Enterprise: Maximize server consolidation</a:t>
            </a:r>
          </a:p>
          <a:p>
            <a:r>
              <a:rPr lang="en-US" dirty="0" smtClean="0"/>
              <a:t>Cloud: Sell discreet units (give guarantees)</a:t>
            </a:r>
          </a:p>
          <a:p>
            <a:r>
              <a:rPr lang="en-US" dirty="0" smtClean="0"/>
              <a:t>Desktop: many devices</a:t>
            </a:r>
          </a:p>
          <a:p>
            <a:r>
              <a:rPr lang="en-US" dirty="0" smtClean="0"/>
              <a:t>Cloud: Only networking and disk </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the Virtualization</a:t>
            </a:r>
            <a:endParaRPr lang="en-US" dirty="0"/>
          </a:p>
        </p:txBody>
      </p:sp>
      <p:sp>
        <p:nvSpPr>
          <p:cNvPr id="3" name="Content Placeholder 2"/>
          <p:cNvSpPr>
            <a:spLocks noGrp="1"/>
          </p:cNvSpPr>
          <p:nvPr>
            <p:ph idx="1"/>
          </p:nvPr>
        </p:nvSpPr>
        <p:spPr/>
        <p:txBody>
          <a:bodyPr/>
          <a:lstStyle/>
          <a:p>
            <a:r>
              <a:rPr lang="en-US" dirty="0" smtClean="0"/>
              <a:t>Virtualization used to share servers</a:t>
            </a:r>
          </a:p>
          <a:p>
            <a:pPr lvl="1"/>
            <a:r>
              <a:rPr lang="en-US" dirty="0" smtClean="0"/>
              <a:t>Software layer running under each virtual machine</a:t>
            </a:r>
          </a:p>
          <a:p>
            <a:r>
              <a:rPr lang="en-US" dirty="0" smtClean="0"/>
              <a:t>Malicious software can run on the same server</a:t>
            </a:r>
          </a:p>
          <a:p>
            <a:pPr lvl="1"/>
            <a:r>
              <a:rPr lang="en-US" dirty="0" smtClean="0"/>
              <a:t>Attack hypervisor</a:t>
            </a:r>
          </a:p>
          <a:p>
            <a:pPr lvl="1"/>
            <a:r>
              <a:rPr lang="en-US" dirty="0" smtClean="0"/>
              <a:t>Access/Obstruct other VMs</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4</a:t>
            </a:fld>
            <a:endParaRPr lang="en-US"/>
          </a:p>
        </p:txBody>
      </p:sp>
      <p:sp>
        <p:nvSpPr>
          <p:cNvPr id="48" name="Rounded Rectangle 47"/>
          <p:cNvSpPr/>
          <p:nvPr/>
        </p:nvSpPr>
        <p:spPr bwMode="auto">
          <a:xfrm>
            <a:off x="5181600" y="3200400"/>
            <a:ext cx="3276600" cy="3347418"/>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49" name="Rounded Rectangle 48"/>
          <p:cNvSpPr/>
          <p:nvPr/>
        </p:nvSpPr>
        <p:spPr bwMode="auto">
          <a:xfrm>
            <a:off x="5503889" y="5857081"/>
            <a:ext cx="2739452"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50" name="Rounded Rectangle 49"/>
          <p:cNvSpPr/>
          <p:nvPr/>
        </p:nvSpPr>
        <p:spPr bwMode="auto">
          <a:xfrm>
            <a:off x="5503889" y="5219478"/>
            <a:ext cx="2739452" cy="478203"/>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Hypervisor</a:t>
            </a:r>
          </a:p>
        </p:txBody>
      </p:sp>
      <p:sp>
        <p:nvSpPr>
          <p:cNvPr id="51" name="Rounded Rectangle 50"/>
          <p:cNvSpPr/>
          <p:nvPr/>
        </p:nvSpPr>
        <p:spPr bwMode="auto">
          <a:xfrm>
            <a:off x="5503889"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52" name="Rounded Rectangle 51"/>
          <p:cNvSpPr/>
          <p:nvPr/>
        </p:nvSpPr>
        <p:spPr bwMode="auto">
          <a:xfrm>
            <a:off x="5503889"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53" name="Rounded Rectangle 52"/>
          <p:cNvSpPr/>
          <p:nvPr/>
        </p:nvSpPr>
        <p:spPr bwMode="auto">
          <a:xfrm>
            <a:off x="6363325"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54" name="Rounded Rectangle 53"/>
          <p:cNvSpPr/>
          <p:nvPr/>
        </p:nvSpPr>
        <p:spPr bwMode="auto">
          <a:xfrm>
            <a:off x="7007902"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55" name="Rounded Rectangle 54"/>
          <p:cNvSpPr/>
          <p:nvPr/>
        </p:nvSpPr>
        <p:spPr bwMode="auto">
          <a:xfrm>
            <a:off x="7007902"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56" name="Rounded Rectangle 55"/>
          <p:cNvSpPr/>
          <p:nvPr/>
        </p:nvSpPr>
        <p:spPr bwMode="auto">
          <a:xfrm>
            <a:off x="7867338"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57" name="TextBox 56"/>
          <p:cNvSpPr txBox="1"/>
          <p:nvPr/>
        </p:nvSpPr>
        <p:spPr>
          <a:xfrm>
            <a:off x="5336870" y="3253534"/>
            <a:ext cx="139359" cy="405946"/>
          </a:xfrm>
          <a:prstGeom prst="rect">
            <a:avLst/>
          </a:prstGeom>
          <a:noFill/>
        </p:spPr>
        <p:txBody>
          <a:bodyPr wrap="none" rtlCol="0">
            <a:spAutoFit/>
          </a:bodyPr>
          <a:lstStyle/>
          <a:p>
            <a:endParaRPr lang="en-US" sz="2800" b="1" dirty="0"/>
          </a:p>
        </p:txBody>
      </p:sp>
      <p:sp>
        <p:nvSpPr>
          <p:cNvPr id="58" name="TextBox 57"/>
          <p:cNvSpPr txBox="1"/>
          <p:nvPr/>
        </p:nvSpPr>
        <p:spPr>
          <a:xfrm>
            <a:off x="6894598" y="3253534"/>
            <a:ext cx="139359" cy="405946"/>
          </a:xfrm>
          <a:prstGeom prst="rect">
            <a:avLst/>
          </a:prstGeom>
          <a:noFill/>
        </p:spPr>
        <p:txBody>
          <a:bodyPr wrap="none" rtlCol="0">
            <a:spAutoFit/>
          </a:bodyPr>
          <a:lstStyle/>
          <a:p>
            <a:endParaRPr lang="en-US" sz="2800" b="1" dirty="0"/>
          </a:p>
        </p:txBody>
      </p:sp>
      <p:sp>
        <p:nvSpPr>
          <p:cNvPr id="59" name="Oval 58"/>
          <p:cNvSpPr/>
          <p:nvPr/>
        </p:nvSpPr>
        <p:spPr bwMode="auto">
          <a:xfrm>
            <a:off x="7598765"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60" name="Straight Connector 59"/>
          <p:cNvCxnSpPr>
            <a:stCxn id="64" idx="2"/>
            <a:endCxn id="59"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61" name="Rectangle 60"/>
          <p:cNvSpPr/>
          <p:nvPr/>
        </p:nvSpPr>
        <p:spPr bwMode="auto">
          <a:xfrm>
            <a:off x="7598765"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62" name="Straight Connector 61"/>
          <p:cNvCxnSpPr>
            <a:stCxn id="64"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63" name="Oval 62"/>
          <p:cNvSpPr/>
          <p:nvPr/>
        </p:nvSpPr>
        <p:spPr bwMode="auto">
          <a:xfrm>
            <a:off x="7598765"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4" name="Oval 63"/>
          <p:cNvSpPr/>
          <p:nvPr/>
        </p:nvSpPr>
        <p:spPr bwMode="auto">
          <a:xfrm>
            <a:off x="7598765"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5" name="Oval 64"/>
          <p:cNvSpPr/>
          <p:nvPr/>
        </p:nvSpPr>
        <p:spPr bwMode="auto">
          <a:xfrm>
            <a:off x="7974768"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66" name="Straight Connector 65"/>
          <p:cNvCxnSpPr>
            <a:stCxn id="70" idx="2"/>
            <a:endCxn id="65"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67" name="Rectangle 66"/>
          <p:cNvSpPr/>
          <p:nvPr/>
        </p:nvSpPr>
        <p:spPr bwMode="auto">
          <a:xfrm>
            <a:off x="7974768"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68" name="Straight Connector 67"/>
          <p:cNvCxnSpPr>
            <a:stCxn id="70"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69" name="Oval 68"/>
          <p:cNvSpPr/>
          <p:nvPr/>
        </p:nvSpPr>
        <p:spPr bwMode="auto">
          <a:xfrm>
            <a:off x="7974768"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0" name="Oval 69"/>
          <p:cNvSpPr/>
          <p:nvPr/>
        </p:nvSpPr>
        <p:spPr bwMode="auto">
          <a:xfrm>
            <a:off x="7974768"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71" name="Straight Connector 70"/>
          <p:cNvCxnSpPr/>
          <p:nvPr/>
        </p:nvCxnSpPr>
        <p:spPr bwMode="auto">
          <a:xfrm>
            <a:off x="7921052" y="6282150"/>
            <a:ext cx="0" cy="159401"/>
          </a:xfrm>
          <a:prstGeom prst="line">
            <a:avLst/>
          </a:prstGeom>
          <a:noFill/>
          <a:ln w="38100" cap="flat" cmpd="sng" algn="ctr">
            <a:solidFill>
              <a:srgbClr val="0000FF"/>
            </a:solidFill>
            <a:prstDash val="solid"/>
            <a:round/>
            <a:headEnd type="none" w="med" len="med"/>
            <a:tailEnd type="none" w="med" len="med"/>
          </a:ln>
          <a:effectLst/>
        </p:spPr>
      </p:cxnSp>
      <p:cxnSp>
        <p:nvCxnSpPr>
          <p:cNvPr id="72" name="Straight Connector 71"/>
          <p:cNvCxnSpPr/>
          <p:nvPr/>
        </p:nvCxnSpPr>
        <p:spPr bwMode="auto">
          <a:xfrm>
            <a:off x="8297056" y="6282150"/>
            <a:ext cx="0" cy="159401"/>
          </a:xfrm>
          <a:prstGeom prst="line">
            <a:avLst/>
          </a:prstGeom>
          <a:noFill/>
          <a:ln w="38100" cap="flat" cmpd="sng" algn="ctr">
            <a:solidFill>
              <a:srgbClr val="0000FF"/>
            </a:solidFill>
            <a:prstDash val="solid"/>
            <a:round/>
            <a:headEnd type="none" w="med" len="med"/>
            <a:tailEnd type="none" w="med" len="med"/>
          </a:ln>
          <a:effectLst/>
        </p:spPr>
      </p:cxnSp>
      <p:grpSp>
        <p:nvGrpSpPr>
          <p:cNvPr id="5" name="Group 72"/>
          <p:cNvGrpSpPr/>
          <p:nvPr/>
        </p:nvGrpSpPr>
        <p:grpSpPr>
          <a:xfrm rot="19598494">
            <a:off x="5901464" y="6246135"/>
            <a:ext cx="279150" cy="353593"/>
            <a:chOff x="2286000" y="5638800"/>
            <a:chExt cx="457200" cy="609600"/>
          </a:xfrm>
        </p:grpSpPr>
        <p:sp>
          <p:nvSpPr>
            <p:cNvPr id="83"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4"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5"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6"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7"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8"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nvGrpSpPr>
          <p:cNvPr id="6" name="Group 79"/>
          <p:cNvGrpSpPr/>
          <p:nvPr/>
        </p:nvGrpSpPr>
        <p:grpSpPr>
          <a:xfrm rot="19598494">
            <a:off x="5525460" y="6275805"/>
            <a:ext cx="279150" cy="353593"/>
            <a:chOff x="2286000" y="5638800"/>
            <a:chExt cx="457200" cy="609600"/>
          </a:xfrm>
        </p:grpSpPr>
        <p:sp>
          <p:nvSpPr>
            <p:cNvPr id="77" name="Rectangle 76"/>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8" name="Rectangle 77"/>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9" name="Rectangle 78"/>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0" name="Rectangle 79"/>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1" name="Rectangle 80"/>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2" name="Rectangle 81"/>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75" name="Rounded Rectangle 74"/>
          <p:cNvSpPr/>
          <p:nvPr/>
        </p:nvSpPr>
        <p:spPr bwMode="auto">
          <a:xfrm>
            <a:off x="5933607"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76" name="Rounded Rectangle 75"/>
          <p:cNvSpPr/>
          <p:nvPr/>
        </p:nvSpPr>
        <p:spPr bwMode="auto">
          <a:xfrm>
            <a:off x="7437620"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Helvetica" pitchFamily="34" charset="0"/>
            </a:endParaRPr>
          </a:p>
        </p:txBody>
      </p:sp>
      <p:sp>
        <p:nvSpPr>
          <p:cNvPr id="89" name="TextBox 88"/>
          <p:cNvSpPr txBox="1"/>
          <p:nvPr/>
        </p:nvSpPr>
        <p:spPr>
          <a:xfrm>
            <a:off x="5638800"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90" name="TextBox 89"/>
          <p:cNvSpPr txBox="1"/>
          <p:nvPr/>
        </p:nvSpPr>
        <p:spPr>
          <a:xfrm>
            <a:off x="7199293"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91" name="TextBox 90"/>
          <p:cNvSpPr txBox="1"/>
          <p:nvPr/>
        </p:nvSpPr>
        <p:spPr>
          <a:xfrm>
            <a:off x="5334000" y="3276600"/>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92" name="TextBox 91"/>
          <p:cNvSpPr txBox="1"/>
          <p:nvPr/>
        </p:nvSpPr>
        <p:spPr>
          <a:xfrm>
            <a:off x="6873254" y="3276600"/>
            <a:ext cx="1508746" cy="400110"/>
          </a:xfrm>
          <a:prstGeom prst="rect">
            <a:avLst/>
          </a:prstGeom>
          <a:noFill/>
        </p:spPr>
        <p:txBody>
          <a:bodyPr wrap="none" rtlCol="0">
            <a:spAutoFit/>
          </a:bodyPr>
          <a:lstStyle/>
          <a:p>
            <a:r>
              <a:rPr lang="en-US" sz="2000" b="1" dirty="0" smtClean="0"/>
              <a:t>Guest VM2</a:t>
            </a:r>
            <a:endParaRPr lang="en-US" sz="2000" b="1" dirty="0"/>
          </a:p>
        </p:txBody>
      </p:sp>
      <p:pic>
        <p:nvPicPr>
          <p:cNvPr id="93" name="Picture 14"/>
          <p:cNvPicPr>
            <a:picLocks noChangeArrowheads="1"/>
          </p:cNvPicPr>
          <p:nvPr/>
        </p:nvPicPr>
        <p:blipFill>
          <a:blip r:embed="rId3" cstate="print"/>
          <a:srcRect/>
          <a:stretch>
            <a:fillRect/>
          </a:stretch>
        </p:blipFill>
        <p:spPr bwMode="auto">
          <a:xfrm>
            <a:off x="2362200" y="3657600"/>
            <a:ext cx="2667000" cy="2057400"/>
          </a:xfrm>
          <a:prstGeom prst="rect">
            <a:avLst/>
          </a:prstGeom>
          <a:noFill/>
          <a:ln w="9525">
            <a:noFill/>
            <a:miter lim="800000"/>
            <a:headEnd/>
            <a:tailEnd/>
          </a:ln>
          <a:effectLst/>
        </p:spPr>
      </p:pic>
      <p:cxnSp>
        <p:nvCxnSpPr>
          <p:cNvPr id="95" name="Straight Connector 94"/>
          <p:cNvCxnSpPr/>
          <p:nvPr/>
        </p:nvCxnSpPr>
        <p:spPr bwMode="auto">
          <a:xfrm rot="5400000" flipH="1" flipV="1">
            <a:off x="4305300" y="3543300"/>
            <a:ext cx="1143000" cy="609600"/>
          </a:xfrm>
          <a:prstGeom prst="line">
            <a:avLst/>
          </a:prstGeom>
          <a:noFill/>
          <a:ln w="38100" cap="flat" cmpd="sng" algn="ctr">
            <a:solidFill>
              <a:srgbClr val="0000FF"/>
            </a:solidFill>
            <a:prstDash val="solid"/>
            <a:round/>
            <a:headEnd type="none" w="med" len="med"/>
            <a:tailEnd type="none" w="med" len="med"/>
          </a:ln>
          <a:effectLst/>
        </p:spPr>
      </p:cxnSp>
      <p:cxnSp>
        <p:nvCxnSpPr>
          <p:cNvPr id="97" name="Straight Connector 96"/>
          <p:cNvCxnSpPr/>
          <p:nvPr/>
        </p:nvCxnSpPr>
        <p:spPr bwMode="auto">
          <a:xfrm rot="16200000" flipH="1">
            <a:off x="3848100" y="5219700"/>
            <a:ext cx="2057400" cy="609600"/>
          </a:xfrm>
          <a:prstGeom prst="line">
            <a:avLst/>
          </a:prstGeom>
          <a:noFill/>
          <a:ln w="38100" cap="flat" cmpd="sng" algn="ctr">
            <a:solidFill>
              <a:srgbClr val="0000FF"/>
            </a:solidFill>
            <a:prstDash val="solid"/>
            <a:round/>
            <a:headEnd type="none" w="med" len="med"/>
            <a:tailEnd type="none" w="med" len="med"/>
          </a:ln>
          <a:effectLst/>
        </p:spPr>
      </p:cxnSp>
      <p:pic>
        <p:nvPicPr>
          <p:cNvPr id="98" name="Picture 97" descr="server.png"/>
          <p:cNvPicPr>
            <a:picLocks noChangeAspect="1"/>
          </p:cNvPicPr>
          <p:nvPr/>
        </p:nvPicPr>
        <p:blipFill>
          <a:blip r:embed="rId4" cstate="print"/>
          <a:stretch>
            <a:fillRect/>
          </a:stretch>
        </p:blipFill>
        <p:spPr>
          <a:xfrm>
            <a:off x="4114800" y="4267200"/>
            <a:ext cx="457200" cy="390832"/>
          </a:xfrm>
          <a:prstGeom prst="rect">
            <a:avLst/>
          </a:prstGeom>
        </p:spPr>
      </p:pic>
      <p:pic>
        <p:nvPicPr>
          <p:cNvPr id="101" name="Picture 100" descr="server.png"/>
          <p:cNvPicPr>
            <a:picLocks noChangeAspect="1"/>
          </p:cNvPicPr>
          <p:nvPr/>
        </p:nvPicPr>
        <p:blipFill>
          <a:blip r:embed="rId4" cstate="print"/>
          <a:stretch>
            <a:fillRect/>
          </a:stretch>
        </p:blipFill>
        <p:spPr>
          <a:xfrm>
            <a:off x="3429000" y="4267200"/>
            <a:ext cx="457200" cy="390832"/>
          </a:xfrm>
          <a:prstGeom prst="rect">
            <a:avLst/>
          </a:prstGeom>
        </p:spPr>
      </p:pic>
      <p:pic>
        <p:nvPicPr>
          <p:cNvPr id="100" name="Picture 99" descr="server.png"/>
          <p:cNvPicPr>
            <a:picLocks noChangeAspect="1"/>
          </p:cNvPicPr>
          <p:nvPr/>
        </p:nvPicPr>
        <p:blipFill>
          <a:blip r:embed="rId4" cstate="print"/>
          <a:stretch>
            <a:fillRect/>
          </a:stretch>
        </p:blipFill>
        <p:spPr>
          <a:xfrm>
            <a:off x="4114800" y="4876800"/>
            <a:ext cx="457200" cy="390832"/>
          </a:xfrm>
          <a:prstGeom prst="rect">
            <a:avLst/>
          </a:prstGeom>
        </p:spPr>
      </p:pic>
      <p:pic>
        <p:nvPicPr>
          <p:cNvPr id="103" name="Picture 102" descr="server.png"/>
          <p:cNvPicPr>
            <a:picLocks noChangeAspect="1"/>
          </p:cNvPicPr>
          <p:nvPr/>
        </p:nvPicPr>
        <p:blipFill>
          <a:blip r:embed="rId4" cstate="print"/>
          <a:stretch>
            <a:fillRect/>
          </a:stretch>
        </p:blipFill>
        <p:spPr>
          <a:xfrm>
            <a:off x="3429000" y="4876800"/>
            <a:ext cx="457200" cy="390832"/>
          </a:xfrm>
          <a:prstGeom prst="rect">
            <a:avLst/>
          </a:prstGeom>
        </p:spPr>
      </p:pic>
      <p:pic>
        <p:nvPicPr>
          <p:cNvPr id="104" name="Picture 103" descr="server.png"/>
          <p:cNvPicPr>
            <a:picLocks noChangeAspect="1"/>
          </p:cNvPicPr>
          <p:nvPr/>
        </p:nvPicPr>
        <p:blipFill>
          <a:blip r:embed="rId4" cstate="print"/>
          <a:stretch>
            <a:fillRect/>
          </a:stretch>
        </p:blipFill>
        <p:spPr>
          <a:xfrm>
            <a:off x="2819400" y="4257368"/>
            <a:ext cx="457200" cy="390832"/>
          </a:xfrm>
          <a:prstGeom prst="rect">
            <a:avLst/>
          </a:prstGeom>
        </p:spPr>
      </p:pic>
      <p:pic>
        <p:nvPicPr>
          <p:cNvPr id="105" name="Picture 104" descr="server.png"/>
          <p:cNvPicPr>
            <a:picLocks noChangeAspect="1"/>
          </p:cNvPicPr>
          <p:nvPr/>
        </p:nvPicPr>
        <p:blipFill>
          <a:blip r:embed="rId4" cstate="print"/>
          <a:stretch>
            <a:fillRect/>
          </a:stretch>
        </p:blipFill>
        <p:spPr>
          <a:xfrm>
            <a:off x="2819400" y="4866968"/>
            <a:ext cx="457200" cy="390832"/>
          </a:xfrm>
          <a:prstGeom prst="rect">
            <a:avLst/>
          </a:prstGeom>
        </p:spPr>
      </p:pic>
      <p:pic>
        <p:nvPicPr>
          <p:cNvPr id="4098" name="Picture 2" descr="C:\Users\Eric\AppData\Local\Microsoft\Windows\Temporary Internet Files\Content.IE5\CYD2U0ZP\MC900435931[1].wmf"/>
          <p:cNvPicPr>
            <a:picLocks noChangeAspect="1" noChangeArrowheads="1"/>
          </p:cNvPicPr>
          <p:nvPr/>
        </p:nvPicPr>
        <p:blipFill>
          <a:blip r:embed="rId5" cstate="print"/>
          <a:srcRect/>
          <a:stretch>
            <a:fillRect/>
          </a:stretch>
        </p:blipFill>
        <p:spPr bwMode="auto">
          <a:xfrm>
            <a:off x="6858000" y="3781420"/>
            <a:ext cx="1524000" cy="1205513"/>
          </a:xfrm>
          <a:prstGeom prst="rect">
            <a:avLst/>
          </a:prstGeom>
          <a:noFill/>
        </p:spPr>
      </p:pic>
      <p:cxnSp>
        <p:nvCxnSpPr>
          <p:cNvPr id="74" name="Straight Arrow Connector 73"/>
          <p:cNvCxnSpPr/>
          <p:nvPr/>
        </p:nvCxnSpPr>
        <p:spPr bwMode="auto">
          <a:xfrm rot="5400000">
            <a:off x="6896100" y="4991100"/>
            <a:ext cx="533400" cy="457200"/>
          </a:xfrm>
          <a:prstGeom prst="straightConnector1">
            <a:avLst/>
          </a:prstGeom>
          <a:noFill/>
          <a:ln w="76200" cap="flat" cmpd="sng" algn="ctr">
            <a:solidFill>
              <a:srgbClr val="FF0000"/>
            </a:solidFill>
            <a:prstDash val="solid"/>
            <a:round/>
            <a:headEnd type="none" w="med" len="med"/>
            <a:tailEnd type="arrow"/>
          </a:ln>
          <a:effectLst/>
        </p:spPr>
      </p:cxnSp>
      <p:cxnSp>
        <p:nvCxnSpPr>
          <p:cNvPr id="96" name="Straight Arrow Connector 95"/>
          <p:cNvCxnSpPr/>
          <p:nvPr/>
        </p:nvCxnSpPr>
        <p:spPr bwMode="auto">
          <a:xfrm rot="10800000">
            <a:off x="6172200" y="4876800"/>
            <a:ext cx="685800" cy="533400"/>
          </a:xfrm>
          <a:prstGeom prst="straightConnector1">
            <a:avLst/>
          </a:prstGeom>
          <a:noFill/>
          <a:ln w="76200" cap="flat" cmpd="sng" algn="ctr">
            <a:solidFill>
              <a:srgbClr val="FF0000"/>
            </a:solidFill>
            <a:prstDash val="solid"/>
            <a:round/>
            <a:headEnd type="none" w="med" len="med"/>
            <a:tailEnd type="arrow"/>
          </a:ln>
          <a:effectLst/>
        </p:spPr>
      </p:cxnSp>
      <p:sp>
        <p:nvSpPr>
          <p:cNvPr id="99" name="TextBox 98"/>
          <p:cNvSpPr txBox="1"/>
          <p:nvPr/>
        </p:nvSpPr>
        <p:spPr>
          <a:xfrm>
            <a:off x="2895600" y="5496580"/>
            <a:ext cx="1364476" cy="523220"/>
          </a:xfrm>
          <a:prstGeom prst="rect">
            <a:avLst/>
          </a:prstGeom>
          <a:noFill/>
        </p:spPr>
        <p:txBody>
          <a:bodyPr wrap="none" rtlCol="0">
            <a:spAutoFit/>
          </a:bodyPr>
          <a:lstStyle/>
          <a:p>
            <a:r>
              <a:rPr lang="en-US" sz="2800" dirty="0" smtClean="0"/>
              <a:t>servers</a:t>
            </a:r>
            <a:endParaRPr lang="en-US" sz="2800" dirty="0"/>
          </a:p>
        </p:txBody>
      </p:sp>
    </p:spTree>
  </p:cSld>
  <p:clrMapOvr>
    <a:masterClrMapping/>
  </p:clrMapOvr>
  <p:transition advTm="50014"/>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Slide here, further illustrating the badness???</a:t>
            </a:r>
          </a:p>
          <a:p>
            <a:r>
              <a:rPr lang="en-US" dirty="0" smtClean="0"/>
              <a:t>Initial state: confidential data stored encrypted in network storage</a:t>
            </a:r>
          </a:p>
          <a:p>
            <a:r>
              <a:rPr lang="en-US" dirty="0" smtClean="0"/>
              <a:t>1) VM1 fetches data into memory</a:t>
            </a:r>
          </a:p>
          <a:p>
            <a:r>
              <a:rPr lang="en-US" dirty="0" smtClean="0"/>
              <a:t>2) VM1 decrypts data</a:t>
            </a:r>
          </a:p>
          <a:p>
            <a:r>
              <a:rPr lang="en-US" dirty="0" smtClean="0"/>
              <a:t>3) VM2 attacks hypervisor (or has previously attacked)</a:t>
            </a:r>
          </a:p>
          <a:p>
            <a:r>
              <a:rPr lang="en-US" dirty="0" smtClean="0"/>
              <a:t>4) hypervisor reads plain text from memory, copies into VM2’s address space (or sends out network)</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NoHype</a:t>
            </a:r>
            <a:endParaRPr lang="en-US" dirty="0"/>
          </a:p>
        </p:txBody>
      </p:sp>
      <p:sp>
        <p:nvSpPr>
          <p:cNvPr id="3" name="Content Placeholder 2"/>
          <p:cNvSpPr>
            <a:spLocks noGrp="1"/>
          </p:cNvSpPr>
          <p:nvPr>
            <p:ph idx="1"/>
          </p:nvPr>
        </p:nvSpPr>
        <p:spPr/>
        <p:txBody>
          <a:bodyPr/>
          <a:lstStyle/>
          <a:p>
            <a:r>
              <a:rPr lang="en-US" dirty="0" smtClean="0"/>
              <a:t>System architecture to remove the hypervisor</a:t>
            </a:r>
          </a:p>
          <a:p>
            <a:pPr lvl="1"/>
            <a:r>
              <a:rPr lang="en-US" dirty="0" smtClean="0"/>
              <a:t>No hypervisor means nothing to attack</a:t>
            </a:r>
          </a:p>
          <a:p>
            <a:r>
              <a:rPr lang="en-US" dirty="0" smtClean="0"/>
              <a:t>Retain key needs of virtualized cloud infrastructure</a:t>
            </a:r>
          </a:p>
          <a:p>
            <a:pPr lvl="1"/>
            <a:r>
              <a:rPr lang="en-US" dirty="0" smtClean="0"/>
              <a:t>Dynamically start/stop VMs</a:t>
            </a:r>
          </a:p>
          <a:p>
            <a:pPr lvl="1"/>
            <a:r>
              <a:rPr lang="en-US" dirty="0" smtClean="0"/>
              <a:t>Multi-tenancy</a:t>
            </a:r>
          </a:p>
          <a:p>
            <a:pPr lvl="1"/>
            <a:endParaRPr lang="en-US" dirty="0" smtClean="0"/>
          </a:p>
        </p:txBody>
      </p:sp>
      <p:sp>
        <p:nvSpPr>
          <p:cNvPr id="4" name="Slide Number Placeholder 3"/>
          <p:cNvSpPr>
            <a:spLocks noGrp="1"/>
          </p:cNvSpPr>
          <p:nvPr>
            <p:ph type="sldNum" sz="quarter" idx="10"/>
          </p:nvPr>
        </p:nvSpPr>
        <p:spPr/>
        <p:txBody>
          <a:bodyPr/>
          <a:lstStyle/>
          <a:p>
            <a:fld id="{FAFAE12B-AF5E-4676-AE1F-60AB827D625D}" type="slidenum">
              <a:rPr lang="en-US" smtClean="0"/>
              <a:pPr/>
              <a:t>41</a:t>
            </a:fld>
            <a:endParaRPr lang="en-US"/>
          </a:p>
        </p:txBody>
      </p:sp>
      <p:sp>
        <p:nvSpPr>
          <p:cNvPr id="5" name="Rounded Rectangle 4"/>
          <p:cNvSpPr/>
          <p:nvPr/>
        </p:nvSpPr>
        <p:spPr bwMode="auto">
          <a:xfrm>
            <a:off x="5181600" y="3200400"/>
            <a:ext cx="3276600" cy="3347418"/>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6" name="Rounded Rectangle 5"/>
          <p:cNvSpPr/>
          <p:nvPr/>
        </p:nvSpPr>
        <p:spPr bwMode="auto">
          <a:xfrm>
            <a:off x="5503889" y="5857081"/>
            <a:ext cx="2739452"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8" name="Rounded Rectangle 7"/>
          <p:cNvSpPr/>
          <p:nvPr/>
        </p:nvSpPr>
        <p:spPr bwMode="auto">
          <a:xfrm>
            <a:off x="5503889"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9" name="Rounded Rectangle 8"/>
          <p:cNvSpPr/>
          <p:nvPr/>
        </p:nvSpPr>
        <p:spPr bwMode="auto">
          <a:xfrm>
            <a:off x="5503889"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10" name="Rounded Rectangle 9"/>
          <p:cNvSpPr/>
          <p:nvPr/>
        </p:nvSpPr>
        <p:spPr bwMode="auto">
          <a:xfrm>
            <a:off x="6363325"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11" name="Rounded Rectangle 10"/>
          <p:cNvSpPr/>
          <p:nvPr/>
        </p:nvSpPr>
        <p:spPr bwMode="auto">
          <a:xfrm>
            <a:off x="7007902"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2" name="Rounded Rectangle 11"/>
          <p:cNvSpPr/>
          <p:nvPr/>
        </p:nvSpPr>
        <p:spPr bwMode="auto">
          <a:xfrm>
            <a:off x="7007902"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3" name="Rounded Rectangle 12"/>
          <p:cNvSpPr/>
          <p:nvPr/>
        </p:nvSpPr>
        <p:spPr bwMode="auto">
          <a:xfrm>
            <a:off x="7867338"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4" name="TextBox 13"/>
          <p:cNvSpPr txBox="1"/>
          <p:nvPr/>
        </p:nvSpPr>
        <p:spPr>
          <a:xfrm>
            <a:off x="5336870" y="3253534"/>
            <a:ext cx="139359" cy="405946"/>
          </a:xfrm>
          <a:prstGeom prst="rect">
            <a:avLst/>
          </a:prstGeom>
          <a:noFill/>
        </p:spPr>
        <p:txBody>
          <a:bodyPr wrap="none" rtlCol="0">
            <a:spAutoFit/>
          </a:bodyPr>
          <a:lstStyle/>
          <a:p>
            <a:endParaRPr lang="en-US" sz="2800" b="1" dirty="0"/>
          </a:p>
        </p:txBody>
      </p:sp>
      <p:sp>
        <p:nvSpPr>
          <p:cNvPr id="15" name="TextBox 14"/>
          <p:cNvSpPr txBox="1"/>
          <p:nvPr/>
        </p:nvSpPr>
        <p:spPr>
          <a:xfrm>
            <a:off x="6894598" y="3253534"/>
            <a:ext cx="139359" cy="405946"/>
          </a:xfrm>
          <a:prstGeom prst="rect">
            <a:avLst/>
          </a:prstGeom>
          <a:noFill/>
        </p:spPr>
        <p:txBody>
          <a:bodyPr wrap="none" rtlCol="0">
            <a:spAutoFit/>
          </a:bodyPr>
          <a:lstStyle/>
          <a:p>
            <a:endParaRPr lang="en-US" sz="2800" b="1" dirty="0"/>
          </a:p>
        </p:txBody>
      </p:sp>
      <p:sp>
        <p:nvSpPr>
          <p:cNvPr id="16" name="Oval 15"/>
          <p:cNvSpPr/>
          <p:nvPr/>
        </p:nvSpPr>
        <p:spPr bwMode="auto">
          <a:xfrm>
            <a:off x="7598765"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17" name="Straight Connector 16"/>
          <p:cNvCxnSpPr>
            <a:stCxn id="21" idx="2"/>
            <a:endCxn id="16"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18" name="Rectangle 17"/>
          <p:cNvSpPr/>
          <p:nvPr/>
        </p:nvSpPr>
        <p:spPr bwMode="auto">
          <a:xfrm>
            <a:off x="7598765"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19" name="Straight Connector 18"/>
          <p:cNvCxnSpPr>
            <a:stCxn id="21"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0" name="Oval 19"/>
          <p:cNvSpPr/>
          <p:nvPr/>
        </p:nvSpPr>
        <p:spPr bwMode="auto">
          <a:xfrm>
            <a:off x="7598765"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1" name="Oval 20"/>
          <p:cNvSpPr/>
          <p:nvPr/>
        </p:nvSpPr>
        <p:spPr bwMode="auto">
          <a:xfrm>
            <a:off x="7598765"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2" name="Oval 21"/>
          <p:cNvSpPr/>
          <p:nvPr/>
        </p:nvSpPr>
        <p:spPr bwMode="auto">
          <a:xfrm>
            <a:off x="7974768"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3" name="Straight Connector 22"/>
          <p:cNvCxnSpPr>
            <a:stCxn id="27" idx="2"/>
            <a:endCxn id="22"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4" name="Rectangle 23"/>
          <p:cNvSpPr/>
          <p:nvPr/>
        </p:nvSpPr>
        <p:spPr bwMode="auto">
          <a:xfrm>
            <a:off x="7974768"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5" name="Straight Connector 24"/>
          <p:cNvCxnSpPr>
            <a:stCxn id="27"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6" name="Oval 25"/>
          <p:cNvSpPr/>
          <p:nvPr/>
        </p:nvSpPr>
        <p:spPr bwMode="auto">
          <a:xfrm>
            <a:off x="7974768"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7" name="Oval 26"/>
          <p:cNvSpPr/>
          <p:nvPr/>
        </p:nvSpPr>
        <p:spPr bwMode="auto">
          <a:xfrm>
            <a:off x="7974768"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8" name="Straight Connector 27"/>
          <p:cNvCxnSpPr/>
          <p:nvPr/>
        </p:nvCxnSpPr>
        <p:spPr bwMode="auto">
          <a:xfrm>
            <a:off x="7921052" y="6282150"/>
            <a:ext cx="0" cy="159401"/>
          </a:xfrm>
          <a:prstGeom prst="line">
            <a:avLst/>
          </a:prstGeom>
          <a:noFill/>
          <a:ln w="38100" cap="flat" cmpd="sng" algn="ctr">
            <a:solidFill>
              <a:srgbClr val="0000FF"/>
            </a:solidFill>
            <a:prstDash val="solid"/>
            <a:round/>
            <a:headEnd type="none" w="med" len="med"/>
            <a:tailEnd type="none" w="med" len="med"/>
          </a:ln>
          <a:effectLst/>
        </p:spPr>
      </p:cxnSp>
      <p:cxnSp>
        <p:nvCxnSpPr>
          <p:cNvPr id="29" name="Straight Connector 28"/>
          <p:cNvCxnSpPr/>
          <p:nvPr/>
        </p:nvCxnSpPr>
        <p:spPr bwMode="auto">
          <a:xfrm>
            <a:off x="8297056" y="6282150"/>
            <a:ext cx="0" cy="159401"/>
          </a:xfrm>
          <a:prstGeom prst="line">
            <a:avLst/>
          </a:prstGeom>
          <a:noFill/>
          <a:ln w="38100" cap="flat" cmpd="sng" algn="ctr">
            <a:solidFill>
              <a:srgbClr val="0000FF"/>
            </a:solidFill>
            <a:prstDash val="solid"/>
            <a:round/>
            <a:headEnd type="none" w="med" len="med"/>
            <a:tailEnd type="none" w="med" len="med"/>
          </a:ln>
          <a:effectLst/>
        </p:spPr>
      </p:cxnSp>
      <p:grpSp>
        <p:nvGrpSpPr>
          <p:cNvPr id="7" name="Group 72"/>
          <p:cNvGrpSpPr/>
          <p:nvPr/>
        </p:nvGrpSpPr>
        <p:grpSpPr>
          <a:xfrm rot="19598494">
            <a:off x="5901464" y="6246135"/>
            <a:ext cx="279150" cy="353593"/>
            <a:chOff x="2286000" y="5638800"/>
            <a:chExt cx="457200" cy="609600"/>
          </a:xfrm>
        </p:grpSpPr>
        <p:sp>
          <p:nvSpPr>
            <p:cNvPr id="31" name="Rectangle 30"/>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2" name="Rectangle 31"/>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3" name="Rectangle 32"/>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4" name="Rectangle 33"/>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5" name="Rectangle 34"/>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6" name="Rectangle 35"/>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nvGrpSpPr>
          <p:cNvPr id="30" name="Group 79"/>
          <p:cNvGrpSpPr/>
          <p:nvPr/>
        </p:nvGrpSpPr>
        <p:grpSpPr>
          <a:xfrm rot="19598494">
            <a:off x="5525460" y="6275805"/>
            <a:ext cx="279150" cy="353593"/>
            <a:chOff x="2286000" y="5638800"/>
            <a:chExt cx="457200" cy="609600"/>
          </a:xfrm>
        </p:grpSpPr>
        <p:sp>
          <p:nvSpPr>
            <p:cNvPr id="38" name="Rectangle 37"/>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9" name="Rectangle 38"/>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0" name="Rectangle 39"/>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1" name="Rectangle 40"/>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2" name="Rectangle 41"/>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3" name="Rectangle 42"/>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44" name="Rounded Rectangle 43"/>
          <p:cNvSpPr/>
          <p:nvPr/>
        </p:nvSpPr>
        <p:spPr bwMode="auto">
          <a:xfrm>
            <a:off x="5933607"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45" name="Rounded Rectangle 44"/>
          <p:cNvSpPr/>
          <p:nvPr/>
        </p:nvSpPr>
        <p:spPr bwMode="auto">
          <a:xfrm>
            <a:off x="7437620"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Helvetica" pitchFamily="34" charset="0"/>
            </a:endParaRPr>
          </a:p>
        </p:txBody>
      </p:sp>
      <p:sp>
        <p:nvSpPr>
          <p:cNvPr id="46" name="TextBox 45"/>
          <p:cNvSpPr txBox="1"/>
          <p:nvPr/>
        </p:nvSpPr>
        <p:spPr>
          <a:xfrm>
            <a:off x="5638800"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47" name="TextBox 46"/>
          <p:cNvSpPr txBox="1"/>
          <p:nvPr/>
        </p:nvSpPr>
        <p:spPr>
          <a:xfrm>
            <a:off x="7199293"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48" name="TextBox 47"/>
          <p:cNvSpPr txBox="1"/>
          <p:nvPr/>
        </p:nvSpPr>
        <p:spPr>
          <a:xfrm>
            <a:off x="5334000" y="3276600"/>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49" name="TextBox 48"/>
          <p:cNvSpPr txBox="1"/>
          <p:nvPr/>
        </p:nvSpPr>
        <p:spPr>
          <a:xfrm>
            <a:off x="6873254" y="3276600"/>
            <a:ext cx="1508746" cy="400110"/>
          </a:xfrm>
          <a:prstGeom prst="rect">
            <a:avLst/>
          </a:prstGeom>
          <a:noFill/>
        </p:spPr>
        <p:txBody>
          <a:bodyPr wrap="none" rtlCol="0">
            <a:spAutoFit/>
          </a:bodyPr>
          <a:lstStyle/>
          <a:p>
            <a:r>
              <a:rPr lang="en-US" sz="2000" b="1" dirty="0" smtClean="0"/>
              <a:t>Guest VM2</a:t>
            </a:r>
            <a:endParaRPr lang="en-US" sz="2000" b="1" dirty="0"/>
          </a:p>
        </p:txBody>
      </p:sp>
      <p:sp>
        <p:nvSpPr>
          <p:cNvPr id="50" name="TextBox 49"/>
          <p:cNvSpPr txBox="1"/>
          <p:nvPr/>
        </p:nvSpPr>
        <p:spPr>
          <a:xfrm>
            <a:off x="1371600" y="5181600"/>
            <a:ext cx="2712602" cy="584775"/>
          </a:xfrm>
          <a:prstGeom prst="rect">
            <a:avLst/>
          </a:prstGeom>
          <a:noFill/>
        </p:spPr>
        <p:txBody>
          <a:bodyPr wrap="none" rtlCol="0">
            <a:spAutoFit/>
          </a:bodyPr>
          <a:lstStyle/>
          <a:p>
            <a:r>
              <a:rPr lang="en-US" sz="3200" dirty="0" smtClean="0">
                <a:solidFill>
                  <a:srgbClr val="FF0000"/>
                </a:solidFill>
              </a:rPr>
              <a:t>No hypervisor</a:t>
            </a:r>
            <a:endParaRPr lang="en-US" sz="3200" dirty="0">
              <a:solidFill>
                <a:srgbClr val="FF0000"/>
              </a:solidFill>
            </a:endParaRPr>
          </a:p>
        </p:txBody>
      </p:sp>
      <p:cxnSp>
        <p:nvCxnSpPr>
          <p:cNvPr id="52" name="Straight Arrow Connector 51"/>
          <p:cNvCxnSpPr/>
          <p:nvPr/>
        </p:nvCxnSpPr>
        <p:spPr bwMode="auto">
          <a:xfrm>
            <a:off x="4038600" y="5486400"/>
            <a:ext cx="990600" cy="1588"/>
          </a:xfrm>
          <a:prstGeom prst="straightConnector1">
            <a:avLst/>
          </a:prstGeom>
          <a:noFill/>
          <a:ln w="38100" cap="flat" cmpd="sng" algn="ctr">
            <a:solidFill>
              <a:srgbClr val="FF0000"/>
            </a:solidFill>
            <a:prstDash val="solid"/>
            <a:round/>
            <a:headEnd type="none" w="med" len="med"/>
            <a:tailEnd type="arrow"/>
          </a:ln>
          <a:effectLst/>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NoHype</a:t>
            </a:r>
            <a:r>
              <a:rPr lang="en-US" dirty="0" smtClean="0"/>
              <a:t> Switch Modifications</a:t>
            </a:r>
            <a:endParaRPr lang="en-US" dirty="0"/>
          </a:p>
        </p:txBody>
      </p:sp>
      <p:sp>
        <p:nvSpPr>
          <p:cNvPr id="3" name="Content Placeholder 2"/>
          <p:cNvSpPr>
            <a:spLocks noGrp="1"/>
          </p:cNvSpPr>
          <p:nvPr>
            <p:ph idx="1"/>
          </p:nvPr>
        </p:nvSpPr>
        <p:spPr/>
        <p:txBody>
          <a:bodyPr/>
          <a:lstStyle/>
          <a:p>
            <a:r>
              <a:rPr lang="en-US" dirty="0" smtClean="0"/>
              <a:t>Need to support ‘hairpin turnaround’</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42</a:t>
            </a:fld>
            <a:endParaRPr lang="en-US"/>
          </a:p>
        </p:txBody>
      </p:sp>
      <p:sp>
        <p:nvSpPr>
          <p:cNvPr id="5" name="Rounded Rectangle 4"/>
          <p:cNvSpPr/>
          <p:nvPr/>
        </p:nvSpPr>
        <p:spPr bwMode="auto">
          <a:xfrm>
            <a:off x="3429000" y="1981200"/>
            <a:ext cx="4876800" cy="3276600"/>
          </a:xfrm>
          <a:prstGeom prst="roundRect">
            <a:avLst/>
          </a:prstGeom>
          <a:solidFill>
            <a:schemeClr val="bg2">
              <a:lumMod val="20000"/>
              <a:lumOff val="80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9" name="Straight Connector 8"/>
          <p:cNvCxnSpPr/>
          <p:nvPr/>
        </p:nvCxnSpPr>
        <p:spPr bwMode="auto">
          <a:xfrm>
            <a:off x="1543050" y="5257800"/>
            <a:ext cx="819150" cy="762000"/>
          </a:xfrm>
          <a:prstGeom prst="line">
            <a:avLst/>
          </a:prstGeom>
          <a:noFill/>
          <a:ln w="38100" cap="flat" cmpd="sng" algn="ctr">
            <a:solidFill>
              <a:srgbClr val="0000FF"/>
            </a:solidFill>
            <a:prstDash val="solid"/>
            <a:round/>
            <a:headEnd type="none" w="med" len="med"/>
            <a:tailEnd type="none" w="med" len="med"/>
          </a:ln>
          <a:effectLst/>
        </p:spPr>
      </p:cxnSp>
      <p:pic>
        <p:nvPicPr>
          <p:cNvPr id="10" name="Picture 3"/>
          <p:cNvPicPr>
            <a:picLocks noChangeAspect="1" noChangeArrowheads="1"/>
          </p:cNvPicPr>
          <p:nvPr/>
        </p:nvPicPr>
        <p:blipFill>
          <a:blip r:embed="rId3" cstate="print"/>
          <a:srcRect/>
          <a:stretch>
            <a:fillRect/>
          </a:stretch>
        </p:blipFill>
        <p:spPr bwMode="auto">
          <a:xfrm>
            <a:off x="1295400" y="6006548"/>
            <a:ext cx="3962400" cy="775252"/>
          </a:xfrm>
          <a:prstGeom prst="rect">
            <a:avLst/>
          </a:prstGeom>
          <a:noFill/>
          <a:ln w="9525">
            <a:noFill/>
            <a:miter lim="800000"/>
            <a:headEnd/>
            <a:tailEnd/>
          </a:ln>
        </p:spPr>
      </p:pic>
      <p:sp>
        <p:nvSpPr>
          <p:cNvPr id="11" name="Rounded Rectangle 10"/>
          <p:cNvSpPr/>
          <p:nvPr/>
        </p:nvSpPr>
        <p:spPr bwMode="auto">
          <a:xfrm>
            <a:off x="4299943" y="3394103"/>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2" name="Rounded Rectangle 11"/>
          <p:cNvSpPr/>
          <p:nvPr/>
        </p:nvSpPr>
        <p:spPr bwMode="auto">
          <a:xfrm>
            <a:off x="4299943" y="2490832"/>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13" name="Rounded Rectangle 12"/>
          <p:cNvSpPr/>
          <p:nvPr/>
        </p:nvSpPr>
        <p:spPr bwMode="auto">
          <a:xfrm>
            <a:off x="5159379" y="2490832"/>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14" name="TextBox 13"/>
          <p:cNvSpPr txBox="1"/>
          <p:nvPr/>
        </p:nvSpPr>
        <p:spPr>
          <a:xfrm>
            <a:off x="4132924" y="2065763"/>
            <a:ext cx="139359" cy="405946"/>
          </a:xfrm>
          <a:prstGeom prst="rect">
            <a:avLst/>
          </a:prstGeom>
          <a:noFill/>
        </p:spPr>
        <p:txBody>
          <a:bodyPr wrap="none" rtlCol="0">
            <a:spAutoFit/>
          </a:bodyPr>
          <a:lstStyle/>
          <a:p>
            <a:endParaRPr lang="en-US" sz="2800" b="1" dirty="0"/>
          </a:p>
        </p:txBody>
      </p:sp>
      <p:sp>
        <p:nvSpPr>
          <p:cNvPr id="15" name="Rounded Rectangle 14"/>
          <p:cNvSpPr/>
          <p:nvPr/>
        </p:nvSpPr>
        <p:spPr bwMode="auto">
          <a:xfrm>
            <a:off x="4729661" y="2490832"/>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16" name="TextBox 15"/>
          <p:cNvSpPr txBox="1"/>
          <p:nvPr/>
        </p:nvSpPr>
        <p:spPr>
          <a:xfrm>
            <a:off x="4434854" y="2698429"/>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17" name="TextBox 16"/>
          <p:cNvSpPr txBox="1"/>
          <p:nvPr/>
        </p:nvSpPr>
        <p:spPr>
          <a:xfrm>
            <a:off x="4191000" y="1989563"/>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27" name="Rounded Rectangle 26"/>
          <p:cNvSpPr/>
          <p:nvPr/>
        </p:nvSpPr>
        <p:spPr bwMode="auto">
          <a:xfrm>
            <a:off x="6372597" y="3385740"/>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28" name="Rounded Rectangle 27"/>
          <p:cNvSpPr/>
          <p:nvPr/>
        </p:nvSpPr>
        <p:spPr bwMode="auto">
          <a:xfrm>
            <a:off x="6372597" y="24824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29" name="Rounded Rectangle 28"/>
          <p:cNvSpPr/>
          <p:nvPr/>
        </p:nvSpPr>
        <p:spPr bwMode="auto">
          <a:xfrm>
            <a:off x="7232033" y="2482469"/>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30" name="TextBox 29"/>
          <p:cNvSpPr txBox="1"/>
          <p:nvPr/>
        </p:nvSpPr>
        <p:spPr>
          <a:xfrm>
            <a:off x="6205578" y="2057400"/>
            <a:ext cx="139359" cy="405946"/>
          </a:xfrm>
          <a:prstGeom prst="rect">
            <a:avLst/>
          </a:prstGeom>
          <a:noFill/>
        </p:spPr>
        <p:txBody>
          <a:bodyPr wrap="none" rtlCol="0">
            <a:spAutoFit/>
          </a:bodyPr>
          <a:lstStyle/>
          <a:p>
            <a:endParaRPr lang="en-US" sz="2800" b="1" dirty="0"/>
          </a:p>
        </p:txBody>
      </p:sp>
      <p:sp>
        <p:nvSpPr>
          <p:cNvPr id="31" name="Rounded Rectangle 30"/>
          <p:cNvSpPr/>
          <p:nvPr/>
        </p:nvSpPr>
        <p:spPr bwMode="auto">
          <a:xfrm>
            <a:off x="6802315" y="24824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32" name="TextBox 31"/>
          <p:cNvSpPr txBox="1"/>
          <p:nvPr/>
        </p:nvSpPr>
        <p:spPr>
          <a:xfrm>
            <a:off x="6507508" y="2690066"/>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33" name="TextBox 32"/>
          <p:cNvSpPr txBox="1"/>
          <p:nvPr/>
        </p:nvSpPr>
        <p:spPr>
          <a:xfrm>
            <a:off x="6263654" y="1981200"/>
            <a:ext cx="1508746" cy="400110"/>
          </a:xfrm>
          <a:prstGeom prst="rect">
            <a:avLst/>
          </a:prstGeom>
          <a:noFill/>
        </p:spPr>
        <p:txBody>
          <a:bodyPr wrap="none" rtlCol="0">
            <a:spAutoFit/>
          </a:bodyPr>
          <a:lstStyle/>
          <a:p>
            <a:r>
              <a:rPr lang="en-US" sz="2000" b="1" dirty="0" smtClean="0"/>
              <a:t>Guest VM2</a:t>
            </a:r>
            <a:endParaRPr lang="en-US" sz="2000" b="1" dirty="0"/>
          </a:p>
        </p:txBody>
      </p:sp>
      <p:sp>
        <p:nvSpPr>
          <p:cNvPr id="42" name="Rounded Rectangle 41"/>
          <p:cNvSpPr/>
          <p:nvPr/>
        </p:nvSpPr>
        <p:spPr bwMode="auto">
          <a:xfrm>
            <a:off x="3657600" y="4648200"/>
            <a:ext cx="4495800" cy="380999"/>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a:t>
            </a:r>
            <a:r>
              <a:rPr kumimoji="0" lang="en-US" sz="2000" b="1" i="0" u="none" strike="noStrike" cap="none" normalizeH="0" dirty="0" smtClean="0">
                <a:ln>
                  <a:noFill/>
                </a:ln>
                <a:solidFill>
                  <a:schemeClr val="tx1"/>
                </a:solidFill>
                <a:effectLst/>
                <a:latin typeface="Helvetica" pitchFamily="34" charset="0"/>
              </a:rPr>
              <a:t> hardware</a:t>
            </a:r>
            <a:endParaRPr kumimoji="0" lang="en-US" sz="2000" b="1" i="0" u="none" strike="noStrike" cap="none" normalizeH="0" baseline="0" dirty="0" smtClean="0">
              <a:ln>
                <a:noFill/>
              </a:ln>
              <a:solidFill>
                <a:schemeClr val="tx1"/>
              </a:solidFill>
              <a:effectLst/>
              <a:latin typeface="Helvetica" pitchFamily="34" charset="0"/>
            </a:endParaRPr>
          </a:p>
        </p:txBody>
      </p:sp>
      <p:cxnSp>
        <p:nvCxnSpPr>
          <p:cNvPr id="8" name="Straight Connector 7"/>
          <p:cNvCxnSpPr/>
          <p:nvPr/>
        </p:nvCxnSpPr>
        <p:spPr bwMode="auto">
          <a:xfrm rot="10800000" flipV="1">
            <a:off x="5638801" y="3886198"/>
            <a:ext cx="1219203" cy="990602"/>
          </a:xfrm>
          <a:prstGeom prst="line">
            <a:avLst/>
          </a:prstGeom>
          <a:noFill/>
          <a:ln w="38100" cap="flat" cmpd="sng" algn="ctr">
            <a:solidFill>
              <a:srgbClr val="0000FF"/>
            </a:solidFill>
            <a:prstDash val="solid"/>
            <a:round/>
            <a:headEnd type="none" w="med" len="med"/>
            <a:tailEnd type="none" w="med" len="med"/>
          </a:ln>
          <a:effectLst/>
        </p:spPr>
      </p:cxnSp>
      <p:grpSp>
        <p:nvGrpSpPr>
          <p:cNvPr id="63" name="Group 79"/>
          <p:cNvGrpSpPr/>
          <p:nvPr/>
        </p:nvGrpSpPr>
        <p:grpSpPr>
          <a:xfrm rot="19598494">
            <a:off x="5437829" y="4848220"/>
            <a:ext cx="279150" cy="353593"/>
            <a:chOff x="2286000" y="5638800"/>
            <a:chExt cx="457200" cy="609600"/>
          </a:xfrm>
        </p:grpSpPr>
        <p:sp>
          <p:nvSpPr>
            <p:cNvPr id="64" name="Rectangle 63"/>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5" name="Rectangle 64"/>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6" name="Rectangle 65"/>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7" name="Rectangle 66"/>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8" name="Rectangle 67"/>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9" name="Rectangle 68"/>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cxnSp>
        <p:nvCxnSpPr>
          <p:cNvPr id="7" name="Straight Connector 6"/>
          <p:cNvCxnSpPr>
            <a:endCxn id="66" idx="1"/>
          </p:cNvCxnSpPr>
          <p:nvPr/>
        </p:nvCxnSpPr>
        <p:spPr bwMode="auto">
          <a:xfrm rot="16200000" flipH="1">
            <a:off x="4678809" y="4030445"/>
            <a:ext cx="1090997" cy="662394"/>
          </a:xfrm>
          <a:prstGeom prst="line">
            <a:avLst/>
          </a:prstGeom>
          <a:noFill/>
          <a:ln w="38100" cap="flat" cmpd="sng" algn="ctr">
            <a:solidFill>
              <a:srgbClr val="0000FF"/>
            </a:solidFill>
            <a:prstDash val="solid"/>
            <a:round/>
            <a:headEnd type="none" w="med" len="med"/>
            <a:tailEnd type="none" w="med" len="med"/>
          </a:ln>
          <a:effectLst/>
        </p:spPr>
      </p:cxnSp>
      <p:cxnSp>
        <p:nvCxnSpPr>
          <p:cNvPr id="72" name="Straight Connector 71"/>
          <p:cNvCxnSpPr/>
          <p:nvPr/>
        </p:nvCxnSpPr>
        <p:spPr bwMode="auto">
          <a:xfrm rot="10800000" flipV="1">
            <a:off x="4114800" y="5257800"/>
            <a:ext cx="1524000" cy="762000"/>
          </a:xfrm>
          <a:prstGeom prst="line">
            <a:avLst/>
          </a:prstGeom>
          <a:noFill/>
          <a:ln w="38100" cap="flat" cmpd="sng" algn="ctr">
            <a:solidFill>
              <a:srgbClr val="0000FF"/>
            </a:solidFill>
            <a:prstDash val="solid"/>
            <a:round/>
            <a:headEnd type="none" w="med" len="med"/>
            <a:tailEnd type="none" w="med" len="med"/>
          </a:ln>
          <a:effectLst/>
        </p:spPr>
      </p:cxnSp>
      <p:sp>
        <p:nvSpPr>
          <p:cNvPr id="34" name="Rectangle 33"/>
          <p:cNvSpPr/>
          <p:nvPr/>
        </p:nvSpPr>
        <p:spPr bwMode="auto">
          <a:xfrm>
            <a:off x="0" y="0"/>
            <a:ext cx="9144000" cy="304800"/>
          </a:xfrm>
          <a:prstGeom prst="rect">
            <a:avLst/>
          </a:prstGeom>
          <a:solidFill>
            <a:srgbClr val="FFC000"/>
          </a:solidFill>
          <a:ln w="3810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err="1" smtClean="0">
                <a:latin typeface="Helvetica" pitchFamily="34" charset="0"/>
              </a:rPr>
              <a:t>NoHype</a:t>
            </a:r>
            <a:endParaRPr kumimoji="0" lang="en-US" sz="2000" b="1" i="0" u="none" strike="noStrike" cap="none" normalizeH="0" baseline="0" dirty="0" smtClean="0">
              <a:ln>
                <a:noFill/>
              </a:ln>
              <a:solidFill>
                <a:schemeClr val="tx1"/>
              </a:solidFill>
              <a:effectLst/>
              <a:latin typeface="Helvetica"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NoHype</a:t>
            </a:r>
            <a:r>
              <a:rPr lang="en-US" dirty="0" smtClean="0"/>
              <a:t> Switch Modifications</a:t>
            </a:r>
            <a:endParaRPr lang="en-US" dirty="0"/>
          </a:p>
        </p:txBody>
      </p:sp>
      <p:sp>
        <p:nvSpPr>
          <p:cNvPr id="3" name="Content Placeholder 2"/>
          <p:cNvSpPr>
            <a:spLocks noGrp="1"/>
          </p:cNvSpPr>
          <p:nvPr>
            <p:ph idx="1"/>
          </p:nvPr>
        </p:nvSpPr>
        <p:spPr/>
        <p:txBody>
          <a:bodyPr/>
          <a:lstStyle/>
          <a:p>
            <a:r>
              <a:rPr lang="en-US" dirty="0" smtClean="0"/>
              <a:t>Need to support ‘hairpin turnaround’</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43</a:t>
            </a:fld>
            <a:endParaRPr lang="en-US"/>
          </a:p>
        </p:txBody>
      </p:sp>
      <p:sp>
        <p:nvSpPr>
          <p:cNvPr id="5" name="Rounded Rectangle 4"/>
          <p:cNvSpPr/>
          <p:nvPr/>
        </p:nvSpPr>
        <p:spPr bwMode="auto">
          <a:xfrm>
            <a:off x="3429000" y="1981200"/>
            <a:ext cx="4876800" cy="3276600"/>
          </a:xfrm>
          <a:prstGeom prst="roundRect">
            <a:avLst/>
          </a:prstGeom>
          <a:solidFill>
            <a:schemeClr val="bg2">
              <a:lumMod val="20000"/>
              <a:lumOff val="80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9" name="Straight Connector 8"/>
          <p:cNvCxnSpPr/>
          <p:nvPr/>
        </p:nvCxnSpPr>
        <p:spPr bwMode="auto">
          <a:xfrm>
            <a:off x="1543050" y="5257800"/>
            <a:ext cx="819150" cy="762000"/>
          </a:xfrm>
          <a:prstGeom prst="line">
            <a:avLst/>
          </a:prstGeom>
          <a:noFill/>
          <a:ln w="38100" cap="flat" cmpd="sng" algn="ctr">
            <a:solidFill>
              <a:srgbClr val="0000FF"/>
            </a:solidFill>
            <a:prstDash val="solid"/>
            <a:round/>
            <a:headEnd type="none" w="med" len="med"/>
            <a:tailEnd type="none" w="med" len="med"/>
          </a:ln>
          <a:effectLst/>
        </p:spPr>
      </p:cxnSp>
      <p:pic>
        <p:nvPicPr>
          <p:cNvPr id="10" name="Picture 3"/>
          <p:cNvPicPr>
            <a:picLocks noChangeAspect="1" noChangeArrowheads="1"/>
          </p:cNvPicPr>
          <p:nvPr/>
        </p:nvPicPr>
        <p:blipFill>
          <a:blip r:embed="rId3" cstate="print"/>
          <a:srcRect/>
          <a:stretch>
            <a:fillRect/>
          </a:stretch>
        </p:blipFill>
        <p:spPr bwMode="auto">
          <a:xfrm>
            <a:off x="1295400" y="6006548"/>
            <a:ext cx="3962400" cy="775252"/>
          </a:xfrm>
          <a:prstGeom prst="rect">
            <a:avLst/>
          </a:prstGeom>
          <a:noFill/>
          <a:ln w="9525">
            <a:noFill/>
            <a:miter lim="800000"/>
            <a:headEnd/>
            <a:tailEnd/>
          </a:ln>
        </p:spPr>
      </p:pic>
      <p:sp>
        <p:nvSpPr>
          <p:cNvPr id="11" name="Rounded Rectangle 10"/>
          <p:cNvSpPr/>
          <p:nvPr/>
        </p:nvSpPr>
        <p:spPr bwMode="auto">
          <a:xfrm>
            <a:off x="4299943" y="3394103"/>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2" name="Rounded Rectangle 11"/>
          <p:cNvSpPr/>
          <p:nvPr/>
        </p:nvSpPr>
        <p:spPr bwMode="auto">
          <a:xfrm>
            <a:off x="4299943" y="2490832"/>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13" name="Rounded Rectangle 12"/>
          <p:cNvSpPr/>
          <p:nvPr/>
        </p:nvSpPr>
        <p:spPr bwMode="auto">
          <a:xfrm>
            <a:off x="5159379" y="2490832"/>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14" name="TextBox 13"/>
          <p:cNvSpPr txBox="1"/>
          <p:nvPr/>
        </p:nvSpPr>
        <p:spPr>
          <a:xfrm>
            <a:off x="4132924" y="2065763"/>
            <a:ext cx="139359" cy="405946"/>
          </a:xfrm>
          <a:prstGeom prst="rect">
            <a:avLst/>
          </a:prstGeom>
          <a:noFill/>
        </p:spPr>
        <p:txBody>
          <a:bodyPr wrap="none" rtlCol="0">
            <a:spAutoFit/>
          </a:bodyPr>
          <a:lstStyle/>
          <a:p>
            <a:endParaRPr lang="en-US" sz="2800" b="1" dirty="0"/>
          </a:p>
        </p:txBody>
      </p:sp>
      <p:sp>
        <p:nvSpPr>
          <p:cNvPr id="15" name="Rounded Rectangle 14"/>
          <p:cNvSpPr/>
          <p:nvPr/>
        </p:nvSpPr>
        <p:spPr bwMode="auto">
          <a:xfrm>
            <a:off x="4729661" y="2490832"/>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16" name="TextBox 15"/>
          <p:cNvSpPr txBox="1"/>
          <p:nvPr/>
        </p:nvSpPr>
        <p:spPr>
          <a:xfrm>
            <a:off x="4434854" y="2698429"/>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17" name="TextBox 16"/>
          <p:cNvSpPr txBox="1"/>
          <p:nvPr/>
        </p:nvSpPr>
        <p:spPr>
          <a:xfrm>
            <a:off x="4191000" y="1989563"/>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27" name="Rounded Rectangle 26"/>
          <p:cNvSpPr/>
          <p:nvPr/>
        </p:nvSpPr>
        <p:spPr bwMode="auto">
          <a:xfrm>
            <a:off x="6372597" y="3385740"/>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28" name="Rounded Rectangle 27"/>
          <p:cNvSpPr/>
          <p:nvPr/>
        </p:nvSpPr>
        <p:spPr bwMode="auto">
          <a:xfrm>
            <a:off x="6372597" y="24824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29" name="Rounded Rectangle 28"/>
          <p:cNvSpPr/>
          <p:nvPr/>
        </p:nvSpPr>
        <p:spPr bwMode="auto">
          <a:xfrm>
            <a:off x="7232033" y="2482469"/>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30" name="TextBox 29"/>
          <p:cNvSpPr txBox="1"/>
          <p:nvPr/>
        </p:nvSpPr>
        <p:spPr>
          <a:xfrm>
            <a:off x="6205578" y="2057400"/>
            <a:ext cx="139359" cy="405946"/>
          </a:xfrm>
          <a:prstGeom prst="rect">
            <a:avLst/>
          </a:prstGeom>
          <a:noFill/>
        </p:spPr>
        <p:txBody>
          <a:bodyPr wrap="none" rtlCol="0">
            <a:spAutoFit/>
          </a:bodyPr>
          <a:lstStyle/>
          <a:p>
            <a:endParaRPr lang="en-US" sz="2800" b="1" dirty="0"/>
          </a:p>
        </p:txBody>
      </p:sp>
      <p:sp>
        <p:nvSpPr>
          <p:cNvPr id="31" name="Rounded Rectangle 30"/>
          <p:cNvSpPr/>
          <p:nvPr/>
        </p:nvSpPr>
        <p:spPr bwMode="auto">
          <a:xfrm>
            <a:off x="6802315" y="2482469"/>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32" name="TextBox 31"/>
          <p:cNvSpPr txBox="1"/>
          <p:nvPr/>
        </p:nvSpPr>
        <p:spPr>
          <a:xfrm>
            <a:off x="6507508" y="2690066"/>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33" name="TextBox 32"/>
          <p:cNvSpPr txBox="1"/>
          <p:nvPr/>
        </p:nvSpPr>
        <p:spPr>
          <a:xfrm>
            <a:off x="6263654" y="1981200"/>
            <a:ext cx="1508746" cy="400110"/>
          </a:xfrm>
          <a:prstGeom prst="rect">
            <a:avLst/>
          </a:prstGeom>
          <a:noFill/>
        </p:spPr>
        <p:txBody>
          <a:bodyPr wrap="none" rtlCol="0">
            <a:spAutoFit/>
          </a:bodyPr>
          <a:lstStyle/>
          <a:p>
            <a:r>
              <a:rPr lang="en-US" sz="2000" b="1" dirty="0" smtClean="0"/>
              <a:t>Guest VM2</a:t>
            </a:r>
            <a:endParaRPr lang="en-US" sz="2000" b="1" dirty="0"/>
          </a:p>
        </p:txBody>
      </p:sp>
      <p:sp>
        <p:nvSpPr>
          <p:cNvPr id="42" name="Rounded Rectangle 41"/>
          <p:cNvSpPr/>
          <p:nvPr/>
        </p:nvSpPr>
        <p:spPr bwMode="auto">
          <a:xfrm>
            <a:off x="3657600" y="4648200"/>
            <a:ext cx="4495800" cy="380999"/>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b="1" dirty="0" smtClean="0">
                <a:latin typeface="Helvetica" pitchFamily="34" charset="0"/>
              </a:rPr>
              <a:t>Physical hardware</a:t>
            </a:r>
          </a:p>
        </p:txBody>
      </p:sp>
      <p:cxnSp>
        <p:nvCxnSpPr>
          <p:cNvPr id="8" name="Straight Connector 7"/>
          <p:cNvCxnSpPr/>
          <p:nvPr/>
        </p:nvCxnSpPr>
        <p:spPr bwMode="auto">
          <a:xfrm rot="10800000" flipV="1">
            <a:off x="5638801" y="3886198"/>
            <a:ext cx="1219203" cy="990602"/>
          </a:xfrm>
          <a:prstGeom prst="line">
            <a:avLst/>
          </a:prstGeom>
          <a:noFill/>
          <a:ln w="38100" cap="flat" cmpd="sng" algn="ctr">
            <a:solidFill>
              <a:srgbClr val="0000FF"/>
            </a:solidFill>
            <a:prstDash val="solid"/>
            <a:round/>
            <a:headEnd type="none" w="med" len="med"/>
            <a:tailEnd type="none" w="med" len="med"/>
          </a:ln>
          <a:effectLst/>
        </p:spPr>
      </p:cxnSp>
      <p:grpSp>
        <p:nvGrpSpPr>
          <p:cNvPr id="6" name="Group 79"/>
          <p:cNvGrpSpPr/>
          <p:nvPr/>
        </p:nvGrpSpPr>
        <p:grpSpPr>
          <a:xfrm rot="19598494">
            <a:off x="5437829" y="4848220"/>
            <a:ext cx="279150" cy="353593"/>
            <a:chOff x="2286000" y="5638800"/>
            <a:chExt cx="457200" cy="609600"/>
          </a:xfrm>
        </p:grpSpPr>
        <p:sp>
          <p:nvSpPr>
            <p:cNvPr id="64" name="Rectangle 63"/>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5" name="Rectangle 64"/>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6" name="Rectangle 65"/>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7" name="Rectangle 66"/>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8" name="Rectangle 67"/>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9" name="Rectangle 68"/>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cxnSp>
        <p:nvCxnSpPr>
          <p:cNvPr id="7" name="Straight Connector 6"/>
          <p:cNvCxnSpPr>
            <a:endCxn id="66" idx="1"/>
          </p:cNvCxnSpPr>
          <p:nvPr/>
        </p:nvCxnSpPr>
        <p:spPr bwMode="auto">
          <a:xfrm rot="16200000" flipH="1">
            <a:off x="4678809" y="4030445"/>
            <a:ext cx="1090997" cy="662394"/>
          </a:xfrm>
          <a:prstGeom prst="line">
            <a:avLst/>
          </a:prstGeom>
          <a:noFill/>
          <a:ln w="38100" cap="flat" cmpd="sng" algn="ctr">
            <a:solidFill>
              <a:srgbClr val="0000FF"/>
            </a:solidFill>
            <a:prstDash val="solid"/>
            <a:round/>
            <a:headEnd type="none" w="med" len="med"/>
            <a:tailEnd type="none" w="med" len="med"/>
          </a:ln>
          <a:effectLst/>
        </p:spPr>
      </p:cxnSp>
      <p:cxnSp>
        <p:nvCxnSpPr>
          <p:cNvPr id="72" name="Straight Connector 71"/>
          <p:cNvCxnSpPr/>
          <p:nvPr/>
        </p:nvCxnSpPr>
        <p:spPr bwMode="auto">
          <a:xfrm rot="10800000" flipV="1">
            <a:off x="4114800" y="5257800"/>
            <a:ext cx="1524000" cy="762000"/>
          </a:xfrm>
          <a:prstGeom prst="line">
            <a:avLst/>
          </a:prstGeom>
          <a:noFill/>
          <a:ln w="38100" cap="flat" cmpd="sng" algn="ctr">
            <a:solidFill>
              <a:srgbClr val="0000FF"/>
            </a:solidFill>
            <a:prstDash val="solid"/>
            <a:round/>
            <a:headEnd type="none" w="med" len="med"/>
            <a:tailEnd type="none" w="med" len="med"/>
          </a:ln>
          <a:effectLst/>
        </p:spPr>
      </p:cxnSp>
      <p:sp>
        <p:nvSpPr>
          <p:cNvPr id="34" name="Freeform 33"/>
          <p:cNvSpPr/>
          <p:nvPr/>
        </p:nvSpPr>
        <p:spPr bwMode="auto">
          <a:xfrm>
            <a:off x="3714750" y="3771900"/>
            <a:ext cx="3295650" cy="2501900"/>
          </a:xfrm>
          <a:custGeom>
            <a:avLst/>
            <a:gdLst>
              <a:gd name="connsiteX0" fmla="*/ 3327400 w 3327400"/>
              <a:gd name="connsiteY0" fmla="*/ 38100 h 2495550"/>
              <a:gd name="connsiteX1" fmla="*/ 2184400 w 3327400"/>
              <a:gd name="connsiteY1" fmla="*/ 1104900 h 2495550"/>
              <a:gd name="connsiteX2" fmla="*/ 2032000 w 3327400"/>
              <a:gd name="connsiteY2" fmla="*/ 1752600 h 2495550"/>
              <a:gd name="connsiteX3" fmla="*/ 317500 w 3327400"/>
              <a:gd name="connsiteY3" fmla="*/ 2419350 h 2495550"/>
              <a:gd name="connsiteX4" fmla="*/ 241300 w 3327400"/>
              <a:gd name="connsiteY4" fmla="*/ 2209800 h 2495550"/>
              <a:gd name="connsiteX5" fmla="*/ 1765300 w 3327400"/>
              <a:gd name="connsiteY5" fmla="*/ 1428750 h 2495550"/>
              <a:gd name="connsiteX6" fmla="*/ 1060450 w 3327400"/>
              <a:gd name="connsiteY6" fmla="*/ 0 h 2495550"/>
              <a:gd name="connsiteX0" fmla="*/ 3308350 w 3308350"/>
              <a:gd name="connsiteY0" fmla="*/ 38100 h 2495550"/>
              <a:gd name="connsiteX1" fmla="*/ 2165350 w 3308350"/>
              <a:gd name="connsiteY1" fmla="*/ 1104900 h 2495550"/>
              <a:gd name="connsiteX2" fmla="*/ 2012950 w 3308350"/>
              <a:gd name="connsiteY2" fmla="*/ 1752600 h 2495550"/>
              <a:gd name="connsiteX3" fmla="*/ 298450 w 3308350"/>
              <a:gd name="connsiteY3" fmla="*/ 2419350 h 2495550"/>
              <a:gd name="connsiteX4" fmla="*/ 222250 w 3308350"/>
              <a:gd name="connsiteY4" fmla="*/ 2209800 h 2495550"/>
              <a:gd name="connsiteX5" fmla="*/ 1555750 w 3308350"/>
              <a:gd name="connsiteY5" fmla="*/ 1409700 h 2495550"/>
              <a:gd name="connsiteX6" fmla="*/ 1041400 w 3308350"/>
              <a:gd name="connsiteY6" fmla="*/ 0 h 2495550"/>
              <a:gd name="connsiteX0" fmla="*/ 3308350 w 3308350"/>
              <a:gd name="connsiteY0" fmla="*/ 38100 h 2495550"/>
              <a:gd name="connsiteX1" fmla="*/ 2165350 w 3308350"/>
              <a:gd name="connsiteY1" fmla="*/ 1104900 h 2495550"/>
              <a:gd name="connsiteX2" fmla="*/ 2012950 w 3308350"/>
              <a:gd name="connsiteY2" fmla="*/ 1752600 h 2495550"/>
              <a:gd name="connsiteX3" fmla="*/ 298450 w 3308350"/>
              <a:gd name="connsiteY3" fmla="*/ 2419350 h 2495550"/>
              <a:gd name="connsiteX4" fmla="*/ 222250 w 3308350"/>
              <a:gd name="connsiteY4" fmla="*/ 2209800 h 2495550"/>
              <a:gd name="connsiteX5" fmla="*/ 1555750 w 3308350"/>
              <a:gd name="connsiteY5" fmla="*/ 1409700 h 2495550"/>
              <a:gd name="connsiteX6" fmla="*/ 1631950 w 3308350"/>
              <a:gd name="connsiteY6" fmla="*/ 1028700 h 2495550"/>
              <a:gd name="connsiteX7" fmla="*/ 1041400 w 3308350"/>
              <a:gd name="connsiteY7" fmla="*/ 0 h 2495550"/>
              <a:gd name="connsiteX0" fmla="*/ 3295650 w 3295650"/>
              <a:gd name="connsiteY0" fmla="*/ 38100 h 2501900"/>
              <a:gd name="connsiteX1" fmla="*/ 2152650 w 3295650"/>
              <a:gd name="connsiteY1" fmla="*/ 1104900 h 2501900"/>
              <a:gd name="connsiteX2" fmla="*/ 1771650 w 3295650"/>
              <a:gd name="connsiteY2" fmla="*/ 1714500 h 2501900"/>
              <a:gd name="connsiteX3" fmla="*/ 285750 w 3295650"/>
              <a:gd name="connsiteY3" fmla="*/ 2419350 h 2501900"/>
              <a:gd name="connsiteX4" fmla="*/ 209550 w 3295650"/>
              <a:gd name="connsiteY4" fmla="*/ 2209800 h 2501900"/>
              <a:gd name="connsiteX5" fmla="*/ 1543050 w 3295650"/>
              <a:gd name="connsiteY5" fmla="*/ 1409700 h 2501900"/>
              <a:gd name="connsiteX6" fmla="*/ 1619250 w 3295650"/>
              <a:gd name="connsiteY6" fmla="*/ 1028700 h 2501900"/>
              <a:gd name="connsiteX7" fmla="*/ 1028700 w 3295650"/>
              <a:gd name="connsiteY7" fmla="*/ 0 h 250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5650" h="2501900">
                <a:moveTo>
                  <a:pt x="3295650" y="38100"/>
                </a:moveTo>
                <a:cubicBezTo>
                  <a:pt x="2832100" y="428625"/>
                  <a:pt x="2406650" y="825500"/>
                  <a:pt x="2152650" y="1104900"/>
                </a:cubicBezTo>
                <a:cubicBezTo>
                  <a:pt x="1898650" y="1384300"/>
                  <a:pt x="2082800" y="1495425"/>
                  <a:pt x="1771650" y="1714500"/>
                </a:cubicBezTo>
                <a:cubicBezTo>
                  <a:pt x="1460500" y="1933575"/>
                  <a:pt x="546100" y="2336800"/>
                  <a:pt x="285750" y="2419350"/>
                </a:cubicBezTo>
                <a:cubicBezTo>
                  <a:pt x="25400" y="2501900"/>
                  <a:pt x="0" y="2378075"/>
                  <a:pt x="209550" y="2209800"/>
                </a:cubicBezTo>
                <a:cubicBezTo>
                  <a:pt x="419100" y="2041525"/>
                  <a:pt x="1308100" y="1606550"/>
                  <a:pt x="1543050" y="1409700"/>
                </a:cubicBezTo>
                <a:cubicBezTo>
                  <a:pt x="1778000" y="1212850"/>
                  <a:pt x="1704975" y="1263650"/>
                  <a:pt x="1619250" y="1028700"/>
                </a:cubicBezTo>
                <a:cubicBezTo>
                  <a:pt x="1533525" y="793750"/>
                  <a:pt x="1117600" y="174625"/>
                  <a:pt x="1028700" y="0"/>
                </a:cubicBezTo>
              </a:path>
            </a:pathLst>
          </a:custGeom>
          <a:noFill/>
          <a:ln w="76200" cap="flat" cmpd="sng" algn="ctr">
            <a:solidFill>
              <a:srgbClr val="FF0000"/>
            </a:solidFill>
            <a:prstDash val="solid"/>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5" name="Rectangle 34"/>
          <p:cNvSpPr/>
          <p:nvPr/>
        </p:nvSpPr>
        <p:spPr bwMode="auto">
          <a:xfrm>
            <a:off x="0" y="0"/>
            <a:ext cx="9144000" cy="304800"/>
          </a:xfrm>
          <a:prstGeom prst="rect">
            <a:avLst/>
          </a:prstGeom>
          <a:solidFill>
            <a:srgbClr val="FFC000"/>
          </a:solidFill>
          <a:ln w="3810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err="1" smtClean="0">
                <a:latin typeface="Helvetica" pitchFamily="34" charset="0"/>
              </a:rPr>
              <a:t>NoHype</a:t>
            </a:r>
            <a:endParaRPr kumimoji="0" lang="en-US" sz="2000" b="1" i="0" u="none" strike="noStrike" cap="none" normalizeH="0" baseline="0" dirty="0" smtClean="0">
              <a:ln>
                <a:noFill/>
              </a:ln>
              <a:solidFill>
                <a:schemeClr val="tx1"/>
              </a:solidFill>
              <a:effectLst/>
              <a:latin typeface="Helvetic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Support for Memory</a:t>
            </a:r>
            <a:endParaRPr lang="en-US" dirty="0"/>
          </a:p>
        </p:txBody>
      </p:sp>
      <p:sp>
        <p:nvSpPr>
          <p:cNvPr id="3" name="Content Placeholder 2"/>
          <p:cNvSpPr>
            <a:spLocks noGrp="1"/>
          </p:cNvSpPr>
          <p:nvPr>
            <p:ph idx="1"/>
          </p:nvPr>
        </p:nvSpPr>
        <p:spPr/>
        <p:txBody>
          <a:bodyPr/>
          <a:lstStyle/>
          <a:p>
            <a:r>
              <a:rPr lang="en-US" dirty="0" smtClean="0"/>
              <a:t>Per core MMU for subset of memory</a:t>
            </a:r>
          </a:p>
          <a:p>
            <a:pPr lvl="1"/>
            <a:r>
              <a:rPr lang="en-US" dirty="0" smtClean="0"/>
              <a:t>Guest handles page faults</a:t>
            </a:r>
          </a:p>
          <a:p>
            <a:r>
              <a:rPr lang="en-US" dirty="0" smtClean="0"/>
              <a:t>Global MMC for enforcing access and fairness</a:t>
            </a:r>
          </a:p>
          <a:p>
            <a:pPr lvl="1"/>
            <a:r>
              <a:rPr lang="en-US" dirty="0" smtClean="0"/>
              <a:t>Kill VM on access outside of allowed range</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44</a:t>
            </a:fld>
            <a:endParaRPr lang="en-US"/>
          </a:p>
        </p:txBody>
      </p:sp>
      <p:sp>
        <p:nvSpPr>
          <p:cNvPr id="23" name="Rounded Rectangle 22"/>
          <p:cNvSpPr/>
          <p:nvPr/>
        </p:nvSpPr>
        <p:spPr bwMode="auto">
          <a:xfrm>
            <a:off x="3048000" y="4953000"/>
            <a:ext cx="1905000" cy="914400"/>
          </a:xfrm>
          <a:prstGeom prst="round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Multi-core</a:t>
            </a:r>
          </a:p>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Helvetica" pitchFamily="34" charset="0"/>
              </a:rPr>
              <a:t>Memory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Controller</a:t>
            </a:r>
          </a:p>
        </p:txBody>
      </p:sp>
      <p:sp>
        <p:nvSpPr>
          <p:cNvPr id="24" name="Rectangle 23"/>
          <p:cNvSpPr/>
          <p:nvPr/>
        </p:nvSpPr>
        <p:spPr bwMode="auto">
          <a:xfrm>
            <a:off x="838200" y="4114800"/>
            <a:ext cx="4419600" cy="2514600"/>
          </a:xfrm>
          <a:prstGeom prst="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5" name="Rectangle 24"/>
          <p:cNvSpPr/>
          <p:nvPr/>
        </p:nvSpPr>
        <p:spPr bwMode="auto">
          <a:xfrm>
            <a:off x="6400800" y="4876800"/>
            <a:ext cx="533400" cy="762000"/>
          </a:xfrm>
          <a:prstGeom prst="rect">
            <a:avLst/>
          </a:prstGeom>
          <a:noFill/>
          <a:ln w="38100" cap="flat" cmpd="sng" algn="ctr">
            <a:solidFill>
              <a:srgbClr val="0000FF"/>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6" name="Rectangle 25"/>
          <p:cNvSpPr/>
          <p:nvPr/>
        </p:nvSpPr>
        <p:spPr bwMode="auto">
          <a:xfrm>
            <a:off x="6400800" y="4572000"/>
            <a:ext cx="533400" cy="1676400"/>
          </a:xfrm>
          <a:prstGeom prst="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7" name="Round Same Side Corner Rectangle 26"/>
          <p:cNvSpPr/>
          <p:nvPr/>
        </p:nvSpPr>
        <p:spPr bwMode="auto">
          <a:xfrm>
            <a:off x="990600" y="5486400"/>
            <a:ext cx="1066800" cy="533400"/>
          </a:xfrm>
          <a:prstGeom prst="round2Same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Core </a:t>
            </a:r>
            <a:r>
              <a:rPr lang="en-US" sz="2000" b="1" dirty="0" smtClean="0">
                <a:latin typeface="Helvetica" pitchFamily="34" charset="0"/>
              </a:rPr>
              <a:t>1</a:t>
            </a:r>
            <a:endParaRPr kumimoji="0" lang="en-US" sz="2000" b="1" i="0" u="none" strike="noStrike" cap="none" normalizeH="0" baseline="0" dirty="0" smtClean="0">
              <a:ln>
                <a:noFill/>
              </a:ln>
              <a:solidFill>
                <a:schemeClr val="tx1"/>
              </a:solidFill>
              <a:effectLst/>
              <a:latin typeface="Helvetica" pitchFamily="34" charset="0"/>
            </a:endParaRPr>
          </a:p>
        </p:txBody>
      </p:sp>
      <p:sp>
        <p:nvSpPr>
          <p:cNvPr id="28" name="Round Same Side Corner Rectangle 27"/>
          <p:cNvSpPr/>
          <p:nvPr/>
        </p:nvSpPr>
        <p:spPr bwMode="auto">
          <a:xfrm flipV="1">
            <a:off x="990600" y="6019800"/>
            <a:ext cx="1066800" cy="381000"/>
          </a:xfrm>
          <a:prstGeom prst="round2Same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29" name="TextBox 28"/>
          <p:cNvSpPr txBox="1"/>
          <p:nvPr/>
        </p:nvSpPr>
        <p:spPr>
          <a:xfrm>
            <a:off x="1104781" y="6019800"/>
            <a:ext cx="736099" cy="369332"/>
          </a:xfrm>
          <a:prstGeom prst="rect">
            <a:avLst/>
          </a:prstGeom>
          <a:noFill/>
        </p:spPr>
        <p:txBody>
          <a:bodyPr wrap="none" rtlCol="0">
            <a:spAutoFit/>
          </a:bodyPr>
          <a:lstStyle/>
          <a:p>
            <a:r>
              <a:rPr lang="en-US" dirty="0" smtClean="0"/>
              <a:t>MMU</a:t>
            </a:r>
            <a:endParaRPr lang="en-US" dirty="0"/>
          </a:p>
        </p:txBody>
      </p:sp>
      <p:sp>
        <p:nvSpPr>
          <p:cNvPr id="30" name="Round Same Side Corner Rectangle 29"/>
          <p:cNvSpPr/>
          <p:nvPr/>
        </p:nvSpPr>
        <p:spPr bwMode="auto">
          <a:xfrm>
            <a:off x="990600" y="4267200"/>
            <a:ext cx="1066800" cy="533400"/>
          </a:xfrm>
          <a:prstGeom prst="round2Same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Core </a:t>
            </a:r>
            <a:r>
              <a:rPr lang="en-US" sz="2000" b="1" dirty="0" smtClean="0">
                <a:latin typeface="Helvetica" pitchFamily="34" charset="0"/>
              </a:rPr>
              <a:t>0</a:t>
            </a:r>
            <a:endParaRPr kumimoji="0" lang="en-US" sz="2000" b="1" i="0" u="none" strike="noStrike" cap="none" normalizeH="0" baseline="0" dirty="0" smtClean="0">
              <a:ln>
                <a:noFill/>
              </a:ln>
              <a:solidFill>
                <a:schemeClr val="tx1"/>
              </a:solidFill>
              <a:effectLst/>
              <a:latin typeface="Helvetica" pitchFamily="34" charset="0"/>
            </a:endParaRPr>
          </a:p>
        </p:txBody>
      </p:sp>
      <p:sp>
        <p:nvSpPr>
          <p:cNvPr id="31" name="Round Same Side Corner Rectangle 30"/>
          <p:cNvSpPr/>
          <p:nvPr/>
        </p:nvSpPr>
        <p:spPr bwMode="auto">
          <a:xfrm flipV="1">
            <a:off x="990600" y="4800600"/>
            <a:ext cx="1066800" cy="381000"/>
          </a:xfrm>
          <a:prstGeom prst="round2Same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32" name="TextBox 31"/>
          <p:cNvSpPr txBox="1"/>
          <p:nvPr/>
        </p:nvSpPr>
        <p:spPr>
          <a:xfrm>
            <a:off x="1104781" y="4800600"/>
            <a:ext cx="736099" cy="369332"/>
          </a:xfrm>
          <a:prstGeom prst="rect">
            <a:avLst/>
          </a:prstGeom>
          <a:noFill/>
        </p:spPr>
        <p:txBody>
          <a:bodyPr wrap="none" rtlCol="0">
            <a:spAutoFit/>
          </a:bodyPr>
          <a:lstStyle/>
          <a:p>
            <a:r>
              <a:rPr lang="en-US" dirty="0" smtClean="0"/>
              <a:t>MMU</a:t>
            </a:r>
            <a:endParaRPr lang="en-US" dirty="0"/>
          </a:p>
        </p:txBody>
      </p:sp>
      <p:cxnSp>
        <p:nvCxnSpPr>
          <p:cNvPr id="33" name="Straight Connector 32"/>
          <p:cNvCxnSpPr/>
          <p:nvPr/>
        </p:nvCxnSpPr>
        <p:spPr bwMode="auto">
          <a:xfrm>
            <a:off x="2057400" y="4800600"/>
            <a:ext cx="990600" cy="381000"/>
          </a:xfrm>
          <a:prstGeom prst="line">
            <a:avLst/>
          </a:prstGeom>
          <a:noFill/>
          <a:ln w="38100" cap="flat" cmpd="sng" algn="ctr">
            <a:solidFill>
              <a:srgbClr val="0000FF"/>
            </a:solidFill>
            <a:prstDash val="solid"/>
            <a:round/>
            <a:headEnd type="none" w="med" len="med"/>
            <a:tailEnd type="arrow" w="med" len="med"/>
          </a:ln>
          <a:effectLst/>
        </p:spPr>
      </p:cxnSp>
      <p:cxnSp>
        <p:nvCxnSpPr>
          <p:cNvPr id="34" name="Straight Connector 33"/>
          <p:cNvCxnSpPr/>
          <p:nvPr/>
        </p:nvCxnSpPr>
        <p:spPr bwMode="auto">
          <a:xfrm flipV="1">
            <a:off x="2057400" y="5638800"/>
            <a:ext cx="990600" cy="381000"/>
          </a:xfrm>
          <a:prstGeom prst="line">
            <a:avLst/>
          </a:prstGeom>
          <a:noFill/>
          <a:ln w="38100" cap="flat" cmpd="sng" algn="ctr">
            <a:solidFill>
              <a:srgbClr val="0000FF"/>
            </a:solidFill>
            <a:prstDash val="solid"/>
            <a:round/>
            <a:headEnd type="none" w="med" len="med"/>
            <a:tailEnd type="arrow" w="med" len="med"/>
          </a:ln>
          <a:effectLst/>
        </p:spPr>
      </p:cxnSp>
      <p:sp>
        <p:nvSpPr>
          <p:cNvPr id="40" name="TextBox 39"/>
          <p:cNvSpPr txBox="1"/>
          <p:nvPr/>
        </p:nvSpPr>
        <p:spPr>
          <a:xfrm>
            <a:off x="2133600" y="5068669"/>
            <a:ext cx="800219" cy="646331"/>
          </a:xfrm>
          <a:prstGeom prst="rect">
            <a:avLst/>
          </a:prstGeom>
          <a:noFill/>
        </p:spPr>
        <p:txBody>
          <a:bodyPr wrap="none" rtlCol="0">
            <a:spAutoFit/>
          </a:bodyPr>
          <a:lstStyle/>
          <a:p>
            <a:r>
              <a:rPr lang="en-US" dirty="0" smtClean="0"/>
              <a:t>Guest</a:t>
            </a:r>
          </a:p>
          <a:p>
            <a:r>
              <a:rPr lang="en-US" dirty="0" smtClean="0"/>
              <a:t>Phys.</a:t>
            </a:r>
            <a:endParaRPr lang="en-US" dirty="0"/>
          </a:p>
        </p:txBody>
      </p:sp>
      <p:cxnSp>
        <p:nvCxnSpPr>
          <p:cNvPr id="42" name="Straight Arrow Connector 41"/>
          <p:cNvCxnSpPr>
            <a:stCxn id="23" idx="3"/>
          </p:cNvCxnSpPr>
          <p:nvPr/>
        </p:nvCxnSpPr>
        <p:spPr bwMode="auto">
          <a:xfrm>
            <a:off x="4953000" y="5410200"/>
            <a:ext cx="1447800" cy="1588"/>
          </a:xfrm>
          <a:prstGeom prst="straightConnector1">
            <a:avLst/>
          </a:prstGeom>
          <a:noFill/>
          <a:ln w="38100" cap="flat" cmpd="sng" algn="ctr">
            <a:solidFill>
              <a:srgbClr val="0000FF"/>
            </a:solidFill>
            <a:prstDash val="solid"/>
            <a:round/>
            <a:headEnd type="none" w="med" len="med"/>
            <a:tailEnd type="arrow"/>
          </a:ln>
          <a:effectLst/>
        </p:spPr>
      </p:cxnSp>
      <p:sp>
        <p:nvSpPr>
          <p:cNvPr id="43" name="TextBox 42"/>
          <p:cNvSpPr txBox="1"/>
          <p:nvPr/>
        </p:nvSpPr>
        <p:spPr>
          <a:xfrm>
            <a:off x="5334000" y="4687669"/>
            <a:ext cx="1056700" cy="646331"/>
          </a:xfrm>
          <a:prstGeom prst="rect">
            <a:avLst/>
          </a:prstGeom>
          <a:noFill/>
        </p:spPr>
        <p:txBody>
          <a:bodyPr wrap="none" rtlCol="0">
            <a:spAutoFit/>
          </a:bodyPr>
          <a:lstStyle/>
          <a:p>
            <a:r>
              <a:rPr lang="en-US" dirty="0" smtClean="0"/>
              <a:t>Machine</a:t>
            </a:r>
          </a:p>
          <a:p>
            <a:r>
              <a:rPr lang="en-US" dirty="0" smtClean="0"/>
              <a:t>Phys.</a:t>
            </a:r>
            <a:endParaRPr lang="en-US" dirty="0"/>
          </a:p>
        </p:txBody>
      </p:sp>
      <p:sp>
        <p:nvSpPr>
          <p:cNvPr id="20" name="Rectangle 19"/>
          <p:cNvSpPr/>
          <p:nvPr/>
        </p:nvSpPr>
        <p:spPr bwMode="auto">
          <a:xfrm>
            <a:off x="0" y="0"/>
            <a:ext cx="9144000" cy="304800"/>
          </a:xfrm>
          <a:prstGeom prst="rect">
            <a:avLst/>
          </a:prstGeom>
          <a:solidFill>
            <a:srgbClr val="FFC000"/>
          </a:solidFill>
          <a:ln w="3810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err="1" smtClean="0">
                <a:latin typeface="Helvetica" pitchFamily="34" charset="0"/>
              </a:rPr>
              <a:t>NoHype</a:t>
            </a:r>
            <a:endParaRPr kumimoji="0" lang="en-US" sz="2000" b="1" i="0" u="none" strike="noStrike" cap="none" normalizeH="0" baseline="0" dirty="0" smtClean="0">
              <a:ln>
                <a:noFill/>
              </a:ln>
              <a:solidFill>
                <a:schemeClr val="tx1"/>
              </a:solidFill>
              <a:effectLst/>
              <a:latin typeface="Helvetic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3" name="Content Placeholder 2"/>
          <p:cNvSpPr>
            <a:spLocks noGrp="1"/>
          </p:cNvSpPr>
          <p:nvPr>
            <p:ph idx="1"/>
          </p:nvPr>
        </p:nvSpPr>
        <p:spPr/>
        <p:txBody>
          <a:bodyPr/>
          <a:lstStyle/>
          <a:p>
            <a:r>
              <a:rPr lang="en-US" dirty="0" smtClean="0"/>
              <a:t>Altering VM scheduling</a:t>
            </a:r>
          </a:p>
          <a:p>
            <a:pPr lvl="1"/>
            <a:r>
              <a:rPr lang="en-US" dirty="0" smtClean="0"/>
              <a:t>One VM per core – there is no scheduling</a:t>
            </a:r>
          </a:p>
          <a:p>
            <a:r>
              <a:rPr lang="en-US" dirty="0" smtClean="0"/>
              <a:t>Interrupting a core</a:t>
            </a:r>
          </a:p>
          <a:p>
            <a:pPr lvl="1"/>
            <a:r>
              <a:rPr lang="en-US" dirty="0" smtClean="0"/>
              <a:t>Local interrupt controller with masking</a:t>
            </a:r>
          </a:p>
          <a:p>
            <a:r>
              <a:rPr lang="en-US" dirty="0" smtClean="0"/>
              <a:t>Performing large amount of memory or I/O access</a:t>
            </a:r>
          </a:p>
          <a:p>
            <a:pPr lvl="1"/>
            <a:r>
              <a:rPr lang="en-US" dirty="0" smtClean="0"/>
              <a:t>Accesses are fair and rate-limited</a:t>
            </a:r>
          </a:p>
          <a:p>
            <a:pPr lvl="1"/>
            <a:endParaRPr lang="en-US" dirty="0" smtClean="0"/>
          </a:p>
        </p:txBody>
      </p:sp>
      <p:sp>
        <p:nvSpPr>
          <p:cNvPr id="4" name="Slide Number Placeholder 3"/>
          <p:cNvSpPr>
            <a:spLocks noGrp="1"/>
          </p:cNvSpPr>
          <p:nvPr>
            <p:ph type="sldNum" sz="quarter" idx="10"/>
          </p:nvPr>
        </p:nvSpPr>
        <p:spPr/>
        <p:txBody>
          <a:bodyPr/>
          <a:lstStyle/>
          <a:p>
            <a:fld id="{FAFAE12B-AF5E-4676-AE1F-60AB827D625D}"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Channels</a:t>
            </a:r>
            <a:endParaRPr lang="en-US" dirty="0"/>
          </a:p>
        </p:txBody>
      </p:sp>
      <p:sp>
        <p:nvSpPr>
          <p:cNvPr id="3" name="Content Placeholder 2"/>
          <p:cNvSpPr>
            <a:spLocks noGrp="1"/>
          </p:cNvSpPr>
          <p:nvPr>
            <p:ph idx="1"/>
          </p:nvPr>
        </p:nvSpPr>
        <p:spPr/>
        <p:txBody>
          <a:bodyPr/>
          <a:lstStyle/>
          <a:p>
            <a:r>
              <a:rPr lang="en-US" dirty="0" smtClean="0"/>
              <a:t>Any based on physical analysis outside scope</a:t>
            </a:r>
          </a:p>
          <a:p>
            <a:r>
              <a:rPr lang="en-US" dirty="0" err="1" smtClean="0"/>
              <a:t>NoHype</a:t>
            </a:r>
            <a:r>
              <a:rPr lang="en-US" dirty="0" smtClean="0"/>
              <a:t> shared resources</a:t>
            </a:r>
          </a:p>
          <a:p>
            <a:pPr lvl="1"/>
            <a:r>
              <a:rPr lang="en-US" dirty="0" smtClean="0"/>
              <a:t>System busses (fair and rate limited)</a:t>
            </a:r>
          </a:p>
          <a:p>
            <a:pPr lvl="1"/>
            <a:r>
              <a:rPr lang="en-US" dirty="0" smtClean="0"/>
              <a:t>L2 or L3 cache</a:t>
            </a:r>
          </a:p>
          <a:p>
            <a:r>
              <a:rPr lang="en-US" dirty="0" smtClean="0"/>
              <a:t>Most damaging to date are based on L1 cache</a:t>
            </a:r>
          </a:p>
          <a:p>
            <a:pPr lvl="1"/>
            <a:r>
              <a:rPr lang="en-US" dirty="0" smtClean="0"/>
              <a:t>Not shared</a:t>
            </a:r>
          </a:p>
        </p:txBody>
      </p:sp>
      <p:sp>
        <p:nvSpPr>
          <p:cNvPr id="4" name="Slide Number Placeholder 3"/>
          <p:cNvSpPr>
            <a:spLocks noGrp="1"/>
          </p:cNvSpPr>
          <p:nvPr>
            <p:ph type="sldNum" sz="quarter" idx="10"/>
          </p:nvPr>
        </p:nvSpPr>
        <p:spPr/>
        <p:txBody>
          <a:bodyPr/>
          <a:lstStyle/>
          <a:p>
            <a:fld id="{FAFAE12B-AF5E-4676-AE1F-60AB827D625D}"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Confidentiality/Integrity of Data</a:t>
            </a:r>
            <a:endParaRPr lang="en-US" dirty="0"/>
          </a:p>
        </p:txBody>
      </p:sp>
      <p:sp>
        <p:nvSpPr>
          <p:cNvPr id="3" name="Content Placeholder 2"/>
          <p:cNvSpPr>
            <a:spLocks noGrp="1"/>
          </p:cNvSpPr>
          <p:nvPr>
            <p:ph idx="1"/>
          </p:nvPr>
        </p:nvSpPr>
        <p:spPr/>
        <p:txBody>
          <a:bodyPr/>
          <a:lstStyle/>
          <a:p>
            <a:r>
              <a:rPr lang="en-US" dirty="0" smtClean="0"/>
              <a:t>Requires access to </a:t>
            </a:r>
            <a:r>
              <a:rPr lang="en-US" dirty="0" smtClean="0">
                <a:solidFill>
                  <a:srgbClr val="FF0000"/>
                </a:solidFill>
              </a:rPr>
              <a:t>registers</a:t>
            </a:r>
            <a:r>
              <a:rPr lang="en-US" dirty="0" smtClean="0"/>
              <a:t> or </a:t>
            </a:r>
            <a:r>
              <a:rPr lang="en-US" dirty="0" smtClean="0">
                <a:solidFill>
                  <a:srgbClr val="FF0000"/>
                </a:solidFill>
              </a:rPr>
              <a:t>memory</a:t>
            </a:r>
          </a:p>
          <a:p>
            <a:r>
              <a:rPr lang="en-US" dirty="0" smtClean="0"/>
              <a:t>Cores are not shared, so cannot access </a:t>
            </a:r>
            <a:r>
              <a:rPr lang="en-US" dirty="0" smtClean="0">
                <a:solidFill>
                  <a:srgbClr val="FF0000"/>
                </a:solidFill>
              </a:rPr>
              <a:t>registers</a:t>
            </a:r>
          </a:p>
          <a:p>
            <a:r>
              <a:rPr lang="en-US" dirty="0" smtClean="0"/>
              <a:t>Hardware enforces </a:t>
            </a:r>
            <a:r>
              <a:rPr lang="en-US" dirty="0" smtClean="0">
                <a:solidFill>
                  <a:srgbClr val="FF0000"/>
                </a:solidFill>
              </a:rPr>
              <a:t>memory</a:t>
            </a:r>
            <a:r>
              <a:rPr lang="en-US" dirty="0" smtClean="0"/>
              <a:t> access</a:t>
            </a:r>
          </a:p>
          <a:p>
            <a:pPr lvl="1"/>
            <a:r>
              <a:rPr lang="en-US" dirty="0" smtClean="0"/>
              <a:t>Need to compromise system manager to alter the tables</a:t>
            </a:r>
          </a:p>
          <a:p>
            <a:pPr lvl="1"/>
            <a:r>
              <a:rPr lang="en-US" dirty="0" smtClean="0"/>
              <a:t>But, guest VMs do not interact with the system manager</a:t>
            </a:r>
          </a:p>
          <a:p>
            <a:endParaRPr lang="en-US" dirty="0" smtClean="0"/>
          </a:p>
        </p:txBody>
      </p:sp>
      <p:sp>
        <p:nvSpPr>
          <p:cNvPr id="4" name="Slide Number Placeholder 3"/>
          <p:cNvSpPr>
            <a:spLocks noGrp="1"/>
          </p:cNvSpPr>
          <p:nvPr>
            <p:ph type="sldNum" sz="quarter" idx="10"/>
          </p:nvPr>
        </p:nvSpPr>
        <p:spPr/>
        <p:txBody>
          <a:bodyPr/>
          <a:lstStyle/>
          <a:p>
            <a:fld id="{FAFAE12B-AF5E-4676-AE1F-60AB827D625D}" type="slidenum">
              <a:rPr lang="en-US" smtClean="0"/>
              <a:pPr/>
              <a:t>47</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these vulnerabilities imagined?</a:t>
            </a:r>
            <a:endParaRPr lang="en-US" dirty="0"/>
          </a:p>
        </p:txBody>
      </p:sp>
      <p:sp>
        <p:nvSpPr>
          <p:cNvPr id="3" name="Content Placeholder 2"/>
          <p:cNvSpPr>
            <a:spLocks noGrp="1"/>
          </p:cNvSpPr>
          <p:nvPr>
            <p:ph idx="1"/>
          </p:nvPr>
        </p:nvSpPr>
        <p:spPr/>
        <p:txBody>
          <a:bodyPr/>
          <a:lstStyle/>
          <a:p>
            <a:r>
              <a:rPr lang="en-US" dirty="0" smtClean="0"/>
              <a:t>No headlines… doesn’t mean it’s not real</a:t>
            </a:r>
          </a:p>
          <a:p>
            <a:pPr lvl="1"/>
            <a:r>
              <a:rPr lang="en-US" dirty="0" smtClean="0"/>
              <a:t>Not enticing enough to hackers yet?</a:t>
            </a:r>
            <a:br>
              <a:rPr lang="en-US" dirty="0" smtClean="0"/>
            </a:br>
            <a:r>
              <a:rPr lang="en-US" dirty="0" smtClean="0"/>
              <a:t>(small market size, lack of confidential data)</a:t>
            </a:r>
          </a:p>
          <a:p>
            <a:r>
              <a:rPr lang="en-US" dirty="0" smtClean="0"/>
              <a:t>Virtualization layer huge and growing</a:t>
            </a:r>
          </a:p>
          <a:p>
            <a:pPr lvl="1"/>
            <a:r>
              <a:rPr lang="en-US" dirty="0" smtClean="0"/>
              <a:t>100 Thousand lines of code in hypervisor</a:t>
            </a:r>
          </a:p>
          <a:p>
            <a:pPr lvl="1"/>
            <a:r>
              <a:rPr lang="en-US" dirty="0" smtClean="0"/>
              <a:t>1 Million lines in privileged virtual machine</a:t>
            </a:r>
          </a:p>
          <a:p>
            <a:r>
              <a:rPr lang="en-US" dirty="0" smtClean="0"/>
              <a:t>Derived from existing operating systems </a:t>
            </a:r>
          </a:p>
          <a:p>
            <a:pPr lvl="1"/>
            <a:r>
              <a:rPr lang="en-US" dirty="0" smtClean="0"/>
              <a:t>Which have security holes</a:t>
            </a:r>
          </a:p>
        </p:txBody>
      </p:sp>
      <p:sp>
        <p:nvSpPr>
          <p:cNvPr id="4" name="Slide Number Placeholder 3"/>
          <p:cNvSpPr>
            <a:spLocks noGrp="1"/>
          </p:cNvSpPr>
          <p:nvPr>
            <p:ph type="sldNum" sz="quarter" idx="10"/>
          </p:nvPr>
        </p:nvSpPr>
        <p:spPr/>
        <p:txBody>
          <a:bodyPr/>
          <a:lstStyle/>
          <a:p>
            <a:fld id="{FAFAE12B-AF5E-4676-AE1F-60AB827D625D}" type="slidenum">
              <a:rPr lang="en-US" smtClean="0"/>
              <a:pPr/>
              <a:t>5</a:t>
            </a:fld>
            <a:endParaRPr lang="en-US"/>
          </a:p>
        </p:txBody>
      </p:sp>
    </p:spTree>
  </p:cSld>
  <p:clrMapOvr>
    <a:masterClrMapping/>
  </p:clrMapOvr>
  <p:transition advTm="50544"/>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NoHype</a:t>
            </a:r>
            <a:endParaRPr lang="en-US" dirty="0"/>
          </a:p>
        </p:txBody>
      </p:sp>
      <p:sp>
        <p:nvSpPr>
          <p:cNvPr id="3" name="Content Placeholder 2"/>
          <p:cNvSpPr>
            <a:spLocks noGrp="1"/>
          </p:cNvSpPr>
          <p:nvPr>
            <p:ph idx="1"/>
          </p:nvPr>
        </p:nvSpPr>
        <p:spPr/>
        <p:txBody>
          <a:bodyPr/>
          <a:lstStyle/>
          <a:p>
            <a:r>
              <a:rPr lang="en-US" dirty="0" err="1" smtClean="0"/>
              <a:t>NoHype</a:t>
            </a:r>
            <a:r>
              <a:rPr lang="en-US" dirty="0" smtClean="0"/>
              <a:t> removes the hypervisor</a:t>
            </a:r>
          </a:p>
          <a:p>
            <a:pPr lvl="1"/>
            <a:r>
              <a:rPr lang="en-US" dirty="0" smtClean="0"/>
              <a:t>There’s nothing to attack</a:t>
            </a:r>
          </a:p>
          <a:p>
            <a:pPr lvl="1"/>
            <a:r>
              <a:rPr lang="en-US" dirty="0" smtClean="0"/>
              <a:t>Complete systems solution</a:t>
            </a:r>
          </a:p>
          <a:p>
            <a:pPr lvl="1"/>
            <a:r>
              <a:rPr lang="en-US" dirty="0" smtClean="0"/>
              <a:t>Still retains the needs of a virtualized cloud infrastructure</a:t>
            </a:r>
          </a:p>
        </p:txBody>
      </p:sp>
      <p:sp>
        <p:nvSpPr>
          <p:cNvPr id="4" name="Slide Number Placeholder 3"/>
          <p:cNvSpPr>
            <a:spLocks noGrp="1"/>
          </p:cNvSpPr>
          <p:nvPr>
            <p:ph type="sldNum" sz="quarter" idx="10"/>
          </p:nvPr>
        </p:nvSpPr>
        <p:spPr/>
        <p:txBody>
          <a:bodyPr/>
          <a:lstStyle/>
          <a:p>
            <a:fld id="{FAFAE12B-AF5E-4676-AE1F-60AB827D625D}" type="slidenum">
              <a:rPr lang="en-US" smtClean="0"/>
              <a:pPr/>
              <a:t>6</a:t>
            </a:fld>
            <a:endParaRPr lang="en-US"/>
          </a:p>
        </p:txBody>
      </p:sp>
      <p:sp>
        <p:nvSpPr>
          <p:cNvPr id="5" name="Rounded Rectangle 4"/>
          <p:cNvSpPr/>
          <p:nvPr/>
        </p:nvSpPr>
        <p:spPr bwMode="auto">
          <a:xfrm>
            <a:off x="5181600" y="3200400"/>
            <a:ext cx="3276600" cy="3347418"/>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6" name="Rounded Rectangle 5"/>
          <p:cNvSpPr/>
          <p:nvPr/>
        </p:nvSpPr>
        <p:spPr bwMode="auto">
          <a:xfrm>
            <a:off x="5503889" y="5857081"/>
            <a:ext cx="2739452"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8" name="Rounded Rectangle 7"/>
          <p:cNvSpPr/>
          <p:nvPr/>
        </p:nvSpPr>
        <p:spPr bwMode="auto">
          <a:xfrm>
            <a:off x="5503889"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9" name="Rounded Rectangle 8"/>
          <p:cNvSpPr/>
          <p:nvPr/>
        </p:nvSpPr>
        <p:spPr bwMode="auto">
          <a:xfrm>
            <a:off x="5503889"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10" name="Rounded Rectangle 9"/>
          <p:cNvSpPr/>
          <p:nvPr/>
        </p:nvSpPr>
        <p:spPr bwMode="auto">
          <a:xfrm>
            <a:off x="6363325"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11" name="Rounded Rectangle 10"/>
          <p:cNvSpPr/>
          <p:nvPr/>
        </p:nvSpPr>
        <p:spPr bwMode="auto">
          <a:xfrm>
            <a:off x="7007902"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2" name="Rounded Rectangle 11"/>
          <p:cNvSpPr/>
          <p:nvPr/>
        </p:nvSpPr>
        <p:spPr bwMode="auto">
          <a:xfrm>
            <a:off x="7007902"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3" name="Rounded Rectangle 12"/>
          <p:cNvSpPr/>
          <p:nvPr/>
        </p:nvSpPr>
        <p:spPr bwMode="auto">
          <a:xfrm>
            <a:off x="7867338"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4" name="TextBox 13"/>
          <p:cNvSpPr txBox="1"/>
          <p:nvPr/>
        </p:nvSpPr>
        <p:spPr>
          <a:xfrm>
            <a:off x="5336870" y="3253534"/>
            <a:ext cx="139359" cy="405946"/>
          </a:xfrm>
          <a:prstGeom prst="rect">
            <a:avLst/>
          </a:prstGeom>
          <a:noFill/>
        </p:spPr>
        <p:txBody>
          <a:bodyPr wrap="none" rtlCol="0">
            <a:spAutoFit/>
          </a:bodyPr>
          <a:lstStyle/>
          <a:p>
            <a:endParaRPr lang="en-US" sz="2800" b="1" dirty="0"/>
          </a:p>
        </p:txBody>
      </p:sp>
      <p:sp>
        <p:nvSpPr>
          <p:cNvPr id="15" name="TextBox 14"/>
          <p:cNvSpPr txBox="1"/>
          <p:nvPr/>
        </p:nvSpPr>
        <p:spPr>
          <a:xfrm>
            <a:off x="6894598" y="3253534"/>
            <a:ext cx="139359" cy="405946"/>
          </a:xfrm>
          <a:prstGeom prst="rect">
            <a:avLst/>
          </a:prstGeom>
          <a:noFill/>
        </p:spPr>
        <p:txBody>
          <a:bodyPr wrap="none" rtlCol="0">
            <a:spAutoFit/>
          </a:bodyPr>
          <a:lstStyle/>
          <a:p>
            <a:endParaRPr lang="en-US" sz="2800" b="1" dirty="0"/>
          </a:p>
        </p:txBody>
      </p:sp>
      <p:sp>
        <p:nvSpPr>
          <p:cNvPr id="16" name="Oval 15"/>
          <p:cNvSpPr/>
          <p:nvPr/>
        </p:nvSpPr>
        <p:spPr bwMode="auto">
          <a:xfrm>
            <a:off x="7598765"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17" name="Straight Connector 16"/>
          <p:cNvCxnSpPr>
            <a:stCxn id="21" idx="2"/>
            <a:endCxn id="16"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18" name="Rectangle 17"/>
          <p:cNvSpPr/>
          <p:nvPr/>
        </p:nvSpPr>
        <p:spPr bwMode="auto">
          <a:xfrm>
            <a:off x="7598765"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19" name="Straight Connector 18"/>
          <p:cNvCxnSpPr>
            <a:stCxn id="21"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0" name="Oval 19"/>
          <p:cNvSpPr/>
          <p:nvPr/>
        </p:nvSpPr>
        <p:spPr bwMode="auto">
          <a:xfrm>
            <a:off x="7598765"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1" name="Oval 20"/>
          <p:cNvSpPr/>
          <p:nvPr/>
        </p:nvSpPr>
        <p:spPr bwMode="auto">
          <a:xfrm>
            <a:off x="7598765"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2" name="Oval 21"/>
          <p:cNvSpPr/>
          <p:nvPr/>
        </p:nvSpPr>
        <p:spPr bwMode="auto">
          <a:xfrm>
            <a:off x="7974768"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3" name="Straight Connector 22"/>
          <p:cNvCxnSpPr>
            <a:stCxn id="27" idx="2"/>
            <a:endCxn id="22"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4" name="Rectangle 23"/>
          <p:cNvSpPr/>
          <p:nvPr/>
        </p:nvSpPr>
        <p:spPr bwMode="auto">
          <a:xfrm>
            <a:off x="7974768"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5" name="Straight Connector 24"/>
          <p:cNvCxnSpPr>
            <a:stCxn id="27"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6" name="Oval 25"/>
          <p:cNvSpPr/>
          <p:nvPr/>
        </p:nvSpPr>
        <p:spPr bwMode="auto">
          <a:xfrm>
            <a:off x="7974768"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7" name="Oval 26"/>
          <p:cNvSpPr/>
          <p:nvPr/>
        </p:nvSpPr>
        <p:spPr bwMode="auto">
          <a:xfrm>
            <a:off x="7974768"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8" name="Straight Connector 27"/>
          <p:cNvCxnSpPr/>
          <p:nvPr/>
        </p:nvCxnSpPr>
        <p:spPr bwMode="auto">
          <a:xfrm>
            <a:off x="7921052" y="6282150"/>
            <a:ext cx="0" cy="159401"/>
          </a:xfrm>
          <a:prstGeom prst="line">
            <a:avLst/>
          </a:prstGeom>
          <a:noFill/>
          <a:ln w="38100" cap="flat" cmpd="sng" algn="ctr">
            <a:solidFill>
              <a:srgbClr val="0000FF"/>
            </a:solidFill>
            <a:prstDash val="solid"/>
            <a:round/>
            <a:headEnd type="none" w="med" len="med"/>
            <a:tailEnd type="none" w="med" len="med"/>
          </a:ln>
          <a:effectLst/>
        </p:spPr>
      </p:cxnSp>
      <p:cxnSp>
        <p:nvCxnSpPr>
          <p:cNvPr id="29" name="Straight Connector 28"/>
          <p:cNvCxnSpPr/>
          <p:nvPr/>
        </p:nvCxnSpPr>
        <p:spPr bwMode="auto">
          <a:xfrm>
            <a:off x="8297056" y="6282150"/>
            <a:ext cx="0" cy="159401"/>
          </a:xfrm>
          <a:prstGeom prst="line">
            <a:avLst/>
          </a:prstGeom>
          <a:noFill/>
          <a:ln w="38100" cap="flat" cmpd="sng" algn="ctr">
            <a:solidFill>
              <a:srgbClr val="0000FF"/>
            </a:solidFill>
            <a:prstDash val="solid"/>
            <a:round/>
            <a:headEnd type="none" w="med" len="med"/>
            <a:tailEnd type="none" w="med" len="med"/>
          </a:ln>
          <a:effectLst/>
        </p:spPr>
      </p:cxnSp>
      <p:grpSp>
        <p:nvGrpSpPr>
          <p:cNvPr id="7" name="Group 72"/>
          <p:cNvGrpSpPr/>
          <p:nvPr/>
        </p:nvGrpSpPr>
        <p:grpSpPr>
          <a:xfrm rot="19598494">
            <a:off x="5901464" y="6246135"/>
            <a:ext cx="279150" cy="353593"/>
            <a:chOff x="2286000" y="5638800"/>
            <a:chExt cx="457200" cy="609600"/>
          </a:xfrm>
        </p:grpSpPr>
        <p:sp>
          <p:nvSpPr>
            <p:cNvPr id="31" name="Rectangle 30"/>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2" name="Rectangle 31"/>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3" name="Rectangle 32"/>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4" name="Rectangle 33"/>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5" name="Rectangle 34"/>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6" name="Rectangle 35"/>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nvGrpSpPr>
          <p:cNvPr id="30" name="Group 79"/>
          <p:cNvGrpSpPr/>
          <p:nvPr/>
        </p:nvGrpSpPr>
        <p:grpSpPr>
          <a:xfrm rot="19598494">
            <a:off x="5525460" y="6275805"/>
            <a:ext cx="279150" cy="353593"/>
            <a:chOff x="2286000" y="5638800"/>
            <a:chExt cx="457200" cy="609600"/>
          </a:xfrm>
        </p:grpSpPr>
        <p:sp>
          <p:nvSpPr>
            <p:cNvPr id="38" name="Rectangle 37"/>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9" name="Rectangle 38"/>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0" name="Rectangle 39"/>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1" name="Rectangle 40"/>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2" name="Rectangle 41"/>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3" name="Rectangle 42"/>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44" name="Rounded Rectangle 43"/>
          <p:cNvSpPr/>
          <p:nvPr/>
        </p:nvSpPr>
        <p:spPr bwMode="auto">
          <a:xfrm>
            <a:off x="5933607"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45" name="Rounded Rectangle 44"/>
          <p:cNvSpPr/>
          <p:nvPr/>
        </p:nvSpPr>
        <p:spPr bwMode="auto">
          <a:xfrm>
            <a:off x="7437620"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Helvetica" pitchFamily="34" charset="0"/>
            </a:endParaRPr>
          </a:p>
        </p:txBody>
      </p:sp>
      <p:sp>
        <p:nvSpPr>
          <p:cNvPr id="46" name="TextBox 45"/>
          <p:cNvSpPr txBox="1"/>
          <p:nvPr/>
        </p:nvSpPr>
        <p:spPr>
          <a:xfrm>
            <a:off x="5638800"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47" name="TextBox 46"/>
          <p:cNvSpPr txBox="1"/>
          <p:nvPr/>
        </p:nvSpPr>
        <p:spPr>
          <a:xfrm>
            <a:off x="7199293"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48" name="TextBox 47"/>
          <p:cNvSpPr txBox="1"/>
          <p:nvPr/>
        </p:nvSpPr>
        <p:spPr>
          <a:xfrm>
            <a:off x="5334000" y="3276600"/>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49" name="TextBox 48"/>
          <p:cNvSpPr txBox="1"/>
          <p:nvPr/>
        </p:nvSpPr>
        <p:spPr>
          <a:xfrm>
            <a:off x="6873254" y="3276600"/>
            <a:ext cx="1508746" cy="400110"/>
          </a:xfrm>
          <a:prstGeom prst="rect">
            <a:avLst/>
          </a:prstGeom>
          <a:noFill/>
        </p:spPr>
        <p:txBody>
          <a:bodyPr wrap="none" rtlCol="0">
            <a:spAutoFit/>
          </a:bodyPr>
          <a:lstStyle/>
          <a:p>
            <a:r>
              <a:rPr lang="en-US" sz="2000" b="1" dirty="0" smtClean="0"/>
              <a:t>Guest VM2</a:t>
            </a:r>
            <a:endParaRPr lang="en-US" sz="2000" b="1" dirty="0"/>
          </a:p>
        </p:txBody>
      </p:sp>
      <p:sp>
        <p:nvSpPr>
          <p:cNvPr id="50" name="TextBox 49"/>
          <p:cNvSpPr txBox="1"/>
          <p:nvPr/>
        </p:nvSpPr>
        <p:spPr>
          <a:xfrm>
            <a:off x="1371600" y="5181600"/>
            <a:ext cx="2712602" cy="584775"/>
          </a:xfrm>
          <a:prstGeom prst="rect">
            <a:avLst/>
          </a:prstGeom>
          <a:noFill/>
        </p:spPr>
        <p:txBody>
          <a:bodyPr wrap="none" rtlCol="0">
            <a:spAutoFit/>
          </a:bodyPr>
          <a:lstStyle/>
          <a:p>
            <a:r>
              <a:rPr lang="en-US" sz="3200" dirty="0" smtClean="0">
                <a:solidFill>
                  <a:srgbClr val="FF0000"/>
                </a:solidFill>
              </a:rPr>
              <a:t>No hypervisor</a:t>
            </a:r>
            <a:endParaRPr lang="en-US" sz="3200" dirty="0">
              <a:solidFill>
                <a:srgbClr val="FF0000"/>
              </a:solidFill>
            </a:endParaRPr>
          </a:p>
        </p:txBody>
      </p:sp>
      <p:cxnSp>
        <p:nvCxnSpPr>
          <p:cNvPr id="52" name="Straight Arrow Connector 51"/>
          <p:cNvCxnSpPr/>
          <p:nvPr/>
        </p:nvCxnSpPr>
        <p:spPr bwMode="auto">
          <a:xfrm>
            <a:off x="4038600" y="5486400"/>
            <a:ext cx="990600" cy="1588"/>
          </a:xfrm>
          <a:prstGeom prst="straightConnector1">
            <a:avLst/>
          </a:prstGeom>
          <a:noFill/>
          <a:ln w="38100" cap="flat" cmpd="sng" algn="ctr">
            <a:solidFill>
              <a:srgbClr val="FF0000"/>
            </a:solidFill>
            <a:prstDash val="solid"/>
            <a:round/>
            <a:headEnd type="none" w="med" len="med"/>
            <a:tailEnd type="arrow"/>
          </a:ln>
          <a:effectLst/>
        </p:spPr>
      </p:cxnSp>
    </p:spTree>
  </p:cSld>
  <p:clrMapOvr>
    <a:masterClrMapping/>
  </p:clrMapOvr>
  <p:transition advTm="40951"/>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in the Cloud</a:t>
            </a:r>
            <a:endParaRPr lang="en-US" dirty="0"/>
          </a:p>
        </p:txBody>
      </p:sp>
      <p:sp>
        <p:nvSpPr>
          <p:cNvPr id="3" name="Content Placeholder 2"/>
          <p:cNvSpPr>
            <a:spLocks noGrp="1"/>
          </p:cNvSpPr>
          <p:nvPr>
            <p:ph idx="1"/>
          </p:nvPr>
        </p:nvSpPr>
        <p:spPr/>
        <p:txBody>
          <a:bodyPr/>
          <a:lstStyle/>
          <a:p>
            <a:r>
              <a:rPr lang="en-US" dirty="0" smtClean="0"/>
              <a:t>Why does a cloud infrastructure use virtualization?</a:t>
            </a:r>
          </a:p>
          <a:p>
            <a:pPr lvl="1"/>
            <a:r>
              <a:rPr lang="en-US" dirty="0" smtClean="0">
                <a:solidFill>
                  <a:schemeClr val="accent6"/>
                </a:solidFill>
              </a:rPr>
              <a:t>To support dynamically starting/stopping VMs</a:t>
            </a:r>
          </a:p>
          <a:p>
            <a:pPr lvl="1"/>
            <a:r>
              <a:rPr lang="en-US" dirty="0" smtClean="0">
                <a:solidFill>
                  <a:schemeClr val="accent6"/>
                </a:solidFill>
              </a:rPr>
              <a:t>To allow servers to be shared (multi-tenancy)</a:t>
            </a:r>
          </a:p>
          <a:p>
            <a:r>
              <a:rPr lang="en-US" dirty="0" smtClean="0"/>
              <a:t>Do not need full power of modern hypervisors</a:t>
            </a:r>
          </a:p>
          <a:p>
            <a:pPr lvl="1"/>
            <a:r>
              <a:rPr lang="en-US" dirty="0" smtClean="0"/>
              <a:t>Emulating diverse (potentially older) hardware</a:t>
            </a:r>
          </a:p>
          <a:p>
            <a:pPr lvl="1"/>
            <a:r>
              <a:rPr lang="en-US" dirty="0" smtClean="0"/>
              <a:t>Maximizing server consolidation</a:t>
            </a:r>
          </a:p>
          <a:p>
            <a:endParaRPr lang="en-US" dirty="0" smtClean="0"/>
          </a:p>
          <a:p>
            <a:pPr lvl="1"/>
            <a:endParaRPr lang="en-US" dirty="0" smtClean="0"/>
          </a:p>
          <a:p>
            <a:pPr>
              <a:buNone/>
            </a:pPr>
            <a:endParaRPr lang="en-US" dirty="0" smtClean="0"/>
          </a:p>
          <a:p>
            <a:pPr lvl="1"/>
            <a:endParaRPr lang="en-US" dirty="0" smtClean="0"/>
          </a:p>
        </p:txBody>
      </p:sp>
      <p:sp>
        <p:nvSpPr>
          <p:cNvPr id="4" name="Slide Number Placeholder 3"/>
          <p:cNvSpPr>
            <a:spLocks noGrp="1"/>
          </p:cNvSpPr>
          <p:nvPr>
            <p:ph type="sldNum" sz="quarter" idx="10"/>
          </p:nvPr>
        </p:nvSpPr>
        <p:spPr/>
        <p:txBody>
          <a:bodyPr/>
          <a:lstStyle/>
          <a:p>
            <a:fld id="{FAFAE12B-AF5E-4676-AE1F-60AB827D625D}" type="slidenum">
              <a:rPr lang="en-US" smtClean="0"/>
              <a:pPr/>
              <a:t>7</a:t>
            </a:fld>
            <a:endParaRPr lang="en-US"/>
          </a:p>
        </p:txBody>
      </p:sp>
    </p:spTree>
  </p:cSld>
  <p:clrMapOvr>
    <a:masterClrMapping/>
  </p:clrMapOvr>
  <p:transition advTm="33665"/>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of the Hypervisor</a:t>
            </a:r>
            <a:endParaRPr lang="en-US" dirty="0"/>
          </a:p>
        </p:txBody>
      </p:sp>
      <p:sp>
        <p:nvSpPr>
          <p:cNvPr id="3" name="Content Placeholder 2"/>
          <p:cNvSpPr>
            <a:spLocks noGrp="1"/>
          </p:cNvSpPr>
          <p:nvPr>
            <p:ph idx="1"/>
          </p:nvPr>
        </p:nvSpPr>
        <p:spPr/>
        <p:txBody>
          <a:bodyPr/>
          <a:lstStyle/>
          <a:p>
            <a:r>
              <a:rPr lang="en-US" dirty="0" smtClean="0"/>
              <a:t>Isolating/Emulating resources</a:t>
            </a:r>
          </a:p>
          <a:p>
            <a:pPr lvl="1"/>
            <a:r>
              <a:rPr lang="en-US" dirty="0" smtClean="0">
                <a:solidFill>
                  <a:srgbClr val="FF0000"/>
                </a:solidFill>
              </a:rPr>
              <a:t>CPU:</a:t>
            </a:r>
            <a:r>
              <a:rPr lang="en-US" dirty="0" smtClean="0"/>
              <a:t> Scheduling virtual machines</a:t>
            </a:r>
          </a:p>
          <a:p>
            <a:pPr lvl="1"/>
            <a:r>
              <a:rPr lang="en-US" dirty="0" smtClean="0">
                <a:solidFill>
                  <a:srgbClr val="FF0000"/>
                </a:solidFill>
              </a:rPr>
              <a:t>Memory:</a:t>
            </a:r>
            <a:r>
              <a:rPr lang="en-US" dirty="0" smtClean="0"/>
              <a:t> Managing memory</a:t>
            </a:r>
          </a:p>
          <a:p>
            <a:pPr lvl="1"/>
            <a:r>
              <a:rPr lang="en-US" dirty="0" smtClean="0">
                <a:solidFill>
                  <a:srgbClr val="FF0000"/>
                </a:solidFill>
              </a:rPr>
              <a:t>I/O:</a:t>
            </a:r>
            <a:r>
              <a:rPr lang="en-US" dirty="0" smtClean="0"/>
              <a:t> Emulating I/O devices</a:t>
            </a:r>
          </a:p>
          <a:p>
            <a:r>
              <a:rPr lang="en-US" dirty="0" smtClean="0"/>
              <a:t>Networking</a:t>
            </a:r>
          </a:p>
          <a:p>
            <a:r>
              <a:rPr lang="en-US" dirty="0" smtClean="0"/>
              <a:t>Managing virtual machines</a:t>
            </a:r>
          </a:p>
          <a:p>
            <a:pPr>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8</a:t>
            </a:fld>
            <a:endParaRPr lang="en-US"/>
          </a:p>
        </p:txBody>
      </p:sp>
      <p:sp>
        <p:nvSpPr>
          <p:cNvPr id="5" name="Right Brace 4"/>
          <p:cNvSpPr/>
          <p:nvPr/>
        </p:nvSpPr>
        <p:spPr bwMode="auto">
          <a:xfrm>
            <a:off x="5715000" y="1219200"/>
            <a:ext cx="990600" cy="1524000"/>
          </a:xfrm>
          <a:prstGeom prst="rightBrace">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 name="Right Brace 5"/>
          <p:cNvSpPr/>
          <p:nvPr/>
        </p:nvSpPr>
        <p:spPr bwMode="auto">
          <a:xfrm>
            <a:off x="5715000" y="3048000"/>
            <a:ext cx="1066800" cy="457200"/>
          </a:xfrm>
          <a:prstGeom prst="rightBrace">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 name="Right Brace 6"/>
          <p:cNvSpPr/>
          <p:nvPr/>
        </p:nvSpPr>
        <p:spPr bwMode="auto">
          <a:xfrm>
            <a:off x="5715000" y="3733800"/>
            <a:ext cx="990600" cy="457200"/>
          </a:xfrm>
          <a:prstGeom prst="rightBrace">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 name="TextBox 7"/>
          <p:cNvSpPr txBox="1"/>
          <p:nvPr/>
        </p:nvSpPr>
        <p:spPr>
          <a:xfrm>
            <a:off x="6890403" y="1748135"/>
            <a:ext cx="2052165" cy="830997"/>
          </a:xfrm>
          <a:prstGeom prst="rect">
            <a:avLst/>
          </a:prstGeom>
          <a:noFill/>
        </p:spPr>
        <p:txBody>
          <a:bodyPr wrap="none" rtlCol="0">
            <a:spAutoFit/>
          </a:bodyPr>
          <a:lstStyle/>
          <a:p>
            <a:r>
              <a:rPr lang="en-US" sz="2400" dirty="0" smtClean="0"/>
              <a:t>Push to HW /</a:t>
            </a:r>
          </a:p>
          <a:p>
            <a:r>
              <a:rPr lang="en-US" sz="2400" dirty="0" smtClean="0"/>
              <a:t>Pre-allocation</a:t>
            </a:r>
            <a:endParaRPr lang="en-US" sz="2400" dirty="0"/>
          </a:p>
        </p:txBody>
      </p:sp>
      <p:sp>
        <p:nvSpPr>
          <p:cNvPr id="9" name="TextBox 8"/>
          <p:cNvSpPr txBox="1"/>
          <p:nvPr/>
        </p:nvSpPr>
        <p:spPr>
          <a:xfrm>
            <a:off x="6966603" y="2967335"/>
            <a:ext cx="1332416" cy="461665"/>
          </a:xfrm>
          <a:prstGeom prst="rect">
            <a:avLst/>
          </a:prstGeom>
          <a:noFill/>
        </p:spPr>
        <p:txBody>
          <a:bodyPr wrap="none" rtlCol="0">
            <a:spAutoFit/>
          </a:bodyPr>
          <a:lstStyle/>
          <a:p>
            <a:r>
              <a:rPr lang="en-US" sz="2400" dirty="0" smtClean="0"/>
              <a:t>Remove</a:t>
            </a:r>
            <a:endParaRPr lang="en-US" sz="2400" dirty="0"/>
          </a:p>
        </p:txBody>
      </p:sp>
      <p:sp>
        <p:nvSpPr>
          <p:cNvPr id="10" name="TextBox 9"/>
          <p:cNvSpPr txBox="1"/>
          <p:nvPr/>
        </p:nvSpPr>
        <p:spPr>
          <a:xfrm>
            <a:off x="6960159" y="3805535"/>
            <a:ext cx="1879041" cy="461665"/>
          </a:xfrm>
          <a:prstGeom prst="rect">
            <a:avLst/>
          </a:prstGeom>
          <a:noFill/>
        </p:spPr>
        <p:txBody>
          <a:bodyPr wrap="none" rtlCol="0">
            <a:spAutoFit/>
          </a:bodyPr>
          <a:lstStyle/>
          <a:p>
            <a:r>
              <a:rPr lang="en-US" sz="2400" dirty="0" smtClean="0"/>
              <a:t>Push to side</a:t>
            </a:r>
            <a:endParaRPr lang="en-US" sz="2400" dirty="0"/>
          </a:p>
        </p:txBody>
      </p:sp>
      <p:sp>
        <p:nvSpPr>
          <p:cNvPr id="12" name="Rounded Rectangle 11"/>
          <p:cNvSpPr/>
          <p:nvPr/>
        </p:nvSpPr>
        <p:spPr bwMode="auto">
          <a:xfrm>
            <a:off x="762000" y="4953000"/>
            <a:ext cx="7924800" cy="990600"/>
          </a:xfrm>
          <a:prstGeom prst="roundRect">
            <a:avLst/>
          </a:prstGeom>
          <a:solidFill>
            <a:srgbClr val="FFC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latin typeface="Helvetica" pitchFamily="34" charset="0"/>
              </a:rPr>
              <a:t>NoHype</a:t>
            </a:r>
            <a:r>
              <a:rPr kumimoji="0" lang="en-US" sz="2800" b="1" i="0" u="none" strike="noStrike" cap="none" normalizeH="0" baseline="0" dirty="0" smtClean="0">
                <a:ln>
                  <a:noFill/>
                </a:ln>
                <a:solidFill>
                  <a:schemeClr val="tx1"/>
                </a:solidFill>
                <a:effectLst/>
                <a:latin typeface="Helvetica" pitchFamily="34" charset="0"/>
              </a:rPr>
              <a:t> has a double meaning… “no hype”</a:t>
            </a:r>
          </a:p>
        </p:txBody>
      </p:sp>
    </p:spTree>
    <p:custDataLst>
      <p:tags r:id="rId1"/>
    </p:custDataLst>
  </p:cSld>
  <p:clrMapOvr>
    <a:masterClrMapping/>
  </p:clrMapOvr>
  <p:transition advTm="10793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Virtual Machines</a:t>
            </a:r>
            <a:endParaRPr lang="en-US" dirty="0"/>
          </a:p>
        </p:txBody>
      </p:sp>
      <p:sp>
        <p:nvSpPr>
          <p:cNvPr id="3" name="Content Placeholder 2"/>
          <p:cNvSpPr>
            <a:spLocks noGrp="1"/>
          </p:cNvSpPr>
          <p:nvPr>
            <p:ph idx="1"/>
          </p:nvPr>
        </p:nvSpPr>
        <p:spPr/>
        <p:txBody>
          <a:bodyPr/>
          <a:lstStyle/>
          <a:p>
            <a:r>
              <a:rPr lang="en-US" dirty="0" smtClean="0"/>
              <a:t>Scheduler called each time hypervisor runs</a:t>
            </a:r>
            <a:br>
              <a:rPr lang="en-US" dirty="0" smtClean="0"/>
            </a:br>
            <a:r>
              <a:rPr lang="en-US" dirty="0" smtClean="0"/>
              <a:t>(periodically, I/O events, etc.)</a:t>
            </a:r>
          </a:p>
          <a:p>
            <a:pPr lvl="1"/>
            <a:r>
              <a:rPr lang="en-US" dirty="0" smtClean="0"/>
              <a:t>Chooses what to run next on given core</a:t>
            </a:r>
          </a:p>
          <a:p>
            <a:pPr lvl="1"/>
            <a:r>
              <a:rPr lang="en-US" dirty="0" smtClean="0"/>
              <a:t>Balances load across cores</a:t>
            </a:r>
            <a:endParaRPr lang="en-US" dirty="0"/>
          </a:p>
        </p:txBody>
      </p:sp>
      <p:sp>
        <p:nvSpPr>
          <p:cNvPr id="4" name="Slide Number Placeholder 3"/>
          <p:cNvSpPr>
            <a:spLocks noGrp="1"/>
          </p:cNvSpPr>
          <p:nvPr>
            <p:ph type="sldNum" sz="quarter" idx="10"/>
          </p:nvPr>
        </p:nvSpPr>
        <p:spPr/>
        <p:txBody>
          <a:bodyPr/>
          <a:lstStyle/>
          <a:p>
            <a:fld id="{FAFAE12B-AF5E-4676-AE1F-60AB827D625D}" type="slidenum">
              <a:rPr lang="en-US" smtClean="0"/>
              <a:pPr/>
              <a:t>9</a:t>
            </a:fld>
            <a:endParaRPr lang="en-US"/>
          </a:p>
        </p:txBody>
      </p:sp>
      <p:cxnSp>
        <p:nvCxnSpPr>
          <p:cNvPr id="8" name="Straight Arrow Connector 7"/>
          <p:cNvCxnSpPr/>
          <p:nvPr/>
        </p:nvCxnSpPr>
        <p:spPr bwMode="auto">
          <a:xfrm>
            <a:off x="990600" y="5955268"/>
            <a:ext cx="7772400" cy="64532"/>
          </a:xfrm>
          <a:prstGeom prst="straightConnector1">
            <a:avLst/>
          </a:prstGeom>
          <a:noFill/>
          <a:ln w="38100" cap="flat" cmpd="sng" algn="ctr">
            <a:solidFill>
              <a:srgbClr val="0000FF"/>
            </a:solidFill>
            <a:prstDash val="solid"/>
            <a:round/>
            <a:headEnd type="none" w="med" len="med"/>
            <a:tailEnd type="arrow"/>
          </a:ln>
          <a:effectLst/>
        </p:spPr>
      </p:cxnSp>
      <p:sp>
        <p:nvSpPr>
          <p:cNvPr id="9" name="Rectangle 8"/>
          <p:cNvSpPr/>
          <p:nvPr/>
        </p:nvSpPr>
        <p:spPr bwMode="auto">
          <a:xfrm>
            <a:off x="2820194" y="5117068"/>
            <a:ext cx="609600" cy="457200"/>
          </a:xfrm>
          <a:prstGeom prst="rect">
            <a:avLst/>
          </a:prstGeom>
          <a:solidFill>
            <a:srgbClr val="FF00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0" name="TextBox 9"/>
          <p:cNvSpPr txBox="1"/>
          <p:nvPr/>
        </p:nvSpPr>
        <p:spPr>
          <a:xfrm>
            <a:off x="381000" y="5029200"/>
            <a:ext cx="2023311" cy="523220"/>
          </a:xfrm>
          <a:prstGeom prst="rect">
            <a:avLst/>
          </a:prstGeom>
          <a:noFill/>
        </p:spPr>
        <p:txBody>
          <a:bodyPr wrap="none" rtlCol="0">
            <a:spAutoFit/>
          </a:bodyPr>
          <a:lstStyle/>
          <a:p>
            <a:r>
              <a:rPr lang="en-US" sz="2800" b="1" dirty="0" smtClean="0"/>
              <a:t>hypervisor</a:t>
            </a:r>
            <a:endParaRPr lang="en-US" sz="2800" b="1" dirty="0"/>
          </a:p>
        </p:txBody>
      </p:sp>
      <p:sp>
        <p:nvSpPr>
          <p:cNvPr id="11" name="Rectangle 10"/>
          <p:cNvSpPr/>
          <p:nvPr/>
        </p:nvSpPr>
        <p:spPr bwMode="auto">
          <a:xfrm>
            <a:off x="3429794" y="3669268"/>
            <a:ext cx="1600200" cy="457200"/>
          </a:xfrm>
          <a:prstGeom prst="rect">
            <a:avLst/>
          </a:prstGeom>
          <a:solidFill>
            <a:srgbClr val="0070C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 name="Rectangle 11"/>
          <p:cNvSpPr/>
          <p:nvPr/>
        </p:nvSpPr>
        <p:spPr bwMode="auto">
          <a:xfrm>
            <a:off x="6172994" y="3669268"/>
            <a:ext cx="990600" cy="457200"/>
          </a:xfrm>
          <a:prstGeom prst="rect">
            <a:avLst/>
          </a:prstGeom>
          <a:solidFill>
            <a:srgbClr val="00B05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3" name="TextBox 12"/>
          <p:cNvSpPr txBox="1"/>
          <p:nvPr/>
        </p:nvSpPr>
        <p:spPr>
          <a:xfrm>
            <a:off x="2356941" y="4130774"/>
            <a:ext cx="461665" cy="605294"/>
          </a:xfrm>
          <a:prstGeom prst="rect">
            <a:avLst/>
          </a:prstGeom>
          <a:noFill/>
        </p:spPr>
        <p:txBody>
          <a:bodyPr vert="vert270" wrap="none" rtlCol="0">
            <a:spAutoFit/>
          </a:bodyPr>
          <a:lstStyle/>
          <a:p>
            <a:r>
              <a:rPr lang="en-US" dirty="0" smtClean="0"/>
              <a:t>timer</a:t>
            </a:r>
            <a:endParaRPr lang="en-US" dirty="0"/>
          </a:p>
        </p:txBody>
      </p:sp>
      <p:cxnSp>
        <p:nvCxnSpPr>
          <p:cNvPr id="14" name="Straight Arrow Connector 13"/>
          <p:cNvCxnSpPr/>
          <p:nvPr/>
        </p:nvCxnSpPr>
        <p:spPr bwMode="auto">
          <a:xfrm rot="5400000">
            <a:off x="2438400" y="4659868"/>
            <a:ext cx="762794" cy="794"/>
          </a:xfrm>
          <a:prstGeom prst="straightConnector1">
            <a:avLst/>
          </a:prstGeom>
          <a:noFill/>
          <a:ln w="38100" cap="flat" cmpd="sng" algn="ctr">
            <a:solidFill>
              <a:srgbClr val="0000FF"/>
            </a:solidFill>
            <a:prstDash val="solid"/>
            <a:round/>
            <a:headEnd type="none" w="med" len="med"/>
            <a:tailEnd type="arrow"/>
          </a:ln>
          <a:effectLst/>
        </p:spPr>
      </p:cxnSp>
      <p:sp>
        <p:nvSpPr>
          <p:cNvPr id="15" name="Rectangle 14"/>
          <p:cNvSpPr/>
          <p:nvPr/>
        </p:nvSpPr>
        <p:spPr bwMode="auto">
          <a:xfrm>
            <a:off x="1753394" y="3669268"/>
            <a:ext cx="1066800" cy="381000"/>
          </a:xfrm>
          <a:prstGeom prst="rect">
            <a:avLst/>
          </a:prstGeom>
          <a:solidFill>
            <a:srgbClr val="FFFF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16" name="Straight Arrow Connector 15"/>
          <p:cNvCxnSpPr/>
          <p:nvPr/>
        </p:nvCxnSpPr>
        <p:spPr bwMode="auto">
          <a:xfrm rot="5400000">
            <a:off x="3048794" y="4659868"/>
            <a:ext cx="762000" cy="1588"/>
          </a:xfrm>
          <a:prstGeom prst="straightConnector1">
            <a:avLst/>
          </a:prstGeom>
          <a:noFill/>
          <a:ln w="38100" cap="flat" cmpd="sng" algn="ctr">
            <a:solidFill>
              <a:srgbClr val="0000FF"/>
            </a:solidFill>
            <a:prstDash val="solid"/>
            <a:round/>
            <a:headEnd type="arrow" w="med" len="med"/>
            <a:tailEnd type="none" w="med" len="med"/>
          </a:ln>
          <a:effectLst/>
        </p:spPr>
      </p:cxnSp>
      <p:sp>
        <p:nvSpPr>
          <p:cNvPr id="17" name="TextBox 16"/>
          <p:cNvSpPr txBox="1"/>
          <p:nvPr/>
        </p:nvSpPr>
        <p:spPr>
          <a:xfrm>
            <a:off x="3505994" y="4126468"/>
            <a:ext cx="461665" cy="733534"/>
          </a:xfrm>
          <a:prstGeom prst="rect">
            <a:avLst/>
          </a:prstGeom>
          <a:noFill/>
        </p:spPr>
        <p:txBody>
          <a:bodyPr vert="vert270" wrap="none" rtlCol="0">
            <a:spAutoFit/>
          </a:bodyPr>
          <a:lstStyle/>
          <a:p>
            <a:r>
              <a:rPr lang="en-US" dirty="0" smtClean="0"/>
              <a:t>switch</a:t>
            </a:r>
            <a:endParaRPr lang="en-US" dirty="0"/>
          </a:p>
        </p:txBody>
      </p:sp>
      <p:sp>
        <p:nvSpPr>
          <p:cNvPr id="18" name="TextBox 17"/>
          <p:cNvSpPr txBox="1"/>
          <p:nvPr/>
        </p:nvSpPr>
        <p:spPr>
          <a:xfrm>
            <a:off x="4572794" y="4202668"/>
            <a:ext cx="461665" cy="400110"/>
          </a:xfrm>
          <a:prstGeom prst="rect">
            <a:avLst/>
          </a:prstGeom>
          <a:noFill/>
        </p:spPr>
        <p:txBody>
          <a:bodyPr vert="vert270" wrap="none" rtlCol="0">
            <a:spAutoFit/>
          </a:bodyPr>
          <a:lstStyle/>
          <a:p>
            <a:r>
              <a:rPr lang="en-US" dirty="0" smtClean="0"/>
              <a:t>I/O</a:t>
            </a:r>
            <a:endParaRPr lang="en-US" dirty="0"/>
          </a:p>
        </p:txBody>
      </p:sp>
      <p:cxnSp>
        <p:nvCxnSpPr>
          <p:cNvPr id="19" name="Straight Arrow Connector 18"/>
          <p:cNvCxnSpPr/>
          <p:nvPr/>
        </p:nvCxnSpPr>
        <p:spPr bwMode="auto">
          <a:xfrm rot="5400000">
            <a:off x="4648994" y="4659868"/>
            <a:ext cx="762000" cy="1588"/>
          </a:xfrm>
          <a:prstGeom prst="straightConnector1">
            <a:avLst/>
          </a:prstGeom>
          <a:noFill/>
          <a:ln w="38100" cap="flat" cmpd="sng" algn="ctr">
            <a:solidFill>
              <a:srgbClr val="0000FF"/>
            </a:solidFill>
            <a:prstDash val="solid"/>
            <a:round/>
            <a:headEnd type="none" w="med" len="med"/>
            <a:tailEnd type="arrow"/>
          </a:ln>
          <a:effectLst/>
        </p:spPr>
      </p:cxnSp>
      <p:sp>
        <p:nvSpPr>
          <p:cNvPr id="20" name="Rectangle 19"/>
          <p:cNvSpPr/>
          <p:nvPr/>
        </p:nvSpPr>
        <p:spPr bwMode="auto">
          <a:xfrm>
            <a:off x="5106194" y="5117068"/>
            <a:ext cx="990600" cy="457200"/>
          </a:xfrm>
          <a:prstGeom prst="rect">
            <a:avLst/>
          </a:prstGeom>
          <a:solidFill>
            <a:srgbClr val="FF00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1" name="Straight Arrow Connector 20"/>
          <p:cNvCxnSpPr/>
          <p:nvPr/>
        </p:nvCxnSpPr>
        <p:spPr bwMode="auto">
          <a:xfrm rot="5400000">
            <a:off x="5715000" y="4659074"/>
            <a:ext cx="762000" cy="1588"/>
          </a:xfrm>
          <a:prstGeom prst="straightConnector1">
            <a:avLst/>
          </a:prstGeom>
          <a:noFill/>
          <a:ln w="38100" cap="flat" cmpd="sng" algn="ctr">
            <a:solidFill>
              <a:srgbClr val="0000FF"/>
            </a:solidFill>
            <a:prstDash val="solid"/>
            <a:round/>
            <a:headEnd type="arrow" w="med" len="med"/>
            <a:tailEnd type="none" w="med" len="med"/>
          </a:ln>
          <a:effectLst/>
        </p:spPr>
      </p:cxnSp>
      <p:sp>
        <p:nvSpPr>
          <p:cNvPr id="22" name="TextBox 21"/>
          <p:cNvSpPr txBox="1"/>
          <p:nvPr/>
        </p:nvSpPr>
        <p:spPr>
          <a:xfrm>
            <a:off x="5558929" y="4231134"/>
            <a:ext cx="461665" cy="733534"/>
          </a:xfrm>
          <a:prstGeom prst="rect">
            <a:avLst/>
          </a:prstGeom>
          <a:noFill/>
        </p:spPr>
        <p:txBody>
          <a:bodyPr vert="vert270" wrap="none" rtlCol="0">
            <a:spAutoFit/>
          </a:bodyPr>
          <a:lstStyle/>
          <a:p>
            <a:r>
              <a:rPr lang="en-US" dirty="0" smtClean="0"/>
              <a:t>switch</a:t>
            </a:r>
            <a:endParaRPr lang="en-US" dirty="0"/>
          </a:p>
        </p:txBody>
      </p:sp>
      <p:sp>
        <p:nvSpPr>
          <p:cNvPr id="23" name="TextBox 22"/>
          <p:cNvSpPr txBox="1"/>
          <p:nvPr/>
        </p:nvSpPr>
        <p:spPr>
          <a:xfrm>
            <a:off x="6706394" y="4206974"/>
            <a:ext cx="461665" cy="605294"/>
          </a:xfrm>
          <a:prstGeom prst="rect">
            <a:avLst/>
          </a:prstGeom>
          <a:noFill/>
        </p:spPr>
        <p:txBody>
          <a:bodyPr vert="vert270" wrap="none" rtlCol="0">
            <a:spAutoFit/>
          </a:bodyPr>
          <a:lstStyle/>
          <a:p>
            <a:r>
              <a:rPr lang="en-US" dirty="0" smtClean="0"/>
              <a:t>timer</a:t>
            </a:r>
            <a:endParaRPr lang="en-US" dirty="0"/>
          </a:p>
        </p:txBody>
      </p:sp>
      <p:cxnSp>
        <p:nvCxnSpPr>
          <p:cNvPr id="24" name="Straight Arrow Connector 23"/>
          <p:cNvCxnSpPr/>
          <p:nvPr/>
        </p:nvCxnSpPr>
        <p:spPr bwMode="auto">
          <a:xfrm rot="5400000">
            <a:off x="6782594" y="4659868"/>
            <a:ext cx="762000" cy="1588"/>
          </a:xfrm>
          <a:prstGeom prst="straightConnector1">
            <a:avLst/>
          </a:prstGeom>
          <a:noFill/>
          <a:ln w="38100" cap="flat" cmpd="sng" algn="ctr">
            <a:solidFill>
              <a:srgbClr val="0000FF"/>
            </a:solidFill>
            <a:prstDash val="solid"/>
            <a:round/>
            <a:headEnd type="none" w="med" len="med"/>
            <a:tailEnd type="arrow"/>
          </a:ln>
          <a:effectLst/>
        </p:spPr>
      </p:cxnSp>
      <p:sp>
        <p:nvSpPr>
          <p:cNvPr id="25" name="Rectangle 24"/>
          <p:cNvSpPr/>
          <p:nvPr/>
        </p:nvSpPr>
        <p:spPr bwMode="auto">
          <a:xfrm>
            <a:off x="7772400" y="3668474"/>
            <a:ext cx="1066800" cy="381000"/>
          </a:xfrm>
          <a:prstGeom prst="rect">
            <a:avLst/>
          </a:prstGeom>
          <a:solidFill>
            <a:srgbClr val="FFFF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6" name="Rectangle 25"/>
          <p:cNvSpPr/>
          <p:nvPr/>
        </p:nvSpPr>
        <p:spPr bwMode="auto">
          <a:xfrm>
            <a:off x="7163594" y="5117068"/>
            <a:ext cx="609600" cy="457200"/>
          </a:xfrm>
          <a:prstGeom prst="rect">
            <a:avLst/>
          </a:prstGeom>
          <a:solidFill>
            <a:srgbClr val="FF00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7" name="Straight Arrow Connector 26"/>
          <p:cNvCxnSpPr/>
          <p:nvPr/>
        </p:nvCxnSpPr>
        <p:spPr bwMode="auto">
          <a:xfrm rot="5400000">
            <a:off x="7430294" y="4621768"/>
            <a:ext cx="838200" cy="1588"/>
          </a:xfrm>
          <a:prstGeom prst="straightConnector1">
            <a:avLst/>
          </a:prstGeom>
          <a:noFill/>
          <a:ln w="38100" cap="flat" cmpd="sng" algn="ctr">
            <a:solidFill>
              <a:srgbClr val="0000FF"/>
            </a:solidFill>
            <a:prstDash val="solid"/>
            <a:round/>
            <a:headEnd type="arrow" w="med" len="med"/>
            <a:tailEnd type="none" w="med" len="med"/>
          </a:ln>
          <a:effectLst/>
        </p:spPr>
      </p:cxnSp>
      <p:sp>
        <p:nvSpPr>
          <p:cNvPr id="28" name="TextBox 27"/>
          <p:cNvSpPr txBox="1"/>
          <p:nvPr/>
        </p:nvSpPr>
        <p:spPr>
          <a:xfrm>
            <a:off x="7849394" y="4154934"/>
            <a:ext cx="461665" cy="733534"/>
          </a:xfrm>
          <a:prstGeom prst="rect">
            <a:avLst/>
          </a:prstGeom>
          <a:noFill/>
        </p:spPr>
        <p:txBody>
          <a:bodyPr vert="vert270" wrap="none" rtlCol="0">
            <a:spAutoFit/>
          </a:bodyPr>
          <a:lstStyle/>
          <a:p>
            <a:r>
              <a:rPr lang="en-US" dirty="0" smtClean="0"/>
              <a:t>switch</a:t>
            </a:r>
            <a:endParaRPr lang="en-US" dirty="0"/>
          </a:p>
        </p:txBody>
      </p:sp>
      <p:sp>
        <p:nvSpPr>
          <p:cNvPr id="29" name="TextBox 28"/>
          <p:cNvSpPr txBox="1"/>
          <p:nvPr/>
        </p:nvSpPr>
        <p:spPr>
          <a:xfrm>
            <a:off x="457200" y="3657600"/>
            <a:ext cx="923651" cy="523220"/>
          </a:xfrm>
          <a:prstGeom prst="rect">
            <a:avLst/>
          </a:prstGeom>
          <a:noFill/>
        </p:spPr>
        <p:txBody>
          <a:bodyPr wrap="none" rtlCol="0">
            <a:spAutoFit/>
          </a:bodyPr>
          <a:lstStyle/>
          <a:p>
            <a:r>
              <a:rPr lang="en-US" sz="2800" b="1" dirty="0" smtClean="0"/>
              <a:t>VMs</a:t>
            </a:r>
            <a:endParaRPr lang="en-US" sz="2800" b="1" dirty="0"/>
          </a:p>
        </p:txBody>
      </p:sp>
      <p:sp>
        <p:nvSpPr>
          <p:cNvPr id="30" name="TextBox 29"/>
          <p:cNvSpPr txBox="1"/>
          <p:nvPr/>
        </p:nvSpPr>
        <p:spPr>
          <a:xfrm>
            <a:off x="7848600" y="6107668"/>
            <a:ext cx="620683" cy="369332"/>
          </a:xfrm>
          <a:prstGeom prst="rect">
            <a:avLst/>
          </a:prstGeom>
          <a:noFill/>
        </p:spPr>
        <p:txBody>
          <a:bodyPr wrap="none" rtlCol="0">
            <a:spAutoFit/>
          </a:bodyPr>
          <a:lstStyle/>
          <a:p>
            <a:r>
              <a:rPr lang="en-US" dirty="0" smtClean="0"/>
              <a:t>time</a:t>
            </a:r>
            <a:endParaRPr lang="en-US" dirty="0"/>
          </a:p>
        </p:txBody>
      </p:sp>
      <p:sp>
        <p:nvSpPr>
          <p:cNvPr id="32" name="Rectangle 31"/>
          <p:cNvSpPr/>
          <p:nvPr/>
        </p:nvSpPr>
        <p:spPr bwMode="auto">
          <a:xfrm>
            <a:off x="0" y="0"/>
            <a:ext cx="9144000" cy="3048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FFC000"/>
                </a:solidFill>
                <a:latin typeface="Helvetica" pitchFamily="34" charset="0"/>
              </a:rPr>
              <a:t>Today</a:t>
            </a:r>
            <a:endParaRPr kumimoji="0" lang="en-US" sz="2000" b="1" i="0" u="none" strike="noStrike" cap="none" normalizeH="0" baseline="0" dirty="0" smtClean="0">
              <a:ln>
                <a:noFill/>
              </a:ln>
              <a:solidFill>
                <a:srgbClr val="FFC000"/>
              </a:solidFill>
              <a:effectLst/>
              <a:latin typeface="Helvetica" pitchFamily="34" charset="0"/>
            </a:endParaRPr>
          </a:p>
        </p:txBody>
      </p:sp>
    </p:spTree>
  </p:cSld>
  <p:clrMapOvr>
    <a:masterClrMapping/>
  </p:clrMapOvr>
  <p:transition advTm="44148"/>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3|1.9|2.1|3.3"/>
</p:tagLst>
</file>

<file path=ppt/theme/theme1.xml><?xml version="1.0" encoding="utf-8"?>
<a:theme xmlns:a="http://schemas.openxmlformats.org/drawingml/2006/main" name="jrex">
  <a:themeElements>
    <a:clrScheme name="">
      <a:dk1>
        <a:srgbClr val="000000"/>
      </a:dk1>
      <a:lt1>
        <a:srgbClr val="FFFFFF"/>
      </a:lt1>
      <a:dk2>
        <a:srgbClr val="000000"/>
      </a:dk2>
      <a:lt2>
        <a:srgbClr val="777777"/>
      </a:lt2>
      <a:accent1>
        <a:srgbClr val="F47A00"/>
      </a:accent1>
      <a:accent2>
        <a:srgbClr val="000066"/>
      </a:accent2>
      <a:accent3>
        <a:srgbClr val="FFFFFF"/>
      </a:accent3>
      <a:accent4>
        <a:srgbClr val="000000"/>
      </a:accent4>
      <a:accent5>
        <a:srgbClr val="F8BEAA"/>
      </a:accent5>
      <a:accent6>
        <a:srgbClr val="00005C"/>
      </a:accent6>
      <a:hlink>
        <a:srgbClr val="A50021"/>
      </a:hlink>
      <a:folHlink>
        <a:srgbClr val="008000"/>
      </a:folHlink>
    </a:clrScheme>
    <a:fontScheme name="cs426">
      <a:majorFont>
        <a:latin typeface="Helvetica"/>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0000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noFill/>
        <a:ln w="38100" cap="flat" cmpd="sng" algn="ctr">
          <a:solidFill>
            <a:srgbClr val="0000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Helvetica" pitchFamily="34" charset="0"/>
          </a:defRPr>
        </a:defPPr>
      </a:lstStyle>
    </a:lnDef>
  </a:objectDefaults>
  <a:extraClrSchemeLst>
    <a:extraClrScheme>
      <a:clrScheme name="cs426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426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426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426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42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42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42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jrex</Template>
  <TotalTime>26066</TotalTime>
  <Words>4925</Words>
  <Application>Microsoft Office PowerPoint</Application>
  <PresentationFormat>On-screen Show (4:3)</PresentationFormat>
  <Paragraphs>654</Paragraphs>
  <Slides>47</Slides>
  <Notes>43</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jrex</vt:lpstr>
      <vt:lpstr>NoHype:  Virtualized Cloud Infrastructure without the Virtualization</vt:lpstr>
      <vt:lpstr>Virtualized Cloud Infrastructure</vt:lpstr>
      <vt:lpstr>Without the Virtualization</vt:lpstr>
      <vt:lpstr>Without the Virtualization</vt:lpstr>
      <vt:lpstr>Are these vulnerabilities imagined?</vt:lpstr>
      <vt:lpstr>NoHype</vt:lpstr>
      <vt:lpstr>Virtualization in the Cloud</vt:lpstr>
      <vt:lpstr>Roles of the Hypervisor</vt:lpstr>
      <vt:lpstr>Scheduling Virtual Machines</vt:lpstr>
      <vt:lpstr>Dedicate a core to a single VM</vt:lpstr>
      <vt:lpstr>Managing Memory</vt:lpstr>
      <vt:lpstr>Pre-allocate Memory</vt:lpstr>
      <vt:lpstr>Emulate I/O Devices</vt:lpstr>
      <vt:lpstr>Emulate I/O Devices</vt:lpstr>
      <vt:lpstr>Dedicate Devices to a VM</vt:lpstr>
      <vt:lpstr>Virtualize the Devices</vt:lpstr>
      <vt:lpstr>Networking</vt:lpstr>
      <vt:lpstr>Networking (in virtualized server)</vt:lpstr>
      <vt:lpstr>Networking (in virtualized server)</vt:lpstr>
      <vt:lpstr>Networking (in virtualized server)</vt:lpstr>
      <vt:lpstr>Do Networking in the Network</vt:lpstr>
      <vt:lpstr>Managing Virtual Machines</vt:lpstr>
      <vt:lpstr>Managing Virtual Machines</vt:lpstr>
      <vt:lpstr>Hypervisor’s Role in Management</vt:lpstr>
      <vt:lpstr>Hypervisor’s Role in Management</vt:lpstr>
      <vt:lpstr>Hypervisor’s Role in Management</vt:lpstr>
      <vt:lpstr>Hypervisor’s Role in Management</vt:lpstr>
      <vt:lpstr>Decouple Management And Operation</vt:lpstr>
      <vt:lpstr>Decouple Management And Operation</vt:lpstr>
      <vt:lpstr>Decouple Management And Operation</vt:lpstr>
      <vt:lpstr>Removing the Hypervisor Summary</vt:lpstr>
      <vt:lpstr>Security Benefits</vt:lpstr>
      <vt:lpstr>Security Benefits</vt:lpstr>
      <vt:lpstr>Confidentiality/Integrity of Data</vt:lpstr>
      <vt:lpstr>NoHype Double Meaning</vt:lpstr>
      <vt:lpstr>Conclusions and Future Work</vt:lpstr>
      <vt:lpstr>Questions?</vt:lpstr>
      <vt:lpstr>Backup</vt:lpstr>
      <vt:lpstr>Cloud vs. Enterprise</vt:lpstr>
      <vt:lpstr>Slide 40</vt:lpstr>
      <vt:lpstr>NoHype</vt:lpstr>
      <vt:lpstr>NoHype Switch Modifications</vt:lpstr>
      <vt:lpstr>NoHype Switch Modifications</vt:lpstr>
      <vt:lpstr>Processor Support for Memory</vt:lpstr>
      <vt:lpstr>Availability</vt:lpstr>
      <vt:lpstr>Side Channels</vt:lpstr>
      <vt:lpstr>Confidentiality/Integrity of Data</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 Keller</dc:creator>
  <cp:lastModifiedBy>Eric Keller</cp:lastModifiedBy>
  <cp:revision>572</cp:revision>
  <dcterms:created xsi:type="dcterms:W3CDTF">2010-03-30T20:01:39Z</dcterms:created>
  <dcterms:modified xsi:type="dcterms:W3CDTF">2010-06-23T05:32:10Z</dcterms:modified>
</cp:coreProperties>
</file>