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330" r:id="rId3"/>
    <p:sldId id="389" r:id="rId4"/>
    <p:sldId id="387" r:id="rId5"/>
    <p:sldId id="388" r:id="rId6"/>
    <p:sldId id="390" r:id="rId7"/>
    <p:sldId id="391" r:id="rId8"/>
    <p:sldId id="396" r:id="rId9"/>
    <p:sldId id="397" r:id="rId10"/>
    <p:sldId id="392" r:id="rId11"/>
    <p:sldId id="394" r:id="rId12"/>
    <p:sldId id="393" r:id="rId13"/>
    <p:sldId id="399" r:id="rId14"/>
    <p:sldId id="395" r:id="rId15"/>
    <p:sldId id="400" r:id="rId16"/>
    <p:sldId id="398" r:id="rId17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0579EF-5C71-4BCC-867D-C544C6DD6C9A}">
          <p14:sldIdLst>
            <p14:sldId id="256"/>
            <p14:sldId id="330"/>
            <p14:sldId id="389"/>
            <p14:sldId id="387"/>
            <p14:sldId id="388"/>
            <p14:sldId id="390"/>
            <p14:sldId id="391"/>
            <p14:sldId id="396"/>
            <p14:sldId id="397"/>
            <p14:sldId id="392"/>
            <p14:sldId id="394"/>
            <p14:sldId id="393"/>
            <p14:sldId id="399"/>
            <p14:sldId id="395"/>
            <p14:sldId id="400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atec Energy" initials="S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81" autoAdjust="0"/>
  </p:normalViewPr>
  <p:slideViewPr>
    <p:cSldViewPr>
      <p:cViewPr varScale="1">
        <p:scale>
          <a:sx n="88" d="100"/>
          <a:sy n="88" d="100"/>
        </p:scale>
        <p:origin x="22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12" y="-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FCDF4CB8-A7E8-4256-AAAC-AE10E2809D91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AF57857-B66D-4400-9217-2A30AC0461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57857-B66D-4400-9217-2A30AC0461D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57857-B66D-4400-9217-2A30AC0461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57857-B66D-4400-9217-2A30AC0461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0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57857-B66D-4400-9217-2A30AC0461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23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57857-B66D-4400-9217-2A30AC0461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57857-B66D-4400-9217-2A30AC0461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5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57857-B66D-4400-9217-2A30AC0461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57857-B66D-4400-9217-2A30AC0461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0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066800"/>
            <a:ext cx="8229600" cy="152400"/>
          </a:xfrm>
          <a:prstGeom prst="rect">
            <a:avLst/>
          </a:prstGeom>
          <a:solidFill>
            <a:srgbClr val="CDB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DCDF73-85D2-4237-9B32-053DBDB0C31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Blah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066800"/>
            <a:ext cx="8229600" cy="152400"/>
          </a:xfrm>
          <a:prstGeom prst="rect">
            <a:avLst/>
          </a:prstGeom>
          <a:solidFill>
            <a:srgbClr val="CDB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DCDF73-85D2-4237-9B32-053DBDB0C31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1219200"/>
            <a:ext cx="8229600" cy="228600"/>
          </a:xfrm>
          <a:prstGeom prst="rect">
            <a:avLst/>
          </a:prstGeom>
          <a:solidFill>
            <a:srgbClr val="D8C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Blah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066800"/>
            <a:ext cx="8229600" cy="152400"/>
          </a:xfrm>
          <a:prstGeom prst="rect">
            <a:avLst/>
          </a:prstGeom>
          <a:solidFill>
            <a:srgbClr val="CDB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6477000"/>
            <a:ext cx="8229600" cy="228600"/>
          </a:xfrm>
          <a:prstGeom prst="rect">
            <a:avLst/>
          </a:prstGeom>
          <a:solidFill>
            <a:srgbClr val="CDB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95400"/>
            <a:ext cx="8763000" cy="1371600"/>
          </a:xfrm>
        </p:spPr>
        <p:txBody>
          <a:bodyPr/>
          <a:lstStyle/>
          <a:p>
            <a:r>
              <a:rPr lang="en-US" sz="3600" b="1" dirty="0" err="1" smtClean="0"/>
              <a:t>ClosedFlow</a:t>
            </a:r>
            <a:r>
              <a:rPr lang="en-US" sz="3600" b="1" dirty="0" smtClean="0"/>
              <a:t>: </a:t>
            </a:r>
            <a:r>
              <a:rPr lang="en-US" sz="3600" b="1" dirty="0" err="1" smtClean="0"/>
              <a:t>OpenFlow</a:t>
            </a:r>
            <a:r>
              <a:rPr lang="en-US" sz="3600" b="1" dirty="0" smtClean="0"/>
              <a:t>-like </a:t>
            </a:r>
            <a:r>
              <a:rPr lang="en-US" sz="3600" b="1" dirty="0"/>
              <a:t>Control over </a:t>
            </a:r>
            <a:r>
              <a:rPr lang="en-US" sz="3600" b="1" dirty="0" smtClean="0"/>
              <a:t>Proprietary Devices</a:t>
            </a:r>
            <a:endParaRPr lang="en-US" sz="36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81100" y="3505200"/>
            <a:ext cx="6858000" cy="135642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Ryan Hand, Eric Keller</a:t>
            </a: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University of Colorado at Boulder</a:t>
            </a:r>
            <a:endParaRPr lang="en-US" sz="28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486150" y="6019800"/>
            <a:ext cx="2247900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 / 22 / 2014</a:t>
            </a:r>
          </a:p>
        </p:txBody>
      </p:sp>
    </p:spTree>
    <p:extLst>
      <p:ext uri="{BB962C8B-B14F-4D97-AF65-F5344CB8AC3E}">
        <p14:creationId xmlns:p14="http://schemas.microsoft.com/office/powerpoint/2010/main" val="18223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81"/>
    </mc:Choice>
    <mc:Fallback xmlns="">
      <p:transition spd="slow" advTm="2988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forward packets out specific ports, or</a:t>
            </a:r>
            <a:br>
              <a:rPr lang="en-US" dirty="0" smtClean="0"/>
            </a:br>
            <a:r>
              <a:rPr lang="en-US" dirty="0" smtClean="0"/>
              <a:t>(remote) Log headers and drop packets</a:t>
            </a:r>
          </a:p>
          <a:p>
            <a:r>
              <a:rPr lang="en-US" dirty="0" smtClean="0"/>
              <a:t>Can’t buffer packets and remote log header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(4) Packet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10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792788"/>
            <a:ext cx="942975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733800"/>
            <a:ext cx="609600" cy="933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306" y="5918360"/>
            <a:ext cx="18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/>
              <a:t>P</a:t>
            </a:r>
            <a:r>
              <a:rPr lang="en-US" dirty="0" err="1" smtClean="0"/>
              <a:t>.hdr</a:t>
            </a:r>
            <a:r>
              <a:rPr lang="en-US" dirty="0" smtClean="0"/>
              <a:t>, </a:t>
            </a:r>
            <a:r>
              <a:rPr lang="en-US" dirty="0" err="1" smtClean="0"/>
              <a:t>P.payload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5684" y="60226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(buffer P)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90832" y="4437684"/>
            <a:ext cx="18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(metadata, </a:t>
            </a:r>
            <a:r>
              <a:rPr lang="en-US" dirty="0" err="1" smtClean="0"/>
              <a:t>P.hdr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8507" y="565252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2" name="Curved Connector 11"/>
          <p:cNvCxnSpPr>
            <a:stCxn id="5" idx="0"/>
            <a:endCxn id="6" idx="1"/>
          </p:cNvCxnSpPr>
          <p:nvPr/>
        </p:nvCxnSpPr>
        <p:spPr>
          <a:xfrm rot="5400000" flipH="1" flipV="1">
            <a:off x="2449513" y="4279901"/>
            <a:ext cx="1592263" cy="14335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</p:cNvCxnSpPr>
          <p:nvPr/>
        </p:nvCxnSpPr>
        <p:spPr>
          <a:xfrm rot="5400000">
            <a:off x="2867050" y="4392638"/>
            <a:ext cx="1125538" cy="1674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19994" y="5200650"/>
            <a:ext cx="178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(flow table entry,</a:t>
            </a:r>
            <a:br>
              <a:rPr lang="en-US" dirty="0" smtClean="0"/>
            </a:br>
            <a:r>
              <a:rPr lang="en-US" dirty="0" smtClean="0"/>
              <a:t>release 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67"/>
    </mc:Choice>
    <mc:Fallback xmlns="">
      <p:transition spd="slow" advTm="6126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compression – overlapping rules get combined into less TCAM entries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Table Transparency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11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51408"/>
            <a:ext cx="718285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18"/>
    </mc:Choice>
    <mc:Fallback xmlns="">
      <p:transition spd="slow" advTm="6411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Extensions to reduce switch-controller interactions</a:t>
            </a:r>
          </a:p>
          <a:p>
            <a:r>
              <a:rPr lang="en-US" dirty="0" err="1" smtClean="0"/>
              <a:t>AvantGuard</a:t>
            </a:r>
            <a:r>
              <a:rPr lang="en-US" dirty="0"/>
              <a:t> </a:t>
            </a:r>
            <a:r>
              <a:rPr lang="en-US" dirty="0" smtClean="0"/>
              <a:t>– security </a:t>
            </a:r>
          </a:p>
          <a:p>
            <a:r>
              <a:rPr lang="en-US" dirty="0" err="1" smtClean="0"/>
              <a:t>DevoFlow</a:t>
            </a:r>
            <a:r>
              <a:rPr lang="en-US" dirty="0" smtClean="0"/>
              <a:t> – monitoring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761037"/>
            <a:ext cx="2025152" cy="715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733800"/>
            <a:ext cx="609600" cy="9334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33600" y="5456237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 Extensions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048000" y="4667250"/>
            <a:ext cx="1219200" cy="788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8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82"/>
    </mc:Choice>
    <mc:Fallback xmlns="">
      <p:transition spd="slow" advTm="2518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Extensions to reduce switch-controller interactions</a:t>
            </a:r>
          </a:p>
          <a:p>
            <a:r>
              <a:rPr lang="en-US" dirty="0" err="1" smtClean="0"/>
              <a:t>AvantGuard</a:t>
            </a:r>
            <a:r>
              <a:rPr lang="en-US" dirty="0"/>
              <a:t> </a:t>
            </a:r>
            <a:r>
              <a:rPr lang="en-US" dirty="0" smtClean="0"/>
              <a:t>– security </a:t>
            </a:r>
          </a:p>
          <a:p>
            <a:r>
              <a:rPr lang="en-US" dirty="0" err="1" smtClean="0"/>
              <a:t>DevoFlow</a:t>
            </a:r>
            <a:r>
              <a:rPr lang="en-US" dirty="0" smtClean="0"/>
              <a:t> – monitoring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733800"/>
            <a:ext cx="609600" cy="9334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33600" y="5456237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Cisco EEM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886" y="5788818"/>
            <a:ext cx="1992227" cy="731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4495800"/>
            <a:ext cx="449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Embedded Event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Several event detectors,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TCL scripts for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=&gt; Could seemingly implement intent of </a:t>
            </a:r>
            <a:r>
              <a:rPr lang="en-US" dirty="0" err="1" smtClean="0"/>
              <a:t>AvantGuard</a:t>
            </a:r>
            <a:r>
              <a:rPr lang="en-US" dirty="0" smtClean="0"/>
              <a:t> and </a:t>
            </a:r>
            <a:r>
              <a:rPr lang="en-US" dirty="0" err="1" smtClean="0"/>
              <a:t>DevoFlow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3048000" y="4667250"/>
            <a:ext cx="1219200" cy="788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7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16"/>
    </mc:Choice>
    <mc:Fallback xmlns="">
      <p:transition spd="slow" advTm="3271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err="1" smtClean="0"/>
              <a:t>ClosedFlow</a:t>
            </a:r>
            <a:r>
              <a:rPr lang="en-US" dirty="0" smtClean="0"/>
              <a:t> is layer providing </a:t>
            </a:r>
            <a:r>
              <a:rPr lang="en-US" dirty="0" err="1" smtClean="0"/>
              <a:t>OpenFlow</a:t>
            </a:r>
            <a:r>
              <a:rPr lang="en-US" dirty="0" smtClean="0"/>
              <a:t> like programmability to legacy network </a:t>
            </a:r>
            <a:r>
              <a:rPr lang="en-US" dirty="0" err="1" smtClean="0"/>
              <a:t>configs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Giving some insight into commonalities/differences</a:t>
            </a:r>
          </a:p>
          <a:p>
            <a:r>
              <a:rPr lang="en-US" dirty="0" smtClean="0"/>
              <a:t>A point in the “Transition to SDN” space</a:t>
            </a:r>
          </a:p>
          <a:p>
            <a:pPr lvl="1"/>
            <a:r>
              <a:rPr lang="en-US" dirty="0" err="1" smtClean="0"/>
              <a:t>Panopticon</a:t>
            </a:r>
            <a:r>
              <a:rPr lang="en-US" dirty="0" smtClean="0"/>
              <a:t> (partial deploy), Fabric (edge), others.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54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46"/>
    </mc:Choice>
    <mc:Fallback xmlns="">
      <p:transition spd="slow" advTm="3044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39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"/>
    </mc:Choice>
    <mc:Fallback xmlns="">
      <p:transition spd="slow" advTm="107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Overflowing table – uses slow memory, or SW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r>
              <a:rPr lang="en-US" dirty="0" smtClean="0"/>
              <a:t>: Table </a:t>
            </a:r>
            <a:r>
              <a:rPr lang="en-US" dirty="0" smtClean="0"/>
              <a:t>Transparency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25791"/>
            <a:ext cx="7354326" cy="41344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91200" y="25146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61"/>
    </mc:Choice>
    <mc:Fallback xmlns="">
      <p:transition spd="slow" advTm="4056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Problem: Abrupt Transition to Using SDN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3" y="2043112"/>
            <a:ext cx="84486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90"/>
    </mc:Choice>
    <mc:Fallback xmlns="">
      <p:transition spd="slow" advTm="572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Smooth Transition to SDN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459" y="1219200"/>
            <a:ext cx="8394341" cy="53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909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25"/>
    </mc:Choice>
    <mc:Fallback xmlns="">
      <p:transition spd="slow" advTm="3842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 Remote/Central Configuration?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514600"/>
            <a:ext cx="609600" cy="933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953000"/>
            <a:ext cx="933450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5" y="4953000"/>
            <a:ext cx="93345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450" y="4953000"/>
            <a:ext cx="93345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380" y="4951686"/>
            <a:ext cx="933450" cy="3429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105400" y="2546131"/>
            <a:ext cx="1638300" cy="594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</a:t>
            </a:r>
            <a:br>
              <a:rPr lang="en-US" dirty="0" smtClean="0"/>
            </a:br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4860" y="1482991"/>
            <a:ext cx="512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interface, and integrations into, e.g., </a:t>
            </a:r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3862176"/>
            <a:ext cx="434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 </a:t>
            </a:r>
            <a:r>
              <a:rPr lang="en-US" b="1" dirty="0"/>
              <a:t>interface </a:t>
            </a:r>
            <a:r>
              <a:rPr lang="en-US" dirty="0" smtClean="0"/>
              <a:t>(Cisco, Juniper, etc.) </a:t>
            </a:r>
            <a:endParaRPr lang="en-US" dirty="0"/>
          </a:p>
        </p:txBody>
      </p:sp>
      <p:cxnSp>
        <p:nvCxnSpPr>
          <p:cNvPr id="19" name="Straight Connector 18"/>
          <p:cNvCxnSpPr>
            <a:stCxn id="5" idx="2"/>
            <a:endCxn id="7" idx="0"/>
          </p:cNvCxnSpPr>
          <p:nvPr/>
        </p:nvCxnSpPr>
        <p:spPr>
          <a:xfrm flipH="1">
            <a:off x="2295525" y="3448050"/>
            <a:ext cx="2200275" cy="150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8" idx="0"/>
          </p:cNvCxnSpPr>
          <p:nvPr/>
        </p:nvCxnSpPr>
        <p:spPr>
          <a:xfrm flipH="1">
            <a:off x="4133850" y="3448050"/>
            <a:ext cx="361950" cy="150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9" idx="0"/>
          </p:cNvCxnSpPr>
          <p:nvPr/>
        </p:nvCxnSpPr>
        <p:spPr>
          <a:xfrm>
            <a:off x="4495800" y="3448050"/>
            <a:ext cx="1476375" cy="150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2"/>
            <a:endCxn id="10" idx="0"/>
          </p:cNvCxnSpPr>
          <p:nvPr/>
        </p:nvCxnSpPr>
        <p:spPr>
          <a:xfrm>
            <a:off x="4495800" y="3448050"/>
            <a:ext cx="3072305" cy="150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4962525" y="2387084"/>
            <a:ext cx="1940563" cy="921047"/>
          </a:xfrm>
          <a:prstGeom prst="wedgeRoundRectCallout">
            <a:avLst>
              <a:gd name="adj1" fmla="val -59539"/>
              <a:gd name="adj2" fmla="val 3094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5" idx="0"/>
          </p:cNvCxnSpPr>
          <p:nvPr/>
        </p:nvCxnSpPr>
        <p:spPr>
          <a:xfrm flipV="1">
            <a:off x="4495800" y="1844238"/>
            <a:ext cx="0" cy="67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43"/>
    </mc:Choice>
    <mc:Fallback xmlns="">
      <p:transition spd="slow" advTm="5274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Switch Programming Interfaces?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57" y="4953001"/>
            <a:ext cx="942975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62" y="4974531"/>
            <a:ext cx="942975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065" y="4953000"/>
            <a:ext cx="942975" cy="333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846" y="4958603"/>
            <a:ext cx="942975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514600"/>
            <a:ext cx="609600" cy="9334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105400" y="3032131"/>
            <a:ext cx="1333500" cy="32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4662" y="1481830"/>
            <a:ext cx="57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interface(s), and APIs to integrate into, e.g., </a:t>
            </a:r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1172" y="3886200"/>
            <a:ext cx="397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Programming interface </a:t>
            </a:r>
            <a:r>
              <a:rPr lang="en-US" dirty="0" smtClean="0"/>
              <a:t>(e.g., </a:t>
            </a:r>
            <a:r>
              <a:rPr lang="en-US" dirty="0" err="1" smtClean="0"/>
              <a:t>OpenFlow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05400" y="2362200"/>
            <a:ext cx="1333500" cy="32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029200" y="3100500"/>
            <a:ext cx="1333500" cy="32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2438400"/>
            <a:ext cx="1333500" cy="32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47836" y="2667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3469" y="2409970"/>
            <a:ext cx="230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Layers of abstractions,</a:t>
            </a:r>
          </a:p>
          <a:p>
            <a:r>
              <a:rPr lang="en-US" dirty="0"/>
              <a:t>a</a:t>
            </a:r>
            <a:r>
              <a:rPr lang="en-US" dirty="0" smtClean="0"/>
              <a:t>nd applications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295525" y="3448050"/>
            <a:ext cx="2200275" cy="150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133850" y="3448050"/>
            <a:ext cx="361950" cy="150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95800" y="3448050"/>
            <a:ext cx="1476375" cy="150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95800" y="3448050"/>
            <a:ext cx="3072305" cy="150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4962526" y="2273574"/>
            <a:ext cx="1570944" cy="1269950"/>
          </a:xfrm>
          <a:prstGeom prst="wedgeRoundRectCallout">
            <a:avLst>
              <a:gd name="adj1" fmla="val -59539"/>
              <a:gd name="adj2" fmla="val 3094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495800" y="1844238"/>
            <a:ext cx="0" cy="67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01"/>
    </mc:Choice>
    <mc:Fallback xmlns="">
      <p:transition spd="slow" advTm="4340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ClosedFlow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953000"/>
            <a:ext cx="93345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4953000"/>
            <a:ext cx="93345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4953000"/>
            <a:ext cx="933450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380" y="4951686"/>
            <a:ext cx="933450" cy="34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514600"/>
            <a:ext cx="609600" cy="93345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105400" y="2646372"/>
            <a:ext cx="1333500" cy="32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2739" y="3505200"/>
            <a:ext cx="2426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Programming interface </a:t>
            </a:r>
            <a:br>
              <a:rPr lang="en-US" b="1" dirty="0" smtClean="0"/>
            </a:br>
            <a:r>
              <a:rPr lang="en-US" dirty="0" smtClean="0"/>
              <a:t>(</a:t>
            </a:r>
            <a:r>
              <a:rPr lang="en-US" dirty="0" err="1" smtClean="0"/>
              <a:t>OpenFlow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05400" y="1976441"/>
            <a:ext cx="1333500" cy="32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029200" y="2714741"/>
            <a:ext cx="1333500" cy="32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029200" y="2052641"/>
            <a:ext cx="1333500" cy="32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47836" y="22812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33469" y="2173069"/>
            <a:ext cx="230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Layers of abstractions,</a:t>
            </a:r>
          </a:p>
          <a:p>
            <a:r>
              <a:rPr lang="en-US" dirty="0"/>
              <a:t>a</a:t>
            </a:r>
            <a:r>
              <a:rPr lang="en-US" dirty="0" smtClean="0"/>
              <a:t>nd applications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295525" y="3448050"/>
            <a:ext cx="2200275" cy="150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133850" y="3448050"/>
            <a:ext cx="361950" cy="150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95800" y="3448050"/>
            <a:ext cx="1476375" cy="150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95800" y="3448050"/>
            <a:ext cx="3072305" cy="150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15137" y="4123908"/>
            <a:ext cx="311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 </a:t>
            </a:r>
            <a:r>
              <a:rPr lang="en-US" b="1" dirty="0"/>
              <a:t>interface </a:t>
            </a:r>
            <a:r>
              <a:rPr lang="en-US" dirty="0" smtClean="0"/>
              <a:t>(Cisco) </a:t>
            </a:r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4962526" y="1905000"/>
            <a:ext cx="1570944" cy="1824041"/>
          </a:xfrm>
          <a:prstGeom prst="wedgeRoundRectCallout">
            <a:avLst>
              <a:gd name="adj1" fmla="val -60232"/>
              <a:gd name="adj2" fmla="val -247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029201" y="3248141"/>
            <a:ext cx="1333500" cy="3285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ClosedFlow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Curved Connector 26"/>
          <p:cNvCxnSpPr>
            <a:stCxn id="13" idx="0"/>
          </p:cNvCxnSpPr>
          <p:nvPr/>
        </p:nvCxnSpPr>
        <p:spPr>
          <a:xfrm rot="16200000" flipV="1">
            <a:off x="6766985" y="2396068"/>
            <a:ext cx="380999" cy="18372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2"/>
            <a:endCxn id="19" idx="0"/>
          </p:cNvCxnSpPr>
          <p:nvPr/>
        </p:nvCxnSpPr>
        <p:spPr>
          <a:xfrm>
            <a:off x="5695950" y="3043241"/>
            <a:ext cx="1" cy="2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9613" y="1459100"/>
            <a:ext cx="4191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Allow layers on top of </a:t>
            </a:r>
            <a:r>
              <a:rPr lang="en-US" sz="2000" dirty="0" err="1" smtClean="0"/>
              <a:t>OpenFlow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But use network devices which don’t have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support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Learn about </a:t>
            </a:r>
            <a:r>
              <a:rPr lang="en-US" dirty="0" err="1" smtClean="0"/>
              <a:t>OpenFlow</a:t>
            </a:r>
            <a:r>
              <a:rPr lang="en-US" dirty="0" smtClean="0"/>
              <a:t> in the process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7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86"/>
    </mc:Choice>
    <mc:Fallback xmlns="">
      <p:transition spd="slow" advTm="7318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</a:t>
            </a:r>
            <a:r>
              <a:rPr lang="en-US" smtClean="0"/>
              <a:t>to switch </a:t>
            </a:r>
            <a:r>
              <a:rPr lang="en-US" dirty="0" smtClean="0"/>
              <a:t>channel</a:t>
            </a:r>
          </a:p>
          <a:p>
            <a:r>
              <a:rPr lang="en-US" dirty="0" smtClean="0"/>
              <a:t>Topology discovery</a:t>
            </a:r>
          </a:p>
          <a:p>
            <a:r>
              <a:rPr lang="en-US" dirty="0" smtClean="0"/>
              <a:t>Flow abstraction (matching / actions)</a:t>
            </a:r>
          </a:p>
          <a:p>
            <a:r>
              <a:rPr lang="en-US" dirty="0" smtClean="0"/>
              <a:t>Packet In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Basic Parts of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0077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47"/>
    </mc:Choice>
    <mc:Fallback xmlns="">
      <p:transition spd="slow" advTm="4284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 to Switch channel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Bootstrap path with OSPF, use SSH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Topology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Switch log adjacencies to controller, or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  controller participate in OSPF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(1, 2) Channel and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2967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99"/>
    </mc:Choice>
    <mc:Fallback xmlns="">
      <p:transition spd="slow" advTm="5729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Flow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295400"/>
            <a:ext cx="7745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Match: </a:t>
            </a:r>
            <a:r>
              <a:rPr lang="en-US" sz="2400" dirty="0" err="1" smtClean="0"/>
              <a:t>src_ip</a:t>
            </a:r>
            <a:r>
              <a:rPr lang="en-US" sz="2400" dirty="0" smtClean="0"/>
              <a:t>=1.2.3.4, </a:t>
            </a:r>
            <a:r>
              <a:rPr lang="en-US" sz="2400" dirty="0" err="1" smtClean="0"/>
              <a:t>dest_ip</a:t>
            </a:r>
            <a:r>
              <a:rPr lang="en-US" sz="2400" dirty="0" smtClean="0"/>
              <a:t>=2.3.4.5, action:OUT_PORT_2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11884" y="3261445"/>
            <a:ext cx="2203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Specifies:</a:t>
            </a:r>
          </a:p>
          <a:p>
            <a:r>
              <a:rPr lang="en-US" dirty="0" smtClean="0"/>
              <a:t>ACLs to apply</a:t>
            </a:r>
            <a:br>
              <a:rPr lang="en-US" dirty="0" smtClean="0"/>
            </a:br>
            <a:r>
              <a:rPr lang="en-US" dirty="0" smtClean="0"/>
              <a:t>Forwarding behavior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11884" y="2071995"/>
            <a:ext cx="1364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Specifies: </a:t>
            </a:r>
          </a:p>
          <a:p>
            <a:r>
              <a:rPr lang="en-US" dirty="0" smtClean="0"/>
              <a:t>matches</a:t>
            </a:r>
            <a:br>
              <a:rPr lang="en-US" dirty="0" smtClean="0"/>
            </a:br>
            <a:r>
              <a:rPr lang="en-US" dirty="0" smtClean="0"/>
              <a:t>permit/deny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0918" y="5156915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Specifies:</a:t>
            </a:r>
          </a:p>
          <a:p>
            <a:r>
              <a:rPr lang="en-US" dirty="0" smtClean="0"/>
              <a:t>Inbound interface to apply Route maps (VLAN used for </a:t>
            </a:r>
            <a:r>
              <a:rPr lang="en-US" dirty="0" err="1" smtClean="0"/>
              <a:t>mult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200" y="1985665"/>
            <a:ext cx="6477000" cy="4523245"/>
          </a:xfrm>
          <a:prstGeom prst="roundRect">
            <a:avLst>
              <a:gd name="adj" fmla="val 46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Switch1#show access-lists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 IP access-list 101   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10 permit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 1.2.3.4 host 2.3.4.5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Switch1#show route-map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route-map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SW1_OUTBOUND, permit, sequence 10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Match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clauses:  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(access-lists): 101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Set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clauses:  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next-hop 2.0.0.1		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Switch1#show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interface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interface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1.2.3.1 255.255.255.0 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 route-map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SW1_OUTBOUND</a:t>
            </a:r>
          </a:p>
        </p:txBody>
      </p:sp>
    </p:spTree>
    <p:extLst>
      <p:ext uri="{BB962C8B-B14F-4D97-AF65-F5344CB8AC3E}">
        <p14:creationId xmlns:p14="http://schemas.microsoft.com/office/powerpoint/2010/main" val="386624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62"/>
    </mc:Choice>
    <mc:Fallback xmlns="">
      <p:transition spd="slow" advTm="10126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</Template>
  <TotalTime>35688</TotalTime>
  <Words>402</Words>
  <Application>Microsoft Office PowerPoint</Application>
  <PresentationFormat>On-screen Show (4:3)</PresentationFormat>
  <Paragraphs>114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CU</vt:lpstr>
      <vt:lpstr>ClosedFlow: OpenFlow-like Control over Proprietary Devices</vt:lpstr>
      <vt:lpstr>Problem: Abrupt Transition to Using SDN</vt:lpstr>
      <vt:lpstr>Goal: Smooth Transition to SDN</vt:lpstr>
      <vt:lpstr>Just Remote/Central Configuration?</vt:lpstr>
      <vt:lpstr>Or Switch Programming Interfaces?</vt:lpstr>
      <vt:lpstr>ClosedFlow</vt:lpstr>
      <vt:lpstr>Four Basic Parts of OpenFlow</vt:lpstr>
      <vt:lpstr>(1, 2) Channel and Topology</vt:lpstr>
      <vt:lpstr>(3) Flow abstraction</vt:lpstr>
      <vt:lpstr>Challenge: (4) Packet In</vt:lpstr>
      <vt:lpstr>Challenge: Table Transparency</vt:lpstr>
      <vt:lpstr>OpenFlow Extensions</vt:lpstr>
      <vt:lpstr>OpenFlow Extensions</vt:lpstr>
      <vt:lpstr>Conclusions</vt:lpstr>
      <vt:lpstr>Questions?</vt:lpstr>
      <vt:lpstr>Challenge: Table Transparency (2)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HotSDN 2014 ClosedFlow</dc:title>
  <dc:creator>Ryan Hand;Eric Keller</dc:creator>
  <cp:lastModifiedBy>eric.r.keller@gmail.com</cp:lastModifiedBy>
  <cp:revision>1480</cp:revision>
  <cp:lastPrinted>2013-07-19T13:27:16Z</cp:lastPrinted>
  <dcterms:created xsi:type="dcterms:W3CDTF">2013-05-29T17:04:57Z</dcterms:created>
  <dcterms:modified xsi:type="dcterms:W3CDTF">2014-08-22T16:17:11Z</dcterms:modified>
</cp:coreProperties>
</file>