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50"/>
  </p:notesMasterIdLst>
  <p:sldIdLst>
    <p:sldId id="256" r:id="rId2"/>
    <p:sldId id="262" r:id="rId3"/>
    <p:sldId id="257" r:id="rId4"/>
    <p:sldId id="278" r:id="rId5"/>
    <p:sldId id="293" r:id="rId6"/>
    <p:sldId id="265" r:id="rId7"/>
    <p:sldId id="318" r:id="rId8"/>
    <p:sldId id="267" r:id="rId9"/>
    <p:sldId id="327" r:id="rId10"/>
    <p:sldId id="321" r:id="rId11"/>
    <p:sldId id="322" r:id="rId12"/>
    <p:sldId id="323" r:id="rId13"/>
    <p:sldId id="324" r:id="rId14"/>
    <p:sldId id="325" r:id="rId15"/>
    <p:sldId id="326" r:id="rId16"/>
    <p:sldId id="328" r:id="rId17"/>
    <p:sldId id="279" r:id="rId18"/>
    <p:sldId id="320" r:id="rId19"/>
    <p:sldId id="329" r:id="rId20"/>
    <p:sldId id="332" r:id="rId21"/>
    <p:sldId id="330" r:id="rId22"/>
    <p:sldId id="331" r:id="rId23"/>
    <p:sldId id="276" r:id="rId24"/>
    <p:sldId id="277" r:id="rId25"/>
    <p:sldId id="333" r:id="rId26"/>
    <p:sldId id="335" r:id="rId27"/>
    <p:sldId id="336" r:id="rId28"/>
    <p:sldId id="337" r:id="rId29"/>
    <p:sldId id="355" r:id="rId30"/>
    <p:sldId id="338" r:id="rId31"/>
    <p:sldId id="339" r:id="rId32"/>
    <p:sldId id="341" r:id="rId33"/>
    <p:sldId id="340" r:id="rId34"/>
    <p:sldId id="342" r:id="rId35"/>
    <p:sldId id="343" r:id="rId36"/>
    <p:sldId id="345" r:id="rId37"/>
    <p:sldId id="346" r:id="rId38"/>
    <p:sldId id="344" r:id="rId39"/>
    <p:sldId id="347" r:id="rId40"/>
    <p:sldId id="348" r:id="rId41"/>
    <p:sldId id="349" r:id="rId42"/>
    <p:sldId id="350" r:id="rId43"/>
    <p:sldId id="351" r:id="rId44"/>
    <p:sldId id="353" r:id="rId45"/>
    <p:sldId id="354" r:id="rId46"/>
    <p:sldId id="352" r:id="rId47"/>
    <p:sldId id="284" r:id="rId48"/>
    <p:sldId id="319" r:id="rId49"/>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e"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FFFFFF"/>
    <a:srgbClr val="D2B4A6"/>
    <a:srgbClr val="734F29"/>
    <a:srgbClr val="AEB785"/>
    <a:srgbClr val="EFD5A2"/>
    <a:srgbClr val="3B3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429" autoAdjust="0"/>
  </p:normalViewPr>
  <p:slideViewPr>
    <p:cSldViewPr snapToGrid="0">
      <p:cViewPr varScale="1">
        <p:scale>
          <a:sx n="95" d="100"/>
          <a:sy n="95" d="100"/>
        </p:scale>
        <p:origin x="121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CE78E-9D58-A344-AD1A-92CC3AA97250}" type="doc">
      <dgm:prSet loTypeId="urn:microsoft.com/office/officeart/2005/8/layout/venn1" loCatId="" qsTypeId="urn:microsoft.com/office/officeart/2005/8/quickstyle/simple1" qsCatId="simple" csTypeId="urn:microsoft.com/office/officeart/2005/8/colors/colorful3" csCatId="colorful" phldr="1"/>
      <dgm:spPr/>
    </dgm:pt>
    <dgm:pt modelId="{FD1903E8-E67A-E34B-A97E-D340DD2114F5}">
      <dgm:prSet phldrT="[Testo]" custT="1"/>
      <dgm:spPr/>
      <dgm:t>
        <a:bodyPr/>
        <a:lstStyle/>
        <a:p>
          <a:r>
            <a:rPr lang="en-US" sz="1200" noProof="0" dirty="0"/>
            <a:t>Candidate  </a:t>
          </a:r>
          <a:br>
            <a:rPr lang="en-US" sz="1200" noProof="0" dirty="0"/>
          </a:br>
          <a:r>
            <a:rPr lang="en-US" sz="1200" noProof="0" dirty="0"/>
            <a:t>Summary</a:t>
          </a:r>
        </a:p>
      </dgm:t>
    </dgm:pt>
    <dgm:pt modelId="{CD5976D7-05A3-2B4D-88FF-0430509523C0}" type="parTrans" cxnId="{ACB9C537-697F-5344-B140-1F6DD344FD78}">
      <dgm:prSet/>
      <dgm:spPr/>
      <dgm:t>
        <a:bodyPr/>
        <a:lstStyle/>
        <a:p>
          <a:endParaRPr lang="it-IT"/>
        </a:p>
      </dgm:t>
    </dgm:pt>
    <dgm:pt modelId="{14CB7751-A0CD-044C-B71B-C115EC7D356E}" type="sibTrans" cxnId="{ACB9C537-697F-5344-B140-1F6DD344FD78}">
      <dgm:prSet/>
      <dgm:spPr/>
      <dgm:t>
        <a:bodyPr/>
        <a:lstStyle/>
        <a:p>
          <a:endParaRPr lang="it-IT"/>
        </a:p>
      </dgm:t>
    </dgm:pt>
    <dgm:pt modelId="{EB706A00-B136-4F4C-8F11-043D63940136}">
      <dgm:prSet phldrT="[Testo]" custT="1"/>
      <dgm:spPr/>
      <dgm:t>
        <a:bodyPr/>
        <a:lstStyle/>
        <a:p>
          <a:r>
            <a:rPr lang="en-US" sz="1200" noProof="0" dirty="0"/>
            <a:t>Reference </a:t>
          </a:r>
          <a:br>
            <a:rPr lang="en-US" sz="1200" noProof="0" dirty="0"/>
          </a:br>
          <a:r>
            <a:rPr lang="en-US" sz="1200" noProof="0" dirty="0"/>
            <a:t>Summary</a:t>
          </a:r>
        </a:p>
      </dgm:t>
    </dgm:pt>
    <dgm:pt modelId="{F40D36A3-4870-5448-AB18-9EAA750CE78C}" type="parTrans" cxnId="{354F3871-CEE6-874C-A1E1-24B90A42D54E}">
      <dgm:prSet/>
      <dgm:spPr/>
      <dgm:t>
        <a:bodyPr/>
        <a:lstStyle/>
        <a:p>
          <a:endParaRPr lang="it-IT"/>
        </a:p>
      </dgm:t>
    </dgm:pt>
    <dgm:pt modelId="{61B6C57A-6890-4F4D-BF10-74CBDAE590EA}" type="sibTrans" cxnId="{354F3871-CEE6-874C-A1E1-24B90A42D54E}">
      <dgm:prSet/>
      <dgm:spPr/>
      <dgm:t>
        <a:bodyPr/>
        <a:lstStyle/>
        <a:p>
          <a:endParaRPr lang="it-IT"/>
        </a:p>
      </dgm:t>
    </dgm:pt>
    <dgm:pt modelId="{FE84D167-EE98-144C-A99E-C55A70B60093}" type="pres">
      <dgm:prSet presAssocID="{504CE78E-9D58-A344-AD1A-92CC3AA97250}" presName="compositeShape" presStyleCnt="0">
        <dgm:presLayoutVars>
          <dgm:chMax val="7"/>
          <dgm:dir/>
          <dgm:resizeHandles val="exact"/>
        </dgm:presLayoutVars>
      </dgm:prSet>
      <dgm:spPr/>
    </dgm:pt>
    <dgm:pt modelId="{F58C1E79-6CA5-E64E-BA51-42D022F450A2}" type="pres">
      <dgm:prSet presAssocID="{FD1903E8-E67A-E34B-A97E-D340DD2114F5}" presName="circ1" presStyleLbl="vennNode1" presStyleIdx="0" presStyleCnt="2" custScaleX="188797" custLinFactNeighborX="-10957"/>
      <dgm:spPr/>
    </dgm:pt>
    <dgm:pt modelId="{00C4DF08-0F60-5847-A43C-090355BA0690}" type="pres">
      <dgm:prSet presAssocID="{FD1903E8-E67A-E34B-A97E-D340DD2114F5}" presName="circ1Tx" presStyleLbl="revTx" presStyleIdx="0" presStyleCnt="0">
        <dgm:presLayoutVars>
          <dgm:chMax val="0"/>
          <dgm:chPref val="0"/>
          <dgm:bulletEnabled val="1"/>
        </dgm:presLayoutVars>
      </dgm:prSet>
      <dgm:spPr/>
    </dgm:pt>
    <dgm:pt modelId="{F5C96281-E2C8-0640-B937-979F79946465}" type="pres">
      <dgm:prSet presAssocID="{EB706A00-B136-4F4C-8F11-043D63940136}" presName="circ2" presStyleLbl="vennNode1" presStyleIdx="1" presStyleCnt="2" custScaleX="182361" custLinFactNeighborX="45165"/>
      <dgm:spPr/>
    </dgm:pt>
    <dgm:pt modelId="{7D8FEDE4-A170-FE45-A1F9-ABE7194EBAA1}" type="pres">
      <dgm:prSet presAssocID="{EB706A00-B136-4F4C-8F11-043D63940136}" presName="circ2Tx" presStyleLbl="revTx" presStyleIdx="0" presStyleCnt="0">
        <dgm:presLayoutVars>
          <dgm:chMax val="0"/>
          <dgm:chPref val="0"/>
          <dgm:bulletEnabled val="1"/>
        </dgm:presLayoutVars>
      </dgm:prSet>
      <dgm:spPr/>
    </dgm:pt>
  </dgm:ptLst>
  <dgm:cxnLst>
    <dgm:cxn modelId="{DD53EF0B-4865-B949-A3DB-BF13D89FBAF8}" type="presOf" srcId="{504CE78E-9D58-A344-AD1A-92CC3AA97250}" destId="{FE84D167-EE98-144C-A99E-C55A70B60093}" srcOrd="0" destOrd="0" presId="urn:microsoft.com/office/officeart/2005/8/layout/venn1"/>
    <dgm:cxn modelId="{ACB9C537-697F-5344-B140-1F6DD344FD78}" srcId="{504CE78E-9D58-A344-AD1A-92CC3AA97250}" destId="{FD1903E8-E67A-E34B-A97E-D340DD2114F5}" srcOrd="0" destOrd="0" parTransId="{CD5976D7-05A3-2B4D-88FF-0430509523C0}" sibTransId="{14CB7751-A0CD-044C-B71B-C115EC7D356E}"/>
    <dgm:cxn modelId="{DCAE386C-05B9-B04A-90D0-99AE2A208F6B}" type="presOf" srcId="{EB706A00-B136-4F4C-8F11-043D63940136}" destId="{7D8FEDE4-A170-FE45-A1F9-ABE7194EBAA1}" srcOrd="1" destOrd="0" presId="urn:microsoft.com/office/officeart/2005/8/layout/venn1"/>
    <dgm:cxn modelId="{354F3871-CEE6-874C-A1E1-24B90A42D54E}" srcId="{504CE78E-9D58-A344-AD1A-92CC3AA97250}" destId="{EB706A00-B136-4F4C-8F11-043D63940136}" srcOrd="1" destOrd="0" parTransId="{F40D36A3-4870-5448-AB18-9EAA750CE78C}" sibTransId="{61B6C57A-6890-4F4D-BF10-74CBDAE590EA}"/>
    <dgm:cxn modelId="{1F5EBF90-A0CA-C241-9E45-35456A99C40A}" type="presOf" srcId="{FD1903E8-E67A-E34B-A97E-D340DD2114F5}" destId="{F58C1E79-6CA5-E64E-BA51-42D022F450A2}" srcOrd="0" destOrd="0" presId="urn:microsoft.com/office/officeart/2005/8/layout/venn1"/>
    <dgm:cxn modelId="{146A499C-6FF7-2E45-8158-927B3E2BF3EE}" type="presOf" srcId="{FD1903E8-E67A-E34B-A97E-D340DD2114F5}" destId="{00C4DF08-0F60-5847-A43C-090355BA0690}" srcOrd="1" destOrd="0" presId="urn:microsoft.com/office/officeart/2005/8/layout/venn1"/>
    <dgm:cxn modelId="{C31E9AF8-B082-DD47-ABFE-7823AAE286A8}" type="presOf" srcId="{EB706A00-B136-4F4C-8F11-043D63940136}" destId="{F5C96281-E2C8-0640-B937-979F79946465}" srcOrd="0" destOrd="0" presId="urn:microsoft.com/office/officeart/2005/8/layout/venn1"/>
    <dgm:cxn modelId="{3F3381CE-CA57-964F-8EB9-41F0658807C2}" type="presParOf" srcId="{FE84D167-EE98-144C-A99E-C55A70B60093}" destId="{F58C1E79-6CA5-E64E-BA51-42D022F450A2}" srcOrd="0" destOrd="0" presId="urn:microsoft.com/office/officeart/2005/8/layout/venn1"/>
    <dgm:cxn modelId="{8C5ADE8B-DB43-2249-B784-307CF3D14FB7}" type="presParOf" srcId="{FE84D167-EE98-144C-A99E-C55A70B60093}" destId="{00C4DF08-0F60-5847-A43C-090355BA0690}" srcOrd="1" destOrd="0" presId="urn:microsoft.com/office/officeart/2005/8/layout/venn1"/>
    <dgm:cxn modelId="{F497EAD2-4480-3545-BFAE-6C30E819F154}" type="presParOf" srcId="{FE84D167-EE98-144C-A99E-C55A70B60093}" destId="{F5C96281-E2C8-0640-B937-979F79946465}" srcOrd="2" destOrd="0" presId="urn:microsoft.com/office/officeart/2005/8/layout/venn1"/>
    <dgm:cxn modelId="{3F1EBBB9-81E1-0D49-BF6D-68726C454338}" type="presParOf" srcId="{FE84D167-EE98-144C-A99E-C55A70B60093}" destId="{7D8FEDE4-A170-FE45-A1F9-ABE7194EBAA1}"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C1E79-6CA5-E64E-BA51-42D022F450A2}">
      <dsp:nvSpPr>
        <dsp:cNvPr id="0" name=""/>
        <dsp:cNvSpPr/>
      </dsp:nvSpPr>
      <dsp:spPr>
        <a:xfrm>
          <a:off x="1023155" y="3638"/>
          <a:ext cx="2511860" cy="1330455"/>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Candidate  </a:t>
          </a:r>
          <a:br>
            <a:rPr lang="en-US" sz="1200" kern="1200" noProof="0" dirty="0"/>
          </a:br>
          <a:r>
            <a:rPr lang="en-US" sz="1200" kern="1200" noProof="0" dirty="0"/>
            <a:t>Summary</a:t>
          </a:r>
        </a:p>
      </dsp:txBody>
      <dsp:txXfrm>
        <a:off x="1373911" y="160527"/>
        <a:ext cx="1448279" cy="1016677"/>
      </dsp:txXfrm>
    </dsp:sp>
    <dsp:sp modelId="{F5C96281-E2C8-0640-B937-979F79946465}">
      <dsp:nvSpPr>
        <dsp:cNvPr id="0" name=""/>
        <dsp:cNvSpPr/>
      </dsp:nvSpPr>
      <dsp:spPr>
        <a:xfrm>
          <a:off x="2771535" y="3638"/>
          <a:ext cx="2426232" cy="1330455"/>
        </a:xfrm>
        <a:prstGeom prst="ellipse">
          <a:avLst/>
        </a:prstGeom>
        <a:solidFill>
          <a:schemeClr val="accent3">
            <a:alpha val="50000"/>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Reference </a:t>
          </a:r>
          <a:br>
            <a:rPr lang="en-US" sz="1200" kern="1200" noProof="0" dirty="0"/>
          </a:br>
          <a:r>
            <a:rPr lang="en-US" sz="1200" kern="1200" noProof="0" dirty="0"/>
            <a:t>Summary</a:t>
          </a:r>
        </a:p>
      </dsp:txBody>
      <dsp:txXfrm>
        <a:off x="3460060" y="160527"/>
        <a:ext cx="1398908" cy="101667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atin typeface="Calibri" pitchFamily="34" charset="0"/>
              </a:defRPr>
            </a:lvl1pPr>
          </a:lstStyle>
          <a:p>
            <a:pPr>
              <a:defRPr/>
            </a:pPr>
            <a:endParaRPr lang="it-IT"/>
          </a:p>
        </p:txBody>
      </p:sp>
      <p:sp>
        <p:nvSpPr>
          <p:cNvPr id="3" name="Date Placeholder 2"/>
          <p:cNvSpPr>
            <a:spLocks noGrp="1"/>
          </p:cNvSpPr>
          <p:nvPr>
            <p:ph type="dt" idx="1"/>
          </p:nvPr>
        </p:nvSpPr>
        <p:spPr bwMode="auto">
          <a:xfrm>
            <a:off x="4021138"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atin typeface="Calibri" pitchFamily="34" charset="0"/>
              </a:defRPr>
            </a:lvl1pPr>
          </a:lstStyle>
          <a:p>
            <a:pPr>
              <a:defRPr/>
            </a:pPr>
            <a:fld id="{BF9FADBC-10C6-4445-923C-BE9D7028D6E6}" type="datetimeFigureOut">
              <a:rPr lang="en-US"/>
              <a:pPr>
                <a:defRPr/>
              </a:pPr>
              <a:t>6/9/21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9613" y="4926013"/>
            <a:ext cx="5680075" cy="40290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atin typeface="Calibri" pitchFamily="34" charset="0"/>
              </a:defRPr>
            </a:lvl1pPr>
          </a:lstStyle>
          <a:p>
            <a:pPr>
              <a:defRPr/>
            </a:pPr>
            <a:endParaRPr lang="it-IT"/>
          </a:p>
        </p:txBody>
      </p:sp>
      <p:sp>
        <p:nvSpPr>
          <p:cNvPr id="7" name="Slide Number Placeholder 6"/>
          <p:cNvSpPr>
            <a:spLocks noGrp="1"/>
          </p:cNvSpPr>
          <p:nvPr>
            <p:ph type="sldNum" sz="quarter" idx="5"/>
          </p:nvPr>
        </p:nvSpPr>
        <p:spPr bwMode="auto">
          <a:xfrm>
            <a:off x="4021138"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atin typeface="Calibri" pitchFamily="34" charset="0"/>
              </a:defRPr>
            </a:lvl1pPr>
          </a:lstStyle>
          <a:p>
            <a:pPr>
              <a:defRPr/>
            </a:pPr>
            <a:fld id="{19CE060E-0907-45EA-B45F-17A87D159D3D}"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a:noFill/>
          <a:ln/>
        </p:spPr>
        <p:txBody>
          <a:bodyPr/>
          <a:lstStyle/>
          <a:p>
            <a:pPr eaLnBrk="1" hangingPunct="1">
              <a:spcBef>
                <a:spcPct val="0"/>
              </a:spcBef>
            </a:pPr>
            <a:endParaRPr lang="it-IT"/>
          </a:p>
        </p:txBody>
      </p:sp>
      <p:sp>
        <p:nvSpPr>
          <p:cNvPr id="15363" name="Slide Number Placeholder 3"/>
          <p:cNvSpPr>
            <a:spLocks noGrp="1"/>
          </p:cNvSpPr>
          <p:nvPr>
            <p:ph type="sldNum" sz="quarter" idx="5"/>
          </p:nvPr>
        </p:nvSpPr>
        <p:spPr>
          <a:noFill/>
        </p:spPr>
        <p:txBody>
          <a:bodyPr/>
          <a:lstStyle/>
          <a:p>
            <a:fld id="{432028C6-6513-4150-8AE2-230C038C48C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12</a:t>
            </a:fld>
            <a:endParaRPr lang="en-US"/>
          </a:p>
        </p:txBody>
      </p:sp>
    </p:spTree>
    <p:extLst>
      <p:ext uri="{BB962C8B-B14F-4D97-AF65-F5344CB8AC3E}">
        <p14:creationId xmlns:p14="http://schemas.microsoft.com/office/powerpoint/2010/main" val="141018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13</a:t>
            </a:fld>
            <a:endParaRPr lang="en-US"/>
          </a:p>
        </p:txBody>
      </p:sp>
    </p:spTree>
    <p:extLst>
      <p:ext uri="{BB962C8B-B14F-4D97-AF65-F5344CB8AC3E}">
        <p14:creationId xmlns:p14="http://schemas.microsoft.com/office/powerpoint/2010/main" val="334135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14</a:t>
            </a:fld>
            <a:endParaRPr lang="en-US"/>
          </a:p>
        </p:txBody>
      </p:sp>
    </p:spTree>
    <p:extLst>
      <p:ext uri="{BB962C8B-B14F-4D97-AF65-F5344CB8AC3E}">
        <p14:creationId xmlns:p14="http://schemas.microsoft.com/office/powerpoint/2010/main" val="294789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a:noFill/>
          <a:ln/>
        </p:spPr>
        <p:txBody>
          <a:bodyPr/>
          <a:lstStyle/>
          <a:p>
            <a:pPr eaLnBrk="1" hangingPunct="1">
              <a:spcBef>
                <a:spcPct val="0"/>
              </a:spcBef>
            </a:pPr>
            <a:endParaRPr lang="en-US"/>
          </a:p>
        </p:txBody>
      </p:sp>
      <p:sp>
        <p:nvSpPr>
          <p:cNvPr id="27651" name="Slide Number Placeholder 3"/>
          <p:cNvSpPr>
            <a:spLocks noGrp="1"/>
          </p:cNvSpPr>
          <p:nvPr>
            <p:ph type="sldNum" sz="quarter" idx="5"/>
          </p:nvPr>
        </p:nvSpPr>
        <p:spPr>
          <a:noFill/>
        </p:spPr>
        <p:txBody>
          <a:bodyPr/>
          <a:lstStyle/>
          <a:p>
            <a:fld id="{C11B0349-A8EA-4572-8763-9F8DD40C2B1B}" type="slidenum">
              <a:rPr lang="en-US" smtClean="0"/>
              <a:pPr/>
              <a:t>16</a:t>
            </a:fld>
            <a:endParaRPr lang="en-US"/>
          </a:p>
        </p:txBody>
      </p:sp>
    </p:spTree>
    <p:extLst>
      <p:ext uri="{BB962C8B-B14F-4D97-AF65-F5344CB8AC3E}">
        <p14:creationId xmlns:p14="http://schemas.microsoft.com/office/powerpoint/2010/main" val="3712888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17</a:t>
            </a:fld>
            <a:endParaRPr lang="en-US"/>
          </a:p>
        </p:txBody>
      </p:sp>
    </p:spTree>
    <p:extLst>
      <p:ext uri="{BB962C8B-B14F-4D97-AF65-F5344CB8AC3E}">
        <p14:creationId xmlns:p14="http://schemas.microsoft.com/office/powerpoint/2010/main" val="1526477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18</a:t>
            </a:fld>
            <a:endParaRPr lang="en-US"/>
          </a:p>
        </p:txBody>
      </p:sp>
    </p:spTree>
    <p:extLst>
      <p:ext uri="{BB962C8B-B14F-4D97-AF65-F5344CB8AC3E}">
        <p14:creationId xmlns:p14="http://schemas.microsoft.com/office/powerpoint/2010/main" val="3468446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19</a:t>
            </a:fld>
            <a:endParaRPr lang="en-US"/>
          </a:p>
        </p:txBody>
      </p:sp>
    </p:spTree>
    <p:extLst>
      <p:ext uri="{BB962C8B-B14F-4D97-AF65-F5344CB8AC3E}">
        <p14:creationId xmlns:p14="http://schemas.microsoft.com/office/powerpoint/2010/main" val="2780908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20</a:t>
            </a:fld>
            <a:endParaRPr lang="en-US"/>
          </a:p>
        </p:txBody>
      </p:sp>
    </p:spTree>
    <p:extLst>
      <p:ext uri="{BB962C8B-B14F-4D97-AF65-F5344CB8AC3E}">
        <p14:creationId xmlns:p14="http://schemas.microsoft.com/office/powerpoint/2010/main" val="2759769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21</a:t>
            </a:fld>
            <a:endParaRPr lang="en-US"/>
          </a:p>
        </p:txBody>
      </p:sp>
    </p:spTree>
    <p:extLst>
      <p:ext uri="{BB962C8B-B14F-4D97-AF65-F5344CB8AC3E}">
        <p14:creationId xmlns:p14="http://schemas.microsoft.com/office/powerpoint/2010/main" val="2805217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1"/>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22</a:t>
            </a:fld>
            <a:endParaRPr lang="en-US"/>
          </a:p>
        </p:txBody>
      </p:sp>
    </p:spTree>
    <p:extLst>
      <p:ext uri="{BB962C8B-B14F-4D97-AF65-F5344CB8AC3E}">
        <p14:creationId xmlns:p14="http://schemas.microsoft.com/office/powerpoint/2010/main" val="302687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egnaposto immagine diapositiva 1"/>
          <p:cNvSpPr>
            <a:spLocks noGrp="1" noRot="1" noChangeAspect="1"/>
          </p:cNvSpPr>
          <p:nvPr>
            <p:ph type="sldImg"/>
          </p:nvPr>
        </p:nvSpPr>
        <p:spPr bwMode="auto">
          <a:noFill/>
          <a:ln>
            <a:solidFill>
              <a:srgbClr val="000000"/>
            </a:solidFill>
            <a:miter lim="800000"/>
            <a:headEnd/>
            <a:tailEnd/>
          </a:ln>
        </p:spPr>
      </p:sp>
      <p:sp>
        <p:nvSpPr>
          <p:cNvPr id="17410" name="Segnaposto note 2"/>
          <p:cNvSpPr>
            <a:spLocks noGrp="1"/>
          </p:cNvSpPr>
          <p:nvPr>
            <p:ph type="body" idx="1"/>
          </p:nvPr>
        </p:nvSpPr>
        <p:spPr>
          <a:noFill/>
          <a:ln/>
        </p:spPr>
        <p:txBody>
          <a:bodyPr/>
          <a:lstStyle/>
          <a:p>
            <a:pPr eaLnBrk="1" hangingPunct="1">
              <a:spcBef>
                <a:spcPct val="0"/>
              </a:spcBef>
            </a:pPr>
            <a:endParaRPr lang="en-GB"/>
          </a:p>
        </p:txBody>
      </p:sp>
      <p:sp>
        <p:nvSpPr>
          <p:cNvPr id="17411" name="Segnaposto numero diapositiva 3"/>
          <p:cNvSpPr>
            <a:spLocks noGrp="1"/>
          </p:cNvSpPr>
          <p:nvPr>
            <p:ph type="sldNum" sz="quarter" idx="5"/>
          </p:nvPr>
        </p:nvSpPr>
        <p:spPr>
          <a:noFill/>
        </p:spPr>
        <p:txBody>
          <a:bodyPr/>
          <a:lstStyle/>
          <a:p>
            <a:fld id="{6C0A4783-15DE-47A7-897C-6FE3A486655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a:noFill/>
          <a:ln/>
        </p:spPr>
        <p:txBody>
          <a:bodyPr/>
          <a:lstStyle/>
          <a:p>
            <a:pPr eaLnBrk="1" hangingPunct="1">
              <a:spcBef>
                <a:spcPct val="0"/>
              </a:spcBef>
            </a:pPr>
            <a:endParaRPr lang="en-US"/>
          </a:p>
        </p:txBody>
      </p:sp>
      <p:sp>
        <p:nvSpPr>
          <p:cNvPr id="27651" name="Slide Number Placeholder 3"/>
          <p:cNvSpPr>
            <a:spLocks noGrp="1"/>
          </p:cNvSpPr>
          <p:nvPr>
            <p:ph type="sldNum" sz="quarter" idx="5"/>
          </p:nvPr>
        </p:nvSpPr>
        <p:spPr>
          <a:noFill/>
        </p:spPr>
        <p:txBody>
          <a:bodyPr/>
          <a:lstStyle/>
          <a:p>
            <a:fld id="{C11B0349-A8EA-4572-8763-9F8DD40C2B1B}"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25</a:t>
            </a:fld>
            <a:endParaRPr lang="en-US"/>
          </a:p>
        </p:txBody>
      </p:sp>
    </p:spTree>
    <p:extLst>
      <p:ext uri="{BB962C8B-B14F-4D97-AF65-F5344CB8AC3E}">
        <p14:creationId xmlns:p14="http://schemas.microsoft.com/office/powerpoint/2010/main" val="2216937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dirty="0"/>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26</a:t>
            </a:fld>
            <a:endParaRPr lang="en-US"/>
          </a:p>
        </p:txBody>
      </p:sp>
    </p:spTree>
    <p:extLst>
      <p:ext uri="{BB962C8B-B14F-4D97-AF65-F5344CB8AC3E}">
        <p14:creationId xmlns:p14="http://schemas.microsoft.com/office/powerpoint/2010/main" val="2340339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27</a:t>
            </a:fld>
            <a:endParaRPr lang="en-US"/>
          </a:p>
        </p:txBody>
      </p:sp>
    </p:spTree>
    <p:extLst>
      <p:ext uri="{BB962C8B-B14F-4D97-AF65-F5344CB8AC3E}">
        <p14:creationId xmlns:p14="http://schemas.microsoft.com/office/powerpoint/2010/main" val="90651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28</a:t>
            </a:fld>
            <a:endParaRPr lang="en-US"/>
          </a:p>
        </p:txBody>
      </p:sp>
    </p:spTree>
    <p:extLst>
      <p:ext uri="{BB962C8B-B14F-4D97-AF65-F5344CB8AC3E}">
        <p14:creationId xmlns:p14="http://schemas.microsoft.com/office/powerpoint/2010/main" val="1880185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29</a:t>
            </a:fld>
            <a:endParaRPr lang="en-US"/>
          </a:p>
        </p:txBody>
      </p:sp>
    </p:spTree>
    <p:extLst>
      <p:ext uri="{BB962C8B-B14F-4D97-AF65-F5344CB8AC3E}">
        <p14:creationId xmlns:p14="http://schemas.microsoft.com/office/powerpoint/2010/main" val="663492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30</a:t>
            </a:fld>
            <a:endParaRPr lang="en-US"/>
          </a:p>
        </p:txBody>
      </p:sp>
    </p:spTree>
    <p:extLst>
      <p:ext uri="{BB962C8B-B14F-4D97-AF65-F5344CB8AC3E}">
        <p14:creationId xmlns:p14="http://schemas.microsoft.com/office/powerpoint/2010/main" val="1780818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31</a:t>
            </a:fld>
            <a:endParaRPr lang="en-US"/>
          </a:p>
        </p:txBody>
      </p:sp>
    </p:spTree>
    <p:extLst>
      <p:ext uri="{BB962C8B-B14F-4D97-AF65-F5344CB8AC3E}">
        <p14:creationId xmlns:p14="http://schemas.microsoft.com/office/powerpoint/2010/main" val="113356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32</a:t>
            </a:fld>
            <a:endParaRPr lang="en-US"/>
          </a:p>
        </p:txBody>
      </p:sp>
    </p:spTree>
    <p:extLst>
      <p:ext uri="{BB962C8B-B14F-4D97-AF65-F5344CB8AC3E}">
        <p14:creationId xmlns:p14="http://schemas.microsoft.com/office/powerpoint/2010/main" val="321119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5</a:t>
            </a:fld>
            <a:endParaRPr lang="en-US"/>
          </a:p>
        </p:txBody>
      </p:sp>
    </p:spTree>
    <p:extLst>
      <p:ext uri="{BB962C8B-B14F-4D97-AF65-F5344CB8AC3E}">
        <p14:creationId xmlns:p14="http://schemas.microsoft.com/office/powerpoint/2010/main" val="247107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33</a:t>
            </a:fld>
            <a:endParaRPr lang="en-US"/>
          </a:p>
        </p:txBody>
      </p:sp>
    </p:spTree>
    <p:extLst>
      <p:ext uri="{BB962C8B-B14F-4D97-AF65-F5344CB8AC3E}">
        <p14:creationId xmlns:p14="http://schemas.microsoft.com/office/powerpoint/2010/main" val="4158363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dirty="0"/>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34</a:t>
            </a:fld>
            <a:endParaRPr lang="en-US"/>
          </a:p>
        </p:txBody>
      </p:sp>
    </p:spTree>
    <p:extLst>
      <p:ext uri="{BB962C8B-B14F-4D97-AF65-F5344CB8AC3E}">
        <p14:creationId xmlns:p14="http://schemas.microsoft.com/office/powerpoint/2010/main" val="3953719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dirty="0"/>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35</a:t>
            </a:fld>
            <a:endParaRPr lang="en-US"/>
          </a:p>
        </p:txBody>
      </p:sp>
    </p:spTree>
    <p:extLst>
      <p:ext uri="{BB962C8B-B14F-4D97-AF65-F5344CB8AC3E}">
        <p14:creationId xmlns:p14="http://schemas.microsoft.com/office/powerpoint/2010/main" val="2098237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p:spPr>
      </p:sp>
      <p:sp>
        <p:nvSpPr>
          <p:cNvPr id="29698" name="Segnaposto note 2"/>
          <p:cNvSpPr>
            <a:spLocks noGrp="1"/>
          </p:cNvSpPr>
          <p:nvPr>
            <p:ph type="body" idx="1"/>
          </p:nvPr>
        </p:nvSpPr>
        <p:spPr>
          <a:noFill/>
          <a:ln/>
        </p:spPr>
        <p:txBody>
          <a:bodyPr/>
          <a:lstStyle/>
          <a:p>
            <a:pPr eaLnBrk="1" hangingPunct="1">
              <a:spcBef>
                <a:spcPct val="0"/>
              </a:spcBef>
            </a:pPr>
            <a:endParaRPr lang="en-GB" dirty="0"/>
          </a:p>
        </p:txBody>
      </p:sp>
      <p:sp>
        <p:nvSpPr>
          <p:cNvPr id="29699" name="Segnaposto numero diapositiva 3"/>
          <p:cNvSpPr>
            <a:spLocks noGrp="1"/>
          </p:cNvSpPr>
          <p:nvPr>
            <p:ph type="sldNum" sz="quarter" idx="5"/>
          </p:nvPr>
        </p:nvSpPr>
        <p:spPr>
          <a:noFill/>
        </p:spPr>
        <p:txBody>
          <a:bodyPr/>
          <a:lstStyle/>
          <a:p>
            <a:fld id="{62934243-7291-48C2-87AE-D858060EC543}" type="slidenum">
              <a:rPr lang="en-US" smtClean="0"/>
              <a:pPr/>
              <a:t>36</a:t>
            </a:fld>
            <a:endParaRPr lang="en-US"/>
          </a:p>
        </p:txBody>
      </p:sp>
    </p:spTree>
    <p:extLst>
      <p:ext uri="{BB962C8B-B14F-4D97-AF65-F5344CB8AC3E}">
        <p14:creationId xmlns:p14="http://schemas.microsoft.com/office/powerpoint/2010/main" val="3542597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a:noFill/>
          <a:ln/>
        </p:spPr>
        <p:txBody>
          <a:bodyPr/>
          <a:lstStyle/>
          <a:p>
            <a:pPr eaLnBrk="1" hangingPunct="1">
              <a:spcBef>
                <a:spcPct val="0"/>
              </a:spcBef>
            </a:pPr>
            <a:endParaRPr lang="en-US"/>
          </a:p>
        </p:txBody>
      </p:sp>
      <p:sp>
        <p:nvSpPr>
          <p:cNvPr id="27651" name="Slide Number Placeholder 3"/>
          <p:cNvSpPr>
            <a:spLocks noGrp="1"/>
          </p:cNvSpPr>
          <p:nvPr>
            <p:ph type="sldNum" sz="quarter" idx="5"/>
          </p:nvPr>
        </p:nvSpPr>
        <p:spPr>
          <a:noFill/>
        </p:spPr>
        <p:txBody>
          <a:bodyPr/>
          <a:lstStyle/>
          <a:p>
            <a:fld id="{C11B0349-A8EA-4572-8763-9F8DD40C2B1B}" type="slidenum">
              <a:rPr lang="en-US" smtClean="0"/>
              <a:pPr/>
              <a:t>37</a:t>
            </a:fld>
            <a:endParaRPr lang="en-US"/>
          </a:p>
        </p:txBody>
      </p:sp>
    </p:spTree>
    <p:extLst>
      <p:ext uri="{BB962C8B-B14F-4D97-AF65-F5344CB8AC3E}">
        <p14:creationId xmlns:p14="http://schemas.microsoft.com/office/powerpoint/2010/main" val="570460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39</a:t>
            </a:fld>
            <a:endParaRPr lang="en-US"/>
          </a:p>
        </p:txBody>
      </p:sp>
    </p:spTree>
    <p:extLst>
      <p:ext uri="{BB962C8B-B14F-4D97-AF65-F5344CB8AC3E}">
        <p14:creationId xmlns:p14="http://schemas.microsoft.com/office/powerpoint/2010/main" val="2260442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40</a:t>
            </a:fld>
            <a:endParaRPr lang="en-US"/>
          </a:p>
        </p:txBody>
      </p:sp>
    </p:spTree>
    <p:extLst>
      <p:ext uri="{BB962C8B-B14F-4D97-AF65-F5344CB8AC3E}">
        <p14:creationId xmlns:p14="http://schemas.microsoft.com/office/powerpoint/2010/main" val="3065732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41</a:t>
            </a:fld>
            <a:endParaRPr lang="en-US"/>
          </a:p>
        </p:txBody>
      </p:sp>
    </p:spTree>
    <p:extLst>
      <p:ext uri="{BB962C8B-B14F-4D97-AF65-F5344CB8AC3E}">
        <p14:creationId xmlns:p14="http://schemas.microsoft.com/office/powerpoint/2010/main" val="422990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42</a:t>
            </a:fld>
            <a:endParaRPr lang="en-US"/>
          </a:p>
        </p:txBody>
      </p:sp>
    </p:spTree>
    <p:extLst>
      <p:ext uri="{BB962C8B-B14F-4D97-AF65-F5344CB8AC3E}">
        <p14:creationId xmlns:p14="http://schemas.microsoft.com/office/powerpoint/2010/main" val="4167011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43</a:t>
            </a:fld>
            <a:endParaRPr lang="en-US"/>
          </a:p>
        </p:txBody>
      </p:sp>
    </p:spTree>
    <p:extLst>
      <p:ext uri="{BB962C8B-B14F-4D97-AF65-F5344CB8AC3E}">
        <p14:creationId xmlns:p14="http://schemas.microsoft.com/office/powerpoint/2010/main" val="386401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egnaposto immagine diapositiva 1"/>
          <p:cNvSpPr>
            <a:spLocks noGrp="1" noRot="1" noChangeAspect="1"/>
          </p:cNvSpPr>
          <p:nvPr>
            <p:ph type="sldImg"/>
          </p:nvPr>
        </p:nvSpPr>
        <p:spPr bwMode="auto">
          <a:noFill/>
          <a:ln>
            <a:solidFill>
              <a:srgbClr val="000000"/>
            </a:solidFill>
            <a:miter lim="800000"/>
            <a:headEnd/>
            <a:tailEnd/>
          </a:ln>
        </p:spPr>
      </p:sp>
      <p:sp>
        <p:nvSpPr>
          <p:cNvPr id="23554" name="Segnaposto note 2"/>
          <p:cNvSpPr>
            <a:spLocks noGrp="1"/>
          </p:cNvSpPr>
          <p:nvPr>
            <p:ph type="body" idx="1"/>
          </p:nvPr>
        </p:nvSpPr>
        <p:spPr>
          <a:noFill/>
          <a:ln/>
        </p:spPr>
        <p:txBody>
          <a:bodyPr/>
          <a:lstStyle/>
          <a:p>
            <a:pPr eaLnBrk="1" hangingPunct="1">
              <a:spcBef>
                <a:spcPct val="0"/>
              </a:spcBef>
            </a:pPr>
            <a:endParaRPr lang="en-GB"/>
          </a:p>
        </p:txBody>
      </p:sp>
      <p:sp>
        <p:nvSpPr>
          <p:cNvPr id="23555" name="Segnaposto numero diapositiva 3"/>
          <p:cNvSpPr>
            <a:spLocks noGrp="1"/>
          </p:cNvSpPr>
          <p:nvPr>
            <p:ph type="sldNum" sz="quarter" idx="5"/>
          </p:nvPr>
        </p:nvSpPr>
        <p:spPr>
          <a:noFill/>
        </p:spPr>
        <p:txBody>
          <a:bodyPr/>
          <a:lstStyle/>
          <a:p>
            <a:fld id="{3F5BF9A4-A611-43DC-8070-EE4E6E3ED6D6}"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44</a:t>
            </a:fld>
            <a:endParaRPr lang="en-US"/>
          </a:p>
        </p:txBody>
      </p:sp>
    </p:spTree>
    <p:extLst>
      <p:ext uri="{BB962C8B-B14F-4D97-AF65-F5344CB8AC3E}">
        <p14:creationId xmlns:p14="http://schemas.microsoft.com/office/powerpoint/2010/main" val="1379245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45</a:t>
            </a:fld>
            <a:endParaRPr lang="en-US"/>
          </a:p>
        </p:txBody>
      </p:sp>
    </p:spTree>
    <p:extLst>
      <p:ext uri="{BB962C8B-B14F-4D97-AF65-F5344CB8AC3E}">
        <p14:creationId xmlns:p14="http://schemas.microsoft.com/office/powerpoint/2010/main" val="311440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46</a:t>
            </a:fld>
            <a:endParaRPr lang="en-US"/>
          </a:p>
        </p:txBody>
      </p:sp>
    </p:spTree>
    <p:extLst>
      <p:ext uri="{BB962C8B-B14F-4D97-AF65-F5344CB8AC3E}">
        <p14:creationId xmlns:p14="http://schemas.microsoft.com/office/powerpoint/2010/main" val="586160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egnaposto immagine diapositiva 1"/>
          <p:cNvSpPr>
            <a:spLocks noGrp="1" noRot="1" noChangeAspect="1"/>
          </p:cNvSpPr>
          <p:nvPr>
            <p:ph type="sldImg"/>
          </p:nvPr>
        </p:nvSpPr>
        <p:spPr bwMode="auto">
          <a:noFill/>
          <a:ln>
            <a:solidFill>
              <a:srgbClr val="000000"/>
            </a:solidFill>
            <a:miter lim="800000"/>
            <a:headEnd/>
            <a:tailEnd/>
          </a:ln>
        </p:spPr>
      </p:sp>
      <p:sp>
        <p:nvSpPr>
          <p:cNvPr id="104450" name="Segnaposto note 2"/>
          <p:cNvSpPr>
            <a:spLocks noGrp="1"/>
          </p:cNvSpPr>
          <p:nvPr>
            <p:ph type="body" idx="1"/>
          </p:nvPr>
        </p:nvSpPr>
        <p:spPr>
          <a:noFill/>
          <a:ln/>
        </p:spPr>
        <p:txBody>
          <a:bodyPr/>
          <a:lstStyle/>
          <a:p>
            <a:pPr eaLnBrk="1" hangingPunct="1">
              <a:spcBef>
                <a:spcPct val="0"/>
              </a:spcBef>
            </a:pPr>
            <a:endParaRPr lang="en-GB"/>
          </a:p>
        </p:txBody>
      </p:sp>
      <p:sp>
        <p:nvSpPr>
          <p:cNvPr id="104451" name="Segnaposto numero diapositiva 3"/>
          <p:cNvSpPr>
            <a:spLocks noGrp="1"/>
          </p:cNvSpPr>
          <p:nvPr>
            <p:ph type="sldNum" sz="quarter" idx="5"/>
          </p:nvPr>
        </p:nvSpPr>
        <p:spPr>
          <a:noFill/>
        </p:spPr>
        <p:txBody>
          <a:bodyPr/>
          <a:lstStyle/>
          <a:p>
            <a:fld id="{01225940-EF0E-4E57-86B1-0358AF5A87C3}"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a:defRPr/>
            </a:pPr>
            <a:fld id="{19CE060E-0907-45EA-B45F-17A87D159D3D}" type="slidenum">
              <a:rPr lang="en-US" smtClean="0"/>
              <a:pPr>
                <a:defRPr/>
              </a:pPr>
              <a:t>7</a:t>
            </a:fld>
            <a:endParaRPr lang="en-US"/>
          </a:p>
        </p:txBody>
      </p:sp>
    </p:spTree>
    <p:extLst>
      <p:ext uri="{BB962C8B-B14F-4D97-AF65-F5344CB8AC3E}">
        <p14:creationId xmlns:p14="http://schemas.microsoft.com/office/powerpoint/2010/main" val="58544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egnaposto immagine diapositiva 1"/>
          <p:cNvSpPr>
            <a:spLocks noGrp="1" noRot="1" noChangeAspect="1"/>
          </p:cNvSpPr>
          <p:nvPr>
            <p:ph type="sldImg"/>
          </p:nvPr>
        </p:nvSpPr>
        <p:spPr bwMode="auto">
          <a:noFill/>
          <a:ln>
            <a:solidFill>
              <a:srgbClr val="000000"/>
            </a:solidFill>
            <a:miter lim="800000"/>
            <a:headEnd/>
            <a:tailEnd/>
          </a:ln>
        </p:spPr>
      </p:sp>
      <p:sp>
        <p:nvSpPr>
          <p:cNvPr id="25602" name="Segnaposto note 2"/>
          <p:cNvSpPr>
            <a:spLocks noGrp="1"/>
          </p:cNvSpPr>
          <p:nvPr>
            <p:ph type="body" idx="1"/>
          </p:nvPr>
        </p:nvSpPr>
        <p:spPr>
          <a:noFill/>
          <a:ln/>
        </p:spPr>
        <p:txBody>
          <a:bodyPr/>
          <a:lstStyle/>
          <a:p>
            <a:pPr eaLnBrk="1" hangingPunct="1">
              <a:spcBef>
                <a:spcPct val="0"/>
              </a:spcBef>
            </a:pPr>
            <a:endParaRPr lang="en-GB" dirty="0"/>
          </a:p>
        </p:txBody>
      </p:sp>
      <p:sp>
        <p:nvSpPr>
          <p:cNvPr id="25603" name="Segnaposto numero diapositiva 3"/>
          <p:cNvSpPr>
            <a:spLocks noGrp="1"/>
          </p:cNvSpPr>
          <p:nvPr>
            <p:ph type="sldNum" sz="quarter" idx="5"/>
          </p:nvPr>
        </p:nvSpPr>
        <p:spPr>
          <a:noFill/>
        </p:spPr>
        <p:txBody>
          <a:bodyPr/>
          <a:lstStyle/>
          <a:p>
            <a:fld id="{137C5953-5C7F-427C-AF02-1A36343688A9}"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a:noFill/>
          <a:ln/>
        </p:spPr>
        <p:txBody>
          <a:bodyPr/>
          <a:lstStyle/>
          <a:p>
            <a:pPr eaLnBrk="1" hangingPunct="1">
              <a:spcBef>
                <a:spcPct val="0"/>
              </a:spcBef>
            </a:pPr>
            <a:endParaRPr lang="en-US"/>
          </a:p>
        </p:txBody>
      </p:sp>
      <p:sp>
        <p:nvSpPr>
          <p:cNvPr id="27651" name="Slide Number Placeholder 3"/>
          <p:cNvSpPr>
            <a:spLocks noGrp="1"/>
          </p:cNvSpPr>
          <p:nvPr>
            <p:ph type="sldNum" sz="quarter" idx="5"/>
          </p:nvPr>
        </p:nvSpPr>
        <p:spPr>
          <a:noFill/>
        </p:spPr>
        <p:txBody>
          <a:bodyPr/>
          <a:lstStyle/>
          <a:p>
            <a:fld id="{C11B0349-A8EA-4572-8763-9F8DD40C2B1B}" type="slidenum">
              <a:rPr lang="en-US" smtClean="0"/>
              <a:pPr/>
              <a:t>9</a:t>
            </a:fld>
            <a:endParaRPr lang="en-US"/>
          </a:p>
        </p:txBody>
      </p:sp>
    </p:spTree>
    <p:extLst>
      <p:ext uri="{BB962C8B-B14F-4D97-AF65-F5344CB8AC3E}">
        <p14:creationId xmlns:p14="http://schemas.microsoft.com/office/powerpoint/2010/main" val="3377420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10</a:t>
            </a:fld>
            <a:endParaRPr lang="en-US"/>
          </a:p>
        </p:txBody>
      </p:sp>
    </p:spTree>
    <p:extLst>
      <p:ext uri="{BB962C8B-B14F-4D97-AF65-F5344CB8AC3E}">
        <p14:creationId xmlns:p14="http://schemas.microsoft.com/office/powerpoint/2010/main" val="292110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19CE060E-0907-45EA-B45F-17A87D159D3D}" type="slidenum">
              <a:rPr lang="en-US" smtClean="0"/>
              <a:pPr>
                <a:defRPr/>
              </a:pPr>
              <a:t>11</a:t>
            </a:fld>
            <a:endParaRPr lang="en-US"/>
          </a:p>
        </p:txBody>
      </p:sp>
    </p:spTree>
    <p:extLst>
      <p:ext uri="{BB962C8B-B14F-4D97-AF65-F5344CB8AC3E}">
        <p14:creationId xmlns:p14="http://schemas.microsoft.com/office/powerpoint/2010/main" val="339994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4" name="Rectangle 6"/>
          <p:cNvSpPr/>
          <p:nvPr/>
        </p:nvSpPr>
        <p:spPr>
          <a:xfrm>
            <a:off x="0" y="0"/>
            <a:ext cx="12192000" cy="4865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0" y="0"/>
            <a:ext cx="12192000" cy="4865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6" name="Date Placeholder 3"/>
          <p:cNvSpPr>
            <a:spLocks noGrp="1"/>
          </p:cNvSpPr>
          <p:nvPr>
            <p:ph type="dt" sz="half" idx="10"/>
          </p:nvPr>
        </p:nvSpPr>
        <p:spPr/>
        <p:txBody>
          <a:bodyPr/>
          <a:lstStyle>
            <a:lvl1pPr>
              <a:defRPr/>
            </a:lvl1pPr>
          </a:lstStyle>
          <a:p>
            <a:pPr>
              <a:defRPr/>
            </a:pPr>
            <a:fld id="{A39CF4D4-647B-47E5-A87A-D9F3D0E6A9AF}" type="datetime1">
              <a:rPr lang="en-US" smtClean="0"/>
              <a:t>6/9/21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8" name="Slide Number Placeholder 5"/>
          <p:cNvSpPr>
            <a:spLocks noGrp="1"/>
          </p:cNvSpPr>
          <p:nvPr>
            <p:ph type="sldNum" sz="quarter" idx="12"/>
          </p:nvPr>
        </p:nvSpPr>
        <p:spPr/>
        <p:txBody>
          <a:bodyPr/>
          <a:lstStyle>
            <a:lvl1pPr>
              <a:defRPr/>
            </a:lvl1pPr>
          </a:lstStyle>
          <a:p>
            <a:pPr>
              <a:defRPr/>
            </a:pPr>
            <a:fld id="{90D18A5A-7C47-4562-92A3-A313BDBAC496}"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4" name="Rectangle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3"/>
          <p:cNvSpPr>
            <a:spLocks noGrp="1"/>
          </p:cNvSpPr>
          <p:nvPr>
            <p:ph type="dt" sz="half" idx="10"/>
          </p:nvPr>
        </p:nvSpPr>
        <p:spPr/>
        <p:txBody>
          <a:bodyPr/>
          <a:lstStyle>
            <a:lvl1pPr>
              <a:defRPr/>
            </a:lvl1pPr>
          </a:lstStyle>
          <a:p>
            <a:pPr>
              <a:defRPr/>
            </a:pPr>
            <a:fld id="{5AD60C51-4C58-4A6C-8AEB-037FA166B735}" type="datetime1">
              <a:rPr lang="en-US" smtClean="0"/>
              <a:t>6/9/21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8" name="Slide Number Placeholder 5"/>
          <p:cNvSpPr>
            <a:spLocks noGrp="1"/>
          </p:cNvSpPr>
          <p:nvPr>
            <p:ph type="sldNum" sz="quarter" idx="12"/>
          </p:nvPr>
        </p:nvSpPr>
        <p:spPr/>
        <p:txBody>
          <a:bodyPr/>
          <a:lstStyle>
            <a:lvl1pPr>
              <a:defRPr/>
            </a:lvl1pPr>
          </a:lstStyle>
          <a:p>
            <a:pPr>
              <a:defRPr/>
            </a:pPr>
            <a:fld id="{7AD2C871-A2B3-445F-9517-DC83C9924AAD}"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4" name="Rectangle 6"/>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3"/>
          <p:cNvSpPr>
            <a:spLocks noGrp="1"/>
          </p:cNvSpPr>
          <p:nvPr>
            <p:ph type="dt" sz="half" idx="10"/>
          </p:nvPr>
        </p:nvSpPr>
        <p:spPr/>
        <p:txBody>
          <a:bodyPr/>
          <a:lstStyle>
            <a:lvl1pPr>
              <a:defRPr/>
            </a:lvl1pPr>
          </a:lstStyle>
          <a:p>
            <a:pPr>
              <a:defRPr/>
            </a:pPr>
            <a:fld id="{B454BECC-C5B5-4F5A-9D75-8FCDAE77EB86}" type="datetime1">
              <a:rPr lang="en-US" smtClean="0"/>
              <a:t>6/9/21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8" name="Slide Number Placeholder 5"/>
          <p:cNvSpPr>
            <a:spLocks noGrp="1"/>
          </p:cNvSpPr>
          <p:nvPr>
            <p:ph type="sldNum" sz="quarter" idx="12"/>
          </p:nvPr>
        </p:nvSpPr>
        <p:spPr/>
        <p:txBody>
          <a:bodyPr/>
          <a:lstStyle>
            <a:lvl1pPr>
              <a:defRPr/>
            </a:lvl1pPr>
          </a:lstStyle>
          <a:p>
            <a:pPr>
              <a:defRPr/>
            </a:pPr>
            <a:fld id="{4FB18558-0D4F-451B-B915-3306FDEBFEDF}"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Rectangle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Date Placeholder 3"/>
          <p:cNvSpPr>
            <a:spLocks noGrp="1"/>
          </p:cNvSpPr>
          <p:nvPr>
            <p:ph type="dt" sz="half" idx="10"/>
          </p:nvPr>
        </p:nvSpPr>
        <p:spPr/>
        <p:txBody>
          <a:bodyPr/>
          <a:lstStyle>
            <a:lvl1pPr>
              <a:defRPr/>
            </a:lvl1pPr>
          </a:lstStyle>
          <a:p>
            <a:pPr>
              <a:defRPr/>
            </a:pPr>
            <a:fld id="{C81CCD7D-B666-400A-ACBA-4D6DF641017D}" type="datetime1">
              <a:rPr lang="en-US" smtClean="0"/>
              <a:t>6/9/21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8" name="Slide Number Placeholder 5"/>
          <p:cNvSpPr>
            <a:spLocks noGrp="1"/>
          </p:cNvSpPr>
          <p:nvPr>
            <p:ph type="sldNum" sz="quarter" idx="12"/>
          </p:nvPr>
        </p:nvSpPr>
        <p:spPr/>
        <p:txBody>
          <a:bodyPr/>
          <a:lstStyle>
            <a:lvl1pPr>
              <a:defRPr/>
            </a:lvl1pPr>
          </a:lstStyle>
          <a:p>
            <a:pPr>
              <a:defRPr/>
            </a:pPr>
            <a:fld id="{FEB44121-1E43-4AD2-BEFC-513BE46199F1}"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4" name="Rectangle 6"/>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1" y="2402238"/>
            <a:ext cx="4508715" cy="2187227"/>
          </a:xfrm>
        </p:spPr>
        <p:txBody>
          <a:bodyPr>
            <a:noAutofit/>
          </a:bodyPr>
          <a:lstStyle>
            <a:lvl1pPr algn="l">
              <a:defRPr sz="4800">
                <a:solidFill>
                  <a:srgbClr val="D24726"/>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stili del testo dello schema</a:t>
            </a:r>
          </a:p>
        </p:txBody>
      </p:sp>
      <p:sp>
        <p:nvSpPr>
          <p:cNvPr id="6" name="Date Placeholder 3"/>
          <p:cNvSpPr>
            <a:spLocks noGrp="1"/>
          </p:cNvSpPr>
          <p:nvPr>
            <p:ph type="dt" sz="half" idx="10"/>
          </p:nvPr>
        </p:nvSpPr>
        <p:spPr/>
        <p:txBody>
          <a:bodyPr/>
          <a:lstStyle>
            <a:lvl1pPr>
              <a:defRPr/>
            </a:lvl1pPr>
          </a:lstStyle>
          <a:p>
            <a:pPr>
              <a:defRPr/>
            </a:pPr>
            <a:fld id="{42CEAD7C-880E-4E7B-9204-57D4E98E730B}" type="datetime1">
              <a:rPr lang="en-US" smtClean="0"/>
              <a:t>6/9/21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8" name="Slide Number Placeholder 5"/>
          <p:cNvSpPr>
            <a:spLocks noGrp="1"/>
          </p:cNvSpPr>
          <p:nvPr>
            <p:ph type="sldNum" sz="quarter" idx="12"/>
          </p:nvPr>
        </p:nvSpPr>
        <p:spPr/>
        <p:txBody>
          <a:bodyPr/>
          <a:lstStyle>
            <a:lvl1pPr>
              <a:defRPr/>
            </a:lvl1pPr>
          </a:lstStyle>
          <a:p>
            <a:pPr>
              <a:defRPr/>
            </a:pPr>
            <a:fld id="{B5C7ECC0-D038-4224-871E-CBB01489964B}"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5" name="Rectangle 7"/>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4"/>
          <p:cNvSpPr>
            <a:spLocks noGrp="1"/>
          </p:cNvSpPr>
          <p:nvPr>
            <p:ph type="dt" sz="half" idx="10"/>
          </p:nvPr>
        </p:nvSpPr>
        <p:spPr/>
        <p:txBody>
          <a:bodyPr/>
          <a:lstStyle>
            <a:lvl1pPr>
              <a:defRPr/>
            </a:lvl1pPr>
          </a:lstStyle>
          <a:p>
            <a:pPr>
              <a:defRPr/>
            </a:pPr>
            <a:fld id="{B84F4900-B55A-424F-8DCA-CF7BBE9C4F07}" type="datetime1">
              <a:rPr lang="en-US" smtClean="0"/>
              <a:t>6/9/21</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Introduction to Apache Lucene(TM)</a:t>
            </a:r>
          </a:p>
        </p:txBody>
      </p:sp>
      <p:sp>
        <p:nvSpPr>
          <p:cNvPr id="9" name="Slide Number Placeholder 6"/>
          <p:cNvSpPr>
            <a:spLocks noGrp="1"/>
          </p:cNvSpPr>
          <p:nvPr>
            <p:ph type="sldNum" sz="quarter" idx="12"/>
          </p:nvPr>
        </p:nvSpPr>
        <p:spPr/>
        <p:txBody>
          <a:bodyPr/>
          <a:lstStyle>
            <a:lvl1pPr>
              <a:defRPr/>
            </a:lvl1pPr>
          </a:lstStyle>
          <a:p>
            <a:pPr>
              <a:defRPr/>
            </a:pPr>
            <a:fld id="{394DC2CC-52AF-4494-BB77-7D47C8C5FB7E}"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7" name="Rectangle 9"/>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it-IT"/>
              <a:t>Fare clic per modificare lo stile del titolo</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Date Placeholder 6"/>
          <p:cNvSpPr>
            <a:spLocks noGrp="1"/>
          </p:cNvSpPr>
          <p:nvPr>
            <p:ph type="dt" sz="half" idx="10"/>
          </p:nvPr>
        </p:nvSpPr>
        <p:spPr/>
        <p:txBody>
          <a:bodyPr/>
          <a:lstStyle>
            <a:lvl1pPr>
              <a:defRPr/>
            </a:lvl1pPr>
          </a:lstStyle>
          <a:p>
            <a:pPr>
              <a:defRPr/>
            </a:pPr>
            <a:fld id="{4D243D62-AFD6-4879-B3A9-630FC70B14A8}" type="datetime1">
              <a:rPr lang="en-US" smtClean="0"/>
              <a:t>6/9/21</a:t>
            </a:fld>
            <a:endParaRPr lang="en-US"/>
          </a:p>
        </p:txBody>
      </p:sp>
      <p:sp>
        <p:nvSpPr>
          <p:cNvPr id="10" name="Footer Placeholder 7"/>
          <p:cNvSpPr>
            <a:spLocks noGrp="1"/>
          </p:cNvSpPr>
          <p:nvPr>
            <p:ph type="ftr" sz="quarter" idx="11"/>
          </p:nvPr>
        </p:nvSpPr>
        <p:spPr/>
        <p:txBody>
          <a:bodyPr/>
          <a:lstStyle>
            <a:lvl1pPr>
              <a:defRPr/>
            </a:lvl1pPr>
          </a:lstStyle>
          <a:p>
            <a:pPr>
              <a:defRPr/>
            </a:pPr>
            <a:r>
              <a:rPr lang="en-US"/>
              <a:t>Introduction to Apache Lucene(TM)</a:t>
            </a:r>
          </a:p>
        </p:txBody>
      </p:sp>
      <p:sp>
        <p:nvSpPr>
          <p:cNvPr id="11" name="Slide Number Placeholder 8"/>
          <p:cNvSpPr>
            <a:spLocks noGrp="1"/>
          </p:cNvSpPr>
          <p:nvPr>
            <p:ph type="sldNum" sz="quarter" idx="12"/>
          </p:nvPr>
        </p:nvSpPr>
        <p:spPr/>
        <p:txBody>
          <a:bodyPr/>
          <a:lstStyle>
            <a:lvl1pPr>
              <a:defRPr/>
            </a:lvl1pPr>
          </a:lstStyle>
          <a:p>
            <a:pPr>
              <a:defRPr/>
            </a:pPr>
            <a:fld id="{A1D8E124-C052-4FD7-A746-88137540D6C6}"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Rectangle 5"/>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6"/>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a:t>Fare clic per modificare lo stile del titolo</a:t>
            </a:r>
            <a:endParaRPr lang="en-US" dirty="0"/>
          </a:p>
        </p:txBody>
      </p:sp>
      <p:sp>
        <p:nvSpPr>
          <p:cNvPr id="5" name="Date Placeholder 2"/>
          <p:cNvSpPr>
            <a:spLocks noGrp="1"/>
          </p:cNvSpPr>
          <p:nvPr>
            <p:ph type="dt" sz="half" idx="10"/>
          </p:nvPr>
        </p:nvSpPr>
        <p:spPr/>
        <p:txBody>
          <a:bodyPr/>
          <a:lstStyle>
            <a:lvl1pPr>
              <a:defRPr/>
            </a:lvl1pPr>
          </a:lstStyle>
          <a:p>
            <a:pPr>
              <a:defRPr/>
            </a:pPr>
            <a:fld id="{56F18590-C85E-4487-AD22-BFFC2F15AE32}" type="datetime1">
              <a:rPr lang="en-US" smtClean="0"/>
              <a:t>6/9/21</a:t>
            </a:fld>
            <a:endParaRPr lang="en-US"/>
          </a:p>
        </p:txBody>
      </p:sp>
      <p:sp>
        <p:nvSpPr>
          <p:cNvPr id="6" name="Footer Placeholder 3"/>
          <p:cNvSpPr>
            <a:spLocks noGrp="1"/>
          </p:cNvSpPr>
          <p:nvPr>
            <p:ph type="ftr" sz="quarter" idx="11"/>
          </p:nvPr>
        </p:nvSpPr>
        <p:spPr/>
        <p:txBody>
          <a:bodyPr/>
          <a:lstStyle>
            <a:lvl1pPr>
              <a:defRPr/>
            </a:lvl1pPr>
          </a:lstStyle>
          <a:p>
            <a:pPr>
              <a:defRPr/>
            </a:pPr>
            <a:r>
              <a:rPr lang="en-US"/>
              <a:t>Introduction to Apache Lucene(TM)</a:t>
            </a:r>
          </a:p>
        </p:txBody>
      </p:sp>
      <p:sp>
        <p:nvSpPr>
          <p:cNvPr id="7" name="Slide Number Placeholder 4"/>
          <p:cNvSpPr>
            <a:spLocks noGrp="1"/>
          </p:cNvSpPr>
          <p:nvPr>
            <p:ph type="sldNum" sz="quarter" idx="12"/>
          </p:nvPr>
        </p:nvSpPr>
        <p:spPr/>
        <p:txBody>
          <a:bodyPr/>
          <a:lstStyle>
            <a:lvl1pPr>
              <a:defRPr/>
            </a:lvl1pPr>
          </a:lstStyle>
          <a:p>
            <a:pPr>
              <a:defRPr/>
            </a:pPr>
            <a:fld id="{B2C4EF5D-A5D9-49D4-A008-85E160A6649D}"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7202E-958C-4DD3-8184-7A5860D8D86F}" type="datetime1">
              <a:rPr lang="en-US" smtClean="0"/>
              <a:t>6/9/21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4" name="Slide Number Placeholder 5"/>
          <p:cNvSpPr>
            <a:spLocks noGrp="1"/>
          </p:cNvSpPr>
          <p:nvPr>
            <p:ph type="sldNum" sz="quarter" idx="12"/>
          </p:nvPr>
        </p:nvSpPr>
        <p:spPr/>
        <p:txBody>
          <a:bodyPr/>
          <a:lstStyle>
            <a:lvl1pPr>
              <a:defRPr/>
            </a:lvl1pPr>
          </a:lstStyle>
          <a:p>
            <a:pPr>
              <a:defRPr/>
            </a:pPr>
            <a:fld id="{44316101-2DEB-4E62-9284-EB0CB0AF3EDA}"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a:p>
        </p:txBody>
      </p:sp>
      <p:sp>
        <p:nvSpPr>
          <p:cNvPr id="3" name="Content Placeholder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3"/>
          <p:cNvSpPr>
            <a:spLocks noGrp="1"/>
          </p:cNvSpPr>
          <p:nvPr>
            <p:ph type="dt" sz="half" idx="10"/>
          </p:nvPr>
        </p:nvSpPr>
        <p:spPr/>
        <p:txBody>
          <a:bodyPr/>
          <a:lstStyle>
            <a:lvl1pPr>
              <a:defRPr/>
            </a:lvl1pPr>
          </a:lstStyle>
          <a:p>
            <a:pPr>
              <a:defRPr/>
            </a:pPr>
            <a:fld id="{668F7537-E71E-4989-BFA1-73598813F6F6}" type="datetime1">
              <a:rPr lang="en-US" smtClean="0"/>
              <a:t>6/9/21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7" name="Slide Number Placeholder 5"/>
          <p:cNvSpPr>
            <a:spLocks noGrp="1"/>
          </p:cNvSpPr>
          <p:nvPr>
            <p:ph type="sldNum" sz="quarter" idx="12"/>
          </p:nvPr>
        </p:nvSpPr>
        <p:spPr/>
        <p:txBody>
          <a:bodyPr/>
          <a:lstStyle>
            <a:lvl1pPr>
              <a:defRPr/>
            </a:lvl1pPr>
          </a:lstStyle>
          <a:p>
            <a:pPr>
              <a:defRPr/>
            </a:pPr>
            <a:fld id="{3116F859-8FC5-4016-86C0-8F16C45696DD}"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3"/>
          <p:cNvSpPr>
            <a:spLocks noGrp="1"/>
          </p:cNvSpPr>
          <p:nvPr>
            <p:ph type="dt" sz="half" idx="10"/>
          </p:nvPr>
        </p:nvSpPr>
        <p:spPr/>
        <p:txBody>
          <a:bodyPr/>
          <a:lstStyle>
            <a:lvl1pPr>
              <a:defRPr/>
            </a:lvl1pPr>
          </a:lstStyle>
          <a:p>
            <a:pPr>
              <a:defRPr/>
            </a:pPr>
            <a:fld id="{7CCCE1CA-59C6-4D11-8F6B-9518944CC09D}" type="datetime1">
              <a:rPr lang="en-US" smtClean="0"/>
              <a:t>6/9/21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Introduction to Apache Lucene(TM)</a:t>
            </a:r>
          </a:p>
        </p:txBody>
      </p:sp>
      <p:sp>
        <p:nvSpPr>
          <p:cNvPr id="7" name="Slide Number Placeholder 5"/>
          <p:cNvSpPr>
            <a:spLocks noGrp="1"/>
          </p:cNvSpPr>
          <p:nvPr>
            <p:ph type="sldNum" sz="quarter" idx="12"/>
          </p:nvPr>
        </p:nvSpPr>
        <p:spPr/>
        <p:txBody>
          <a:bodyPr/>
          <a:lstStyle>
            <a:lvl1pPr>
              <a:defRPr/>
            </a:lvl1pPr>
          </a:lstStyle>
          <a:p>
            <a:pPr>
              <a:defRPr/>
            </a:pPr>
            <a:fld id="{240E949E-F20D-4034-A544-C4481BF30AFD}"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lo stile del titolo</a:t>
            </a:r>
            <a:endParaRPr lang="en-US"/>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59D1C2C-5484-4B9A-8754-D3A32A875F32}" type="datetime1">
              <a:rPr lang="en-US" smtClean="0"/>
              <a:t>6/9/21</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Introduction to Apache Lucene(TM)</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30E74D5-88F0-4CE7-A39E-61A8D032027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1" r:id="rId7"/>
    <p:sldLayoutId id="2147483670" r:id="rId8"/>
    <p:sldLayoutId id="2147483669" r:id="rId9"/>
    <p:sldLayoutId id="2147483678" r:id="rId10"/>
    <p:sldLayoutId id="2147483679" r:id="rId11"/>
  </p:sldLayoutIdLst>
  <p:hf sldNum="0"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Segoe UI Light"/>
        </a:defRPr>
      </a:lvl2pPr>
      <a:lvl3pPr algn="l" rtl="0" eaLnBrk="0" fontAlgn="base" hangingPunct="0">
        <a:spcBef>
          <a:spcPct val="0"/>
        </a:spcBef>
        <a:spcAft>
          <a:spcPct val="0"/>
        </a:spcAft>
        <a:defRPr sz="4400">
          <a:solidFill>
            <a:schemeClr val="tx1"/>
          </a:solidFill>
          <a:latin typeface="Segoe UI Light"/>
        </a:defRPr>
      </a:lvl3pPr>
      <a:lvl4pPr algn="l" rtl="0" eaLnBrk="0" fontAlgn="base" hangingPunct="0">
        <a:spcBef>
          <a:spcPct val="0"/>
        </a:spcBef>
        <a:spcAft>
          <a:spcPct val="0"/>
        </a:spcAft>
        <a:defRPr sz="4400">
          <a:solidFill>
            <a:schemeClr val="tx1"/>
          </a:solidFill>
          <a:latin typeface="Segoe UI Light"/>
        </a:defRPr>
      </a:lvl4pPr>
      <a:lvl5pPr algn="l" rtl="0" eaLnBrk="0" fontAlgn="base" hangingPunct="0">
        <a:spcBef>
          <a:spcPct val="0"/>
        </a:spcBef>
        <a:spcAft>
          <a:spcPct val="0"/>
        </a:spcAft>
        <a:defRPr sz="4400">
          <a:solidFill>
            <a:schemeClr val="tx1"/>
          </a:solidFill>
          <a:latin typeface="Segoe UI Light"/>
        </a:defRPr>
      </a:lvl5pPr>
      <a:lvl6pPr marL="457200" algn="l" rtl="0" fontAlgn="base">
        <a:spcBef>
          <a:spcPct val="0"/>
        </a:spcBef>
        <a:spcAft>
          <a:spcPct val="0"/>
        </a:spcAft>
        <a:defRPr sz="4400">
          <a:solidFill>
            <a:schemeClr val="tx1"/>
          </a:solidFill>
          <a:latin typeface="Segoe UI Light"/>
        </a:defRPr>
      </a:lvl6pPr>
      <a:lvl7pPr marL="914400" algn="l" rtl="0" fontAlgn="base">
        <a:spcBef>
          <a:spcPct val="0"/>
        </a:spcBef>
        <a:spcAft>
          <a:spcPct val="0"/>
        </a:spcAft>
        <a:defRPr sz="4400">
          <a:solidFill>
            <a:schemeClr val="tx1"/>
          </a:solidFill>
          <a:latin typeface="Segoe UI Light"/>
        </a:defRPr>
      </a:lvl7pPr>
      <a:lvl8pPr marL="1371600" algn="l" rtl="0" fontAlgn="base">
        <a:spcBef>
          <a:spcPct val="0"/>
        </a:spcBef>
        <a:spcAft>
          <a:spcPct val="0"/>
        </a:spcAft>
        <a:defRPr sz="4400">
          <a:solidFill>
            <a:schemeClr val="tx1"/>
          </a:solidFill>
          <a:latin typeface="Segoe UI Light"/>
        </a:defRPr>
      </a:lvl8pPr>
      <a:lvl9pPr marL="1828800" algn="l" rtl="0" fontAlgn="base">
        <a:spcBef>
          <a:spcPct val="0"/>
        </a:spcBef>
        <a:spcAft>
          <a:spcPct val="0"/>
        </a:spcAft>
        <a:defRPr sz="4400">
          <a:solidFill>
            <a:schemeClr val="tx1"/>
          </a:solidFill>
          <a:latin typeface="Segoe UI Light"/>
        </a:defRPr>
      </a:lvl9pPr>
    </p:titleStyle>
    <p:bodyStyle>
      <a:lvl1pPr marL="228600" indent="-228600" algn="l" rtl="0" eaLnBrk="0" fontAlgn="base" hangingPunct="0">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3.png"/><Relationship Id="rId7" Type="http://schemas.openxmlformats.org/officeDocument/2006/relationships/diagramQuickStyle" Target="../diagrams/quickStyle1.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4.png"/><Relationship Id="rId9" Type="http://schemas.microsoft.com/office/2007/relationships/diagramDrawing" Target="../diagrams/drawing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olr.apache.org/guide/8_8/index.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olo 1"/>
          <p:cNvSpPr>
            <a:spLocks noGrp="1"/>
          </p:cNvSpPr>
          <p:nvPr>
            <p:ph type="ctrTitle"/>
          </p:nvPr>
        </p:nvSpPr>
        <p:spPr>
          <a:xfrm>
            <a:off x="838200" y="2060575"/>
            <a:ext cx="10515600" cy="2387600"/>
          </a:xfrm>
        </p:spPr>
        <p:txBody>
          <a:bodyPr/>
          <a:lstStyle/>
          <a:p>
            <a:pPr eaLnBrk="1" hangingPunct="1"/>
            <a:r>
              <a:rPr lang="it-IT" noProof="1"/>
              <a:t>Automatic Text Summarization</a:t>
            </a:r>
          </a:p>
        </p:txBody>
      </p:sp>
      <p:pic>
        <p:nvPicPr>
          <p:cNvPr id="14339" name="Immagine 3"/>
          <p:cNvPicPr>
            <a:picLocks noChangeAspect="1"/>
          </p:cNvPicPr>
          <p:nvPr/>
        </p:nvPicPr>
        <p:blipFill>
          <a:blip r:embed="rId3"/>
          <a:srcRect/>
          <a:stretch>
            <a:fillRect/>
          </a:stretch>
        </p:blipFill>
        <p:spPr bwMode="auto">
          <a:xfrm>
            <a:off x="10163175" y="5022850"/>
            <a:ext cx="1682750" cy="1681163"/>
          </a:xfrm>
          <a:prstGeom prst="rect">
            <a:avLst/>
          </a:prstGeom>
          <a:noFill/>
          <a:ln w="9525">
            <a:noFill/>
            <a:miter lim="800000"/>
            <a:headEnd/>
            <a:tailEnd/>
          </a:ln>
        </p:spPr>
      </p:pic>
      <p:sp>
        <p:nvSpPr>
          <p:cNvPr id="2" name="CasellaDiTesto 1">
            <a:extLst>
              <a:ext uri="{FF2B5EF4-FFF2-40B4-BE49-F238E27FC236}">
                <a16:creationId xmlns:a16="http://schemas.microsoft.com/office/drawing/2014/main" id="{4AECD8AF-FDC5-44F2-9D14-C2ED2A82FE9A}"/>
              </a:ext>
            </a:extLst>
          </p:cNvPr>
          <p:cNvSpPr txBox="1"/>
          <p:nvPr/>
        </p:nvSpPr>
        <p:spPr>
          <a:xfrm>
            <a:off x="838200" y="516404"/>
            <a:ext cx="3011424" cy="2123658"/>
          </a:xfrm>
          <a:prstGeom prst="rect">
            <a:avLst/>
          </a:prstGeom>
          <a:noFill/>
        </p:spPr>
        <p:txBody>
          <a:bodyPr wrap="square" rtlCol="0">
            <a:spAutoFit/>
          </a:bodyPr>
          <a:lstStyle/>
          <a:p>
            <a:r>
              <a:rPr lang="it-IT" sz="4400" dirty="0">
                <a:solidFill>
                  <a:schemeClr val="bg1"/>
                </a:solidFill>
                <a:latin typeface="+mj-lt"/>
              </a:rPr>
              <a:t>Information </a:t>
            </a:r>
            <a:r>
              <a:rPr lang="it-IT" sz="4400" dirty="0" err="1">
                <a:solidFill>
                  <a:schemeClr val="bg1"/>
                </a:solidFill>
                <a:latin typeface="+mj-lt"/>
              </a:rPr>
              <a:t>Retrieval</a:t>
            </a:r>
            <a:r>
              <a:rPr lang="it-IT" sz="4400">
                <a:solidFill>
                  <a:schemeClr val="bg1"/>
                </a:solidFill>
                <a:latin typeface="+mj-lt"/>
              </a:rPr>
              <a:t>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Instance Creation</a:t>
            </a:r>
          </a:p>
        </p:txBody>
      </p:sp>
      <p:pic>
        <p:nvPicPr>
          <p:cNvPr id="3" name="Immagine 2">
            <a:extLst>
              <a:ext uri="{FF2B5EF4-FFF2-40B4-BE49-F238E27FC236}">
                <a16:creationId xmlns:a16="http://schemas.microsoft.com/office/drawing/2014/main" id="{AFCFB7A9-EA2E-4144-B041-0417D05C5522}"/>
              </a:ext>
            </a:extLst>
          </p:cNvPr>
          <p:cNvPicPr>
            <a:picLocks noChangeAspect="1"/>
          </p:cNvPicPr>
          <p:nvPr/>
        </p:nvPicPr>
        <p:blipFill rotWithShape="1">
          <a:blip r:embed="rId3"/>
          <a:srcRect l="3621"/>
          <a:stretch/>
        </p:blipFill>
        <p:spPr>
          <a:xfrm>
            <a:off x="3817234" y="1726504"/>
            <a:ext cx="8010436" cy="699195"/>
          </a:xfrm>
          <a:prstGeom prst="rect">
            <a:avLst/>
          </a:prstGeom>
        </p:spPr>
      </p:pic>
      <p:pic>
        <p:nvPicPr>
          <p:cNvPr id="5" name="Immagine 4">
            <a:extLst>
              <a:ext uri="{FF2B5EF4-FFF2-40B4-BE49-F238E27FC236}">
                <a16:creationId xmlns:a16="http://schemas.microsoft.com/office/drawing/2014/main" id="{F7959C54-B9AD-FD44-BA58-3BFCB16B3E3A}"/>
              </a:ext>
            </a:extLst>
          </p:cNvPr>
          <p:cNvPicPr>
            <a:picLocks noChangeAspect="1"/>
          </p:cNvPicPr>
          <p:nvPr/>
        </p:nvPicPr>
        <p:blipFill rotWithShape="1">
          <a:blip r:embed="rId4"/>
          <a:srcRect l="3621"/>
          <a:stretch/>
        </p:blipFill>
        <p:spPr>
          <a:xfrm>
            <a:off x="3842634" y="2463937"/>
            <a:ext cx="8010436" cy="1511163"/>
          </a:xfrm>
          <a:prstGeom prst="rect">
            <a:avLst/>
          </a:prstGeom>
        </p:spPr>
      </p:pic>
      <p:pic>
        <p:nvPicPr>
          <p:cNvPr id="6" name="Immagine 5">
            <a:extLst>
              <a:ext uri="{FF2B5EF4-FFF2-40B4-BE49-F238E27FC236}">
                <a16:creationId xmlns:a16="http://schemas.microsoft.com/office/drawing/2014/main" id="{C7A320F1-B48B-F643-BC01-2EDDB9D6886D}"/>
              </a:ext>
            </a:extLst>
          </p:cNvPr>
          <p:cNvPicPr>
            <a:picLocks noChangeAspect="1"/>
          </p:cNvPicPr>
          <p:nvPr/>
        </p:nvPicPr>
        <p:blipFill rotWithShape="1">
          <a:blip r:embed="rId5"/>
          <a:srcRect l="3621"/>
          <a:stretch/>
        </p:blipFill>
        <p:spPr>
          <a:xfrm>
            <a:off x="3842634" y="3954843"/>
            <a:ext cx="8010436" cy="1060070"/>
          </a:xfrm>
          <a:prstGeom prst="rect">
            <a:avLst/>
          </a:prstGeom>
        </p:spPr>
      </p:pic>
      <p:pic>
        <p:nvPicPr>
          <p:cNvPr id="7" name="Immagine 6">
            <a:extLst>
              <a:ext uri="{FF2B5EF4-FFF2-40B4-BE49-F238E27FC236}">
                <a16:creationId xmlns:a16="http://schemas.microsoft.com/office/drawing/2014/main" id="{EE686381-7DE0-E74C-AAC4-77ECEE00392B}"/>
              </a:ext>
            </a:extLst>
          </p:cNvPr>
          <p:cNvPicPr>
            <a:picLocks noChangeAspect="1"/>
          </p:cNvPicPr>
          <p:nvPr/>
        </p:nvPicPr>
        <p:blipFill rotWithShape="1">
          <a:blip r:embed="rId6"/>
          <a:srcRect l="3621" t="-2128" r="-3621" b="2128"/>
          <a:stretch/>
        </p:blipFill>
        <p:spPr>
          <a:xfrm>
            <a:off x="3842634" y="5143801"/>
            <a:ext cx="8349366" cy="1064912"/>
          </a:xfrm>
          <a:prstGeom prst="rect">
            <a:avLst/>
          </a:prstGeom>
        </p:spPr>
      </p:pic>
      <p:sp>
        <p:nvSpPr>
          <p:cNvPr id="9" name="CasellaDiTesto 8">
            <a:extLst>
              <a:ext uri="{FF2B5EF4-FFF2-40B4-BE49-F238E27FC236}">
                <a16:creationId xmlns:a16="http://schemas.microsoft.com/office/drawing/2014/main" id="{AFF6BA27-8BF0-364F-8D98-5251E25A0EA9}"/>
              </a:ext>
            </a:extLst>
          </p:cNvPr>
          <p:cNvSpPr txBox="1"/>
          <p:nvPr/>
        </p:nvSpPr>
        <p:spPr>
          <a:xfrm>
            <a:off x="604838" y="1889363"/>
            <a:ext cx="3280570" cy="646331"/>
          </a:xfrm>
          <a:prstGeom prst="rect">
            <a:avLst/>
          </a:prstGeom>
          <a:noFill/>
        </p:spPr>
        <p:txBody>
          <a:bodyPr wrap="square" rtlCol="0">
            <a:spAutoFit/>
          </a:bodyPr>
          <a:lstStyle/>
          <a:p>
            <a:r>
              <a:rPr lang="en-US" dirty="0">
                <a:latin typeface="+mn-lt"/>
              </a:rPr>
              <a:t>1. Starting SOLR in cloud mode:</a:t>
            </a:r>
          </a:p>
        </p:txBody>
      </p:sp>
      <p:sp>
        <p:nvSpPr>
          <p:cNvPr id="10" name="CasellaDiTesto 9">
            <a:extLst>
              <a:ext uri="{FF2B5EF4-FFF2-40B4-BE49-F238E27FC236}">
                <a16:creationId xmlns:a16="http://schemas.microsoft.com/office/drawing/2014/main" id="{04BBFC9F-F3A5-8945-9734-F757E4F147F8}"/>
              </a:ext>
            </a:extLst>
          </p:cNvPr>
          <p:cNvSpPr txBox="1"/>
          <p:nvPr/>
        </p:nvSpPr>
        <p:spPr>
          <a:xfrm>
            <a:off x="604838" y="3034852"/>
            <a:ext cx="3280570" cy="369332"/>
          </a:xfrm>
          <a:prstGeom prst="rect">
            <a:avLst/>
          </a:prstGeom>
          <a:noFill/>
        </p:spPr>
        <p:txBody>
          <a:bodyPr wrap="square" rtlCol="0">
            <a:spAutoFit/>
          </a:bodyPr>
          <a:lstStyle/>
          <a:p>
            <a:r>
              <a:rPr lang="en-US" dirty="0">
                <a:latin typeface="+mn-lt"/>
              </a:rPr>
              <a:t>2. Number of nodes:</a:t>
            </a:r>
          </a:p>
        </p:txBody>
      </p:sp>
      <p:sp>
        <p:nvSpPr>
          <p:cNvPr id="11" name="CasellaDiTesto 10">
            <a:extLst>
              <a:ext uri="{FF2B5EF4-FFF2-40B4-BE49-F238E27FC236}">
                <a16:creationId xmlns:a16="http://schemas.microsoft.com/office/drawing/2014/main" id="{66760C3A-0CC0-E645-9216-CE5BE54BDCCB}"/>
              </a:ext>
            </a:extLst>
          </p:cNvPr>
          <p:cNvSpPr txBox="1"/>
          <p:nvPr/>
        </p:nvSpPr>
        <p:spPr>
          <a:xfrm>
            <a:off x="604838" y="4300212"/>
            <a:ext cx="3280570" cy="369332"/>
          </a:xfrm>
          <a:prstGeom prst="rect">
            <a:avLst/>
          </a:prstGeom>
          <a:noFill/>
        </p:spPr>
        <p:txBody>
          <a:bodyPr wrap="square" rtlCol="0">
            <a:spAutoFit/>
          </a:bodyPr>
          <a:lstStyle/>
          <a:p>
            <a:r>
              <a:rPr lang="en-US" dirty="0">
                <a:latin typeface="+mn-lt"/>
              </a:rPr>
              <a:t>3. Port number:</a:t>
            </a:r>
          </a:p>
        </p:txBody>
      </p:sp>
      <p:sp>
        <p:nvSpPr>
          <p:cNvPr id="12" name="CasellaDiTesto 11">
            <a:extLst>
              <a:ext uri="{FF2B5EF4-FFF2-40B4-BE49-F238E27FC236}">
                <a16:creationId xmlns:a16="http://schemas.microsoft.com/office/drawing/2014/main" id="{4C14A60F-3D08-A149-95B4-243652E7BE59}"/>
              </a:ext>
            </a:extLst>
          </p:cNvPr>
          <p:cNvSpPr txBox="1"/>
          <p:nvPr/>
        </p:nvSpPr>
        <p:spPr>
          <a:xfrm>
            <a:off x="604838" y="5491591"/>
            <a:ext cx="3280570" cy="369332"/>
          </a:xfrm>
          <a:prstGeom prst="rect">
            <a:avLst/>
          </a:prstGeom>
          <a:noFill/>
        </p:spPr>
        <p:txBody>
          <a:bodyPr wrap="square" rtlCol="0">
            <a:spAutoFit/>
          </a:bodyPr>
          <a:lstStyle/>
          <a:p>
            <a:r>
              <a:rPr lang="en-US" dirty="0">
                <a:latin typeface="+mn-lt"/>
              </a:rPr>
              <a:t>4. Collection name:</a:t>
            </a:r>
          </a:p>
        </p:txBody>
      </p:sp>
    </p:spTree>
    <p:extLst>
      <p:ext uri="{BB962C8B-B14F-4D97-AF65-F5344CB8AC3E}">
        <p14:creationId xmlns:p14="http://schemas.microsoft.com/office/powerpoint/2010/main" val="27128543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Schema Customization</a:t>
            </a:r>
          </a:p>
        </p:txBody>
      </p:sp>
      <p:sp>
        <p:nvSpPr>
          <p:cNvPr id="8" name="Segnaposto contenuto 2">
            <a:extLst>
              <a:ext uri="{FF2B5EF4-FFF2-40B4-BE49-F238E27FC236}">
                <a16:creationId xmlns:a16="http://schemas.microsoft.com/office/drawing/2014/main" id="{0CE60705-4B95-3F41-8794-348277485917}"/>
              </a:ext>
            </a:extLst>
          </p:cNvPr>
          <p:cNvSpPr>
            <a:spLocks noGrp="1"/>
          </p:cNvSpPr>
          <p:nvPr>
            <p:ph idx="1"/>
          </p:nvPr>
        </p:nvSpPr>
        <p:spPr>
          <a:xfrm>
            <a:off x="505337" y="1798537"/>
            <a:ext cx="6568563" cy="3129064"/>
          </a:xfrm>
        </p:spPr>
        <p:txBody>
          <a:bodyPr rtlCol="0">
            <a:normAutofit/>
          </a:bodyPr>
          <a:lstStyle/>
          <a:p>
            <a:pPr eaLnBrk="1" fontAlgn="auto" hangingPunct="1">
              <a:lnSpc>
                <a:spcPct val="100000"/>
              </a:lnSpc>
              <a:buFont typeface="Arial" panose="020B0604020202020204" pitchFamily="34" charset="0"/>
              <a:buNone/>
              <a:defRPr/>
            </a:pPr>
            <a:r>
              <a:rPr lang="en-GB" sz="2000" noProof="1">
                <a:solidFill>
                  <a:schemeClr val="tx1"/>
                </a:solidFill>
              </a:rPr>
              <a:t>Documents are composed of 5 </a:t>
            </a:r>
            <a:r>
              <a:rPr lang="en-GB" sz="2000" i="1" noProof="1">
                <a:solidFill>
                  <a:schemeClr val="tx1"/>
                </a:solidFill>
              </a:rPr>
              <a:t>fields </a:t>
            </a:r>
            <a:r>
              <a:rPr lang="en-GB" sz="2000" noProof="1">
                <a:solidFill>
                  <a:schemeClr val="tx1"/>
                </a:solidFill>
              </a:rPr>
              <a:t>:</a:t>
            </a:r>
          </a:p>
          <a:p>
            <a:pPr marL="342900" indent="-342900" eaLnBrk="1" fontAlgn="auto" hangingPunct="1">
              <a:lnSpc>
                <a:spcPct val="100000"/>
              </a:lnSpc>
              <a:buFont typeface="Arial" panose="020B0604020202020204" pitchFamily="34" charset="0"/>
              <a:buChar char="•"/>
              <a:defRPr/>
            </a:pPr>
            <a:r>
              <a:rPr lang="en-US" sz="1800" b="1" noProof="1">
                <a:solidFill>
                  <a:schemeClr val="tx1"/>
                </a:solidFill>
              </a:rPr>
              <a:t>docId</a:t>
            </a:r>
            <a:r>
              <a:rPr lang="en-US" sz="1800" noProof="1">
                <a:solidFill>
                  <a:schemeClr val="tx1"/>
                </a:solidFill>
              </a:rPr>
              <a:t>: unique identifier of the document, </a:t>
            </a:r>
            <a:r>
              <a:rPr lang="en-US" sz="1800" i="1" noProof="1">
                <a:solidFill>
                  <a:schemeClr val="tx1"/>
                </a:solidFill>
              </a:rPr>
              <a:t>integer</a:t>
            </a:r>
            <a:endParaRPr lang="en-US" sz="1800" noProof="1">
              <a:solidFill>
                <a:schemeClr val="tx1"/>
              </a:solidFill>
            </a:endParaRPr>
          </a:p>
          <a:p>
            <a:pPr marL="342900" indent="-342900" eaLnBrk="1" fontAlgn="auto" hangingPunct="1">
              <a:lnSpc>
                <a:spcPct val="100000"/>
              </a:lnSpc>
              <a:buFont typeface="Arial" panose="020B0604020202020204" pitchFamily="34" charset="0"/>
              <a:buChar char="•"/>
              <a:defRPr/>
            </a:pPr>
            <a:r>
              <a:rPr lang="en-US" sz="1800" b="1" noProof="1">
                <a:solidFill>
                  <a:schemeClr val="tx1"/>
                </a:solidFill>
              </a:rPr>
              <a:t>category</a:t>
            </a:r>
            <a:r>
              <a:rPr lang="en-US" sz="1800" noProof="1">
                <a:solidFill>
                  <a:schemeClr val="tx1"/>
                </a:solidFill>
              </a:rPr>
              <a:t>: topical area of the article, </a:t>
            </a:r>
            <a:r>
              <a:rPr lang="en-US" sz="1800" i="1" noProof="1">
                <a:solidFill>
                  <a:schemeClr val="tx1"/>
                </a:solidFill>
              </a:rPr>
              <a:t>string</a:t>
            </a:r>
          </a:p>
          <a:p>
            <a:pPr marL="342900" indent="-342900" eaLnBrk="1" fontAlgn="auto" hangingPunct="1">
              <a:lnSpc>
                <a:spcPct val="100000"/>
              </a:lnSpc>
              <a:buFont typeface="Arial" panose="020B0604020202020204" pitchFamily="34" charset="0"/>
              <a:buChar char="•"/>
              <a:defRPr/>
            </a:pPr>
            <a:r>
              <a:rPr lang="en-GB" sz="1800" b="1" noProof="1">
                <a:solidFill>
                  <a:schemeClr val="tx1"/>
                </a:solidFill>
              </a:rPr>
              <a:t>title</a:t>
            </a:r>
            <a:r>
              <a:rPr lang="en-GB" sz="1800" noProof="1">
                <a:solidFill>
                  <a:schemeClr val="tx1"/>
                </a:solidFill>
              </a:rPr>
              <a:t>: title of the article, </a:t>
            </a:r>
            <a:r>
              <a:rPr lang="en-GB" sz="1800" i="1" noProof="1">
                <a:solidFill>
                  <a:schemeClr val="tx1"/>
                </a:solidFill>
              </a:rPr>
              <a:t>string</a:t>
            </a:r>
          </a:p>
          <a:p>
            <a:pPr marL="342900" indent="-342900" eaLnBrk="1" fontAlgn="auto" hangingPunct="1">
              <a:lnSpc>
                <a:spcPct val="100000"/>
              </a:lnSpc>
              <a:buFont typeface="Arial" panose="020B0604020202020204" pitchFamily="34" charset="0"/>
              <a:buChar char="•"/>
              <a:defRPr/>
            </a:pPr>
            <a:r>
              <a:rPr lang="en-GB" sz="1800" b="1" noProof="1">
                <a:solidFill>
                  <a:schemeClr val="tx1"/>
                </a:solidFill>
              </a:rPr>
              <a:t>full_text</a:t>
            </a:r>
            <a:r>
              <a:rPr lang="en-GB" sz="1800" noProof="1">
                <a:solidFill>
                  <a:schemeClr val="tx1"/>
                </a:solidFill>
              </a:rPr>
              <a:t>: the article, </a:t>
            </a:r>
            <a:r>
              <a:rPr lang="en-GB" sz="1800" i="1" noProof="1">
                <a:solidFill>
                  <a:schemeClr val="tx1"/>
                </a:solidFill>
              </a:rPr>
              <a:t>string</a:t>
            </a:r>
          </a:p>
          <a:p>
            <a:pPr marL="342900" indent="-342900" eaLnBrk="1" fontAlgn="auto" hangingPunct="1">
              <a:lnSpc>
                <a:spcPct val="100000"/>
              </a:lnSpc>
              <a:buFont typeface="Arial" panose="020B0604020202020204" pitchFamily="34" charset="0"/>
              <a:buChar char="•"/>
              <a:defRPr/>
            </a:pPr>
            <a:r>
              <a:rPr lang="en-GB" sz="1800" b="1" noProof="1">
                <a:solidFill>
                  <a:schemeClr val="tx1"/>
                </a:solidFill>
              </a:rPr>
              <a:t>summary</a:t>
            </a:r>
            <a:r>
              <a:rPr lang="en-GB" sz="1800" noProof="1">
                <a:solidFill>
                  <a:schemeClr val="tx1"/>
                </a:solidFill>
              </a:rPr>
              <a:t>: human-generated reference summary, </a:t>
            </a:r>
            <a:r>
              <a:rPr lang="en-GB" sz="1800" i="1" noProof="1">
                <a:solidFill>
                  <a:schemeClr val="tx1"/>
                </a:solidFill>
              </a:rPr>
              <a:t>string</a:t>
            </a:r>
          </a:p>
        </p:txBody>
      </p:sp>
      <p:sp>
        <p:nvSpPr>
          <p:cNvPr id="9" name="Segnaposto contenuto 2">
            <a:extLst>
              <a:ext uri="{FF2B5EF4-FFF2-40B4-BE49-F238E27FC236}">
                <a16:creationId xmlns:a16="http://schemas.microsoft.com/office/drawing/2014/main" id="{07F94952-B0D6-1A48-B405-5F25CE3B49AC}"/>
              </a:ext>
            </a:extLst>
          </p:cNvPr>
          <p:cNvSpPr txBox="1">
            <a:spLocks/>
          </p:cNvSpPr>
          <p:nvPr/>
        </p:nvSpPr>
        <p:spPr bwMode="auto">
          <a:xfrm>
            <a:off x="7175499" y="1798537"/>
            <a:ext cx="4356101" cy="15645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Fields belong to one of two </a:t>
            </a:r>
            <a:r>
              <a:rPr lang="en-GB" sz="2000" i="1" noProof="1">
                <a:solidFill>
                  <a:schemeClr val="tx1"/>
                </a:solidFill>
              </a:rPr>
              <a:t>fieldTypes </a:t>
            </a:r>
            <a:r>
              <a:rPr lang="en-GB" sz="2000" noProof="1">
                <a:solidFill>
                  <a:schemeClr val="tx1"/>
                </a:solidFill>
              </a:rPr>
              <a:t>:</a:t>
            </a:r>
          </a:p>
          <a:p>
            <a:pPr marL="342900" indent="-342900" eaLnBrk="1" fontAlgn="auto" hangingPunct="1">
              <a:lnSpc>
                <a:spcPct val="100000"/>
              </a:lnSpc>
              <a:buFont typeface="Arial" panose="020B0604020202020204" pitchFamily="34" charset="0"/>
              <a:buChar char="•"/>
              <a:defRPr/>
            </a:pPr>
            <a:r>
              <a:rPr lang="en-US" sz="1800" b="1" noProof="1">
                <a:solidFill>
                  <a:schemeClr val="tx1"/>
                </a:solidFill>
              </a:rPr>
              <a:t>integer</a:t>
            </a:r>
          </a:p>
          <a:p>
            <a:pPr marL="342900" indent="-342900" eaLnBrk="1" fontAlgn="auto" hangingPunct="1">
              <a:lnSpc>
                <a:spcPct val="100000"/>
              </a:lnSpc>
              <a:buFont typeface="Arial" panose="020B0604020202020204" pitchFamily="34" charset="0"/>
              <a:buChar char="•"/>
              <a:defRPr/>
            </a:pPr>
            <a:r>
              <a:rPr lang="en-US" sz="1800" b="1" noProof="1">
                <a:solidFill>
                  <a:schemeClr val="tx1"/>
                </a:solidFill>
              </a:rPr>
              <a:t>string</a:t>
            </a:r>
            <a:endParaRPr lang="en-US" sz="1800" i="1" noProof="1">
              <a:solidFill>
                <a:schemeClr val="tx1"/>
              </a:solidFill>
            </a:endParaRPr>
          </a:p>
        </p:txBody>
      </p:sp>
      <p:sp>
        <p:nvSpPr>
          <p:cNvPr id="10" name="Segnaposto contenuto 2">
            <a:extLst>
              <a:ext uri="{FF2B5EF4-FFF2-40B4-BE49-F238E27FC236}">
                <a16:creationId xmlns:a16="http://schemas.microsoft.com/office/drawing/2014/main" id="{597D1D82-2EA7-8247-8E76-20CCA357C564}"/>
              </a:ext>
            </a:extLst>
          </p:cNvPr>
          <p:cNvSpPr txBox="1">
            <a:spLocks/>
          </p:cNvSpPr>
          <p:nvPr/>
        </p:nvSpPr>
        <p:spPr bwMode="auto">
          <a:xfrm>
            <a:off x="604838" y="5518051"/>
            <a:ext cx="11267563" cy="74305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no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400" noProof="1">
                <a:solidFill>
                  <a:schemeClr val="tx1"/>
                </a:solidFill>
              </a:rPr>
              <a:t>In general, in order to customize SOLR’s schema, we must (1) define custom </a:t>
            </a:r>
            <a:r>
              <a:rPr lang="en-GB" sz="2400" b="1" noProof="1">
                <a:solidFill>
                  <a:schemeClr val="tx1"/>
                </a:solidFill>
              </a:rPr>
              <a:t>fieldTypes</a:t>
            </a:r>
            <a:r>
              <a:rPr lang="en-GB" sz="2400" noProof="1">
                <a:solidFill>
                  <a:schemeClr val="tx1"/>
                </a:solidFill>
              </a:rPr>
              <a:t>, if any, and then (2) inject our </a:t>
            </a:r>
            <a:r>
              <a:rPr lang="en-GB" sz="2400" b="1" noProof="1">
                <a:solidFill>
                  <a:schemeClr val="tx1"/>
                </a:solidFill>
              </a:rPr>
              <a:t>field</a:t>
            </a:r>
            <a:r>
              <a:rPr lang="en-GB" sz="2400" noProof="1">
                <a:solidFill>
                  <a:schemeClr val="tx1"/>
                </a:solidFill>
              </a:rPr>
              <a:t> names.</a:t>
            </a:r>
          </a:p>
        </p:txBody>
      </p:sp>
    </p:spTree>
    <p:extLst>
      <p:ext uri="{BB962C8B-B14F-4D97-AF65-F5344CB8AC3E}">
        <p14:creationId xmlns:p14="http://schemas.microsoft.com/office/powerpoint/2010/main" val="12229749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Schema Customization: Custom FieldTypes</a:t>
            </a:r>
          </a:p>
        </p:txBody>
      </p:sp>
      <p:pic>
        <p:nvPicPr>
          <p:cNvPr id="4" name="Immagine 3">
            <a:extLst>
              <a:ext uri="{FF2B5EF4-FFF2-40B4-BE49-F238E27FC236}">
                <a16:creationId xmlns:a16="http://schemas.microsoft.com/office/drawing/2014/main" id="{49B25AE2-C627-0B4D-B2ED-84A90C2C907F}"/>
              </a:ext>
            </a:extLst>
          </p:cNvPr>
          <p:cNvPicPr>
            <a:picLocks noChangeAspect="1"/>
          </p:cNvPicPr>
          <p:nvPr/>
        </p:nvPicPr>
        <p:blipFill rotWithShape="1">
          <a:blip r:embed="rId3"/>
          <a:srcRect l="3512"/>
          <a:stretch/>
        </p:blipFill>
        <p:spPr>
          <a:xfrm>
            <a:off x="233516" y="1562100"/>
            <a:ext cx="9031133" cy="3733800"/>
          </a:xfrm>
          <a:prstGeom prst="rect">
            <a:avLst/>
          </a:prstGeom>
        </p:spPr>
      </p:pic>
      <p:sp>
        <p:nvSpPr>
          <p:cNvPr id="11" name="Segnaposto contenuto 2">
            <a:extLst>
              <a:ext uri="{FF2B5EF4-FFF2-40B4-BE49-F238E27FC236}">
                <a16:creationId xmlns:a16="http://schemas.microsoft.com/office/drawing/2014/main" id="{1503387C-BF47-FB44-BAA7-00A61BA3901B}"/>
              </a:ext>
            </a:extLst>
          </p:cNvPr>
          <p:cNvSpPr txBox="1">
            <a:spLocks/>
          </p:cNvSpPr>
          <p:nvPr/>
        </p:nvSpPr>
        <p:spPr bwMode="auto">
          <a:xfrm>
            <a:off x="604838" y="5606951"/>
            <a:ext cx="11267563" cy="74305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defRPr/>
            </a:pPr>
            <a:r>
              <a:rPr lang="en-GB" sz="2000" noProof="1">
                <a:solidFill>
                  <a:schemeClr val="tx1"/>
                </a:solidFill>
              </a:rPr>
              <a:t>An </a:t>
            </a:r>
            <a:r>
              <a:rPr lang="en-GB" sz="2000" b="1" noProof="1">
                <a:solidFill>
                  <a:schemeClr val="tx1"/>
                </a:solidFill>
              </a:rPr>
              <a:t>analyzer</a:t>
            </a:r>
            <a:r>
              <a:rPr lang="en-GB" sz="2000" noProof="1">
                <a:solidFill>
                  <a:schemeClr val="tx1"/>
                </a:solidFill>
              </a:rPr>
              <a:t> examines the text and generates a token stream, which is a set of processed words. The stream is generated according to the specified </a:t>
            </a:r>
            <a:r>
              <a:rPr lang="en-GB" sz="2000" b="1" noProof="1">
                <a:solidFill>
                  <a:schemeClr val="tx1"/>
                </a:solidFill>
              </a:rPr>
              <a:t>tokenizers</a:t>
            </a:r>
            <a:r>
              <a:rPr lang="en-GB" sz="2000" noProof="1">
                <a:solidFill>
                  <a:schemeClr val="tx1"/>
                </a:solidFill>
              </a:rPr>
              <a:t> and </a:t>
            </a:r>
            <a:r>
              <a:rPr lang="en-GB" sz="2000" b="1" noProof="1">
                <a:solidFill>
                  <a:schemeClr val="tx1"/>
                </a:solidFill>
              </a:rPr>
              <a:t>filters</a:t>
            </a:r>
            <a:r>
              <a:rPr lang="en-GB" sz="2000" noProof="1">
                <a:solidFill>
                  <a:schemeClr val="tx1"/>
                </a:solidFill>
              </a:rPr>
              <a:t>.</a:t>
            </a:r>
          </a:p>
        </p:txBody>
      </p:sp>
      <p:sp>
        <p:nvSpPr>
          <p:cNvPr id="12" name="Rettangolo con angoli arrotondati 11">
            <a:extLst>
              <a:ext uri="{FF2B5EF4-FFF2-40B4-BE49-F238E27FC236}">
                <a16:creationId xmlns:a16="http://schemas.microsoft.com/office/drawing/2014/main" id="{E9B8024C-9459-A749-83A5-6C18404DAD5A}"/>
              </a:ext>
            </a:extLst>
          </p:cNvPr>
          <p:cNvSpPr/>
          <p:nvPr/>
        </p:nvSpPr>
        <p:spPr>
          <a:xfrm>
            <a:off x="9813821" y="2014525"/>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Lowercase Tokenizer</a:t>
            </a:r>
            <a:endParaRPr lang="it-IT"/>
          </a:p>
        </p:txBody>
      </p:sp>
      <p:sp>
        <p:nvSpPr>
          <p:cNvPr id="13" name="Rettangolo con angoli arrotondati 12">
            <a:extLst>
              <a:ext uri="{FF2B5EF4-FFF2-40B4-BE49-F238E27FC236}">
                <a16:creationId xmlns:a16="http://schemas.microsoft.com/office/drawing/2014/main" id="{9F378EFA-A709-A44F-AFBB-0006D73C00AD}"/>
              </a:ext>
            </a:extLst>
          </p:cNvPr>
          <p:cNvSpPr/>
          <p:nvPr/>
        </p:nvSpPr>
        <p:spPr>
          <a:xfrm>
            <a:off x="9818738" y="3054787"/>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Stopwords Filter</a:t>
            </a:r>
            <a:endParaRPr lang="it-IT"/>
          </a:p>
        </p:txBody>
      </p:sp>
      <p:sp>
        <p:nvSpPr>
          <p:cNvPr id="14" name="Rettangolo con angoli arrotondati 13">
            <a:extLst>
              <a:ext uri="{FF2B5EF4-FFF2-40B4-BE49-F238E27FC236}">
                <a16:creationId xmlns:a16="http://schemas.microsoft.com/office/drawing/2014/main" id="{38D13EFB-AC0D-E040-8A22-5B873943000C}"/>
              </a:ext>
            </a:extLst>
          </p:cNvPr>
          <p:cNvSpPr/>
          <p:nvPr/>
        </p:nvSpPr>
        <p:spPr>
          <a:xfrm>
            <a:off x="9813821" y="4095049"/>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Porter Stem Filter</a:t>
            </a:r>
            <a:endParaRPr lang="it-IT"/>
          </a:p>
        </p:txBody>
      </p:sp>
      <p:cxnSp>
        <p:nvCxnSpPr>
          <p:cNvPr id="15" name="Connettore 2 14">
            <a:extLst>
              <a:ext uri="{FF2B5EF4-FFF2-40B4-BE49-F238E27FC236}">
                <a16:creationId xmlns:a16="http://schemas.microsoft.com/office/drawing/2014/main" id="{97F9B40B-D235-3C48-9F94-9D95086A8B93}"/>
              </a:ext>
            </a:extLst>
          </p:cNvPr>
          <p:cNvCxnSpPr>
            <a:cxnSpLocks/>
            <a:stCxn id="12" idx="2"/>
            <a:endCxn id="13" idx="0"/>
          </p:cNvCxnSpPr>
          <p:nvPr/>
        </p:nvCxnSpPr>
        <p:spPr>
          <a:xfrm>
            <a:off x="10698725" y="2719990"/>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2CA46E30-54B5-5640-8898-2022DB4735D1}"/>
              </a:ext>
            </a:extLst>
          </p:cNvPr>
          <p:cNvCxnSpPr>
            <a:cxnSpLocks/>
            <a:stCxn id="13" idx="2"/>
            <a:endCxn id="14" idx="0"/>
          </p:cNvCxnSpPr>
          <p:nvPr/>
        </p:nvCxnSpPr>
        <p:spPr>
          <a:xfrm flipH="1">
            <a:off x="10698725" y="3760252"/>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8127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Schema Customization: Analyzers</a:t>
            </a:r>
          </a:p>
        </p:txBody>
      </p:sp>
      <p:cxnSp>
        <p:nvCxnSpPr>
          <p:cNvPr id="14" name="Connettore 2 13">
            <a:extLst>
              <a:ext uri="{FF2B5EF4-FFF2-40B4-BE49-F238E27FC236}">
                <a16:creationId xmlns:a16="http://schemas.microsoft.com/office/drawing/2014/main" id="{6F6D0339-8C7F-AD44-875F-4709DEE80DA5}"/>
              </a:ext>
            </a:extLst>
          </p:cNvPr>
          <p:cNvCxnSpPr>
            <a:cxnSpLocks/>
          </p:cNvCxnSpPr>
          <p:nvPr/>
        </p:nvCxnSpPr>
        <p:spPr>
          <a:xfrm>
            <a:off x="5598572" y="3677833"/>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30027ACA-B947-9045-9713-C02576E786BD}"/>
              </a:ext>
            </a:extLst>
          </p:cNvPr>
          <p:cNvCxnSpPr>
            <a:cxnSpLocks/>
          </p:cNvCxnSpPr>
          <p:nvPr/>
        </p:nvCxnSpPr>
        <p:spPr>
          <a:xfrm flipH="1">
            <a:off x="5598572" y="4718095"/>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Segnaposto contenuto 2">
            <a:extLst>
              <a:ext uri="{FF2B5EF4-FFF2-40B4-BE49-F238E27FC236}">
                <a16:creationId xmlns:a16="http://schemas.microsoft.com/office/drawing/2014/main" id="{A7C7D78E-BE22-7A4C-AB82-D7C05A9ABF32}"/>
              </a:ext>
            </a:extLst>
          </p:cNvPr>
          <p:cNvSpPr txBox="1">
            <a:spLocks/>
          </p:cNvSpPr>
          <p:nvPr/>
        </p:nvSpPr>
        <p:spPr bwMode="auto">
          <a:xfrm>
            <a:off x="3481230" y="2105844"/>
            <a:ext cx="4270976"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85000" lnSpcReduction="1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“This is an interesting IRS project example.”</a:t>
            </a:r>
          </a:p>
        </p:txBody>
      </p:sp>
      <p:cxnSp>
        <p:nvCxnSpPr>
          <p:cNvPr id="17" name="Connettore 2 16">
            <a:extLst>
              <a:ext uri="{FF2B5EF4-FFF2-40B4-BE49-F238E27FC236}">
                <a16:creationId xmlns:a16="http://schemas.microsoft.com/office/drawing/2014/main" id="{A3B66291-60D4-A746-A47B-B51F09A3C579}"/>
              </a:ext>
            </a:extLst>
          </p:cNvPr>
          <p:cNvCxnSpPr>
            <a:cxnSpLocks/>
          </p:cNvCxnSpPr>
          <p:nvPr/>
        </p:nvCxnSpPr>
        <p:spPr>
          <a:xfrm>
            <a:off x="5598571" y="2631773"/>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Segnaposto contenuto 2">
            <a:extLst>
              <a:ext uri="{FF2B5EF4-FFF2-40B4-BE49-F238E27FC236}">
                <a16:creationId xmlns:a16="http://schemas.microsoft.com/office/drawing/2014/main" id="{776CF4E7-F261-154C-B13E-92DD13132D5A}"/>
              </a:ext>
            </a:extLst>
          </p:cNvPr>
          <p:cNvSpPr txBox="1">
            <a:spLocks/>
          </p:cNvSpPr>
          <p:nvPr/>
        </p:nvSpPr>
        <p:spPr bwMode="auto">
          <a:xfrm>
            <a:off x="3076514" y="3151903"/>
            <a:ext cx="583136"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this</a:t>
            </a:r>
          </a:p>
        </p:txBody>
      </p:sp>
      <p:sp>
        <p:nvSpPr>
          <p:cNvPr id="22" name="Segnaposto contenuto 2">
            <a:extLst>
              <a:ext uri="{FF2B5EF4-FFF2-40B4-BE49-F238E27FC236}">
                <a16:creationId xmlns:a16="http://schemas.microsoft.com/office/drawing/2014/main" id="{B2A9A55E-589D-B34A-9F66-AAFBA63599E0}"/>
              </a:ext>
            </a:extLst>
          </p:cNvPr>
          <p:cNvSpPr txBox="1">
            <a:spLocks/>
          </p:cNvSpPr>
          <p:nvPr/>
        </p:nvSpPr>
        <p:spPr bwMode="auto">
          <a:xfrm>
            <a:off x="3756818" y="3143902"/>
            <a:ext cx="457534" cy="35080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 is</a:t>
            </a:r>
          </a:p>
        </p:txBody>
      </p:sp>
      <p:sp>
        <p:nvSpPr>
          <p:cNvPr id="23" name="Segnaposto contenuto 2">
            <a:extLst>
              <a:ext uri="{FF2B5EF4-FFF2-40B4-BE49-F238E27FC236}">
                <a16:creationId xmlns:a16="http://schemas.microsoft.com/office/drawing/2014/main" id="{B77DAB82-EF73-A64E-A296-AF6D40EC0250}"/>
              </a:ext>
            </a:extLst>
          </p:cNvPr>
          <p:cNvSpPr txBox="1">
            <a:spLocks/>
          </p:cNvSpPr>
          <p:nvPr/>
        </p:nvSpPr>
        <p:spPr bwMode="auto">
          <a:xfrm>
            <a:off x="4324220" y="3143902"/>
            <a:ext cx="457534" cy="35080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an</a:t>
            </a:r>
          </a:p>
        </p:txBody>
      </p:sp>
      <p:sp>
        <p:nvSpPr>
          <p:cNvPr id="24" name="Segnaposto contenuto 2">
            <a:extLst>
              <a:ext uri="{FF2B5EF4-FFF2-40B4-BE49-F238E27FC236}">
                <a16:creationId xmlns:a16="http://schemas.microsoft.com/office/drawing/2014/main" id="{E8D22CE8-33E7-2642-B01E-B97AA71BAC1F}"/>
              </a:ext>
            </a:extLst>
          </p:cNvPr>
          <p:cNvSpPr txBox="1">
            <a:spLocks/>
          </p:cNvSpPr>
          <p:nvPr/>
        </p:nvSpPr>
        <p:spPr bwMode="auto">
          <a:xfrm>
            <a:off x="4878921" y="3141974"/>
            <a:ext cx="1437889" cy="352729"/>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1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interesting</a:t>
            </a:r>
          </a:p>
        </p:txBody>
      </p:sp>
      <p:sp>
        <p:nvSpPr>
          <p:cNvPr id="25" name="Segnaposto contenuto 2">
            <a:extLst>
              <a:ext uri="{FF2B5EF4-FFF2-40B4-BE49-F238E27FC236}">
                <a16:creationId xmlns:a16="http://schemas.microsoft.com/office/drawing/2014/main" id="{CA308D65-5199-F14E-90DC-36A633C693A7}"/>
              </a:ext>
            </a:extLst>
          </p:cNvPr>
          <p:cNvSpPr txBox="1">
            <a:spLocks/>
          </p:cNvSpPr>
          <p:nvPr/>
        </p:nvSpPr>
        <p:spPr bwMode="auto">
          <a:xfrm>
            <a:off x="6428720" y="3149780"/>
            <a:ext cx="563737"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irs</a:t>
            </a:r>
          </a:p>
        </p:txBody>
      </p:sp>
      <p:sp>
        <p:nvSpPr>
          <p:cNvPr id="26" name="Segnaposto contenuto 2">
            <a:extLst>
              <a:ext uri="{FF2B5EF4-FFF2-40B4-BE49-F238E27FC236}">
                <a16:creationId xmlns:a16="http://schemas.microsoft.com/office/drawing/2014/main" id="{58C15ED2-2669-064D-8F6D-577066390C6F}"/>
              </a:ext>
            </a:extLst>
          </p:cNvPr>
          <p:cNvSpPr txBox="1">
            <a:spLocks/>
          </p:cNvSpPr>
          <p:nvPr/>
        </p:nvSpPr>
        <p:spPr bwMode="auto">
          <a:xfrm>
            <a:off x="7084466" y="3149779"/>
            <a:ext cx="926081"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project</a:t>
            </a:r>
          </a:p>
        </p:txBody>
      </p:sp>
      <p:sp>
        <p:nvSpPr>
          <p:cNvPr id="27" name="Segnaposto contenuto 2">
            <a:extLst>
              <a:ext uri="{FF2B5EF4-FFF2-40B4-BE49-F238E27FC236}">
                <a16:creationId xmlns:a16="http://schemas.microsoft.com/office/drawing/2014/main" id="{6D362019-8F23-1B4E-9324-046082103C49}"/>
              </a:ext>
            </a:extLst>
          </p:cNvPr>
          <p:cNvSpPr txBox="1">
            <a:spLocks/>
          </p:cNvSpPr>
          <p:nvPr/>
        </p:nvSpPr>
        <p:spPr bwMode="auto">
          <a:xfrm>
            <a:off x="8099402" y="3141974"/>
            <a:ext cx="1158897"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example</a:t>
            </a:r>
          </a:p>
        </p:txBody>
      </p:sp>
      <p:sp>
        <p:nvSpPr>
          <p:cNvPr id="28" name="Segnaposto contenuto 2">
            <a:extLst>
              <a:ext uri="{FF2B5EF4-FFF2-40B4-BE49-F238E27FC236}">
                <a16:creationId xmlns:a16="http://schemas.microsoft.com/office/drawing/2014/main" id="{F5D03A16-DEE8-214E-BBE7-7C23CDDF3007}"/>
              </a:ext>
            </a:extLst>
          </p:cNvPr>
          <p:cNvSpPr txBox="1">
            <a:spLocks/>
          </p:cNvSpPr>
          <p:nvPr/>
        </p:nvSpPr>
        <p:spPr bwMode="auto">
          <a:xfrm>
            <a:off x="3393026" y="4196036"/>
            <a:ext cx="1437889" cy="352729"/>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1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interesting</a:t>
            </a:r>
          </a:p>
        </p:txBody>
      </p:sp>
      <p:sp>
        <p:nvSpPr>
          <p:cNvPr id="29" name="Segnaposto contenuto 2">
            <a:extLst>
              <a:ext uri="{FF2B5EF4-FFF2-40B4-BE49-F238E27FC236}">
                <a16:creationId xmlns:a16="http://schemas.microsoft.com/office/drawing/2014/main" id="{B023A40E-C82D-194E-AF0B-AAAAD25994EA}"/>
              </a:ext>
            </a:extLst>
          </p:cNvPr>
          <p:cNvSpPr txBox="1">
            <a:spLocks/>
          </p:cNvSpPr>
          <p:nvPr/>
        </p:nvSpPr>
        <p:spPr bwMode="auto">
          <a:xfrm>
            <a:off x="4942825" y="4203842"/>
            <a:ext cx="563737"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irs</a:t>
            </a:r>
          </a:p>
        </p:txBody>
      </p:sp>
      <p:sp>
        <p:nvSpPr>
          <p:cNvPr id="30" name="Segnaposto contenuto 2">
            <a:extLst>
              <a:ext uri="{FF2B5EF4-FFF2-40B4-BE49-F238E27FC236}">
                <a16:creationId xmlns:a16="http://schemas.microsoft.com/office/drawing/2014/main" id="{A558C12F-9153-E348-811E-BFAC9BC365F5}"/>
              </a:ext>
            </a:extLst>
          </p:cNvPr>
          <p:cNvSpPr txBox="1">
            <a:spLocks/>
          </p:cNvSpPr>
          <p:nvPr/>
        </p:nvSpPr>
        <p:spPr bwMode="auto">
          <a:xfrm>
            <a:off x="5598571" y="4203841"/>
            <a:ext cx="926081"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project</a:t>
            </a:r>
          </a:p>
        </p:txBody>
      </p:sp>
      <p:sp>
        <p:nvSpPr>
          <p:cNvPr id="31" name="Segnaposto contenuto 2">
            <a:extLst>
              <a:ext uri="{FF2B5EF4-FFF2-40B4-BE49-F238E27FC236}">
                <a16:creationId xmlns:a16="http://schemas.microsoft.com/office/drawing/2014/main" id="{CDF361E0-2700-7248-9AD6-E417E8B1196E}"/>
              </a:ext>
            </a:extLst>
          </p:cNvPr>
          <p:cNvSpPr txBox="1">
            <a:spLocks/>
          </p:cNvSpPr>
          <p:nvPr/>
        </p:nvSpPr>
        <p:spPr bwMode="auto">
          <a:xfrm>
            <a:off x="6613508" y="4196036"/>
            <a:ext cx="1138698"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example</a:t>
            </a:r>
          </a:p>
        </p:txBody>
      </p:sp>
      <p:sp>
        <p:nvSpPr>
          <p:cNvPr id="32" name="Segnaposto contenuto 2">
            <a:extLst>
              <a:ext uri="{FF2B5EF4-FFF2-40B4-BE49-F238E27FC236}">
                <a16:creationId xmlns:a16="http://schemas.microsoft.com/office/drawing/2014/main" id="{CD87E941-A421-AB4F-9FC0-5B345FB435AC}"/>
              </a:ext>
            </a:extLst>
          </p:cNvPr>
          <p:cNvSpPr txBox="1">
            <a:spLocks/>
          </p:cNvSpPr>
          <p:nvPr/>
        </p:nvSpPr>
        <p:spPr bwMode="auto">
          <a:xfrm>
            <a:off x="3982598" y="5224544"/>
            <a:ext cx="1022306" cy="352729"/>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1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interest</a:t>
            </a:r>
          </a:p>
        </p:txBody>
      </p:sp>
      <p:sp>
        <p:nvSpPr>
          <p:cNvPr id="33" name="Segnaposto contenuto 2">
            <a:extLst>
              <a:ext uri="{FF2B5EF4-FFF2-40B4-BE49-F238E27FC236}">
                <a16:creationId xmlns:a16="http://schemas.microsoft.com/office/drawing/2014/main" id="{959D230F-7912-2646-886C-2CA207D8DF3C}"/>
              </a:ext>
            </a:extLst>
          </p:cNvPr>
          <p:cNvSpPr txBox="1">
            <a:spLocks/>
          </p:cNvSpPr>
          <p:nvPr/>
        </p:nvSpPr>
        <p:spPr bwMode="auto">
          <a:xfrm>
            <a:off x="5100596" y="5232350"/>
            <a:ext cx="563737"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ctr" eaLnBrk="1" fontAlgn="auto" hangingPunct="1">
              <a:lnSpc>
                <a:spcPct val="100000"/>
              </a:lnSpc>
              <a:buFont typeface="Arial" panose="020B0604020202020204" pitchFamily="34" charset="0"/>
              <a:buNone/>
              <a:defRPr/>
            </a:pPr>
            <a:r>
              <a:rPr lang="en-GB" sz="2000" noProof="1">
                <a:solidFill>
                  <a:schemeClr val="tx1"/>
                </a:solidFill>
              </a:rPr>
              <a:t>irs</a:t>
            </a:r>
          </a:p>
        </p:txBody>
      </p:sp>
      <p:sp>
        <p:nvSpPr>
          <p:cNvPr id="34" name="Segnaposto contenuto 2">
            <a:extLst>
              <a:ext uri="{FF2B5EF4-FFF2-40B4-BE49-F238E27FC236}">
                <a16:creationId xmlns:a16="http://schemas.microsoft.com/office/drawing/2014/main" id="{DE05D52C-CF65-F94E-8611-3CA92F65D6D9}"/>
              </a:ext>
            </a:extLst>
          </p:cNvPr>
          <p:cNvSpPr txBox="1">
            <a:spLocks/>
          </p:cNvSpPr>
          <p:nvPr/>
        </p:nvSpPr>
        <p:spPr bwMode="auto">
          <a:xfrm>
            <a:off x="5756342" y="5232349"/>
            <a:ext cx="926081"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project</a:t>
            </a:r>
          </a:p>
        </p:txBody>
      </p:sp>
      <p:sp>
        <p:nvSpPr>
          <p:cNvPr id="35" name="Segnaposto contenuto 2">
            <a:extLst>
              <a:ext uri="{FF2B5EF4-FFF2-40B4-BE49-F238E27FC236}">
                <a16:creationId xmlns:a16="http://schemas.microsoft.com/office/drawing/2014/main" id="{4B1EEC47-B67A-8A4F-95A9-FEA6C70496FE}"/>
              </a:ext>
            </a:extLst>
          </p:cNvPr>
          <p:cNvSpPr txBox="1">
            <a:spLocks/>
          </p:cNvSpPr>
          <p:nvPr/>
        </p:nvSpPr>
        <p:spPr bwMode="auto">
          <a:xfrm>
            <a:off x="6771279" y="5224544"/>
            <a:ext cx="1022306" cy="33479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buFont typeface="Arial" panose="020B0604020202020204" pitchFamily="34" charset="0"/>
              <a:buNone/>
              <a:defRPr/>
            </a:pPr>
            <a:r>
              <a:rPr lang="en-GB" sz="2000" noProof="1">
                <a:solidFill>
                  <a:schemeClr val="tx1"/>
                </a:solidFill>
              </a:rPr>
              <a:t>exampl</a:t>
            </a:r>
          </a:p>
        </p:txBody>
      </p:sp>
    </p:spTree>
    <p:extLst>
      <p:ext uri="{BB962C8B-B14F-4D97-AF65-F5344CB8AC3E}">
        <p14:creationId xmlns:p14="http://schemas.microsoft.com/office/powerpoint/2010/main" val="3404063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Schema Customization: Field Injection</a:t>
            </a:r>
          </a:p>
        </p:txBody>
      </p:sp>
      <p:pic>
        <p:nvPicPr>
          <p:cNvPr id="3" name="Immagine 2">
            <a:extLst>
              <a:ext uri="{FF2B5EF4-FFF2-40B4-BE49-F238E27FC236}">
                <a16:creationId xmlns:a16="http://schemas.microsoft.com/office/drawing/2014/main" id="{8161C868-B560-6044-88E5-ACBB72E60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300" y="1809750"/>
            <a:ext cx="7670800" cy="4205970"/>
          </a:xfrm>
          <a:prstGeom prst="rect">
            <a:avLst/>
          </a:prstGeom>
        </p:spPr>
      </p:pic>
      <p:sp>
        <p:nvSpPr>
          <p:cNvPr id="10" name="CasellaDiTesto 9">
            <a:extLst>
              <a:ext uri="{FF2B5EF4-FFF2-40B4-BE49-F238E27FC236}">
                <a16:creationId xmlns:a16="http://schemas.microsoft.com/office/drawing/2014/main" id="{5C78F6FC-30F8-E047-AF13-ED8AEB6248FF}"/>
              </a:ext>
            </a:extLst>
          </p:cNvPr>
          <p:cNvSpPr txBox="1"/>
          <p:nvPr/>
        </p:nvSpPr>
        <p:spPr>
          <a:xfrm>
            <a:off x="469900" y="2489884"/>
            <a:ext cx="3708400" cy="646331"/>
          </a:xfrm>
          <a:prstGeom prst="rect">
            <a:avLst/>
          </a:prstGeom>
          <a:noFill/>
        </p:spPr>
        <p:txBody>
          <a:bodyPr wrap="square" rtlCol="0">
            <a:spAutoFit/>
          </a:bodyPr>
          <a:lstStyle/>
          <a:p>
            <a:r>
              <a:rPr lang="en-US" b="1" dirty="0">
                <a:latin typeface="+mn-lt"/>
              </a:rPr>
              <a:t>pint</a:t>
            </a:r>
            <a:r>
              <a:rPr lang="en-US" dirty="0">
                <a:latin typeface="+mn-lt"/>
              </a:rPr>
              <a:t> is a standard SOLR fieldType for integers</a:t>
            </a:r>
          </a:p>
        </p:txBody>
      </p:sp>
      <p:sp>
        <p:nvSpPr>
          <p:cNvPr id="11" name="Parentesi quadra aperta 10">
            <a:extLst>
              <a:ext uri="{FF2B5EF4-FFF2-40B4-BE49-F238E27FC236}">
                <a16:creationId xmlns:a16="http://schemas.microsoft.com/office/drawing/2014/main" id="{7698B632-85B2-D640-A5F5-E8F8739CECC8}"/>
              </a:ext>
            </a:extLst>
          </p:cNvPr>
          <p:cNvSpPr/>
          <p:nvPr/>
        </p:nvSpPr>
        <p:spPr>
          <a:xfrm>
            <a:off x="4254500" y="2527300"/>
            <a:ext cx="152400" cy="571500"/>
          </a:xfrm>
          <a:prstGeom prst="leftBracket">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6" name="CasellaDiTesto 35">
            <a:extLst>
              <a:ext uri="{FF2B5EF4-FFF2-40B4-BE49-F238E27FC236}">
                <a16:creationId xmlns:a16="http://schemas.microsoft.com/office/drawing/2014/main" id="{F5F25ED1-93E4-B640-B1BD-CA62AD89F69B}"/>
              </a:ext>
            </a:extLst>
          </p:cNvPr>
          <p:cNvSpPr txBox="1"/>
          <p:nvPr/>
        </p:nvSpPr>
        <p:spPr>
          <a:xfrm>
            <a:off x="469900" y="4271509"/>
            <a:ext cx="3708400" cy="646331"/>
          </a:xfrm>
          <a:prstGeom prst="rect">
            <a:avLst/>
          </a:prstGeom>
          <a:noFill/>
        </p:spPr>
        <p:txBody>
          <a:bodyPr wrap="square" rtlCol="0">
            <a:spAutoFit/>
          </a:bodyPr>
          <a:lstStyle/>
          <a:p>
            <a:r>
              <a:rPr lang="en-US" b="1" dirty="0">
                <a:latin typeface="+mn-lt"/>
              </a:rPr>
              <a:t>customTextField</a:t>
            </a:r>
            <a:r>
              <a:rPr lang="en-US" dirty="0">
                <a:latin typeface="+mn-lt"/>
              </a:rPr>
              <a:t> is our custom fieldType for strings</a:t>
            </a:r>
          </a:p>
        </p:txBody>
      </p:sp>
      <p:sp>
        <p:nvSpPr>
          <p:cNvPr id="37" name="Parentesi quadra aperta 36">
            <a:extLst>
              <a:ext uri="{FF2B5EF4-FFF2-40B4-BE49-F238E27FC236}">
                <a16:creationId xmlns:a16="http://schemas.microsoft.com/office/drawing/2014/main" id="{A9C53EF5-090B-E242-A421-3C51053B961E}"/>
              </a:ext>
            </a:extLst>
          </p:cNvPr>
          <p:cNvSpPr/>
          <p:nvPr/>
        </p:nvSpPr>
        <p:spPr>
          <a:xfrm>
            <a:off x="4254500" y="3238500"/>
            <a:ext cx="152400" cy="2260600"/>
          </a:xfrm>
          <a:prstGeom prst="leftBracket">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758099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E1466-BCCA-4F49-A069-7162D2E778C2}"/>
              </a:ext>
            </a:extLst>
          </p:cNvPr>
          <p:cNvSpPr>
            <a:spLocks noGrp="1"/>
          </p:cNvSpPr>
          <p:nvPr>
            <p:ph type="title"/>
          </p:nvPr>
        </p:nvSpPr>
        <p:spPr/>
        <p:txBody>
          <a:bodyPr/>
          <a:lstStyle/>
          <a:p>
            <a:r>
              <a:rPr lang="it-IT"/>
              <a:t>Indexing</a:t>
            </a:r>
          </a:p>
        </p:txBody>
      </p:sp>
      <p:pic>
        <p:nvPicPr>
          <p:cNvPr id="4" name="Immagine 3">
            <a:extLst>
              <a:ext uri="{FF2B5EF4-FFF2-40B4-BE49-F238E27FC236}">
                <a16:creationId xmlns:a16="http://schemas.microsoft.com/office/drawing/2014/main" id="{8A30D87B-9A89-F142-8293-81D7BF09E37E}"/>
              </a:ext>
            </a:extLst>
          </p:cNvPr>
          <p:cNvPicPr>
            <a:picLocks noChangeAspect="1"/>
          </p:cNvPicPr>
          <p:nvPr/>
        </p:nvPicPr>
        <p:blipFill rotWithShape="1">
          <a:blip r:embed="rId2"/>
          <a:srcRect l="4139"/>
          <a:stretch/>
        </p:blipFill>
        <p:spPr>
          <a:xfrm>
            <a:off x="1473200" y="3162299"/>
            <a:ext cx="9238146" cy="787400"/>
          </a:xfrm>
          <a:prstGeom prst="rect">
            <a:avLst/>
          </a:prstGeom>
        </p:spPr>
      </p:pic>
      <p:sp>
        <p:nvSpPr>
          <p:cNvPr id="5" name="Segnaposto contenuto 2">
            <a:extLst>
              <a:ext uri="{FF2B5EF4-FFF2-40B4-BE49-F238E27FC236}">
                <a16:creationId xmlns:a16="http://schemas.microsoft.com/office/drawing/2014/main" id="{84E3FF8A-6FC7-4D4F-8009-DF466D91CD70}"/>
              </a:ext>
            </a:extLst>
          </p:cNvPr>
          <p:cNvSpPr txBox="1">
            <a:spLocks/>
          </p:cNvSpPr>
          <p:nvPr/>
        </p:nvSpPr>
        <p:spPr bwMode="auto">
          <a:xfrm>
            <a:off x="1125134" y="1804691"/>
            <a:ext cx="10495367" cy="45289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normAutofit fontScale="925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00000"/>
              </a:lnSpc>
              <a:defRPr/>
            </a:pPr>
            <a:r>
              <a:rPr lang="en-GB" sz="2400" noProof="1">
                <a:solidFill>
                  <a:schemeClr val="tx1"/>
                </a:solidFill>
              </a:rPr>
              <a:t>After the schema operations have been completed, the indexing process is trivial:</a:t>
            </a:r>
          </a:p>
        </p:txBody>
      </p:sp>
      <p:cxnSp>
        <p:nvCxnSpPr>
          <p:cNvPr id="6" name="Connettore 2 5">
            <a:extLst>
              <a:ext uri="{FF2B5EF4-FFF2-40B4-BE49-F238E27FC236}">
                <a16:creationId xmlns:a16="http://schemas.microsoft.com/office/drawing/2014/main" id="{B16D128D-013F-054D-BCA1-E2BCDBAD5A10}"/>
              </a:ext>
            </a:extLst>
          </p:cNvPr>
          <p:cNvCxnSpPr>
            <a:cxnSpLocks/>
          </p:cNvCxnSpPr>
          <p:nvPr/>
        </p:nvCxnSpPr>
        <p:spPr>
          <a:xfrm flipV="1">
            <a:off x="4916277" y="3949700"/>
            <a:ext cx="0" cy="9906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D8D055D7-3262-AA45-B8F9-2E866E2DB494}"/>
              </a:ext>
            </a:extLst>
          </p:cNvPr>
          <p:cNvCxnSpPr>
            <a:cxnSpLocks/>
          </p:cNvCxnSpPr>
          <p:nvPr/>
        </p:nvCxnSpPr>
        <p:spPr>
          <a:xfrm flipV="1">
            <a:off x="3701840" y="3940594"/>
            <a:ext cx="0" cy="99970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A8FF6494-D936-CF4D-9962-B46C7CC7B1E9}"/>
              </a:ext>
            </a:extLst>
          </p:cNvPr>
          <p:cNvSpPr txBox="1"/>
          <p:nvPr/>
        </p:nvSpPr>
        <p:spPr>
          <a:xfrm>
            <a:off x="4313371" y="4980326"/>
            <a:ext cx="1205812" cy="369332"/>
          </a:xfrm>
          <a:prstGeom prst="rect">
            <a:avLst/>
          </a:prstGeom>
          <a:noFill/>
        </p:spPr>
        <p:txBody>
          <a:bodyPr wrap="square" rtlCol="0">
            <a:spAutoFit/>
          </a:bodyPr>
          <a:lstStyle/>
          <a:p>
            <a:r>
              <a:rPr lang="it-IT">
                <a:latin typeface="+mn-lt"/>
              </a:rPr>
              <a:t>Collection</a:t>
            </a:r>
          </a:p>
        </p:txBody>
      </p:sp>
      <p:sp>
        <p:nvSpPr>
          <p:cNvPr id="9" name="CasellaDiTesto 8">
            <a:extLst>
              <a:ext uri="{FF2B5EF4-FFF2-40B4-BE49-F238E27FC236}">
                <a16:creationId xmlns:a16="http://schemas.microsoft.com/office/drawing/2014/main" id="{A041F37B-2206-3D4B-8B63-3F395596B405}"/>
              </a:ext>
            </a:extLst>
          </p:cNvPr>
          <p:cNvSpPr txBox="1"/>
          <p:nvPr/>
        </p:nvSpPr>
        <p:spPr>
          <a:xfrm>
            <a:off x="3381166" y="4998413"/>
            <a:ext cx="641348" cy="369332"/>
          </a:xfrm>
          <a:prstGeom prst="rect">
            <a:avLst/>
          </a:prstGeom>
          <a:noFill/>
        </p:spPr>
        <p:txBody>
          <a:bodyPr wrap="square" rtlCol="0">
            <a:spAutoFit/>
          </a:bodyPr>
          <a:lstStyle/>
          <a:p>
            <a:r>
              <a:rPr lang="it-IT">
                <a:latin typeface="+mn-lt"/>
              </a:rPr>
              <a:t>Port</a:t>
            </a:r>
          </a:p>
        </p:txBody>
      </p:sp>
      <p:cxnSp>
        <p:nvCxnSpPr>
          <p:cNvPr id="14" name="Connettore 2 13">
            <a:extLst>
              <a:ext uri="{FF2B5EF4-FFF2-40B4-BE49-F238E27FC236}">
                <a16:creationId xmlns:a16="http://schemas.microsoft.com/office/drawing/2014/main" id="{3816B107-001C-7B48-B0DE-CF0D5C76BEC6}"/>
              </a:ext>
            </a:extLst>
          </p:cNvPr>
          <p:cNvCxnSpPr>
            <a:cxnSpLocks/>
          </p:cNvCxnSpPr>
          <p:nvPr/>
        </p:nvCxnSpPr>
        <p:spPr>
          <a:xfrm flipV="1">
            <a:off x="7982161" y="3909674"/>
            <a:ext cx="0" cy="9906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0B22E77F-67C0-FC4C-8EAE-FDD56FB03B9A}"/>
              </a:ext>
            </a:extLst>
          </p:cNvPr>
          <p:cNvSpPr txBox="1"/>
          <p:nvPr/>
        </p:nvSpPr>
        <p:spPr>
          <a:xfrm>
            <a:off x="7379254" y="4940300"/>
            <a:ext cx="1409137" cy="369332"/>
          </a:xfrm>
          <a:prstGeom prst="rect">
            <a:avLst/>
          </a:prstGeom>
          <a:noFill/>
        </p:spPr>
        <p:txBody>
          <a:bodyPr wrap="square" rtlCol="0">
            <a:spAutoFit/>
          </a:bodyPr>
          <a:lstStyle/>
          <a:p>
            <a:r>
              <a:rPr lang="it-IT">
                <a:latin typeface="+mn-lt"/>
              </a:rPr>
              <a:t>Documents</a:t>
            </a:r>
          </a:p>
        </p:txBody>
      </p:sp>
    </p:spTree>
    <p:extLst>
      <p:ext uri="{BB962C8B-B14F-4D97-AF65-F5344CB8AC3E}">
        <p14:creationId xmlns:p14="http://schemas.microsoft.com/office/powerpoint/2010/main" val="272131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a:xfrm>
            <a:off x="838200" y="2401888"/>
            <a:ext cx="4508500" cy="2187575"/>
          </a:xfrm>
        </p:spPr>
        <p:txBody>
          <a:bodyPr/>
          <a:lstStyle/>
          <a:p>
            <a:pPr eaLnBrk="1" hangingPunct="1"/>
            <a:r>
              <a:rPr lang="it-IT" noProof="1"/>
              <a:t>TF-IDF Summaries</a:t>
            </a:r>
          </a:p>
        </p:txBody>
      </p:sp>
      <p:sp>
        <p:nvSpPr>
          <p:cNvPr id="3" name="Segnaposto testo 2"/>
          <p:cNvSpPr>
            <a:spLocks noGrp="1"/>
          </p:cNvSpPr>
          <p:nvPr>
            <p:ph type="body" idx="1"/>
          </p:nvPr>
        </p:nvSpPr>
        <p:spPr>
          <a:xfrm>
            <a:off x="6027738" y="1857375"/>
            <a:ext cx="5859462" cy="3214688"/>
          </a:xfrm>
        </p:spPr>
        <p:txBody>
          <a:bodyPr rtlCol="0">
            <a:noAutofit/>
          </a:bodyPr>
          <a:lstStyle/>
          <a:p>
            <a:pPr eaLnBrk="1" fontAlgn="auto" hangingPunct="1">
              <a:spcAft>
                <a:spcPts val="0"/>
              </a:spcAft>
              <a:buFont typeface="Arial" panose="020B0604020202020204" pitchFamily="34" charset="0"/>
              <a:buNone/>
              <a:defRPr/>
            </a:pPr>
            <a:r>
              <a:rPr lang="it-IT" sz="2400" noProof="1"/>
              <a:t>Request Wrappers</a:t>
            </a:r>
          </a:p>
          <a:p>
            <a:pPr eaLnBrk="1" fontAlgn="auto" hangingPunct="1">
              <a:spcAft>
                <a:spcPts val="0"/>
              </a:spcAft>
              <a:buFont typeface="Arial" panose="020B0604020202020204" pitchFamily="34" charset="0"/>
              <a:buNone/>
              <a:defRPr/>
            </a:pPr>
            <a:r>
              <a:rPr lang="it-IT" sz="2400" noProof="1"/>
              <a:t>Python Processing</a:t>
            </a:r>
          </a:p>
        </p:txBody>
      </p:sp>
    </p:spTree>
    <p:extLst>
      <p:ext uri="{BB962C8B-B14F-4D97-AF65-F5344CB8AC3E}">
        <p14:creationId xmlns:p14="http://schemas.microsoft.com/office/powerpoint/2010/main" val="52820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A Simple Request</a:t>
            </a:r>
          </a:p>
        </p:txBody>
      </p:sp>
      <p:pic>
        <p:nvPicPr>
          <p:cNvPr id="5" name="Immagine 4">
            <a:extLst>
              <a:ext uri="{FF2B5EF4-FFF2-40B4-BE49-F238E27FC236}">
                <a16:creationId xmlns:a16="http://schemas.microsoft.com/office/drawing/2014/main" id="{EAF09997-A0D0-374E-B3E1-739508ACB2C0}"/>
              </a:ext>
            </a:extLst>
          </p:cNvPr>
          <p:cNvPicPr>
            <a:picLocks noChangeAspect="1"/>
          </p:cNvPicPr>
          <p:nvPr/>
        </p:nvPicPr>
        <p:blipFill>
          <a:blip r:embed="rId3"/>
          <a:stretch>
            <a:fillRect/>
          </a:stretch>
        </p:blipFill>
        <p:spPr>
          <a:xfrm>
            <a:off x="1254919" y="1658235"/>
            <a:ext cx="9448800" cy="2870200"/>
          </a:xfrm>
          <a:prstGeom prst="rect">
            <a:avLst/>
          </a:prstGeom>
        </p:spPr>
      </p:pic>
      <p:cxnSp>
        <p:nvCxnSpPr>
          <p:cNvPr id="11" name="Connettore 2 10">
            <a:extLst>
              <a:ext uri="{FF2B5EF4-FFF2-40B4-BE49-F238E27FC236}">
                <a16:creationId xmlns:a16="http://schemas.microsoft.com/office/drawing/2014/main" id="{7913CA2A-6241-0B4D-8F51-6C11D7B1B759}"/>
              </a:ext>
            </a:extLst>
          </p:cNvPr>
          <p:cNvCxnSpPr>
            <a:cxnSpLocks/>
          </p:cNvCxnSpPr>
          <p:nvPr/>
        </p:nvCxnSpPr>
        <p:spPr>
          <a:xfrm flipV="1">
            <a:off x="8286540" y="3660360"/>
            <a:ext cx="0" cy="13182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8CCF766F-30CA-9E4A-AB41-476CC757BF05}"/>
              </a:ext>
            </a:extLst>
          </p:cNvPr>
          <p:cNvSpPr txBox="1"/>
          <p:nvPr/>
        </p:nvSpPr>
        <p:spPr>
          <a:xfrm>
            <a:off x="7861090" y="5003987"/>
            <a:ext cx="850900" cy="369332"/>
          </a:xfrm>
          <a:prstGeom prst="rect">
            <a:avLst/>
          </a:prstGeom>
          <a:noFill/>
        </p:spPr>
        <p:txBody>
          <a:bodyPr wrap="square" rtlCol="0">
            <a:spAutoFit/>
          </a:bodyPr>
          <a:lstStyle/>
          <a:p>
            <a:r>
              <a:rPr lang="it-IT" dirty="0">
                <a:latin typeface="+mn-lt"/>
              </a:rPr>
              <a:t>Query</a:t>
            </a:r>
          </a:p>
        </p:txBody>
      </p:sp>
      <p:sp>
        <p:nvSpPr>
          <p:cNvPr id="21" name="CasellaDiTesto 20">
            <a:extLst>
              <a:ext uri="{FF2B5EF4-FFF2-40B4-BE49-F238E27FC236}">
                <a16:creationId xmlns:a16="http://schemas.microsoft.com/office/drawing/2014/main" id="{AF1B79B5-D9D2-314F-BDD0-D27AA89F3AA8}"/>
              </a:ext>
            </a:extLst>
          </p:cNvPr>
          <p:cNvSpPr txBox="1"/>
          <p:nvPr/>
        </p:nvSpPr>
        <p:spPr>
          <a:xfrm>
            <a:off x="444500" y="5638800"/>
            <a:ext cx="11353800" cy="8925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t>Alternatively, in 1 line of code:</a:t>
            </a:r>
          </a:p>
          <a:p>
            <a:endParaRPr lang="en-US" dirty="0"/>
          </a:p>
          <a:p>
            <a:r>
              <a:rPr lang="en-US" sz="1600" dirty="0">
                <a:latin typeface="Courier" pitchFamily="2" charset="0"/>
              </a:rPr>
              <a:t>   </a:t>
            </a:r>
            <a:r>
              <a:rPr lang="en-US" sz="1600" dirty="0">
                <a:solidFill>
                  <a:srgbClr val="C00000"/>
                </a:solidFill>
                <a:latin typeface="Courier" pitchFamily="2" charset="0"/>
              </a:rPr>
              <a:t>return</a:t>
            </a:r>
            <a:r>
              <a:rPr lang="en-US" sz="1600" dirty="0">
                <a:latin typeface="Courier" pitchFamily="2" charset="0"/>
              </a:rPr>
              <a:t> requests.get(</a:t>
            </a:r>
            <a:r>
              <a:rPr lang="en-US" sz="1600" dirty="0">
                <a:solidFill>
                  <a:srgbClr val="C00000"/>
                </a:solidFill>
                <a:latin typeface="Courier" pitchFamily="2" charset="0"/>
              </a:rPr>
              <a:t>‘http://localhost:8984/solr/myDocs/select?q=*:*&amp;wt=json’</a:t>
            </a:r>
            <a:r>
              <a:rPr lang="en-US" sz="1600" dirty="0">
                <a:latin typeface="Courier" pitchFamily="2" charset="0"/>
              </a:rPr>
              <a:t>).json()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Anatomy of a Response</a:t>
            </a:r>
          </a:p>
        </p:txBody>
      </p:sp>
      <p:pic>
        <p:nvPicPr>
          <p:cNvPr id="2" name="Immagine 1">
            <a:extLst>
              <a:ext uri="{FF2B5EF4-FFF2-40B4-BE49-F238E27FC236}">
                <a16:creationId xmlns:a16="http://schemas.microsoft.com/office/drawing/2014/main" id="{4D716B09-3AE4-B64C-9851-607CFFE42369}"/>
              </a:ext>
            </a:extLst>
          </p:cNvPr>
          <p:cNvPicPr>
            <a:picLocks noChangeAspect="1"/>
          </p:cNvPicPr>
          <p:nvPr/>
        </p:nvPicPr>
        <p:blipFill rotWithShape="1">
          <a:blip r:embed="rId3"/>
          <a:srcRect l="3964"/>
          <a:stretch/>
        </p:blipFill>
        <p:spPr>
          <a:xfrm>
            <a:off x="833534" y="1661423"/>
            <a:ext cx="6303866" cy="4208416"/>
          </a:xfrm>
          <a:prstGeom prst="rect">
            <a:avLst/>
          </a:prstGeom>
        </p:spPr>
      </p:pic>
      <p:pic>
        <p:nvPicPr>
          <p:cNvPr id="4" name="Immagine 3">
            <a:extLst>
              <a:ext uri="{FF2B5EF4-FFF2-40B4-BE49-F238E27FC236}">
                <a16:creationId xmlns:a16="http://schemas.microsoft.com/office/drawing/2014/main" id="{ABEB6988-3873-2146-8774-B1DD86BB19E7}"/>
              </a:ext>
            </a:extLst>
          </p:cNvPr>
          <p:cNvPicPr>
            <a:picLocks noChangeAspect="1"/>
          </p:cNvPicPr>
          <p:nvPr/>
        </p:nvPicPr>
        <p:blipFill rotWithShape="1">
          <a:blip r:embed="rId4"/>
          <a:srcRect l="7150" t="8601" r="-148"/>
          <a:stretch/>
        </p:blipFill>
        <p:spPr>
          <a:xfrm>
            <a:off x="5562600" y="5115086"/>
            <a:ext cx="6167430" cy="1208088"/>
          </a:xfrm>
          <a:prstGeom prst="rect">
            <a:avLst/>
          </a:prstGeom>
        </p:spPr>
      </p:pic>
      <p:sp>
        <p:nvSpPr>
          <p:cNvPr id="12" name="CasellaDiTesto 11">
            <a:extLst>
              <a:ext uri="{FF2B5EF4-FFF2-40B4-BE49-F238E27FC236}">
                <a16:creationId xmlns:a16="http://schemas.microsoft.com/office/drawing/2014/main" id="{8DFA7B9F-E60B-4A45-8D01-5A2911CD17FA}"/>
              </a:ext>
            </a:extLst>
          </p:cNvPr>
          <p:cNvSpPr txBox="1"/>
          <p:nvPr/>
        </p:nvSpPr>
        <p:spPr>
          <a:xfrm>
            <a:off x="7344565" y="2054033"/>
            <a:ext cx="4178300" cy="338554"/>
          </a:xfrm>
          <a:prstGeom prst="rect">
            <a:avLst/>
          </a:prstGeom>
          <a:noFill/>
        </p:spPr>
        <p:txBody>
          <a:bodyPr wrap="square" rtlCol="0">
            <a:spAutoFit/>
          </a:bodyPr>
          <a:lstStyle/>
          <a:p>
            <a:r>
              <a:rPr lang="en-US" sz="1600" b="1" dirty="0">
                <a:latin typeface="+mn-lt"/>
              </a:rPr>
              <a:t>responseHeader</a:t>
            </a:r>
            <a:r>
              <a:rPr lang="en-US" sz="1600" dirty="0">
                <a:latin typeface="+mn-lt"/>
              </a:rPr>
              <a:t> contains connection info</a:t>
            </a:r>
          </a:p>
        </p:txBody>
      </p:sp>
      <p:sp>
        <p:nvSpPr>
          <p:cNvPr id="13" name="CasellaDiTesto 12">
            <a:extLst>
              <a:ext uri="{FF2B5EF4-FFF2-40B4-BE49-F238E27FC236}">
                <a16:creationId xmlns:a16="http://schemas.microsoft.com/office/drawing/2014/main" id="{DE133BEB-3FA5-744B-8EC5-C8AB597074E0}"/>
              </a:ext>
            </a:extLst>
          </p:cNvPr>
          <p:cNvSpPr txBox="1"/>
          <p:nvPr/>
        </p:nvSpPr>
        <p:spPr>
          <a:xfrm>
            <a:off x="7344565" y="2876674"/>
            <a:ext cx="4178300" cy="584775"/>
          </a:xfrm>
          <a:prstGeom prst="rect">
            <a:avLst/>
          </a:prstGeom>
          <a:noFill/>
        </p:spPr>
        <p:txBody>
          <a:bodyPr wrap="square" rtlCol="0">
            <a:spAutoFit/>
          </a:bodyPr>
          <a:lstStyle/>
          <a:p>
            <a:r>
              <a:rPr lang="en-US" sz="1600" b="1" dirty="0">
                <a:latin typeface="+mn-lt"/>
              </a:rPr>
              <a:t>response</a:t>
            </a:r>
            <a:r>
              <a:rPr lang="en-US" sz="1600" dirty="0">
                <a:latin typeface="+mn-lt"/>
              </a:rPr>
              <a:t> contains the documents that match the query </a:t>
            </a:r>
          </a:p>
        </p:txBody>
      </p:sp>
      <p:sp>
        <p:nvSpPr>
          <p:cNvPr id="14" name="CasellaDiTesto 13">
            <a:extLst>
              <a:ext uri="{FF2B5EF4-FFF2-40B4-BE49-F238E27FC236}">
                <a16:creationId xmlns:a16="http://schemas.microsoft.com/office/drawing/2014/main" id="{A9EE39ED-A8CD-1C46-85D8-A1EFA17C4EF7}"/>
              </a:ext>
            </a:extLst>
          </p:cNvPr>
          <p:cNvSpPr txBox="1"/>
          <p:nvPr/>
        </p:nvSpPr>
        <p:spPr>
          <a:xfrm>
            <a:off x="7344565" y="4369363"/>
            <a:ext cx="4178300" cy="584775"/>
          </a:xfrm>
          <a:prstGeom prst="rect">
            <a:avLst/>
          </a:prstGeom>
          <a:noFill/>
        </p:spPr>
        <p:txBody>
          <a:bodyPr wrap="square" rtlCol="0">
            <a:spAutoFit/>
          </a:bodyPr>
          <a:lstStyle/>
          <a:p>
            <a:r>
              <a:rPr lang="en-US" sz="1600" dirty="0">
                <a:latin typeface="+mn-lt"/>
              </a:rPr>
              <a:t>We can use dictionary-like notation (json) to access the fields of the response:</a:t>
            </a:r>
          </a:p>
        </p:txBody>
      </p:sp>
    </p:spTree>
    <p:extLst>
      <p:ext uri="{BB962C8B-B14F-4D97-AF65-F5344CB8AC3E}">
        <p14:creationId xmlns:p14="http://schemas.microsoft.com/office/powerpoint/2010/main" val="20153138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More Sophisticated Requests</a:t>
            </a:r>
          </a:p>
        </p:txBody>
      </p:sp>
      <p:pic>
        <p:nvPicPr>
          <p:cNvPr id="2" name="Immagine 1">
            <a:extLst>
              <a:ext uri="{FF2B5EF4-FFF2-40B4-BE49-F238E27FC236}">
                <a16:creationId xmlns:a16="http://schemas.microsoft.com/office/drawing/2014/main" id="{1462E02C-A5D2-454F-9CD8-C8881CF11A0B}"/>
              </a:ext>
            </a:extLst>
          </p:cNvPr>
          <p:cNvPicPr>
            <a:picLocks noChangeAspect="1"/>
          </p:cNvPicPr>
          <p:nvPr/>
        </p:nvPicPr>
        <p:blipFill rotWithShape="1">
          <a:blip r:embed="rId3"/>
          <a:srcRect t="3355" b="52396"/>
          <a:stretch/>
        </p:blipFill>
        <p:spPr>
          <a:xfrm>
            <a:off x="355600" y="1661319"/>
            <a:ext cx="6654800" cy="1758950"/>
          </a:xfrm>
          <a:prstGeom prst="rect">
            <a:avLst/>
          </a:prstGeom>
        </p:spPr>
      </p:pic>
      <p:pic>
        <p:nvPicPr>
          <p:cNvPr id="3" name="Immagine 2">
            <a:extLst>
              <a:ext uri="{FF2B5EF4-FFF2-40B4-BE49-F238E27FC236}">
                <a16:creationId xmlns:a16="http://schemas.microsoft.com/office/drawing/2014/main" id="{768D9243-67BA-FA4F-91C7-7887869E71EA}"/>
              </a:ext>
            </a:extLst>
          </p:cNvPr>
          <p:cNvPicPr>
            <a:picLocks noChangeAspect="1"/>
          </p:cNvPicPr>
          <p:nvPr/>
        </p:nvPicPr>
        <p:blipFill rotWithShape="1">
          <a:blip r:embed="rId4"/>
          <a:srcRect l="1930" t="14211" b="15550"/>
          <a:stretch/>
        </p:blipFill>
        <p:spPr>
          <a:xfrm>
            <a:off x="6273800" y="2870200"/>
            <a:ext cx="3873500" cy="749300"/>
          </a:xfrm>
          <a:prstGeom prst="rect">
            <a:avLst/>
          </a:prstGeom>
        </p:spPr>
      </p:pic>
      <p:pic>
        <p:nvPicPr>
          <p:cNvPr id="12" name="Immagine 11">
            <a:extLst>
              <a:ext uri="{FF2B5EF4-FFF2-40B4-BE49-F238E27FC236}">
                <a16:creationId xmlns:a16="http://schemas.microsoft.com/office/drawing/2014/main" id="{0DC8B8FE-EF50-8C43-9831-7629F0367040}"/>
              </a:ext>
            </a:extLst>
          </p:cNvPr>
          <p:cNvPicPr>
            <a:picLocks noChangeAspect="1"/>
          </p:cNvPicPr>
          <p:nvPr/>
        </p:nvPicPr>
        <p:blipFill rotWithShape="1">
          <a:blip r:embed="rId3"/>
          <a:srcRect l="1526" t="55792" b="2994"/>
          <a:stretch/>
        </p:blipFill>
        <p:spPr>
          <a:xfrm>
            <a:off x="419100" y="3873500"/>
            <a:ext cx="6553200" cy="1638300"/>
          </a:xfrm>
          <a:prstGeom prst="rect">
            <a:avLst/>
          </a:prstGeom>
        </p:spPr>
      </p:pic>
      <p:pic>
        <p:nvPicPr>
          <p:cNvPr id="4" name="Immagine 3">
            <a:extLst>
              <a:ext uri="{FF2B5EF4-FFF2-40B4-BE49-F238E27FC236}">
                <a16:creationId xmlns:a16="http://schemas.microsoft.com/office/drawing/2014/main" id="{2289A071-B5B2-B74B-B51D-5B8C225778FC}"/>
              </a:ext>
            </a:extLst>
          </p:cNvPr>
          <p:cNvPicPr>
            <a:picLocks noChangeAspect="1"/>
          </p:cNvPicPr>
          <p:nvPr/>
        </p:nvPicPr>
        <p:blipFill rotWithShape="1">
          <a:blip r:embed="rId5"/>
          <a:srcRect t="7586" b="8535"/>
          <a:stretch/>
        </p:blipFill>
        <p:spPr>
          <a:xfrm>
            <a:off x="5308600" y="5004593"/>
            <a:ext cx="6642100" cy="1544638"/>
          </a:xfrm>
          <a:prstGeom prst="rect">
            <a:avLst/>
          </a:prstGeom>
        </p:spPr>
      </p:pic>
    </p:spTree>
    <p:extLst>
      <p:ext uri="{BB962C8B-B14F-4D97-AF65-F5344CB8AC3E}">
        <p14:creationId xmlns:p14="http://schemas.microsoft.com/office/powerpoint/2010/main" val="332107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olo 1"/>
          <p:cNvSpPr>
            <a:spLocks noGrp="1"/>
          </p:cNvSpPr>
          <p:nvPr>
            <p:ph type="title"/>
          </p:nvPr>
        </p:nvSpPr>
        <p:spPr>
          <a:xfrm>
            <a:off x="604838" y="0"/>
            <a:ext cx="10748962" cy="1208088"/>
          </a:xfrm>
        </p:spPr>
        <p:txBody>
          <a:bodyPr/>
          <a:lstStyle/>
          <a:p>
            <a:pPr eaLnBrk="1" hangingPunct="1"/>
            <a:r>
              <a:rPr lang="it-IT" noProof="1"/>
              <a:t>Summary</a:t>
            </a:r>
          </a:p>
        </p:txBody>
      </p:sp>
      <p:sp>
        <p:nvSpPr>
          <p:cNvPr id="4" name="Rettangolo 3"/>
          <p:cNvSpPr/>
          <p:nvPr/>
        </p:nvSpPr>
        <p:spPr>
          <a:xfrm>
            <a:off x="1043038" y="2597944"/>
            <a:ext cx="2752213" cy="1007269"/>
          </a:xfrm>
          <a:prstGeom prst="rect">
            <a:avLst/>
          </a:prstGeom>
          <a:solidFill>
            <a:srgbClr val="D2472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t-IT" sz="2800"/>
              <a:t>Introduction</a:t>
            </a:r>
            <a:endParaRPr lang="en-GB"/>
          </a:p>
        </p:txBody>
      </p:sp>
      <p:sp>
        <p:nvSpPr>
          <p:cNvPr id="16" name="Arco 15"/>
          <p:cNvSpPr/>
          <p:nvPr/>
        </p:nvSpPr>
        <p:spPr>
          <a:xfrm rot="20274094">
            <a:off x="3069535" y="2156985"/>
            <a:ext cx="1738313" cy="981075"/>
          </a:xfrm>
          <a:prstGeom prst="arc">
            <a:avLst>
              <a:gd name="adj1" fmla="val 14703945"/>
              <a:gd name="adj2" fmla="val 219112"/>
            </a:avLst>
          </a:prstGeom>
          <a:ln w="95250">
            <a:solidFill>
              <a:srgbClr val="DD462F"/>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13" name="Rettangolo 12">
            <a:extLst>
              <a:ext uri="{FF2B5EF4-FFF2-40B4-BE49-F238E27FC236}">
                <a16:creationId xmlns:a16="http://schemas.microsoft.com/office/drawing/2014/main" id="{8FA38AEF-D2E4-4E65-9181-43C097A114D4}"/>
              </a:ext>
            </a:extLst>
          </p:cNvPr>
          <p:cNvSpPr/>
          <p:nvPr/>
        </p:nvSpPr>
        <p:spPr>
          <a:xfrm>
            <a:off x="4542280" y="2591967"/>
            <a:ext cx="2752213" cy="1007269"/>
          </a:xfrm>
          <a:prstGeom prst="rect">
            <a:avLst/>
          </a:prstGeom>
          <a:solidFill>
            <a:srgbClr val="D2472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t-IT" sz="2400"/>
              <a:t>Implementation</a:t>
            </a:r>
            <a:endParaRPr lang="en-GB" sz="2400"/>
          </a:p>
        </p:txBody>
      </p:sp>
      <p:sp>
        <p:nvSpPr>
          <p:cNvPr id="14" name="Rettangolo 13">
            <a:extLst>
              <a:ext uri="{FF2B5EF4-FFF2-40B4-BE49-F238E27FC236}">
                <a16:creationId xmlns:a16="http://schemas.microsoft.com/office/drawing/2014/main" id="{A31EA459-3B17-495A-AB61-6B31AB8F7B03}"/>
              </a:ext>
            </a:extLst>
          </p:cNvPr>
          <p:cNvSpPr/>
          <p:nvPr/>
        </p:nvSpPr>
        <p:spPr>
          <a:xfrm>
            <a:off x="8041522" y="2591967"/>
            <a:ext cx="2752213" cy="1007269"/>
          </a:xfrm>
          <a:prstGeom prst="rect">
            <a:avLst/>
          </a:prstGeom>
          <a:solidFill>
            <a:srgbClr val="D2472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t-IT" sz="2800"/>
              <a:t>Evaluation</a:t>
            </a:r>
            <a:endParaRPr lang="en-GB"/>
          </a:p>
        </p:txBody>
      </p:sp>
      <p:sp>
        <p:nvSpPr>
          <p:cNvPr id="15" name="Arco 14">
            <a:extLst>
              <a:ext uri="{FF2B5EF4-FFF2-40B4-BE49-F238E27FC236}">
                <a16:creationId xmlns:a16="http://schemas.microsoft.com/office/drawing/2014/main" id="{C7C47281-E8F2-4EDA-AE61-DC7E1957FF4B}"/>
              </a:ext>
            </a:extLst>
          </p:cNvPr>
          <p:cNvSpPr/>
          <p:nvPr/>
        </p:nvSpPr>
        <p:spPr>
          <a:xfrm rot="20274094">
            <a:off x="6565977" y="2156986"/>
            <a:ext cx="1738313" cy="981075"/>
          </a:xfrm>
          <a:prstGeom prst="arc">
            <a:avLst>
              <a:gd name="adj1" fmla="val 14703945"/>
              <a:gd name="adj2" fmla="val 219112"/>
            </a:avLst>
          </a:prstGeom>
          <a:ln w="95250">
            <a:solidFill>
              <a:srgbClr val="DD462F"/>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20" name="Segnaposto contenuto 2">
            <a:extLst>
              <a:ext uri="{FF2B5EF4-FFF2-40B4-BE49-F238E27FC236}">
                <a16:creationId xmlns:a16="http://schemas.microsoft.com/office/drawing/2014/main" id="{A4BCE95B-F3B2-4D53-927C-8429B4A16CB3}"/>
              </a:ext>
            </a:extLst>
          </p:cNvPr>
          <p:cNvSpPr>
            <a:spLocks noGrp="1"/>
          </p:cNvSpPr>
          <p:nvPr>
            <p:ph idx="1"/>
          </p:nvPr>
        </p:nvSpPr>
        <p:spPr>
          <a:xfrm>
            <a:off x="1043037" y="3930678"/>
            <a:ext cx="2752213" cy="2224315"/>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342900" indent="-342900" eaLnBrk="1" hangingPunct="1">
              <a:lnSpc>
                <a:spcPct val="170000"/>
              </a:lnSpc>
              <a:buFont typeface="Arial" panose="020B0604020202020204" pitchFamily="34" charset="0"/>
              <a:buChar char="•"/>
            </a:pPr>
            <a:r>
              <a:rPr lang="it-IT" noProof="1">
                <a:solidFill>
                  <a:schemeClr val="tx1"/>
                </a:solidFill>
              </a:rPr>
              <a:t>Extractive vs. Abstractive Text Summarization</a:t>
            </a:r>
            <a:endParaRPr lang="en-US" noProof="1">
              <a:solidFill>
                <a:schemeClr val="tx1"/>
              </a:solidFill>
            </a:endParaRPr>
          </a:p>
          <a:p>
            <a:pPr marL="342900" indent="-342900" eaLnBrk="1" hangingPunct="1">
              <a:lnSpc>
                <a:spcPct val="170000"/>
              </a:lnSpc>
              <a:buFont typeface="Arial" panose="020B0604020202020204" pitchFamily="34" charset="0"/>
              <a:buChar char="•"/>
            </a:pPr>
            <a:r>
              <a:rPr lang="en-US" noProof="1">
                <a:solidFill>
                  <a:schemeClr val="tx1"/>
                </a:solidFill>
              </a:rPr>
              <a:t>Methods of Extractive Summarization</a:t>
            </a:r>
            <a:endParaRPr lang="it-IT" noProof="1">
              <a:solidFill>
                <a:schemeClr val="tx1"/>
              </a:solidFill>
            </a:endParaRPr>
          </a:p>
        </p:txBody>
      </p:sp>
      <p:sp>
        <p:nvSpPr>
          <p:cNvPr id="21" name="Segnaposto contenuto 2">
            <a:extLst>
              <a:ext uri="{FF2B5EF4-FFF2-40B4-BE49-F238E27FC236}">
                <a16:creationId xmlns:a16="http://schemas.microsoft.com/office/drawing/2014/main" id="{1AEB0108-A45A-4890-92E8-8A2FFBB3EAB5}"/>
              </a:ext>
            </a:extLst>
          </p:cNvPr>
          <p:cNvSpPr txBox="1">
            <a:spLocks/>
          </p:cNvSpPr>
          <p:nvPr/>
        </p:nvSpPr>
        <p:spPr bwMode="auto">
          <a:xfrm>
            <a:off x="4584858" y="3930679"/>
            <a:ext cx="2709634" cy="222431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70000"/>
              </a:lnSpc>
              <a:buFont typeface="Arial" panose="020B0604020202020204" pitchFamily="34" charset="0"/>
              <a:buChar char="•"/>
            </a:pPr>
            <a:r>
              <a:rPr lang="en-US" noProof="1">
                <a:solidFill>
                  <a:schemeClr val="tx1"/>
                </a:solidFill>
              </a:rPr>
              <a:t>SOLR Configuration</a:t>
            </a:r>
          </a:p>
          <a:p>
            <a:pPr marL="342900" indent="-342900" eaLnBrk="1" hangingPunct="1">
              <a:lnSpc>
                <a:spcPct val="170000"/>
              </a:lnSpc>
              <a:buFont typeface="Arial" panose="020B0604020202020204" pitchFamily="34" charset="0"/>
              <a:buChar char="•"/>
            </a:pPr>
            <a:r>
              <a:rPr lang="en-US" noProof="1">
                <a:solidFill>
                  <a:schemeClr val="tx1"/>
                </a:solidFill>
              </a:rPr>
              <a:t>TF-IDF</a:t>
            </a:r>
          </a:p>
          <a:p>
            <a:pPr marL="342900" indent="-342900" eaLnBrk="1" hangingPunct="1">
              <a:lnSpc>
                <a:spcPct val="170000"/>
              </a:lnSpc>
              <a:buFont typeface="Arial" panose="020B0604020202020204" pitchFamily="34" charset="0"/>
              <a:buChar char="•"/>
            </a:pPr>
            <a:r>
              <a:rPr lang="en-US" noProof="1">
                <a:solidFill>
                  <a:schemeClr val="tx1"/>
                </a:solidFill>
              </a:rPr>
              <a:t>Machine Learning</a:t>
            </a:r>
            <a:endParaRPr lang="it-IT" noProof="1">
              <a:solidFill>
                <a:schemeClr val="tx1"/>
              </a:solidFill>
            </a:endParaRPr>
          </a:p>
        </p:txBody>
      </p:sp>
      <p:sp>
        <p:nvSpPr>
          <p:cNvPr id="22" name="Segnaposto contenuto 2">
            <a:extLst>
              <a:ext uri="{FF2B5EF4-FFF2-40B4-BE49-F238E27FC236}">
                <a16:creationId xmlns:a16="http://schemas.microsoft.com/office/drawing/2014/main" id="{B0210FE0-6745-4C41-AC8E-F0C6F15A024B}"/>
              </a:ext>
            </a:extLst>
          </p:cNvPr>
          <p:cNvSpPr txBox="1">
            <a:spLocks/>
          </p:cNvSpPr>
          <p:nvPr/>
        </p:nvSpPr>
        <p:spPr bwMode="auto">
          <a:xfrm>
            <a:off x="8084101" y="3930678"/>
            <a:ext cx="2709634" cy="224382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70000"/>
              </a:lnSpc>
              <a:buFont typeface="Arial" panose="020B0604020202020204" pitchFamily="34" charset="0"/>
              <a:buChar char="•"/>
            </a:pPr>
            <a:r>
              <a:rPr lang="en-US" sz="1800" noProof="1">
                <a:solidFill>
                  <a:schemeClr val="tx1"/>
                </a:solidFill>
              </a:rPr>
              <a:t>Classic IR Metrics (Precision, Recall)</a:t>
            </a:r>
          </a:p>
          <a:p>
            <a:pPr marL="342900" indent="-342900" eaLnBrk="1" hangingPunct="1">
              <a:lnSpc>
                <a:spcPct val="170000"/>
              </a:lnSpc>
              <a:buFont typeface="Arial" panose="020B0604020202020204" pitchFamily="34" charset="0"/>
              <a:buChar char="•"/>
            </a:pPr>
            <a:r>
              <a:rPr lang="en-US" sz="1800" noProof="1">
                <a:solidFill>
                  <a:schemeClr val="tx1"/>
                </a:solidFill>
              </a:rPr>
              <a:t>ROUGE Scores</a:t>
            </a:r>
            <a:endParaRPr lang="it-IT" sz="1800" noProof="1">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Stream Query</a:t>
            </a:r>
          </a:p>
        </p:txBody>
      </p:sp>
      <p:pic>
        <p:nvPicPr>
          <p:cNvPr id="5" name="Immagine 4">
            <a:extLst>
              <a:ext uri="{FF2B5EF4-FFF2-40B4-BE49-F238E27FC236}">
                <a16:creationId xmlns:a16="http://schemas.microsoft.com/office/drawing/2014/main" id="{65EA2CCB-5665-CA4C-816F-C5345E3D0DCD}"/>
              </a:ext>
            </a:extLst>
          </p:cNvPr>
          <p:cNvPicPr>
            <a:picLocks noChangeAspect="1"/>
          </p:cNvPicPr>
          <p:nvPr/>
        </p:nvPicPr>
        <p:blipFill rotWithShape="1">
          <a:blip r:embed="rId3"/>
          <a:srcRect r="6788" b="4483"/>
          <a:stretch/>
        </p:blipFill>
        <p:spPr>
          <a:xfrm>
            <a:off x="1126561" y="1653736"/>
            <a:ext cx="9211239" cy="2616937"/>
          </a:xfrm>
          <a:prstGeom prst="rect">
            <a:avLst/>
          </a:prstGeom>
        </p:spPr>
      </p:pic>
      <p:pic>
        <p:nvPicPr>
          <p:cNvPr id="6" name="Immagine 5">
            <a:extLst>
              <a:ext uri="{FF2B5EF4-FFF2-40B4-BE49-F238E27FC236}">
                <a16:creationId xmlns:a16="http://schemas.microsoft.com/office/drawing/2014/main" id="{937B3EA6-6E19-674B-AA24-AC268E415F65}"/>
              </a:ext>
            </a:extLst>
          </p:cNvPr>
          <p:cNvPicPr>
            <a:picLocks noChangeAspect="1"/>
          </p:cNvPicPr>
          <p:nvPr/>
        </p:nvPicPr>
        <p:blipFill rotWithShape="1">
          <a:blip r:embed="rId4"/>
          <a:srcRect t="4286" r="11373" b="8571"/>
          <a:stretch/>
        </p:blipFill>
        <p:spPr>
          <a:xfrm>
            <a:off x="1126561" y="4668270"/>
            <a:ext cx="7044729" cy="927100"/>
          </a:xfrm>
          <a:prstGeom prst="rect">
            <a:avLst/>
          </a:prstGeom>
        </p:spPr>
      </p:pic>
      <p:sp>
        <p:nvSpPr>
          <p:cNvPr id="7" name="CasellaDiTesto 6">
            <a:extLst>
              <a:ext uri="{FF2B5EF4-FFF2-40B4-BE49-F238E27FC236}">
                <a16:creationId xmlns:a16="http://schemas.microsoft.com/office/drawing/2014/main" id="{5FBDCEDF-3F00-5C41-AC21-3905F8C8CB31}"/>
              </a:ext>
            </a:extLst>
          </p:cNvPr>
          <p:cNvSpPr txBox="1"/>
          <p:nvPr/>
        </p:nvSpPr>
        <p:spPr>
          <a:xfrm>
            <a:off x="8749736" y="4668270"/>
            <a:ext cx="2794000" cy="830997"/>
          </a:xfrm>
          <a:prstGeom prst="rect">
            <a:avLst/>
          </a:prstGeom>
          <a:noFill/>
        </p:spPr>
        <p:txBody>
          <a:bodyPr wrap="square" rtlCol="0">
            <a:spAutoFit/>
          </a:bodyPr>
          <a:lstStyle/>
          <a:p>
            <a:r>
              <a:rPr lang="en-US" sz="1600" b="1" dirty="0"/>
              <a:t>Remember</a:t>
            </a:r>
            <a:r>
              <a:rPr lang="en-US" sz="1600" dirty="0"/>
              <a:t>: Stream queries are only available in SOLR Cloud mode</a:t>
            </a:r>
          </a:p>
        </p:txBody>
      </p:sp>
    </p:spTree>
    <p:extLst>
      <p:ext uri="{BB962C8B-B14F-4D97-AF65-F5344CB8AC3E}">
        <p14:creationId xmlns:p14="http://schemas.microsoft.com/office/powerpoint/2010/main" val="4997571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olo 1"/>
          <p:cNvSpPr>
            <a:spLocks noGrp="1"/>
          </p:cNvSpPr>
          <p:nvPr>
            <p:ph type="title"/>
          </p:nvPr>
        </p:nvSpPr>
        <p:spPr>
          <a:xfrm>
            <a:off x="604838" y="0"/>
            <a:ext cx="10748962" cy="1208088"/>
          </a:xfrm>
        </p:spPr>
        <p:txBody>
          <a:bodyPr/>
          <a:lstStyle/>
          <a:p>
            <a:pPr eaLnBrk="1" hangingPunct="1"/>
            <a:r>
              <a:rPr lang="it-IT" noProof="1"/>
              <a:t>TF-IDF Scores </a:t>
            </a:r>
          </a:p>
        </p:txBody>
      </p:sp>
      <p:pic>
        <p:nvPicPr>
          <p:cNvPr id="2" name="Immagine 1">
            <a:extLst>
              <a:ext uri="{FF2B5EF4-FFF2-40B4-BE49-F238E27FC236}">
                <a16:creationId xmlns:a16="http://schemas.microsoft.com/office/drawing/2014/main" id="{1EEC1BC4-31ED-2F46-9130-65FB2E282990}"/>
              </a:ext>
            </a:extLst>
          </p:cNvPr>
          <p:cNvPicPr>
            <a:picLocks noChangeAspect="1"/>
          </p:cNvPicPr>
          <p:nvPr/>
        </p:nvPicPr>
        <p:blipFill rotWithShape="1">
          <a:blip r:embed="rId3"/>
          <a:srcRect t="16667"/>
          <a:stretch/>
        </p:blipFill>
        <p:spPr>
          <a:xfrm>
            <a:off x="3686441" y="4635500"/>
            <a:ext cx="8014227" cy="1547812"/>
          </a:xfrm>
          <a:prstGeom prst="rect">
            <a:avLst/>
          </a:prstGeom>
        </p:spPr>
      </p:pic>
      <p:pic>
        <p:nvPicPr>
          <p:cNvPr id="4" name="Immagine 3">
            <a:extLst>
              <a:ext uri="{FF2B5EF4-FFF2-40B4-BE49-F238E27FC236}">
                <a16:creationId xmlns:a16="http://schemas.microsoft.com/office/drawing/2014/main" id="{07A91066-424B-904D-BBB0-A260990A4519}"/>
              </a:ext>
            </a:extLst>
          </p:cNvPr>
          <p:cNvPicPr>
            <a:picLocks noChangeAspect="1"/>
          </p:cNvPicPr>
          <p:nvPr/>
        </p:nvPicPr>
        <p:blipFill rotWithShape="1">
          <a:blip r:embed="rId4"/>
          <a:srcRect t="16667"/>
          <a:stretch/>
        </p:blipFill>
        <p:spPr>
          <a:xfrm>
            <a:off x="3686441" y="2149818"/>
            <a:ext cx="7912628" cy="1545882"/>
          </a:xfrm>
          <a:prstGeom prst="rect">
            <a:avLst/>
          </a:prstGeom>
        </p:spPr>
      </p:pic>
      <p:sp>
        <p:nvSpPr>
          <p:cNvPr id="12" name="CasellaDiTesto 11">
            <a:extLst>
              <a:ext uri="{FF2B5EF4-FFF2-40B4-BE49-F238E27FC236}">
                <a16:creationId xmlns:a16="http://schemas.microsoft.com/office/drawing/2014/main" id="{B98E499D-7978-F44A-AF89-417EA5341935}"/>
              </a:ext>
            </a:extLst>
          </p:cNvPr>
          <p:cNvSpPr txBox="1"/>
          <p:nvPr/>
        </p:nvSpPr>
        <p:spPr>
          <a:xfrm>
            <a:off x="232564" y="2261039"/>
            <a:ext cx="3348835" cy="1323439"/>
          </a:xfrm>
          <a:prstGeom prst="rect">
            <a:avLst/>
          </a:prstGeom>
          <a:noFill/>
        </p:spPr>
        <p:txBody>
          <a:bodyPr wrap="square" rtlCol="0">
            <a:spAutoFit/>
          </a:bodyPr>
          <a:lstStyle/>
          <a:p>
            <a:r>
              <a:rPr lang="en-US" sz="1600" dirty="0">
                <a:latin typeface="+mn-lt"/>
              </a:rPr>
              <a:t>Returns the TF score of </a:t>
            </a:r>
            <a:r>
              <a:rPr lang="en-US" sz="1600" i="1" dirty="0">
                <a:latin typeface="+mn-lt"/>
              </a:rPr>
              <a:t>term</a:t>
            </a:r>
            <a:r>
              <a:rPr lang="en-US" sz="1600" dirty="0">
                <a:latin typeface="+mn-lt"/>
              </a:rPr>
              <a:t> in document with ID </a:t>
            </a:r>
            <a:r>
              <a:rPr lang="en-US" sz="1600" i="1" dirty="0">
                <a:latin typeface="+mn-lt"/>
              </a:rPr>
              <a:t>docId.</a:t>
            </a:r>
          </a:p>
          <a:p>
            <a:endParaRPr lang="en-US" sz="1600" i="1" dirty="0">
              <a:latin typeface="+mn-lt"/>
            </a:endParaRPr>
          </a:p>
          <a:p>
            <a:r>
              <a:rPr lang="en-US" sz="1600" i="1" dirty="0">
                <a:latin typeface="+mn-lt"/>
              </a:rPr>
              <a:t>field </a:t>
            </a:r>
            <a:r>
              <a:rPr lang="en-US" sz="1600" dirty="0">
                <a:latin typeface="+mn-lt"/>
              </a:rPr>
              <a:t>specifies that we are working on the </a:t>
            </a:r>
            <a:r>
              <a:rPr lang="en-US" sz="1600" b="1" dirty="0">
                <a:latin typeface="+mn-lt"/>
              </a:rPr>
              <a:t>full_text</a:t>
            </a:r>
            <a:r>
              <a:rPr lang="en-US" sz="1600" dirty="0">
                <a:latin typeface="+mn-lt"/>
              </a:rPr>
              <a:t> field (the article)</a:t>
            </a:r>
          </a:p>
        </p:txBody>
      </p:sp>
      <p:sp>
        <p:nvSpPr>
          <p:cNvPr id="13" name="CasellaDiTesto 12">
            <a:extLst>
              <a:ext uri="{FF2B5EF4-FFF2-40B4-BE49-F238E27FC236}">
                <a16:creationId xmlns:a16="http://schemas.microsoft.com/office/drawing/2014/main" id="{1BFBA754-B789-BB4E-9306-34B52BA2A144}"/>
              </a:ext>
            </a:extLst>
          </p:cNvPr>
          <p:cNvSpPr txBox="1"/>
          <p:nvPr/>
        </p:nvSpPr>
        <p:spPr>
          <a:xfrm>
            <a:off x="232563" y="4624576"/>
            <a:ext cx="3348835" cy="1569660"/>
          </a:xfrm>
          <a:prstGeom prst="rect">
            <a:avLst/>
          </a:prstGeom>
          <a:noFill/>
        </p:spPr>
        <p:txBody>
          <a:bodyPr wrap="square" rtlCol="0">
            <a:spAutoFit/>
          </a:bodyPr>
          <a:lstStyle/>
          <a:p>
            <a:r>
              <a:rPr lang="en-US" sz="1600" dirty="0">
                <a:latin typeface="+mn-lt"/>
              </a:rPr>
              <a:t>Returns the IDF score of </a:t>
            </a:r>
            <a:r>
              <a:rPr lang="en-US" sz="1600" i="1" dirty="0">
                <a:latin typeface="+mn-lt"/>
              </a:rPr>
              <a:t>term.</a:t>
            </a:r>
          </a:p>
          <a:p>
            <a:endParaRPr lang="en-US" sz="1600" i="1" dirty="0">
              <a:latin typeface="+mn-lt"/>
            </a:endParaRPr>
          </a:p>
          <a:p>
            <a:r>
              <a:rPr lang="en-US" sz="1600" dirty="0">
                <a:latin typeface="+mn-lt"/>
              </a:rPr>
              <a:t>N.B.: IDF scores are computed on the entire collection. Here </a:t>
            </a:r>
            <a:r>
              <a:rPr lang="en-US" sz="1600" i="1" dirty="0">
                <a:latin typeface="+mn-lt"/>
              </a:rPr>
              <a:t>docId </a:t>
            </a:r>
            <a:r>
              <a:rPr lang="en-US" sz="1600" dirty="0">
                <a:latin typeface="+mn-lt"/>
              </a:rPr>
              <a:t>was added so that TF and IDF share the same signature.</a:t>
            </a:r>
          </a:p>
        </p:txBody>
      </p:sp>
    </p:spTree>
    <p:extLst>
      <p:ext uri="{BB962C8B-B14F-4D97-AF65-F5344CB8AC3E}">
        <p14:creationId xmlns:p14="http://schemas.microsoft.com/office/powerpoint/2010/main" val="19775361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D1520-D7FA-6448-A4B5-9E386D91B285}"/>
              </a:ext>
            </a:extLst>
          </p:cNvPr>
          <p:cNvSpPr>
            <a:spLocks noGrp="1"/>
          </p:cNvSpPr>
          <p:nvPr>
            <p:ph type="title"/>
          </p:nvPr>
        </p:nvSpPr>
        <p:spPr/>
        <p:txBody>
          <a:bodyPr/>
          <a:lstStyle/>
          <a:p>
            <a:r>
              <a:rPr lang="en-US"/>
              <a:t>Summary Creation</a:t>
            </a:r>
          </a:p>
        </p:txBody>
      </p:sp>
      <p:pic>
        <p:nvPicPr>
          <p:cNvPr id="4" name="Immagine 3">
            <a:extLst>
              <a:ext uri="{FF2B5EF4-FFF2-40B4-BE49-F238E27FC236}">
                <a16:creationId xmlns:a16="http://schemas.microsoft.com/office/drawing/2014/main" id="{D3C07E91-20C8-4E48-A79B-CD6693B58CF4}"/>
              </a:ext>
            </a:extLst>
          </p:cNvPr>
          <p:cNvPicPr>
            <a:picLocks noChangeAspect="1"/>
          </p:cNvPicPr>
          <p:nvPr/>
        </p:nvPicPr>
        <p:blipFill>
          <a:blip r:embed="rId3"/>
          <a:stretch>
            <a:fillRect/>
          </a:stretch>
        </p:blipFill>
        <p:spPr>
          <a:xfrm>
            <a:off x="287943" y="1625600"/>
            <a:ext cx="8390314" cy="4991100"/>
          </a:xfrm>
          <a:prstGeom prst="rect">
            <a:avLst/>
          </a:prstGeom>
        </p:spPr>
      </p:pic>
      <p:sp>
        <p:nvSpPr>
          <p:cNvPr id="5" name="CasellaDiTesto 4">
            <a:extLst>
              <a:ext uri="{FF2B5EF4-FFF2-40B4-BE49-F238E27FC236}">
                <a16:creationId xmlns:a16="http://schemas.microsoft.com/office/drawing/2014/main" id="{69FA2ED2-692C-F848-BF36-D6206D4741E8}"/>
              </a:ext>
            </a:extLst>
          </p:cNvPr>
          <p:cNvSpPr txBox="1"/>
          <p:nvPr/>
        </p:nvSpPr>
        <p:spPr>
          <a:xfrm>
            <a:off x="8678257" y="1999040"/>
            <a:ext cx="3348835" cy="1077218"/>
          </a:xfrm>
          <a:prstGeom prst="rect">
            <a:avLst/>
          </a:prstGeom>
          <a:noFill/>
        </p:spPr>
        <p:txBody>
          <a:bodyPr wrap="square" rtlCol="0">
            <a:spAutoFit/>
          </a:bodyPr>
          <a:lstStyle/>
          <a:p>
            <a:r>
              <a:rPr lang="en-US" sz="1600" b="1" i="1" dirty="0">
                <a:latin typeface="+mn-lt"/>
              </a:rPr>
              <a:t>extract_sentences </a:t>
            </a:r>
            <a:r>
              <a:rPr lang="en-US" sz="1600" dirty="0">
                <a:latin typeface="+mn-lt"/>
              </a:rPr>
              <a:t>is a support function that transforms a text into an array of sentences, according to syntax rules.</a:t>
            </a:r>
          </a:p>
        </p:txBody>
      </p:sp>
      <p:sp>
        <p:nvSpPr>
          <p:cNvPr id="6" name="CasellaDiTesto 5">
            <a:extLst>
              <a:ext uri="{FF2B5EF4-FFF2-40B4-BE49-F238E27FC236}">
                <a16:creationId xmlns:a16="http://schemas.microsoft.com/office/drawing/2014/main" id="{C44FBB01-AD0F-D745-B554-CCA9ACC57EC2}"/>
              </a:ext>
            </a:extLst>
          </p:cNvPr>
          <p:cNvSpPr txBox="1"/>
          <p:nvPr/>
        </p:nvSpPr>
        <p:spPr>
          <a:xfrm>
            <a:off x="8678257" y="4648418"/>
            <a:ext cx="3348835" cy="1815882"/>
          </a:xfrm>
          <a:prstGeom prst="rect">
            <a:avLst/>
          </a:prstGeom>
          <a:noFill/>
        </p:spPr>
        <p:txBody>
          <a:bodyPr wrap="square" rtlCol="0">
            <a:spAutoFit/>
          </a:bodyPr>
          <a:lstStyle/>
          <a:p>
            <a:r>
              <a:rPr lang="en-US" sz="1600" dirty="0">
                <a:latin typeface="+mn-lt"/>
              </a:rPr>
              <a:t>The number of </a:t>
            </a:r>
            <a:r>
              <a:rPr lang="en-US" sz="1600" b="1" dirty="0">
                <a:latin typeface="+mn-lt"/>
              </a:rPr>
              <a:t>top</a:t>
            </a:r>
            <a:r>
              <a:rPr lang="en-US" sz="1600" dirty="0">
                <a:latin typeface="+mn-lt"/>
              </a:rPr>
              <a:t> sentences to extract is a hyperparameter that depends on the document’s length. </a:t>
            </a:r>
          </a:p>
          <a:p>
            <a:endParaRPr lang="en-US" sz="1600" dirty="0">
              <a:latin typeface="+mn-lt"/>
            </a:endParaRPr>
          </a:p>
          <a:p>
            <a:r>
              <a:rPr lang="en-US" sz="1600" dirty="0">
                <a:latin typeface="+mn-lt"/>
              </a:rPr>
              <a:t>Here is set to a fraction (1/3) of the document’s total number of sentences. </a:t>
            </a:r>
          </a:p>
        </p:txBody>
      </p:sp>
    </p:spTree>
    <p:extLst>
      <p:ext uri="{BB962C8B-B14F-4D97-AF65-F5344CB8AC3E}">
        <p14:creationId xmlns:p14="http://schemas.microsoft.com/office/powerpoint/2010/main" val="381020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a:xfrm>
            <a:off x="673100" y="2401888"/>
            <a:ext cx="4826000" cy="2187575"/>
          </a:xfrm>
        </p:spPr>
        <p:txBody>
          <a:bodyPr/>
          <a:lstStyle/>
          <a:p>
            <a:pPr eaLnBrk="1" hangingPunct="1"/>
            <a:r>
              <a:rPr lang="it-IT" noProof="1"/>
              <a:t>Machine Learning Summaries</a:t>
            </a:r>
          </a:p>
        </p:txBody>
      </p:sp>
      <p:sp>
        <p:nvSpPr>
          <p:cNvPr id="3" name="Segnaposto testo 2"/>
          <p:cNvSpPr>
            <a:spLocks noGrp="1"/>
          </p:cNvSpPr>
          <p:nvPr>
            <p:ph type="body" idx="1"/>
          </p:nvPr>
        </p:nvSpPr>
        <p:spPr>
          <a:xfrm>
            <a:off x="6027738" y="1857375"/>
            <a:ext cx="5859462" cy="3214688"/>
          </a:xfrm>
        </p:spPr>
        <p:txBody>
          <a:bodyPr rtlCol="0">
            <a:noAutofit/>
          </a:bodyPr>
          <a:lstStyle/>
          <a:p>
            <a:pPr eaLnBrk="1" fontAlgn="auto" hangingPunct="1">
              <a:spcAft>
                <a:spcPts val="0"/>
              </a:spcAft>
              <a:buFont typeface="Arial" panose="020B0604020202020204" pitchFamily="34" charset="0"/>
              <a:buNone/>
              <a:defRPr/>
            </a:pPr>
            <a:r>
              <a:rPr lang="it-IT" sz="2400" noProof="1"/>
              <a:t>Feature Extraction</a:t>
            </a:r>
          </a:p>
          <a:p>
            <a:pPr eaLnBrk="1" fontAlgn="auto" hangingPunct="1">
              <a:spcAft>
                <a:spcPts val="0"/>
              </a:spcAft>
              <a:buFont typeface="Arial" panose="020B0604020202020204" pitchFamily="34" charset="0"/>
              <a:buNone/>
              <a:defRPr/>
            </a:pPr>
            <a:r>
              <a:rPr lang="it-IT" sz="2400" noProof="1"/>
              <a:t>Model Training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a:t>
            </a:r>
          </a:p>
        </p:txBody>
      </p:sp>
      <p:sp>
        <p:nvSpPr>
          <p:cNvPr id="11" name="CasellaDiTesto 10">
            <a:extLst>
              <a:ext uri="{FF2B5EF4-FFF2-40B4-BE49-F238E27FC236}">
                <a16:creationId xmlns:a16="http://schemas.microsoft.com/office/drawing/2014/main" id="{EE4A2D9D-81BD-9044-AC59-100D7BC684B2}"/>
              </a:ext>
            </a:extLst>
          </p:cNvPr>
          <p:cNvSpPr txBox="1"/>
          <p:nvPr/>
        </p:nvSpPr>
        <p:spPr>
          <a:xfrm>
            <a:off x="476154" y="1935540"/>
            <a:ext cx="11239692" cy="1131464"/>
          </a:xfrm>
          <a:prstGeom prst="rect">
            <a:avLst/>
          </a:prstGeom>
          <a:noFill/>
        </p:spPr>
        <p:txBody>
          <a:bodyPr wrap="square" rtlCol="0">
            <a:spAutoFit/>
          </a:bodyPr>
          <a:lstStyle/>
          <a:p>
            <a:pPr>
              <a:lnSpc>
                <a:spcPct val="150000"/>
              </a:lnSpc>
            </a:pPr>
            <a:r>
              <a:rPr lang="en-US" sz="2400" b="1" dirty="0">
                <a:latin typeface="+mn-lt"/>
              </a:rPr>
              <a:t>Goal: </a:t>
            </a:r>
            <a:r>
              <a:rPr lang="en-US" sz="2400" dirty="0">
                <a:latin typeface="+mn-lt"/>
              </a:rPr>
              <a:t>transform sentences into sets of features that represent them and then use those features to train a classifier. </a:t>
            </a:r>
          </a:p>
        </p:txBody>
      </p:sp>
      <p:sp>
        <p:nvSpPr>
          <p:cNvPr id="12" name="CasellaDiTesto 11">
            <a:extLst>
              <a:ext uri="{FF2B5EF4-FFF2-40B4-BE49-F238E27FC236}">
                <a16:creationId xmlns:a16="http://schemas.microsoft.com/office/drawing/2014/main" id="{50D18F2B-2078-5340-9F11-C6EC6084388A}"/>
              </a:ext>
            </a:extLst>
          </p:cNvPr>
          <p:cNvSpPr txBox="1"/>
          <p:nvPr/>
        </p:nvSpPr>
        <p:spPr>
          <a:xfrm>
            <a:off x="476154" y="3429000"/>
            <a:ext cx="11239692" cy="1131785"/>
          </a:xfrm>
          <a:prstGeom prst="rect">
            <a:avLst/>
          </a:prstGeom>
          <a:noFill/>
        </p:spPr>
        <p:txBody>
          <a:bodyPr wrap="square" rtlCol="0">
            <a:spAutoFit/>
          </a:bodyPr>
          <a:lstStyle/>
          <a:p>
            <a:pPr>
              <a:lnSpc>
                <a:spcPct val="150000"/>
              </a:lnSpc>
            </a:pPr>
            <a:r>
              <a:rPr lang="en-US" sz="2400" dirty="0">
                <a:latin typeface="+mn-lt"/>
              </a:rPr>
              <a:t>Since we have reference summaries, we can use them to assign a </a:t>
            </a:r>
            <a:r>
              <a:rPr lang="en-US" sz="2400" b="1" dirty="0">
                <a:latin typeface="+mn-lt"/>
              </a:rPr>
              <a:t>class</a:t>
            </a:r>
            <a:r>
              <a:rPr lang="en-US" sz="2400" dirty="0">
                <a:latin typeface="+mn-lt"/>
              </a:rPr>
              <a:t> </a:t>
            </a:r>
            <a:r>
              <a:rPr lang="en-US" sz="2400" dirty="0"/>
              <a:t>to a sentence: </a:t>
            </a:r>
            <a:r>
              <a:rPr lang="en-US" sz="2400" i="1" dirty="0">
                <a:latin typeface="+mn-lt"/>
              </a:rPr>
              <a:t>summary </a:t>
            </a:r>
            <a:r>
              <a:rPr lang="en-US" sz="2400" dirty="0">
                <a:latin typeface="+mn-lt"/>
              </a:rPr>
              <a:t>or </a:t>
            </a:r>
            <a:r>
              <a:rPr lang="en-US" sz="2400" i="1" dirty="0">
                <a:latin typeface="+mn-lt"/>
              </a:rPr>
              <a:t>not_summary</a:t>
            </a:r>
            <a:r>
              <a:rPr lang="en-US" sz="2400" dirty="0">
                <a:latin typeface="+mn-lt"/>
              </a:rPr>
              <a:t>. </a:t>
            </a:r>
          </a:p>
        </p:txBody>
      </p:sp>
      <p:sp>
        <p:nvSpPr>
          <p:cNvPr id="13" name="CasellaDiTesto 12">
            <a:extLst>
              <a:ext uri="{FF2B5EF4-FFF2-40B4-BE49-F238E27FC236}">
                <a16:creationId xmlns:a16="http://schemas.microsoft.com/office/drawing/2014/main" id="{B654BA84-76A5-B945-9C7A-147D5DB84016}"/>
              </a:ext>
            </a:extLst>
          </p:cNvPr>
          <p:cNvSpPr txBox="1"/>
          <p:nvPr/>
        </p:nvSpPr>
        <p:spPr>
          <a:xfrm>
            <a:off x="1617217" y="5299501"/>
            <a:ext cx="8957565"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200" dirty="0">
                <a:latin typeface="+mn-lt"/>
              </a:rPr>
              <a:t>What kind of features can we extract? And how?</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What Kind?</a:t>
            </a:r>
          </a:p>
        </p:txBody>
      </p:sp>
      <p:graphicFrame>
        <p:nvGraphicFramePr>
          <p:cNvPr id="2" name="Tabella 2">
            <a:extLst>
              <a:ext uri="{FF2B5EF4-FFF2-40B4-BE49-F238E27FC236}">
                <a16:creationId xmlns:a16="http://schemas.microsoft.com/office/drawing/2014/main" id="{0950A5BC-5783-E643-9D8E-BF25635E3151}"/>
              </a:ext>
            </a:extLst>
          </p:cNvPr>
          <p:cNvGraphicFramePr>
            <a:graphicFrameLocks noGrp="1"/>
          </p:cNvGraphicFramePr>
          <p:nvPr>
            <p:extLst>
              <p:ext uri="{D42A27DB-BD31-4B8C-83A1-F6EECF244321}">
                <p14:modId xmlns:p14="http://schemas.microsoft.com/office/powerpoint/2010/main" val="3092606822"/>
              </p:ext>
            </p:extLst>
          </p:nvPr>
        </p:nvGraphicFramePr>
        <p:xfrm>
          <a:off x="1402159" y="2040466"/>
          <a:ext cx="9154320" cy="4035214"/>
        </p:xfrm>
        <a:graphic>
          <a:graphicData uri="http://schemas.openxmlformats.org/drawingml/2006/table">
            <a:tbl>
              <a:tblPr firstRow="1" bandRow="1">
                <a:tableStyleId>{F5AB1C69-6EDB-4FF4-983F-18BD219EF322}</a:tableStyleId>
              </a:tblPr>
              <a:tblGrid>
                <a:gridCol w="4577160">
                  <a:extLst>
                    <a:ext uri="{9D8B030D-6E8A-4147-A177-3AD203B41FA5}">
                      <a16:colId xmlns:a16="http://schemas.microsoft.com/office/drawing/2014/main" val="1096619272"/>
                    </a:ext>
                  </a:extLst>
                </a:gridCol>
                <a:gridCol w="4577160">
                  <a:extLst>
                    <a:ext uri="{9D8B030D-6E8A-4147-A177-3AD203B41FA5}">
                      <a16:colId xmlns:a16="http://schemas.microsoft.com/office/drawing/2014/main" val="385986778"/>
                    </a:ext>
                  </a:extLst>
                </a:gridCol>
              </a:tblGrid>
              <a:tr h="651934">
                <a:tc>
                  <a:txBody>
                    <a:bodyPr/>
                    <a:lstStyle/>
                    <a:p>
                      <a:pPr algn="ctr"/>
                      <a:r>
                        <a:rPr lang="en-US" dirty="0"/>
                        <a:t>Article-Independent Features</a:t>
                      </a:r>
                      <a:endParaRPr lang="en-US" dirty="0">
                        <a:latin typeface="+mn-lt"/>
                      </a:endParaRPr>
                    </a:p>
                  </a:txBody>
                  <a:tcPr anchor="ctr"/>
                </a:tc>
                <a:tc>
                  <a:txBody>
                    <a:bodyPr/>
                    <a:lstStyle/>
                    <a:p>
                      <a:pPr algn="ctr"/>
                      <a:r>
                        <a:rPr lang="en-US" dirty="0"/>
                        <a:t>Article-Dependent Features</a:t>
                      </a:r>
                      <a:endParaRPr lang="en-US" dirty="0">
                        <a:latin typeface="+mn-lt"/>
                      </a:endParaRPr>
                    </a:p>
                  </a:txBody>
                  <a:tcPr anchor="ctr"/>
                </a:tc>
                <a:extLst>
                  <a:ext uri="{0D108BD9-81ED-4DB2-BD59-A6C34878D82A}">
                    <a16:rowId xmlns:a16="http://schemas.microsoft.com/office/drawing/2014/main" val="1832335843"/>
                  </a:ext>
                </a:extLst>
              </a:tr>
              <a:tr h="1399117">
                <a:tc>
                  <a:txBody>
                    <a:bodyPr/>
                    <a:lstStyle/>
                    <a:p>
                      <a:pPr marL="285750" indent="-285750">
                        <a:buFont typeface="Arial" panose="020B0604020202020204" pitchFamily="34" charset="0"/>
                        <a:buChar char="•"/>
                      </a:pPr>
                      <a:r>
                        <a:rPr lang="en-US" dirty="0"/>
                        <a:t>Sentence length (the number of its terms);</a:t>
                      </a:r>
                    </a:p>
                    <a:p>
                      <a:pPr marL="285750" indent="-285750">
                        <a:buFont typeface="Arial" panose="020B0604020202020204" pitchFamily="34" charset="0"/>
                        <a:buChar char="•"/>
                      </a:pPr>
                      <a:r>
                        <a:rPr lang="en-US" dirty="0"/>
                        <a:t>Presence of proper nouns (boolean);</a:t>
                      </a:r>
                    </a:p>
                    <a:p>
                      <a:pPr marL="285750" indent="-285750">
                        <a:buFont typeface="Arial" panose="020B0604020202020204" pitchFamily="34" charset="0"/>
                        <a:buChar char="•"/>
                      </a:pPr>
                      <a:r>
                        <a:rPr lang="en-US" dirty="0"/>
                        <a:t>Ratio of nouns to all words in the sentence;</a:t>
                      </a:r>
                    </a:p>
                    <a:p>
                      <a:pPr marL="285750" indent="-285750">
                        <a:buFont typeface="Arial" panose="020B0604020202020204" pitchFamily="34" charset="0"/>
                        <a:buChar char="•"/>
                      </a:pPr>
                      <a:r>
                        <a:rPr lang="en-US" dirty="0"/>
                        <a:t>Ratio of verbs to all words in the sentence;</a:t>
                      </a:r>
                    </a:p>
                    <a:p>
                      <a:pPr marL="285750" indent="-285750">
                        <a:buFont typeface="Arial" panose="020B0604020202020204" pitchFamily="34" charset="0"/>
                        <a:buChar char="•"/>
                      </a:pPr>
                      <a:r>
                        <a:rPr lang="en-US" dirty="0"/>
                        <a:t>Ratio of adjectives to all words in the sentence;</a:t>
                      </a:r>
                    </a:p>
                    <a:p>
                      <a:pPr marL="285750" indent="-285750">
                        <a:buFont typeface="Arial" panose="020B0604020202020204" pitchFamily="34" charset="0"/>
                        <a:buChar char="•"/>
                      </a:pPr>
                      <a:r>
                        <a:rPr lang="en-US" dirty="0"/>
                        <a:t>Ratio of adverbs to all words in the sentence.</a:t>
                      </a:r>
                    </a:p>
                    <a:p>
                      <a:pPr marL="285750" indent="-285750">
                        <a:buFont typeface="Arial" panose="020B0604020202020204" pitchFamily="34" charset="0"/>
                        <a:buChar char="•"/>
                      </a:pPr>
                      <a:endParaRPr lang="en-US" dirty="0"/>
                    </a:p>
                  </a:txBody>
                  <a:tcPr/>
                </a:tc>
                <a:tc>
                  <a:txBody>
                    <a:bodyPr/>
                    <a:lstStyle/>
                    <a:p>
                      <a:pPr marL="285750" indent="-285750">
                        <a:lnSpc>
                          <a:spcPct val="150000"/>
                        </a:lnSpc>
                        <a:buFont typeface="Arial" panose="020B0604020202020204" pitchFamily="34" charset="0"/>
                        <a:buChar char="•"/>
                      </a:pPr>
                      <a:r>
                        <a:rPr lang="en-US" dirty="0"/>
                        <a:t>TF-ISF value;</a:t>
                      </a:r>
                    </a:p>
                    <a:p>
                      <a:pPr marL="285750" indent="-285750">
                        <a:lnSpc>
                          <a:spcPct val="150000"/>
                        </a:lnSpc>
                        <a:buFont typeface="Arial" panose="020B0604020202020204" pitchFamily="34" charset="0"/>
                        <a:buChar char="•"/>
                      </a:pPr>
                      <a:r>
                        <a:rPr lang="en-US" dirty="0"/>
                        <a:t>Sentence Position;</a:t>
                      </a:r>
                    </a:p>
                    <a:p>
                      <a:pPr marL="285750" indent="-285750">
                        <a:lnSpc>
                          <a:spcPct val="150000"/>
                        </a:lnSpc>
                        <a:buFont typeface="Arial" panose="020B0604020202020204" pitchFamily="34" charset="0"/>
                        <a:buChar char="•"/>
                      </a:pPr>
                      <a:r>
                        <a:rPr lang="en-US" dirty="0"/>
                        <a:t>Title Similarity;</a:t>
                      </a:r>
                    </a:p>
                    <a:p>
                      <a:pPr marL="285750" indent="-285750">
                        <a:lnSpc>
                          <a:spcPct val="150000"/>
                        </a:lnSpc>
                        <a:buFont typeface="Arial" panose="020B0604020202020204" pitchFamily="34" charset="0"/>
                        <a:buChar char="•"/>
                      </a:pPr>
                      <a:r>
                        <a:rPr lang="en-US" dirty="0"/>
                        <a:t>Sentence-to-Sentence Cohesion;</a:t>
                      </a:r>
                    </a:p>
                    <a:p>
                      <a:pPr marL="285750" indent="-285750">
                        <a:lnSpc>
                          <a:spcPct val="150000"/>
                        </a:lnSpc>
                        <a:buFont typeface="Arial" panose="020B0604020202020204" pitchFamily="34" charset="0"/>
                        <a:buChar char="•"/>
                      </a:pPr>
                      <a:r>
                        <a:rPr lang="en-US" dirty="0"/>
                        <a:t>Sentence-to-Centroid Cohesion.</a:t>
                      </a:r>
                    </a:p>
                  </a:txBody>
                  <a:tcPr/>
                </a:tc>
                <a:extLst>
                  <a:ext uri="{0D108BD9-81ED-4DB2-BD59-A6C34878D82A}">
                    <a16:rowId xmlns:a16="http://schemas.microsoft.com/office/drawing/2014/main" val="4087992919"/>
                  </a:ext>
                </a:extLst>
              </a:tr>
            </a:tbl>
          </a:graphicData>
        </a:graphic>
      </p:graphicFrame>
    </p:spTree>
    <p:extLst>
      <p:ext uri="{BB962C8B-B14F-4D97-AF65-F5344CB8AC3E}">
        <p14:creationId xmlns:p14="http://schemas.microsoft.com/office/powerpoint/2010/main" val="23312714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How?</a:t>
            </a:r>
          </a:p>
        </p:txBody>
      </p:sp>
      <p:sp>
        <p:nvSpPr>
          <p:cNvPr id="8" name="Segnaposto contenuto 2">
            <a:extLst>
              <a:ext uri="{FF2B5EF4-FFF2-40B4-BE49-F238E27FC236}">
                <a16:creationId xmlns:a16="http://schemas.microsoft.com/office/drawing/2014/main" id="{3BB568F6-9F70-6444-9922-E13AD4008400}"/>
              </a:ext>
            </a:extLst>
          </p:cNvPr>
          <p:cNvSpPr>
            <a:spLocks noGrp="1"/>
          </p:cNvSpPr>
          <p:nvPr>
            <p:ph idx="1"/>
          </p:nvPr>
        </p:nvSpPr>
        <p:spPr>
          <a:xfrm>
            <a:off x="295275" y="1484313"/>
            <a:ext cx="11601450" cy="5183187"/>
          </a:xfrm>
        </p:spPr>
        <p:txBody>
          <a:bodyPr rtlCol="0">
            <a:normAutofit/>
          </a:bodyPr>
          <a:lstStyle/>
          <a:p>
            <a:pPr marL="342900" indent="-342900" eaLnBrk="1" fontAlgn="auto" hangingPunct="1">
              <a:lnSpc>
                <a:spcPct val="170000"/>
              </a:lnSpc>
              <a:buFont typeface="Wingdings" panose="05000000000000000000" pitchFamily="2" charset="2"/>
              <a:buChar char="ü"/>
              <a:defRPr/>
            </a:pPr>
            <a:r>
              <a:rPr lang="en-GB" sz="2200" noProof="1">
                <a:solidFill>
                  <a:srgbClr val="DD462F"/>
                </a:solidFill>
              </a:rPr>
              <a:t>Reshape </a:t>
            </a:r>
            <a:r>
              <a:rPr lang="en-GB" sz="2200" noProof="1">
                <a:solidFill>
                  <a:schemeClr val="tx1"/>
                </a:solidFill>
              </a:rPr>
              <a:t>the document collection</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Each "document" represents a single sentence instead of the entire article</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As a result, the documents have the following new structure: </a:t>
            </a:r>
          </a:p>
          <a:p>
            <a:pPr marL="1028700" lvl="1" indent="-342900" eaLnBrk="1" fontAlgn="auto" hangingPunct="1">
              <a:lnSpc>
                <a:spcPct val="110000"/>
              </a:lnSpc>
              <a:buFont typeface="Arial" panose="020B0604020202020204" pitchFamily="34" charset="0"/>
              <a:buChar char="•"/>
              <a:defRPr/>
            </a:pPr>
            <a:r>
              <a:rPr lang="en-GB" sz="1600" b="1" noProof="1">
                <a:solidFill>
                  <a:schemeClr val="tx1"/>
                </a:solidFill>
              </a:rPr>
              <a:t>docId</a:t>
            </a:r>
            <a:r>
              <a:rPr lang="en-GB" sz="1600" noProof="1">
                <a:solidFill>
                  <a:schemeClr val="tx1"/>
                </a:solidFill>
              </a:rPr>
              <a:t>: identifier of the article, </a:t>
            </a:r>
            <a:r>
              <a:rPr lang="en-GB" sz="1600" i="1" noProof="1">
                <a:solidFill>
                  <a:schemeClr val="tx1"/>
                </a:solidFill>
              </a:rPr>
              <a:t>integer</a:t>
            </a:r>
            <a:endParaRPr lang="en-GB" sz="1600" noProof="1">
              <a:solidFill>
                <a:schemeClr val="tx1"/>
              </a:solidFill>
            </a:endParaRPr>
          </a:p>
          <a:p>
            <a:pPr marL="1028700" lvl="1" indent="-342900" eaLnBrk="1" fontAlgn="auto" hangingPunct="1">
              <a:lnSpc>
                <a:spcPct val="110000"/>
              </a:lnSpc>
              <a:buFont typeface="Arial" panose="020B0604020202020204" pitchFamily="34" charset="0"/>
              <a:buChar char="•"/>
              <a:defRPr/>
            </a:pPr>
            <a:r>
              <a:rPr lang="en-GB" sz="1600" b="1" noProof="1">
                <a:solidFill>
                  <a:schemeClr val="tx1"/>
                </a:solidFill>
              </a:rPr>
              <a:t>category</a:t>
            </a:r>
            <a:r>
              <a:rPr lang="en-GB" sz="1600" noProof="1">
                <a:solidFill>
                  <a:schemeClr val="tx1"/>
                </a:solidFill>
              </a:rPr>
              <a:t>: topical area of the article, </a:t>
            </a:r>
            <a:r>
              <a:rPr lang="en-GB" sz="1600" i="1" noProof="1">
                <a:solidFill>
                  <a:schemeClr val="tx1"/>
                </a:solidFill>
              </a:rPr>
              <a:t>string</a:t>
            </a:r>
            <a:endParaRPr lang="en-GB" sz="1600" noProof="1">
              <a:solidFill>
                <a:schemeClr val="tx1"/>
              </a:solidFill>
            </a:endParaRPr>
          </a:p>
          <a:p>
            <a:pPr marL="1028700" lvl="1" indent="-342900" eaLnBrk="1" fontAlgn="auto" hangingPunct="1">
              <a:lnSpc>
                <a:spcPct val="110000"/>
              </a:lnSpc>
              <a:buFont typeface="Arial" panose="020B0604020202020204" pitchFamily="34" charset="0"/>
              <a:buChar char="•"/>
              <a:defRPr/>
            </a:pPr>
            <a:r>
              <a:rPr lang="en-GB" sz="1600" b="1" noProof="1">
                <a:solidFill>
                  <a:schemeClr val="tx1"/>
                </a:solidFill>
              </a:rPr>
              <a:t>title</a:t>
            </a:r>
            <a:r>
              <a:rPr lang="en-GB" sz="1600" noProof="1">
                <a:solidFill>
                  <a:schemeClr val="tx1"/>
                </a:solidFill>
              </a:rPr>
              <a:t>: title of the article, </a:t>
            </a:r>
            <a:r>
              <a:rPr lang="en-GB" sz="1600" i="1" noProof="1">
                <a:solidFill>
                  <a:schemeClr val="tx1"/>
                </a:solidFill>
              </a:rPr>
              <a:t>string</a:t>
            </a:r>
            <a:endParaRPr lang="en-GB" sz="1600" noProof="1">
              <a:solidFill>
                <a:schemeClr val="tx1"/>
              </a:solidFill>
            </a:endParaRPr>
          </a:p>
          <a:p>
            <a:pPr marL="1028700" lvl="1" indent="-342900" eaLnBrk="1" fontAlgn="auto" hangingPunct="1">
              <a:lnSpc>
                <a:spcPct val="110000"/>
              </a:lnSpc>
              <a:buFont typeface="Arial" panose="020B0604020202020204" pitchFamily="34" charset="0"/>
              <a:buChar char="•"/>
              <a:defRPr/>
            </a:pPr>
            <a:r>
              <a:rPr lang="en-GB" sz="1600" b="1" noProof="1">
                <a:solidFill>
                  <a:schemeClr val="tx1"/>
                </a:solidFill>
              </a:rPr>
              <a:t>sentence</a:t>
            </a:r>
            <a:r>
              <a:rPr lang="en-GB" sz="1600" noProof="1">
                <a:solidFill>
                  <a:schemeClr val="tx1"/>
                </a:solidFill>
              </a:rPr>
              <a:t>: a sentence of the article, </a:t>
            </a:r>
            <a:r>
              <a:rPr lang="en-GB" sz="1600" i="1" noProof="1">
                <a:solidFill>
                  <a:schemeClr val="tx1"/>
                </a:solidFill>
              </a:rPr>
              <a:t>string</a:t>
            </a:r>
            <a:endParaRPr lang="en-GB" sz="1600" noProof="1">
              <a:solidFill>
                <a:schemeClr val="tx1"/>
              </a:solidFill>
            </a:endParaRPr>
          </a:p>
          <a:p>
            <a:pPr marL="1028700" lvl="1" indent="-342900" eaLnBrk="1" fontAlgn="auto" hangingPunct="1">
              <a:lnSpc>
                <a:spcPct val="110000"/>
              </a:lnSpc>
              <a:buFont typeface="Arial" panose="020B0604020202020204" pitchFamily="34" charset="0"/>
              <a:buChar char="•"/>
              <a:defRPr/>
            </a:pPr>
            <a:r>
              <a:rPr lang="en-GB" sz="1600" b="1" noProof="1">
                <a:solidFill>
                  <a:schemeClr val="tx1"/>
                </a:solidFill>
              </a:rPr>
              <a:t>summary</a:t>
            </a:r>
            <a:r>
              <a:rPr lang="en-GB" sz="1600" noProof="1">
                <a:solidFill>
                  <a:schemeClr val="tx1"/>
                </a:solidFill>
              </a:rPr>
              <a:t>: whether or not the sentence is part of the summary, </a:t>
            </a:r>
            <a:r>
              <a:rPr lang="en-GB" sz="1600" i="1" noProof="1">
                <a:solidFill>
                  <a:schemeClr val="tx1"/>
                </a:solidFill>
              </a:rPr>
              <a:t>boolean</a:t>
            </a:r>
            <a:endParaRPr lang="en-GB" sz="16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000" noProof="1">
              <a:solidFill>
                <a:schemeClr val="tx1"/>
              </a:solidFill>
            </a:endParaRPr>
          </a:p>
        </p:txBody>
      </p:sp>
    </p:spTree>
    <p:extLst>
      <p:ext uri="{BB962C8B-B14F-4D97-AF65-F5344CB8AC3E}">
        <p14:creationId xmlns:p14="http://schemas.microsoft.com/office/powerpoint/2010/main" val="307269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How?</a:t>
            </a:r>
          </a:p>
        </p:txBody>
      </p:sp>
      <p:sp>
        <p:nvSpPr>
          <p:cNvPr id="8" name="Segnaposto contenuto 2">
            <a:extLst>
              <a:ext uri="{FF2B5EF4-FFF2-40B4-BE49-F238E27FC236}">
                <a16:creationId xmlns:a16="http://schemas.microsoft.com/office/drawing/2014/main" id="{3BB568F6-9F70-6444-9922-E13AD4008400}"/>
              </a:ext>
            </a:extLst>
          </p:cNvPr>
          <p:cNvSpPr>
            <a:spLocks noGrp="1"/>
          </p:cNvSpPr>
          <p:nvPr>
            <p:ph idx="1"/>
          </p:nvPr>
        </p:nvSpPr>
        <p:spPr>
          <a:xfrm>
            <a:off x="295275" y="1535113"/>
            <a:ext cx="11601450" cy="5183187"/>
          </a:xfrm>
        </p:spPr>
        <p:txBody>
          <a:bodyPr rtlCol="0">
            <a:normAutofit lnSpcReduction="10000"/>
          </a:bodyPr>
          <a:lstStyle/>
          <a:p>
            <a:pPr marL="342900" indent="-342900" eaLnBrk="1" fontAlgn="auto" hangingPunct="1">
              <a:lnSpc>
                <a:spcPct val="170000"/>
              </a:lnSpc>
              <a:buFont typeface="Wingdings" panose="05000000000000000000" pitchFamily="2" charset="2"/>
              <a:buChar char="ü"/>
              <a:defRPr/>
            </a:pPr>
            <a:r>
              <a:rPr lang="en-GB" sz="2000" noProof="1">
                <a:solidFill>
                  <a:schemeClr val="tx1"/>
                </a:solidFill>
              </a:rPr>
              <a:t>The schema for the new collection must be modified accordingly, but the only difference from the earlier schema is in the </a:t>
            </a:r>
            <a:r>
              <a:rPr lang="en-GB" sz="2000" b="1" noProof="1">
                <a:solidFill>
                  <a:schemeClr val="tx1"/>
                </a:solidFill>
              </a:rPr>
              <a:t>summary</a:t>
            </a:r>
            <a:r>
              <a:rPr lang="en-GB" sz="2000" noProof="1">
                <a:solidFill>
                  <a:schemeClr val="tx1"/>
                </a:solidFill>
              </a:rPr>
              <a:t> field, which is now a </a:t>
            </a:r>
            <a:r>
              <a:rPr lang="en-GB" sz="2000" i="1" noProof="1">
                <a:solidFill>
                  <a:schemeClr val="tx1"/>
                </a:solidFill>
              </a:rPr>
              <a:t>boolean</a:t>
            </a:r>
            <a:r>
              <a:rPr lang="en-GB" sz="2000" noProof="1">
                <a:solidFill>
                  <a:schemeClr val="tx1"/>
                </a:solidFill>
              </a:rPr>
              <a:t> value. </a:t>
            </a:r>
          </a:p>
          <a:p>
            <a:pPr marL="342900" indent="-342900" eaLnBrk="1" fontAlgn="auto" hangingPunct="1">
              <a:lnSpc>
                <a:spcPct val="170000"/>
              </a:lnSpc>
              <a:buFont typeface="Wingdings" panose="05000000000000000000" pitchFamily="2" charset="2"/>
              <a:buChar char="ü"/>
              <a:defRPr/>
            </a:pPr>
            <a:r>
              <a:rPr lang="en-GB" sz="2000" noProof="1">
                <a:solidFill>
                  <a:schemeClr val="tx1"/>
                </a:solidFill>
              </a:rPr>
              <a:t>A conceptual difference is instead the </a:t>
            </a:r>
            <a:r>
              <a:rPr lang="en-GB" sz="2000" b="1" noProof="1">
                <a:solidFill>
                  <a:schemeClr val="tx1"/>
                </a:solidFill>
              </a:rPr>
              <a:t>docId</a:t>
            </a:r>
            <a:r>
              <a:rPr lang="en-GB" sz="2000" noProof="1">
                <a:solidFill>
                  <a:schemeClr val="tx1"/>
                </a:solidFill>
              </a:rPr>
              <a:t> field: whereas before it represented a unique identifier for each document, now it represents the identifier of the article the sentence belongs to. Different sentences can therefore have the same docId, meaning that they belong to the same news article.</a:t>
            </a:r>
          </a:p>
          <a:p>
            <a:pPr marL="342900" indent="-342900" eaLnBrk="1" fontAlgn="auto" hangingPunct="1">
              <a:lnSpc>
                <a:spcPct val="170000"/>
              </a:lnSpc>
              <a:buFont typeface="Wingdings" panose="05000000000000000000" pitchFamily="2" charset="2"/>
              <a:buChar char="ü"/>
              <a:defRPr/>
            </a:pPr>
            <a:r>
              <a:rPr lang="en-GB" sz="2000" noProof="1">
                <a:solidFill>
                  <a:schemeClr val="tx1"/>
                </a:solidFill>
              </a:rPr>
              <a:t>The collection thus created is composed of documents (sentences) which already hold the </a:t>
            </a:r>
            <a:r>
              <a:rPr lang="en-GB" sz="2000" b="1" noProof="1">
                <a:solidFill>
                  <a:schemeClr val="tx1"/>
                </a:solidFill>
              </a:rPr>
              <a:t>class</a:t>
            </a:r>
            <a:r>
              <a:rPr lang="en-GB" sz="2000" noProof="1">
                <a:solidFill>
                  <a:schemeClr val="tx1"/>
                </a:solidFill>
              </a:rPr>
              <a:t> value needed for the training of the classifiers. Furthermore, we can easily query single sentences for feature extraction.</a:t>
            </a:r>
          </a:p>
          <a:p>
            <a:pPr marL="342900" indent="-342900" eaLnBrk="1" fontAlgn="auto" hangingPunct="1">
              <a:lnSpc>
                <a:spcPct val="170000"/>
              </a:lnSpc>
              <a:buFont typeface="Wingdings" panose="05000000000000000000" pitchFamily="2" charset="2"/>
              <a:buChar char="ü"/>
              <a:defRPr/>
            </a:pPr>
            <a:endParaRPr lang="en-GB" sz="2000" noProof="1">
              <a:solidFill>
                <a:schemeClr val="tx1"/>
              </a:solidFill>
            </a:endParaRPr>
          </a:p>
        </p:txBody>
      </p:sp>
    </p:spTree>
    <p:extLst>
      <p:ext uri="{BB962C8B-B14F-4D97-AF65-F5344CB8AC3E}">
        <p14:creationId xmlns:p14="http://schemas.microsoft.com/office/powerpoint/2010/main" val="39075341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Article-Dependent</a:t>
            </a:r>
          </a:p>
        </p:txBody>
      </p:sp>
      <p:sp>
        <p:nvSpPr>
          <p:cNvPr id="9" name="CasellaDiTesto 8">
            <a:extLst>
              <a:ext uri="{FF2B5EF4-FFF2-40B4-BE49-F238E27FC236}">
                <a16:creationId xmlns:a16="http://schemas.microsoft.com/office/drawing/2014/main" id="{D25A86D5-7EE9-304B-84FA-C7117D12A518}"/>
              </a:ext>
            </a:extLst>
          </p:cNvPr>
          <p:cNvSpPr txBox="1"/>
          <p:nvPr/>
        </p:nvSpPr>
        <p:spPr>
          <a:xfrm>
            <a:off x="476154" y="1776108"/>
            <a:ext cx="11239692" cy="707886"/>
          </a:xfrm>
          <a:prstGeom prst="rect">
            <a:avLst/>
          </a:prstGeom>
          <a:noFill/>
        </p:spPr>
        <p:txBody>
          <a:bodyPr wrap="square" rtlCol="0">
            <a:spAutoFit/>
          </a:bodyPr>
          <a:lstStyle/>
          <a:p>
            <a:r>
              <a:rPr lang="en-US" sz="2000" b="1" dirty="0">
                <a:latin typeface="+mn-lt"/>
              </a:rPr>
              <a:t>TF-ISF: </a:t>
            </a:r>
            <a:r>
              <a:rPr lang="en-US" sz="2000" i="1" dirty="0">
                <a:latin typeface="+mn-lt"/>
              </a:rPr>
              <a:t>(Term Frequency – Inverse Sentence Frequency) </a:t>
            </a:r>
            <a:r>
              <a:rPr lang="en-US" sz="2000" dirty="0">
                <a:latin typeface="+mn-lt"/>
              </a:rPr>
              <a:t>basically TF-IDF weights but computed on a sentence/article level, rather than on a document/collection level.</a:t>
            </a:r>
          </a:p>
        </p:txBody>
      </p:sp>
      <p:sp>
        <p:nvSpPr>
          <p:cNvPr id="6" name="CasellaDiTesto 5">
            <a:extLst>
              <a:ext uri="{FF2B5EF4-FFF2-40B4-BE49-F238E27FC236}">
                <a16:creationId xmlns:a16="http://schemas.microsoft.com/office/drawing/2014/main" id="{D1043DF0-ED2F-9B46-8EEC-FC9F34023995}"/>
              </a:ext>
            </a:extLst>
          </p:cNvPr>
          <p:cNvSpPr txBox="1"/>
          <p:nvPr/>
        </p:nvSpPr>
        <p:spPr>
          <a:xfrm>
            <a:off x="476154" y="2698071"/>
            <a:ext cx="11239692" cy="707886"/>
          </a:xfrm>
          <a:prstGeom prst="rect">
            <a:avLst/>
          </a:prstGeom>
          <a:noFill/>
        </p:spPr>
        <p:txBody>
          <a:bodyPr wrap="square" rtlCol="0">
            <a:spAutoFit/>
          </a:bodyPr>
          <a:lstStyle/>
          <a:p>
            <a:r>
              <a:rPr lang="en-US" sz="2000" b="1" dirty="0">
                <a:latin typeface="+mn-lt"/>
              </a:rPr>
              <a:t>Title Similarity: </a:t>
            </a:r>
            <a:r>
              <a:rPr lang="en-US" sz="2000" dirty="0">
                <a:latin typeface="+mn-lt"/>
              </a:rPr>
              <a:t>number of term co-occurrences between the sentence and the article title, normalized by the number of total words in the sentence.</a:t>
            </a:r>
          </a:p>
        </p:txBody>
      </p:sp>
      <p:sp>
        <p:nvSpPr>
          <p:cNvPr id="7" name="CasellaDiTesto 6">
            <a:extLst>
              <a:ext uri="{FF2B5EF4-FFF2-40B4-BE49-F238E27FC236}">
                <a16:creationId xmlns:a16="http://schemas.microsoft.com/office/drawing/2014/main" id="{F4632CD2-50CB-B84B-996A-2B939BBB1F28}"/>
              </a:ext>
            </a:extLst>
          </p:cNvPr>
          <p:cNvSpPr txBox="1"/>
          <p:nvPr/>
        </p:nvSpPr>
        <p:spPr>
          <a:xfrm>
            <a:off x="476154" y="3620034"/>
            <a:ext cx="11239692" cy="1015663"/>
          </a:xfrm>
          <a:prstGeom prst="rect">
            <a:avLst/>
          </a:prstGeom>
          <a:noFill/>
        </p:spPr>
        <p:txBody>
          <a:bodyPr wrap="square" rtlCol="0">
            <a:spAutoFit/>
          </a:bodyPr>
          <a:lstStyle/>
          <a:p>
            <a:r>
              <a:rPr lang="en-US" sz="2000" b="1" dirty="0">
                <a:latin typeface="+mn-lt"/>
              </a:rPr>
              <a:t>Sentence-to-Sentence Cohesion: </a:t>
            </a:r>
            <a:r>
              <a:rPr lang="en-US" sz="2000" dirty="0">
                <a:latin typeface="+mn-lt"/>
              </a:rPr>
              <a:t>for each sentence </a:t>
            </a:r>
            <a:r>
              <a:rPr lang="en-US" sz="2000" i="1" dirty="0">
                <a:latin typeface="+mn-lt"/>
              </a:rPr>
              <a:t>s</a:t>
            </a:r>
            <a:r>
              <a:rPr lang="en-US" sz="2000" dirty="0">
                <a:latin typeface="+mn-lt"/>
              </a:rPr>
              <a:t> we first compute the similarity between </a:t>
            </a:r>
            <a:r>
              <a:rPr lang="en-US" sz="2000" i="1" dirty="0">
                <a:latin typeface="+mn-lt"/>
              </a:rPr>
              <a:t>s</a:t>
            </a:r>
            <a:r>
              <a:rPr lang="en-US" sz="2000" dirty="0">
                <a:latin typeface="+mn-lt"/>
              </a:rPr>
              <a:t> and each other sentence </a:t>
            </a:r>
            <a:r>
              <a:rPr lang="en-US" sz="2000" i="1" dirty="0">
                <a:latin typeface="+mn-lt"/>
              </a:rPr>
              <a:t>s′</a:t>
            </a:r>
            <a:r>
              <a:rPr lang="en-US" sz="2000" dirty="0">
                <a:latin typeface="+mn-lt"/>
              </a:rPr>
              <a:t> of the article; then we add up those similarity values, obtaining the raw value of this feature for </a:t>
            </a:r>
            <a:r>
              <a:rPr lang="en-US" sz="2000" i="1" dirty="0">
                <a:latin typeface="+mn-lt"/>
              </a:rPr>
              <a:t>s</a:t>
            </a:r>
            <a:r>
              <a:rPr lang="en-US" sz="2000" dirty="0">
                <a:latin typeface="+mn-lt"/>
              </a:rPr>
              <a:t>.</a:t>
            </a:r>
          </a:p>
        </p:txBody>
      </p:sp>
      <p:sp>
        <p:nvSpPr>
          <p:cNvPr id="8" name="CasellaDiTesto 7">
            <a:extLst>
              <a:ext uri="{FF2B5EF4-FFF2-40B4-BE49-F238E27FC236}">
                <a16:creationId xmlns:a16="http://schemas.microsoft.com/office/drawing/2014/main" id="{1650FA26-1E23-F243-A9B6-C5B13AF2A1D2}"/>
              </a:ext>
            </a:extLst>
          </p:cNvPr>
          <p:cNvSpPr txBox="1"/>
          <p:nvPr/>
        </p:nvSpPr>
        <p:spPr>
          <a:xfrm>
            <a:off x="476154" y="4849774"/>
            <a:ext cx="11239692" cy="1200329"/>
          </a:xfrm>
          <a:prstGeom prst="rect">
            <a:avLst/>
          </a:prstGeom>
          <a:noFill/>
        </p:spPr>
        <p:txBody>
          <a:bodyPr wrap="square" rtlCol="0">
            <a:spAutoFit/>
          </a:bodyPr>
          <a:lstStyle/>
          <a:p>
            <a:r>
              <a:rPr lang="en-US" b="1" dirty="0">
                <a:latin typeface="+mn-lt"/>
              </a:rPr>
              <a:t>Sentence-to-Centroid Cohesion</a:t>
            </a:r>
            <a:r>
              <a:rPr lang="en-US" dirty="0">
                <a:latin typeface="+mn-lt"/>
              </a:rPr>
              <a:t>: we compute the vector representing the centroid of the document, which is the arithmetic average over the corresponding weighted vectors of all the sentences of the document; then we compute the similarity between the centroid and each sentence, obtaining the raw value of this feature for each sentence.</a:t>
            </a:r>
          </a:p>
        </p:txBody>
      </p:sp>
    </p:spTree>
    <p:extLst>
      <p:ext uri="{BB962C8B-B14F-4D97-AF65-F5344CB8AC3E}">
        <p14:creationId xmlns:p14="http://schemas.microsoft.com/office/powerpoint/2010/main" val="32984670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Support Function</a:t>
            </a:r>
          </a:p>
        </p:txBody>
      </p:sp>
      <p:pic>
        <p:nvPicPr>
          <p:cNvPr id="4" name="Immagine 3">
            <a:extLst>
              <a:ext uri="{FF2B5EF4-FFF2-40B4-BE49-F238E27FC236}">
                <a16:creationId xmlns:a16="http://schemas.microsoft.com/office/drawing/2014/main" id="{27192733-3271-0844-B1B9-654DC3F1ED69}"/>
              </a:ext>
            </a:extLst>
          </p:cNvPr>
          <p:cNvPicPr>
            <a:picLocks noChangeAspect="1"/>
          </p:cNvPicPr>
          <p:nvPr/>
        </p:nvPicPr>
        <p:blipFill>
          <a:blip r:embed="rId3"/>
          <a:stretch>
            <a:fillRect/>
          </a:stretch>
        </p:blipFill>
        <p:spPr>
          <a:xfrm>
            <a:off x="1597819" y="2508250"/>
            <a:ext cx="8763000" cy="1663700"/>
          </a:xfrm>
          <a:prstGeom prst="rect">
            <a:avLst/>
          </a:prstGeom>
        </p:spPr>
      </p:pic>
      <p:pic>
        <p:nvPicPr>
          <p:cNvPr id="5" name="Immagine 4">
            <a:extLst>
              <a:ext uri="{FF2B5EF4-FFF2-40B4-BE49-F238E27FC236}">
                <a16:creationId xmlns:a16="http://schemas.microsoft.com/office/drawing/2014/main" id="{E2C8CC47-EA59-F64F-A61D-D7CDC7F89369}"/>
              </a:ext>
            </a:extLst>
          </p:cNvPr>
          <p:cNvPicPr>
            <a:picLocks noChangeAspect="1"/>
          </p:cNvPicPr>
          <p:nvPr/>
        </p:nvPicPr>
        <p:blipFill rotWithShape="1">
          <a:blip r:embed="rId4"/>
          <a:srcRect t="2888"/>
          <a:stretch/>
        </p:blipFill>
        <p:spPr>
          <a:xfrm>
            <a:off x="1597819" y="4171950"/>
            <a:ext cx="8763000" cy="2330979"/>
          </a:xfrm>
          <a:prstGeom prst="rect">
            <a:avLst/>
          </a:prstGeom>
        </p:spPr>
      </p:pic>
      <p:sp>
        <p:nvSpPr>
          <p:cNvPr id="9" name="CasellaDiTesto 8">
            <a:extLst>
              <a:ext uri="{FF2B5EF4-FFF2-40B4-BE49-F238E27FC236}">
                <a16:creationId xmlns:a16="http://schemas.microsoft.com/office/drawing/2014/main" id="{D25A86D5-7EE9-304B-84FA-C7117D12A518}"/>
              </a:ext>
            </a:extLst>
          </p:cNvPr>
          <p:cNvSpPr txBox="1"/>
          <p:nvPr/>
        </p:nvSpPr>
        <p:spPr>
          <a:xfrm>
            <a:off x="476154" y="1628190"/>
            <a:ext cx="11239692" cy="707886"/>
          </a:xfrm>
          <a:prstGeom prst="rect">
            <a:avLst/>
          </a:prstGeom>
          <a:noFill/>
        </p:spPr>
        <p:txBody>
          <a:bodyPr wrap="square" rtlCol="0">
            <a:spAutoFit/>
          </a:bodyPr>
          <a:lstStyle/>
          <a:p>
            <a:r>
              <a:rPr lang="en-US" sz="2000" b="1" dirty="0">
                <a:latin typeface="+mn-lt"/>
              </a:rPr>
              <a:t>TF-ISF: </a:t>
            </a:r>
            <a:r>
              <a:rPr lang="en-US" sz="2000" i="1" dirty="0">
                <a:latin typeface="+mn-lt"/>
              </a:rPr>
              <a:t>(Term Frequency – Inverse Sentence Frequency) </a:t>
            </a:r>
            <a:r>
              <a:rPr lang="en-US" sz="2000" dirty="0">
                <a:latin typeface="+mn-lt"/>
              </a:rPr>
              <a:t>basically TF-IDF weights but computed on a sentence/article level, rather than on a document/collection level.</a:t>
            </a:r>
          </a:p>
        </p:txBody>
      </p:sp>
    </p:spTree>
    <p:extLst>
      <p:ext uri="{BB962C8B-B14F-4D97-AF65-F5344CB8AC3E}">
        <p14:creationId xmlns:p14="http://schemas.microsoft.com/office/powerpoint/2010/main" val="20844543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olo 1"/>
          <p:cNvSpPr>
            <a:spLocks noGrp="1"/>
          </p:cNvSpPr>
          <p:nvPr>
            <p:ph type="title"/>
          </p:nvPr>
        </p:nvSpPr>
        <p:spPr>
          <a:xfrm>
            <a:off x="604838" y="0"/>
            <a:ext cx="10748962" cy="1208088"/>
          </a:xfrm>
        </p:spPr>
        <p:txBody>
          <a:bodyPr/>
          <a:lstStyle/>
          <a:p>
            <a:pPr eaLnBrk="1" hangingPunct="1"/>
            <a:r>
              <a:rPr lang="it-IT" noProof="1"/>
              <a:t>Introduction</a:t>
            </a:r>
          </a:p>
        </p:txBody>
      </p:sp>
      <p:sp>
        <p:nvSpPr>
          <p:cNvPr id="18434" name="Segnaposto contenuto 2"/>
          <p:cNvSpPr>
            <a:spLocks noGrp="1"/>
          </p:cNvSpPr>
          <p:nvPr>
            <p:ph idx="1"/>
          </p:nvPr>
        </p:nvSpPr>
        <p:spPr>
          <a:xfrm>
            <a:off x="387350" y="1700213"/>
            <a:ext cx="11490018" cy="1524768"/>
          </a:xfrm>
        </p:spPr>
        <p:txBody>
          <a:bodyPr>
            <a:normAutofit/>
          </a:bodyPr>
          <a:lstStyle/>
          <a:p>
            <a:pPr eaLnBrk="1" hangingPunct="1">
              <a:lnSpc>
                <a:spcPct val="170000"/>
              </a:lnSpc>
            </a:pPr>
            <a:r>
              <a:rPr lang="it-IT" sz="2400" noProof="1">
                <a:solidFill>
                  <a:schemeClr val="tx1"/>
                </a:solidFill>
              </a:rPr>
              <a:t>These slides will describe an Information Retrieval Systems project, developed in the context of </a:t>
            </a:r>
            <a:r>
              <a:rPr lang="it-IT" sz="2400" b="1" noProof="1">
                <a:solidFill>
                  <a:schemeClr val="tx1"/>
                </a:solidFill>
              </a:rPr>
              <a:t>Automatic Text Summarization</a:t>
            </a:r>
            <a:r>
              <a:rPr lang="it-IT" sz="2400" noProof="1">
                <a:solidFill>
                  <a:schemeClr val="tx1"/>
                </a:solidFill>
              </a:rPr>
              <a:t>.</a:t>
            </a:r>
          </a:p>
        </p:txBody>
      </p:sp>
      <p:sp>
        <p:nvSpPr>
          <p:cNvPr id="18439" name="Rettangolo 11"/>
          <p:cNvSpPr>
            <a:spLocks noChangeArrowheads="1"/>
          </p:cNvSpPr>
          <p:nvPr/>
        </p:nvSpPr>
        <p:spPr bwMode="auto">
          <a:xfrm>
            <a:off x="1858091" y="3804623"/>
            <a:ext cx="8475817" cy="20224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70000"/>
              </a:lnSpc>
            </a:pPr>
            <a:r>
              <a:rPr lang="it-IT" sz="2000" b="1" noProof="1">
                <a:latin typeface="+mn-lt"/>
              </a:rPr>
              <a:t>Text Summarization</a:t>
            </a:r>
            <a:r>
              <a:rPr lang="it-IT" sz="2000" noProof="1">
                <a:latin typeface="+mn-lt"/>
              </a:rPr>
              <a:t>: </a:t>
            </a:r>
            <a:r>
              <a:rPr lang="en-US" sz="2000" b="0" i="0" dirty="0">
                <a:solidFill>
                  <a:srgbClr val="292929"/>
                </a:solidFill>
                <a:effectLst/>
                <a:latin typeface="+mn-lt"/>
              </a:rPr>
              <a:t>the task of condensing a piece of text to a shorter version, reducing the size of the initial text while at the same time preserving key informational elements and the meaning of content. </a:t>
            </a:r>
            <a:endParaRPr lang="it-IT" sz="2000" dirty="0">
              <a:latin typeface="+mn-lt"/>
            </a:endParaRPr>
          </a:p>
          <a:p>
            <a:pPr>
              <a:lnSpc>
                <a:spcPct val="170000"/>
              </a:lnSpc>
            </a:pPr>
            <a:r>
              <a:rPr lang="it-IT" sz="1600" noProof="1">
                <a:latin typeface="Segoe UI" pitchFamily="34" charset="0"/>
              </a:rPr>
              <a:t> </a:t>
            </a:r>
            <a:endParaRPr lang="it-IT" sz="1400" noProof="1">
              <a:latin typeface="Segoe UI"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Support Function</a:t>
            </a:r>
          </a:p>
        </p:txBody>
      </p:sp>
      <p:pic>
        <p:nvPicPr>
          <p:cNvPr id="2" name="Immagine 1">
            <a:extLst>
              <a:ext uri="{FF2B5EF4-FFF2-40B4-BE49-F238E27FC236}">
                <a16:creationId xmlns:a16="http://schemas.microsoft.com/office/drawing/2014/main" id="{C39E2729-F5ED-5942-9062-CD97AAD3B62F}"/>
              </a:ext>
            </a:extLst>
          </p:cNvPr>
          <p:cNvPicPr>
            <a:picLocks noChangeAspect="1"/>
          </p:cNvPicPr>
          <p:nvPr/>
        </p:nvPicPr>
        <p:blipFill rotWithShape="1">
          <a:blip r:embed="rId3"/>
          <a:srcRect t="17254"/>
          <a:stretch/>
        </p:blipFill>
        <p:spPr>
          <a:xfrm>
            <a:off x="1979272" y="1724637"/>
            <a:ext cx="7993524" cy="4294520"/>
          </a:xfrm>
          <a:prstGeom prst="rect">
            <a:avLst/>
          </a:prstGeom>
        </p:spPr>
      </p:pic>
    </p:spTree>
    <p:extLst>
      <p:ext uri="{BB962C8B-B14F-4D97-AF65-F5344CB8AC3E}">
        <p14:creationId xmlns:p14="http://schemas.microsoft.com/office/powerpoint/2010/main" val="382844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Title Similarity</a:t>
            </a:r>
          </a:p>
        </p:txBody>
      </p:sp>
      <p:pic>
        <p:nvPicPr>
          <p:cNvPr id="3" name="Immagine 2">
            <a:extLst>
              <a:ext uri="{FF2B5EF4-FFF2-40B4-BE49-F238E27FC236}">
                <a16:creationId xmlns:a16="http://schemas.microsoft.com/office/drawing/2014/main" id="{CC4B984E-D032-F34F-976C-9A5927DB1A85}"/>
              </a:ext>
            </a:extLst>
          </p:cNvPr>
          <p:cNvPicPr>
            <a:picLocks noChangeAspect="1"/>
          </p:cNvPicPr>
          <p:nvPr/>
        </p:nvPicPr>
        <p:blipFill>
          <a:blip r:embed="rId3"/>
          <a:stretch>
            <a:fillRect/>
          </a:stretch>
        </p:blipFill>
        <p:spPr>
          <a:xfrm>
            <a:off x="1746250" y="2527300"/>
            <a:ext cx="8699500" cy="4013200"/>
          </a:xfrm>
          <a:prstGeom prst="rect">
            <a:avLst/>
          </a:prstGeom>
        </p:spPr>
      </p:pic>
      <p:sp>
        <p:nvSpPr>
          <p:cNvPr id="5" name="CasellaDiTesto 4">
            <a:extLst>
              <a:ext uri="{FF2B5EF4-FFF2-40B4-BE49-F238E27FC236}">
                <a16:creationId xmlns:a16="http://schemas.microsoft.com/office/drawing/2014/main" id="{3BEF323F-453D-0745-BC2B-48AB27E21124}"/>
              </a:ext>
            </a:extLst>
          </p:cNvPr>
          <p:cNvSpPr txBox="1"/>
          <p:nvPr/>
        </p:nvSpPr>
        <p:spPr>
          <a:xfrm>
            <a:off x="476154" y="1513751"/>
            <a:ext cx="11239692" cy="707886"/>
          </a:xfrm>
          <a:prstGeom prst="rect">
            <a:avLst/>
          </a:prstGeom>
          <a:noFill/>
        </p:spPr>
        <p:txBody>
          <a:bodyPr wrap="square" rtlCol="0">
            <a:spAutoFit/>
          </a:bodyPr>
          <a:lstStyle/>
          <a:p>
            <a:r>
              <a:rPr lang="en-US" sz="2000" b="1" dirty="0">
                <a:latin typeface="+mn-lt"/>
              </a:rPr>
              <a:t>Title Similarity: </a:t>
            </a:r>
            <a:r>
              <a:rPr lang="en-US" sz="2000" dirty="0">
                <a:latin typeface="+mn-lt"/>
              </a:rPr>
              <a:t>number of term co-occurrences between the sentence and the article title, normalized by the number of total words in the sentence.</a:t>
            </a:r>
          </a:p>
        </p:txBody>
      </p:sp>
    </p:spTree>
    <p:extLst>
      <p:ext uri="{BB962C8B-B14F-4D97-AF65-F5344CB8AC3E}">
        <p14:creationId xmlns:p14="http://schemas.microsoft.com/office/powerpoint/2010/main" val="40752528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Sentence to Sentence Cohesion</a:t>
            </a:r>
          </a:p>
        </p:txBody>
      </p:sp>
      <p:pic>
        <p:nvPicPr>
          <p:cNvPr id="3" name="Immagine 2">
            <a:extLst>
              <a:ext uri="{FF2B5EF4-FFF2-40B4-BE49-F238E27FC236}">
                <a16:creationId xmlns:a16="http://schemas.microsoft.com/office/drawing/2014/main" id="{D2F66997-C858-A04F-8F8B-A015278939B7}"/>
              </a:ext>
            </a:extLst>
          </p:cNvPr>
          <p:cNvPicPr>
            <a:picLocks noChangeAspect="1"/>
          </p:cNvPicPr>
          <p:nvPr/>
        </p:nvPicPr>
        <p:blipFill>
          <a:blip r:embed="rId3"/>
          <a:stretch>
            <a:fillRect/>
          </a:stretch>
        </p:blipFill>
        <p:spPr>
          <a:xfrm>
            <a:off x="1739900" y="2768600"/>
            <a:ext cx="8712200" cy="1320800"/>
          </a:xfrm>
          <a:prstGeom prst="rect">
            <a:avLst/>
          </a:prstGeom>
        </p:spPr>
      </p:pic>
      <p:pic>
        <p:nvPicPr>
          <p:cNvPr id="4" name="Immagine 3">
            <a:extLst>
              <a:ext uri="{FF2B5EF4-FFF2-40B4-BE49-F238E27FC236}">
                <a16:creationId xmlns:a16="http://schemas.microsoft.com/office/drawing/2014/main" id="{0A5351D1-A412-E84C-A19D-D6637E8CFE5C}"/>
              </a:ext>
            </a:extLst>
          </p:cNvPr>
          <p:cNvPicPr>
            <a:picLocks noChangeAspect="1"/>
          </p:cNvPicPr>
          <p:nvPr/>
        </p:nvPicPr>
        <p:blipFill>
          <a:blip r:embed="rId4"/>
          <a:stretch>
            <a:fillRect/>
          </a:stretch>
        </p:blipFill>
        <p:spPr>
          <a:xfrm>
            <a:off x="1739900" y="4089400"/>
            <a:ext cx="8712200" cy="2349500"/>
          </a:xfrm>
          <a:prstGeom prst="rect">
            <a:avLst/>
          </a:prstGeom>
        </p:spPr>
      </p:pic>
      <p:sp>
        <p:nvSpPr>
          <p:cNvPr id="6" name="CasellaDiTesto 5">
            <a:extLst>
              <a:ext uri="{FF2B5EF4-FFF2-40B4-BE49-F238E27FC236}">
                <a16:creationId xmlns:a16="http://schemas.microsoft.com/office/drawing/2014/main" id="{7495AA78-CAF0-7746-95BE-A22D561F111A}"/>
              </a:ext>
            </a:extLst>
          </p:cNvPr>
          <p:cNvSpPr txBox="1"/>
          <p:nvPr/>
        </p:nvSpPr>
        <p:spPr>
          <a:xfrm>
            <a:off x="476154" y="1513225"/>
            <a:ext cx="11239692" cy="1015663"/>
          </a:xfrm>
          <a:prstGeom prst="rect">
            <a:avLst/>
          </a:prstGeom>
          <a:noFill/>
        </p:spPr>
        <p:txBody>
          <a:bodyPr wrap="square" rtlCol="0">
            <a:spAutoFit/>
          </a:bodyPr>
          <a:lstStyle/>
          <a:p>
            <a:r>
              <a:rPr lang="en-US" sz="2000" b="1" dirty="0">
                <a:latin typeface="+mn-lt"/>
              </a:rPr>
              <a:t>Sentence-to-Sentence Cohesion: </a:t>
            </a:r>
            <a:r>
              <a:rPr lang="en-US" sz="2000" dirty="0">
                <a:latin typeface="+mn-lt"/>
              </a:rPr>
              <a:t>for each sentence </a:t>
            </a:r>
            <a:r>
              <a:rPr lang="en-US" sz="2000" i="1" dirty="0">
                <a:latin typeface="+mn-lt"/>
              </a:rPr>
              <a:t>s</a:t>
            </a:r>
            <a:r>
              <a:rPr lang="en-US" sz="2000" dirty="0">
                <a:latin typeface="+mn-lt"/>
              </a:rPr>
              <a:t> we first compute the similarity between </a:t>
            </a:r>
            <a:r>
              <a:rPr lang="en-US" sz="2000" i="1" dirty="0">
                <a:latin typeface="+mn-lt"/>
              </a:rPr>
              <a:t>s</a:t>
            </a:r>
            <a:r>
              <a:rPr lang="en-US" sz="2000" dirty="0">
                <a:latin typeface="+mn-lt"/>
              </a:rPr>
              <a:t> and each other sentence </a:t>
            </a:r>
            <a:r>
              <a:rPr lang="en-US" sz="2000" i="1" dirty="0">
                <a:latin typeface="+mn-lt"/>
              </a:rPr>
              <a:t>s′</a:t>
            </a:r>
            <a:r>
              <a:rPr lang="en-US" sz="2000" dirty="0">
                <a:latin typeface="+mn-lt"/>
              </a:rPr>
              <a:t> of the article; then we add up those similarity values, obtaining the raw value of this feature for </a:t>
            </a:r>
            <a:r>
              <a:rPr lang="en-US" sz="2000" i="1" dirty="0">
                <a:latin typeface="+mn-lt"/>
              </a:rPr>
              <a:t>s</a:t>
            </a:r>
            <a:r>
              <a:rPr lang="en-US" sz="2000" dirty="0">
                <a:latin typeface="+mn-lt"/>
              </a:rPr>
              <a:t>.</a:t>
            </a:r>
          </a:p>
        </p:txBody>
      </p:sp>
    </p:spTree>
    <p:extLst>
      <p:ext uri="{BB962C8B-B14F-4D97-AF65-F5344CB8AC3E}">
        <p14:creationId xmlns:p14="http://schemas.microsoft.com/office/powerpoint/2010/main" val="17925384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Sentence to Centroid Cohesion</a:t>
            </a:r>
          </a:p>
        </p:txBody>
      </p:sp>
      <p:pic>
        <p:nvPicPr>
          <p:cNvPr id="2" name="Immagine 1">
            <a:extLst>
              <a:ext uri="{FF2B5EF4-FFF2-40B4-BE49-F238E27FC236}">
                <a16:creationId xmlns:a16="http://schemas.microsoft.com/office/drawing/2014/main" id="{40D14EF1-C4DC-F743-9EAA-7663E7F85D6F}"/>
              </a:ext>
            </a:extLst>
          </p:cNvPr>
          <p:cNvPicPr>
            <a:picLocks noChangeAspect="1"/>
          </p:cNvPicPr>
          <p:nvPr/>
        </p:nvPicPr>
        <p:blipFill>
          <a:blip r:embed="rId3"/>
          <a:stretch>
            <a:fillRect/>
          </a:stretch>
        </p:blipFill>
        <p:spPr>
          <a:xfrm>
            <a:off x="2075259" y="2877619"/>
            <a:ext cx="7808119" cy="3573979"/>
          </a:xfrm>
          <a:prstGeom prst="rect">
            <a:avLst/>
          </a:prstGeom>
        </p:spPr>
      </p:pic>
      <p:sp>
        <p:nvSpPr>
          <p:cNvPr id="5" name="CasellaDiTesto 4">
            <a:extLst>
              <a:ext uri="{FF2B5EF4-FFF2-40B4-BE49-F238E27FC236}">
                <a16:creationId xmlns:a16="http://schemas.microsoft.com/office/drawing/2014/main" id="{8E5054DC-B619-F949-B9FB-924770906861}"/>
              </a:ext>
            </a:extLst>
          </p:cNvPr>
          <p:cNvSpPr txBox="1"/>
          <p:nvPr/>
        </p:nvSpPr>
        <p:spPr>
          <a:xfrm>
            <a:off x="476154" y="1531589"/>
            <a:ext cx="11239692" cy="1200329"/>
          </a:xfrm>
          <a:prstGeom prst="rect">
            <a:avLst/>
          </a:prstGeom>
          <a:noFill/>
        </p:spPr>
        <p:txBody>
          <a:bodyPr wrap="square" rtlCol="0">
            <a:spAutoFit/>
          </a:bodyPr>
          <a:lstStyle/>
          <a:p>
            <a:r>
              <a:rPr lang="en-US" b="1" dirty="0">
                <a:latin typeface="+mn-lt"/>
              </a:rPr>
              <a:t>Sentence-to-Centroid Cohesion</a:t>
            </a:r>
            <a:r>
              <a:rPr lang="en-US" dirty="0">
                <a:latin typeface="+mn-lt"/>
              </a:rPr>
              <a:t>: we compute the vector representing the centroid of the document, which is the arithmetic average over the corresponding weighted vectors of all the sentences of the document; then we compute the similarity between the centroid and each sentence, obtaining the raw value of this feature for each sentence.</a:t>
            </a:r>
          </a:p>
        </p:txBody>
      </p:sp>
    </p:spTree>
    <p:extLst>
      <p:ext uri="{BB962C8B-B14F-4D97-AF65-F5344CB8AC3E}">
        <p14:creationId xmlns:p14="http://schemas.microsoft.com/office/powerpoint/2010/main" val="3853170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Extraction: Article-Independent</a:t>
            </a:r>
          </a:p>
        </p:txBody>
      </p:sp>
      <p:sp>
        <p:nvSpPr>
          <p:cNvPr id="6" name="Segnaposto contenuto 2">
            <a:extLst>
              <a:ext uri="{FF2B5EF4-FFF2-40B4-BE49-F238E27FC236}">
                <a16:creationId xmlns:a16="http://schemas.microsoft.com/office/drawing/2014/main" id="{B5B73D5B-887F-874C-AA07-034526F0D94F}"/>
              </a:ext>
            </a:extLst>
          </p:cNvPr>
          <p:cNvSpPr>
            <a:spLocks noGrp="1"/>
          </p:cNvSpPr>
          <p:nvPr>
            <p:ph idx="1"/>
          </p:nvPr>
        </p:nvSpPr>
        <p:spPr>
          <a:xfrm>
            <a:off x="295275" y="1663701"/>
            <a:ext cx="11601450" cy="4406899"/>
          </a:xfrm>
        </p:spPr>
        <p:txBody>
          <a:bodyPr rtlCol="0">
            <a:normAutofit/>
          </a:bodyPr>
          <a:lstStyle/>
          <a:p>
            <a:pPr marL="342900" indent="-342900" eaLnBrk="1" fontAlgn="auto" hangingPunct="1">
              <a:lnSpc>
                <a:spcPct val="170000"/>
              </a:lnSpc>
              <a:buFont typeface="Wingdings" panose="05000000000000000000" pitchFamily="2" charset="2"/>
              <a:buChar char="ü"/>
              <a:defRPr/>
            </a:pPr>
            <a:r>
              <a:rPr lang="en-GB" sz="2200" noProof="1">
                <a:solidFill>
                  <a:srgbClr val="DD462F"/>
                </a:solidFill>
              </a:rPr>
              <a:t>Article-Independent features </a:t>
            </a:r>
            <a:r>
              <a:rPr lang="en-GB" sz="2200" noProof="1">
                <a:solidFill>
                  <a:schemeClr val="tx1"/>
                </a:solidFill>
              </a:rPr>
              <a:t>are basically Part-of-Speech (POS) tagging features. </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Python’s </a:t>
            </a:r>
            <a:r>
              <a:rPr lang="en-GB" sz="2200" b="1" noProof="1">
                <a:solidFill>
                  <a:schemeClr val="tx1"/>
                </a:solidFill>
              </a:rPr>
              <a:t>nltk</a:t>
            </a:r>
            <a:r>
              <a:rPr lang="en-GB" sz="2200" noProof="1">
                <a:solidFill>
                  <a:schemeClr val="tx1"/>
                </a:solidFill>
              </a:rPr>
              <a:t> library provides all the necessary tools to extract the required information.</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Through </a:t>
            </a:r>
            <a:r>
              <a:rPr lang="en-GB" sz="2200" i="1" noProof="1">
                <a:solidFill>
                  <a:schemeClr val="tx1"/>
                </a:solidFill>
              </a:rPr>
              <a:t>nltk.pos_tag() </a:t>
            </a:r>
            <a:r>
              <a:rPr lang="en-GB" sz="2200" noProof="1">
                <a:solidFill>
                  <a:schemeClr val="tx1"/>
                </a:solidFill>
              </a:rPr>
              <a:t>we count how many nouns/verbs/adjectives/adverbs are in a sentence. </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Dividing each number by the number of total words in a sentence we get normalized scores (our features).</a:t>
            </a:r>
          </a:p>
        </p:txBody>
      </p:sp>
    </p:spTree>
    <p:extLst>
      <p:ext uri="{BB962C8B-B14F-4D97-AF65-F5344CB8AC3E}">
        <p14:creationId xmlns:p14="http://schemas.microsoft.com/office/powerpoint/2010/main" val="2377316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Feature Matrix</a:t>
            </a:r>
          </a:p>
        </p:txBody>
      </p:sp>
      <p:graphicFrame>
        <p:nvGraphicFramePr>
          <p:cNvPr id="5" name="Tabella 6">
            <a:extLst>
              <a:ext uri="{FF2B5EF4-FFF2-40B4-BE49-F238E27FC236}">
                <a16:creationId xmlns:a16="http://schemas.microsoft.com/office/drawing/2014/main" id="{FA33C891-5184-124F-A708-337EC5990658}"/>
              </a:ext>
            </a:extLst>
          </p:cNvPr>
          <p:cNvGraphicFramePr>
            <a:graphicFrameLocks noGrp="1"/>
          </p:cNvGraphicFramePr>
          <p:nvPr>
            <p:extLst>
              <p:ext uri="{D42A27DB-BD31-4B8C-83A1-F6EECF244321}">
                <p14:modId xmlns:p14="http://schemas.microsoft.com/office/powerpoint/2010/main" val="3949758366"/>
              </p:ext>
            </p:extLst>
          </p:nvPr>
        </p:nvGraphicFramePr>
        <p:xfrm>
          <a:off x="419100" y="2118360"/>
          <a:ext cx="11417303" cy="3634370"/>
        </p:xfrm>
        <a:graphic>
          <a:graphicData uri="http://schemas.openxmlformats.org/drawingml/2006/table">
            <a:tbl>
              <a:tblPr firstRow="1" bandRow="1">
                <a:tableStyleId>{F5AB1C69-6EDB-4FF4-983F-18BD219EF322}</a:tableStyleId>
              </a:tblPr>
              <a:tblGrid>
                <a:gridCol w="1823214">
                  <a:extLst>
                    <a:ext uri="{9D8B030D-6E8A-4147-A177-3AD203B41FA5}">
                      <a16:colId xmlns:a16="http://schemas.microsoft.com/office/drawing/2014/main" val="2137932619"/>
                    </a:ext>
                  </a:extLst>
                </a:gridCol>
                <a:gridCol w="927319">
                  <a:extLst>
                    <a:ext uri="{9D8B030D-6E8A-4147-A177-3AD203B41FA5}">
                      <a16:colId xmlns:a16="http://schemas.microsoft.com/office/drawing/2014/main" val="1520933453"/>
                    </a:ext>
                  </a:extLst>
                </a:gridCol>
                <a:gridCol w="700608">
                  <a:extLst>
                    <a:ext uri="{9D8B030D-6E8A-4147-A177-3AD203B41FA5}">
                      <a16:colId xmlns:a16="http://schemas.microsoft.com/office/drawing/2014/main" val="1291585671"/>
                    </a:ext>
                  </a:extLst>
                </a:gridCol>
                <a:gridCol w="731022">
                  <a:extLst>
                    <a:ext uri="{9D8B030D-6E8A-4147-A177-3AD203B41FA5}">
                      <a16:colId xmlns:a16="http://schemas.microsoft.com/office/drawing/2014/main" val="909052151"/>
                    </a:ext>
                  </a:extLst>
                </a:gridCol>
                <a:gridCol w="724908">
                  <a:extLst>
                    <a:ext uri="{9D8B030D-6E8A-4147-A177-3AD203B41FA5}">
                      <a16:colId xmlns:a16="http://schemas.microsoft.com/office/drawing/2014/main" val="1779477243"/>
                    </a:ext>
                  </a:extLst>
                </a:gridCol>
                <a:gridCol w="738849">
                  <a:extLst>
                    <a:ext uri="{9D8B030D-6E8A-4147-A177-3AD203B41FA5}">
                      <a16:colId xmlns:a16="http://schemas.microsoft.com/office/drawing/2014/main" val="4286769373"/>
                    </a:ext>
                  </a:extLst>
                </a:gridCol>
                <a:gridCol w="711444">
                  <a:extLst>
                    <a:ext uri="{9D8B030D-6E8A-4147-A177-3AD203B41FA5}">
                      <a16:colId xmlns:a16="http://schemas.microsoft.com/office/drawing/2014/main" val="1027163512"/>
                    </a:ext>
                  </a:extLst>
                </a:gridCol>
                <a:gridCol w="863837">
                  <a:extLst>
                    <a:ext uri="{9D8B030D-6E8A-4147-A177-3AD203B41FA5}">
                      <a16:colId xmlns:a16="http://schemas.microsoft.com/office/drawing/2014/main" val="1641551348"/>
                    </a:ext>
                  </a:extLst>
                </a:gridCol>
                <a:gridCol w="835785">
                  <a:extLst>
                    <a:ext uri="{9D8B030D-6E8A-4147-A177-3AD203B41FA5}">
                      <a16:colId xmlns:a16="http://schemas.microsoft.com/office/drawing/2014/main" val="2887938139"/>
                    </a:ext>
                  </a:extLst>
                </a:gridCol>
                <a:gridCol w="934142">
                  <a:extLst>
                    <a:ext uri="{9D8B030D-6E8A-4147-A177-3AD203B41FA5}">
                      <a16:colId xmlns:a16="http://schemas.microsoft.com/office/drawing/2014/main" val="653914068"/>
                    </a:ext>
                  </a:extLst>
                </a:gridCol>
                <a:gridCol w="843323">
                  <a:extLst>
                    <a:ext uri="{9D8B030D-6E8A-4147-A177-3AD203B41FA5}">
                      <a16:colId xmlns:a16="http://schemas.microsoft.com/office/drawing/2014/main" val="3073660200"/>
                    </a:ext>
                  </a:extLst>
                </a:gridCol>
                <a:gridCol w="885825">
                  <a:extLst>
                    <a:ext uri="{9D8B030D-6E8A-4147-A177-3AD203B41FA5}">
                      <a16:colId xmlns:a16="http://schemas.microsoft.com/office/drawing/2014/main" val="2674050350"/>
                    </a:ext>
                  </a:extLst>
                </a:gridCol>
                <a:gridCol w="697027">
                  <a:extLst>
                    <a:ext uri="{9D8B030D-6E8A-4147-A177-3AD203B41FA5}">
                      <a16:colId xmlns:a16="http://schemas.microsoft.com/office/drawing/2014/main" val="2564644562"/>
                    </a:ext>
                  </a:extLst>
                </a:gridCol>
              </a:tblGrid>
              <a:tr h="485510">
                <a:tc>
                  <a:txBody>
                    <a:bodyPr/>
                    <a:lstStyle/>
                    <a:p>
                      <a:r>
                        <a:rPr lang="en-US" dirty="0"/>
                        <a:t>Sentence</a:t>
                      </a:r>
                    </a:p>
                  </a:txBody>
                  <a:tcPr anchor="ctr"/>
                </a:tc>
                <a:tc>
                  <a:txBody>
                    <a:bodyPr/>
                    <a:lstStyle/>
                    <a:p>
                      <a:r>
                        <a:rPr lang="en-US" sz="1200" dirty="0"/>
                        <a:t>Sentence Length</a:t>
                      </a:r>
                    </a:p>
                  </a:txBody>
                  <a:tcPr anchor="ctr"/>
                </a:tc>
                <a:tc>
                  <a:txBody>
                    <a:bodyPr/>
                    <a:lstStyle/>
                    <a:p>
                      <a:r>
                        <a:rPr lang="en-US" sz="1200" dirty="0"/>
                        <a:t>PN</a:t>
                      </a:r>
                    </a:p>
                  </a:txBody>
                  <a:tcPr anchor="ctr"/>
                </a:tc>
                <a:tc>
                  <a:txBody>
                    <a:bodyPr/>
                    <a:lstStyle/>
                    <a:p>
                      <a:r>
                        <a:rPr lang="en-US" sz="1200" dirty="0"/>
                        <a:t>NR</a:t>
                      </a:r>
                    </a:p>
                  </a:txBody>
                  <a:tcPr anchor="ctr"/>
                </a:tc>
                <a:tc>
                  <a:txBody>
                    <a:bodyPr/>
                    <a:lstStyle/>
                    <a:p>
                      <a:r>
                        <a:rPr lang="en-US" sz="1200" dirty="0"/>
                        <a:t>VR</a:t>
                      </a:r>
                    </a:p>
                  </a:txBody>
                  <a:tcPr anchor="ctr"/>
                </a:tc>
                <a:tc>
                  <a:txBody>
                    <a:bodyPr/>
                    <a:lstStyle/>
                    <a:p>
                      <a:r>
                        <a:rPr lang="en-US" sz="1200" dirty="0" err="1"/>
                        <a:t>AdjR</a:t>
                      </a:r>
                      <a:endParaRPr lang="en-US" sz="1200" dirty="0"/>
                    </a:p>
                  </a:txBody>
                  <a:tcPr anchor="ctr"/>
                </a:tc>
                <a:tc>
                  <a:txBody>
                    <a:bodyPr/>
                    <a:lstStyle/>
                    <a:p>
                      <a:r>
                        <a:rPr lang="en-US" sz="1200" dirty="0" err="1"/>
                        <a:t>AdvR</a:t>
                      </a:r>
                      <a:endParaRPr lang="en-US" sz="1200" dirty="0"/>
                    </a:p>
                  </a:txBody>
                  <a:tcPr anchor="ctr"/>
                </a:tc>
                <a:tc>
                  <a:txBody>
                    <a:bodyPr/>
                    <a:lstStyle/>
                    <a:p>
                      <a:r>
                        <a:rPr lang="en-US" sz="1200" dirty="0"/>
                        <a:t>TF-ISF</a:t>
                      </a:r>
                    </a:p>
                  </a:txBody>
                  <a:tcPr anchor="ctr"/>
                </a:tc>
                <a:tc>
                  <a:txBody>
                    <a:bodyPr/>
                    <a:lstStyle/>
                    <a:p>
                      <a:r>
                        <a:rPr lang="en-US" sz="1200" dirty="0"/>
                        <a:t>Sentence Position</a:t>
                      </a:r>
                    </a:p>
                  </a:txBody>
                  <a:tcPr anchor="ctr"/>
                </a:tc>
                <a:tc>
                  <a:txBody>
                    <a:bodyPr/>
                    <a:lstStyle/>
                    <a:p>
                      <a:r>
                        <a:rPr lang="en-US" sz="1200" dirty="0"/>
                        <a:t>Title Similarity</a:t>
                      </a:r>
                    </a:p>
                  </a:txBody>
                  <a:tcPr anchor="ctr"/>
                </a:tc>
                <a:tc>
                  <a:txBody>
                    <a:bodyPr/>
                    <a:lstStyle/>
                    <a:p>
                      <a:r>
                        <a:rPr lang="en-US" sz="1200" dirty="0"/>
                        <a:t>STSC</a:t>
                      </a:r>
                    </a:p>
                  </a:txBody>
                  <a:tcPr anchor="ctr"/>
                </a:tc>
                <a:tc>
                  <a:txBody>
                    <a:bodyPr/>
                    <a:lstStyle/>
                    <a:p>
                      <a:r>
                        <a:rPr lang="en-US" sz="1200" dirty="0"/>
                        <a:t>STCC</a:t>
                      </a:r>
                    </a:p>
                  </a:txBody>
                  <a:tcPr anchor="ctr"/>
                </a:tc>
                <a:tc>
                  <a:txBody>
                    <a:bodyPr/>
                    <a:lstStyle/>
                    <a:p>
                      <a:r>
                        <a:rPr lang="en-US" sz="1200" dirty="0"/>
                        <a:t>Class</a:t>
                      </a:r>
                    </a:p>
                  </a:txBody>
                  <a:tcPr anchor="ctr"/>
                </a:tc>
                <a:extLst>
                  <a:ext uri="{0D108BD9-81ED-4DB2-BD59-A6C34878D82A}">
                    <a16:rowId xmlns:a16="http://schemas.microsoft.com/office/drawing/2014/main" val="2796801301"/>
                  </a:ext>
                </a:extLst>
              </a:tr>
              <a:tr h="1574430">
                <a:tc>
                  <a:txBody>
                    <a:bodyPr/>
                    <a:lstStyle/>
                    <a:p>
                      <a:r>
                        <a:rPr lang="en-US" sz="1400" kern="1200" noProof="0" dirty="0">
                          <a:solidFill>
                            <a:schemeClr val="dk1"/>
                          </a:solidFill>
                          <a:effectLst/>
                          <a:latin typeface="+mn-lt"/>
                          <a:ea typeface="+mn-ea"/>
                          <a:cs typeface="+mn-cs"/>
                        </a:rPr>
                        <a:t>"You have weakness in manufacturing, which I think would concern policymakers at the Bank of England ." </a:t>
                      </a:r>
                      <a:endParaRPr lang="en-US" sz="1100" noProof="0" dirty="0">
                        <a:effectLst/>
                      </a:endParaRPr>
                    </a:p>
                  </a:txBody>
                  <a:tcPr/>
                </a:tc>
                <a:tc>
                  <a:txBody>
                    <a:bodyPr/>
                    <a:lstStyle/>
                    <a:p>
                      <a:r>
                        <a:rPr lang="en-US" dirty="0"/>
                        <a:t>12</a:t>
                      </a:r>
                    </a:p>
                  </a:txBody>
                  <a:tcPr anchor="ctr"/>
                </a:tc>
                <a:tc>
                  <a:txBody>
                    <a:bodyPr/>
                    <a:lstStyle/>
                    <a:p>
                      <a:r>
                        <a:rPr lang="en-US" dirty="0"/>
                        <a:t>1</a:t>
                      </a:r>
                    </a:p>
                  </a:txBody>
                  <a:tcPr anchor="ctr"/>
                </a:tc>
                <a:tc>
                  <a:txBody>
                    <a:bodyPr/>
                    <a:lstStyle/>
                    <a:p>
                      <a:r>
                        <a:rPr lang="en-US" dirty="0"/>
                        <a:t>7/12</a:t>
                      </a:r>
                    </a:p>
                  </a:txBody>
                  <a:tcPr anchor="ctr"/>
                </a:tc>
                <a:tc>
                  <a:txBody>
                    <a:bodyPr/>
                    <a:lstStyle/>
                    <a:p>
                      <a:r>
                        <a:rPr lang="en-US" dirty="0"/>
                        <a:t>4/12</a:t>
                      </a:r>
                    </a:p>
                  </a:txBody>
                  <a:tcPr anchor="ctr"/>
                </a:tc>
                <a:tc>
                  <a:txBody>
                    <a:bodyPr/>
                    <a:lstStyle/>
                    <a:p>
                      <a:r>
                        <a:rPr lang="en-US" dirty="0"/>
                        <a:t>0/12</a:t>
                      </a:r>
                    </a:p>
                  </a:txBody>
                  <a:tcPr anchor="ctr"/>
                </a:tc>
                <a:tc>
                  <a:txBody>
                    <a:bodyPr/>
                    <a:lstStyle/>
                    <a:p>
                      <a:r>
                        <a:rPr lang="en-US" dirty="0"/>
                        <a:t>1/12</a:t>
                      </a:r>
                    </a:p>
                  </a:txBody>
                  <a:tcPr anchor="ctr"/>
                </a:tc>
                <a:tc>
                  <a:txBody>
                    <a:bodyPr/>
                    <a:lstStyle/>
                    <a:p>
                      <a:r>
                        <a:rPr lang="en-US" dirty="0"/>
                        <a:t>0.524</a:t>
                      </a:r>
                    </a:p>
                  </a:txBody>
                  <a:tcPr anchor="ctr"/>
                </a:tc>
                <a:tc>
                  <a:txBody>
                    <a:bodyPr/>
                    <a:lstStyle/>
                    <a:p>
                      <a:r>
                        <a:rPr lang="en-US" dirty="0"/>
                        <a:t>9/9</a:t>
                      </a:r>
                    </a:p>
                  </a:txBody>
                  <a:tcPr anchor="ctr"/>
                </a:tc>
                <a:tc>
                  <a:txBody>
                    <a:bodyPr/>
                    <a:lstStyle/>
                    <a:p>
                      <a:r>
                        <a:rPr lang="en-US" dirty="0"/>
                        <a:t>0.341</a:t>
                      </a:r>
                    </a:p>
                  </a:txBody>
                  <a:tcPr anchor="ctr"/>
                </a:tc>
                <a:tc>
                  <a:txBody>
                    <a:bodyPr/>
                    <a:lstStyle/>
                    <a:p>
                      <a:r>
                        <a:rPr lang="en-US" dirty="0"/>
                        <a:t>0.433</a:t>
                      </a:r>
                    </a:p>
                  </a:txBody>
                  <a:tcPr anchor="ctr"/>
                </a:tc>
                <a:tc>
                  <a:txBody>
                    <a:bodyPr/>
                    <a:lstStyle/>
                    <a:p>
                      <a:r>
                        <a:rPr lang="en-US" dirty="0"/>
                        <a:t>0.126</a:t>
                      </a:r>
                    </a:p>
                  </a:txBody>
                  <a:tcPr anchor="ctr"/>
                </a:tc>
                <a:tc>
                  <a:txBody>
                    <a:bodyPr/>
                    <a:lstStyle/>
                    <a:p>
                      <a:r>
                        <a:rPr lang="en-US" dirty="0"/>
                        <a:t>0</a:t>
                      </a:r>
                    </a:p>
                  </a:txBody>
                  <a:tcPr anchor="ctr"/>
                </a:tc>
                <a:extLst>
                  <a:ext uri="{0D108BD9-81ED-4DB2-BD59-A6C34878D82A}">
                    <a16:rowId xmlns:a16="http://schemas.microsoft.com/office/drawing/2014/main" val="2754001827"/>
                  </a:ext>
                </a:extLst>
              </a:tr>
              <a:tr h="1574430">
                <a:tc>
                  <a:txBody>
                    <a:bodyPr/>
                    <a:lstStyle/>
                    <a:p>
                      <a:r>
                        <a:rPr lang="en-US" sz="1400" kern="1200" noProof="0" dirty="0">
                          <a:solidFill>
                            <a:schemeClr val="dk1"/>
                          </a:solidFill>
                          <a:effectLst/>
                          <a:latin typeface="+mn-lt"/>
                          <a:ea typeface="+mn-ea"/>
                          <a:cs typeface="+mn-cs"/>
                        </a:rPr>
                        <a:t>UK manufacturing grew at its slowest pace in one and a half years in January, according to a survey.</a:t>
                      </a:r>
                      <a:endParaRPr lang="en-US" sz="1100" noProof="0" dirty="0">
                        <a:effectLst/>
                      </a:endParaRPr>
                    </a:p>
                  </a:txBody>
                  <a:tcPr/>
                </a:tc>
                <a:tc>
                  <a:txBody>
                    <a:bodyPr/>
                    <a:lstStyle/>
                    <a:p>
                      <a:r>
                        <a:rPr lang="en-US" dirty="0"/>
                        <a:t>11</a:t>
                      </a:r>
                    </a:p>
                  </a:txBody>
                  <a:tcPr anchor="ctr"/>
                </a:tc>
                <a:tc>
                  <a:txBody>
                    <a:bodyPr/>
                    <a:lstStyle/>
                    <a:p>
                      <a:r>
                        <a:rPr lang="en-US" dirty="0"/>
                        <a:t>1</a:t>
                      </a:r>
                    </a:p>
                  </a:txBody>
                  <a:tcPr anchor="ctr"/>
                </a:tc>
                <a:tc>
                  <a:txBody>
                    <a:bodyPr/>
                    <a:lstStyle/>
                    <a:p>
                      <a:r>
                        <a:rPr lang="en-US" dirty="0"/>
                        <a:t>8/11</a:t>
                      </a:r>
                    </a:p>
                  </a:txBody>
                  <a:tcPr anchor="ctr"/>
                </a:tc>
                <a:tc>
                  <a:txBody>
                    <a:bodyPr/>
                    <a:lstStyle/>
                    <a:p>
                      <a:r>
                        <a:rPr lang="en-US" dirty="0"/>
                        <a:t>1/11</a:t>
                      </a:r>
                    </a:p>
                  </a:txBody>
                  <a:tcPr anchor="ctr"/>
                </a:tc>
                <a:tc>
                  <a:txBody>
                    <a:bodyPr/>
                    <a:lstStyle/>
                    <a:p>
                      <a:r>
                        <a:rPr lang="en-US" dirty="0"/>
                        <a:t>1/11</a:t>
                      </a:r>
                    </a:p>
                  </a:txBody>
                  <a:tcPr anchor="ctr"/>
                </a:tc>
                <a:tc>
                  <a:txBody>
                    <a:bodyPr/>
                    <a:lstStyle/>
                    <a:p>
                      <a:r>
                        <a:rPr lang="en-US" dirty="0"/>
                        <a:t>1/11</a:t>
                      </a:r>
                    </a:p>
                  </a:txBody>
                  <a:tcPr anchor="ctr"/>
                </a:tc>
                <a:tc>
                  <a:txBody>
                    <a:bodyPr/>
                    <a:lstStyle/>
                    <a:p>
                      <a:r>
                        <a:rPr lang="en-US" dirty="0"/>
                        <a:t>0.716</a:t>
                      </a:r>
                    </a:p>
                  </a:txBody>
                  <a:tcPr anchor="ctr"/>
                </a:tc>
                <a:tc>
                  <a:txBody>
                    <a:bodyPr/>
                    <a:lstStyle/>
                    <a:p>
                      <a:r>
                        <a:rPr lang="en-US" dirty="0"/>
                        <a:t>1/9</a:t>
                      </a:r>
                    </a:p>
                  </a:txBody>
                  <a:tcPr anchor="ctr"/>
                </a:tc>
                <a:tc>
                  <a:txBody>
                    <a:bodyPr/>
                    <a:lstStyle/>
                    <a:p>
                      <a:r>
                        <a:rPr lang="en-US" dirty="0"/>
                        <a:t>0.532</a:t>
                      </a:r>
                    </a:p>
                  </a:txBody>
                  <a:tcPr anchor="ctr"/>
                </a:tc>
                <a:tc>
                  <a:txBody>
                    <a:bodyPr/>
                    <a:lstStyle/>
                    <a:p>
                      <a:r>
                        <a:rPr lang="en-US" dirty="0"/>
                        <a:t>0.401</a:t>
                      </a:r>
                    </a:p>
                  </a:txBody>
                  <a:tcPr anchor="ctr"/>
                </a:tc>
                <a:tc>
                  <a:txBody>
                    <a:bodyPr/>
                    <a:lstStyle/>
                    <a:p>
                      <a:r>
                        <a:rPr lang="en-US" dirty="0"/>
                        <a:t>0.336</a:t>
                      </a:r>
                    </a:p>
                  </a:txBody>
                  <a:tcPr anchor="ctr"/>
                </a:tc>
                <a:tc>
                  <a:txBody>
                    <a:bodyPr/>
                    <a:lstStyle/>
                    <a:p>
                      <a:r>
                        <a:rPr lang="en-US" dirty="0"/>
                        <a:t>1</a:t>
                      </a:r>
                    </a:p>
                  </a:txBody>
                  <a:tcPr anchor="ctr"/>
                </a:tc>
                <a:extLst>
                  <a:ext uri="{0D108BD9-81ED-4DB2-BD59-A6C34878D82A}">
                    <a16:rowId xmlns:a16="http://schemas.microsoft.com/office/drawing/2014/main" val="2250197759"/>
                  </a:ext>
                </a:extLst>
              </a:tr>
            </a:tbl>
          </a:graphicData>
        </a:graphic>
      </p:graphicFrame>
    </p:spTree>
    <p:extLst>
      <p:ext uri="{BB962C8B-B14F-4D97-AF65-F5344CB8AC3E}">
        <p14:creationId xmlns:p14="http://schemas.microsoft.com/office/powerpoint/2010/main" val="167481256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a:xfrm>
            <a:off x="604838" y="0"/>
            <a:ext cx="10748962" cy="1208088"/>
          </a:xfrm>
        </p:spPr>
        <p:txBody>
          <a:bodyPr/>
          <a:lstStyle/>
          <a:p>
            <a:pPr eaLnBrk="1" hangingPunct="1"/>
            <a:r>
              <a:rPr lang="it-IT" noProof="1"/>
              <a:t>Model Training</a:t>
            </a:r>
          </a:p>
        </p:txBody>
      </p:sp>
      <p:pic>
        <p:nvPicPr>
          <p:cNvPr id="2" name="Immagine 1">
            <a:extLst>
              <a:ext uri="{FF2B5EF4-FFF2-40B4-BE49-F238E27FC236}">
                <a16:creationId xmlns:a16="http://schemas.microsoft.com/office/drawing/2014/main" id="{5081A404-D758-0345-89A7-499401031D18}"/>
              </a:ext>
            </a:extLst>
          </p:cNvPr>
          <p:cNvPicPr>
            <a:picLocks noChangeAspect="1"/>
          </p:cNvPicPr>
          <p:nvPr/>
        </p:nvPicPr>
        <p:blipFill>
          <a:blip r:embed="rId3"/>
          <a:stretch>
            <a:fillRect/>
          </a:stretch>
        </p:blipFill>
        <p:spPr>
          <a:xfrm>
            <a:off x="253482" y="2255910"/>
            <a:ext cx="5842517" cy="3727450"/>
          </a:xfrm>
          <a:prstGeom prst="rect">
            <a:avLst/>
          </a:prstGeom>
        </p:spPr>
      </p:pic>
      <p:pic>
        <p:nvPicPr>
          <p:cNvPr id="3" name="Immagine 2">
            <a:extLst>
              <a:ext uri="{FF2B5EF4-FFF2-40B4-BE49-F238E27FC236}">
                <a16:creationId xmlns:a16="http://schemas.microsoft.com/office/drawing/2014/main" id="{47525DFC-6B20-3D4E-A220-94364664E847}"/>
              </a:ext>
            </a:extLst>
          </p:cNvPr>
          <p:cNvPicPr>
            <a:picLocks noChangeAspect="1"/>
          </p:cNvPicPr>
          <p:nvPr/>
        </p:nvPicPr>
        <p:blipFill>
          <a:blip r:embed="rId4"/>
          <a:stretch>
            <a:fillRect/>
          </a:stretch>
        </p:blipFill>
        <p:spPr>
          <a:xfrm>
            <a:off x="6522454" y="2255910"/>
            <a:ext cx="5416062" cy="685800"/>
          </a:xfrm>
          <a:prstGeom prst="rect">
            <a:avLst/>
          </a:prstGeom>
        </p:spPr>
      </p:pic>
      <p:pic>
        <p:nvPicPr>
          <p:cNvPr id="6" name="Immagine 5">
            <a:extLst>
              <a:ext uri="{FF2B5EF4-FFF2-40B4-BE49-F238E27FC236}">
                <a16:creationId xmlns:a16="http://schemas.microsoft.com/office/drawing/2014/main" id="{4485897C-2C92-7B44-AF79-9085FCDA5265}"/>
              </a:ext>
            </a:extLst>
          </p:cNvPr>
          <p:cNvPicPr>
            <a:picLocks noChangeAspect="1"/>
          </p:cNvPicPr>
          <p:nvPr/>
        </p:nvPicPr>
        <p:blipFill>
          <a:blip r:embed="rId5"/>
          <a:stretch>
            <a:fillRect/>
          </a:stretch>
        </p:blipFill>
        <p:spPr>
          <a:xfrm>
            <a:off x="6522454" y="2903610"/>
            <a:ext cx="5416062" cy="325316"/>
          </a:xfrm>
          <a:prstGeom prst="rect">
            <a:avLst/>
          </a:prstGeom>
        </p:spPr>
      </p:pic>
      <p:pic>
        <p:nvPicPr>
          <p:cNvPr id="7" name="Immagine 6">
            <a:extLst>
              <a:ext uri="{FF2B5EF4-FFF2-40B4-BE49-F238E27FC236}">
                <a16:creationId xmlns:a16="http://schemas.microsoft.com/office/drawing/2014/main" id="{6CBB5B88-044F-1A4A-BDC4-69ECBA98A381}"/>
              </a:ext>
            </a:extLst>
          </p:cNvPr>
          <p:cNvPicPr>
            <a:picLocks noChangeAspect="1"/>
          </p:cNvPicPr>
          <p:nvPr/>
        </p:nvPicPr>
        <p:blipFill>
          <a:blip r:embed="rId6"/>
          <a:stretch>
            <a:fillRect/>
          </a:stretch>
        </p:blipFill>
        <p:spPr>
          <a:xfrm>
            <a:off x="6522453" y="4176297"/>
            <a:ext cx="5416061" cy="947859"/>
          </a:xfrm>
          <a:prstGeom prst="rect">
            <a:avLst/>
          </a:prstGeom>
        </p:spPr>
      </p:pic>
      <p:sp>
        <p:nvSpPr>
          <p:cNvPr id="9" name="CasellaDiTesto 8">
            <a:extLst>
              <a:ext uri="{FF2B5EF4-FFF2-40B4-BE49-F238E27FC236}">
                <a16:creationId xmlns:a16="http://schemas.microsoft.com/office/drawing/2014/main" id="{6DCFF7F3-A29B-1C49-A9D0-EED1DF5A0199}"/>
              </a:ext>
            </a:extLst>
          </p:cNvPr>
          <p:cNvSpPr txBox="1"/>
          <p:nvPr/>
        </p:nvSpPr>
        <p:spPr>
          <a:xfrm>
            <a:off x="2853806" y="1869456"/>
            <a:ext cx="641868" cy="338554"/>
          </a:xfrm>
          <a:prstGeom prst="rect">
            <a:avLst/>
          </a:prstGeom>
          <a:noFill/>
        </p:spPr>
        <p:txBody>
          <a:bodyPr wrap="square" rtlCol="0">
            <a:spAutoFit/>
          </a:bodyPr>
          <a:lstStyle/>
          <a:p>
            <a:r>
              <a:rPr lang="en-US" sz="1600" b="1" dirty="0">
                <a:latin typeface="+mn-lt"/>
              </a:rPr>
              <a:t>SVM</a:t>
            </a:r>
            <a:endParaRPr lang="en-US" sz="2000" dirty="0">
              <a:latin typeface="+mn-lt"/>
            </a:endParaRPr>
          </a:p>
        </p:txBody>
      </p:sp>
      <p:sp>
        <p:nvSpPr>
          <p:cNvPr id="10" name="CasellaDiTesto 9">
            <a:extLst>
              <a:ext uri="{FF2B5EF4-FFF2-40B4-BE49-F238E27FC236}">
                <a16:creationId xmlns:a16="http://schemas.microsoft.com/office/drawing/2014/main" id="{D910D201-3A72-F741-9CF3-731C4101B712}"/>
              </a:ext>
            </a:extLst>
          </p:cNvPr>
          <p:cNvSpPr txBox="1"/>
          <p:nvPr/>
        </p:nvSpPr>
        <p:spPr>
          <a:xfrm>
            <a:off x="8462923" y="1869456"/>
            <a:ext cx="1355225" cy="338554"/>
          </a:xfrm>
          <a:prstGeom prst="rect">
            <a:avLst/>
          </a:prstGeom>
          <a:noFill/>
        </p:spPr>
        <p:txBody>
          <a:bodyPr wrap="square" rtlCol="0">
            <a:spAutoFit/>
          </a:bodyPr>
          <a:lstStyle/>
          <a:p>
            <a:r>
              <a:rPr lang="en-US" sz="1600" b="1" dirty="0">
                <a:latin typeface="+mn-lt"/>
              </a:rPr>
              <a:t>Naïve Bayes</a:t>
            </a:r>
            <a:endParaRPr lang="en-US" sz="1600" dirty="0">
              <a:latin typeface="+mn-lt"/>
            </a:endParaRPr>
          </a:p>
        </p:txBody>
      </p:sp>
      <p:sp>
        <p:nvSpPr>
          <p:cNvPr id="11" name="CasellaDiTesto 10">
            <a:extLst>
              <a:ext uri="{FF2B5EF4-FFF2-40B4-BE49-F238E27FC236}">
                <a16:creationId xmlns:a16="http://schemas.microsoft.com/office/drawing/2014/main" id="{57DA9ABC-D57D-7441-B58D-262A03B63D15}"/>
              </a:ext>
            </a:extLst>
          </p:cNvPr>
          <p:cNvSpPr txBox="1"/>
          <p:nvPr/>
        </p:nvSpPr>
        <p:spPr>
          <a:xfrm>
            <a:off x="8400472" y="3820255"/>
            <a:ext cx="1480128" cy="338554"/>
          </a:xfrm>
          <a:prstGeom prst="rect">
            <a:avLst/>
          </a:prstGeom>
          <a:noFill/>
        </p:spPr>
        <p:txBody>
          <a:bodyPr wrap="square" rtlCol="0">
            <a:spAutoFit/>
          </a:bodyPr>
          <a:lstStyle/>
          <a:p>
            <a:r>
              <a:rPr lang="en-US" sz="1600" b="1" dirty="0">
                <a:latin typeface="+mn-lt"/>
              </a:rPr>
              <a:t>Decision Tree</a:t>
            </a:r>
            <a:endParaRPr lang="en-US" sz="1600" dirty="0">
              <a:latin typeface="+mn-lt"/>
            </a:endParaRPr>
          </a:p>
        </p:txBody>
      </p:sp>
    </p:spTree>
    <p:extLst>
      <p:ext uri="{BB962C8B-B14F-4D97-AF65-F5344CB8AC3E}">
        <p14:creationId xmlns:p14="http://schemas.microsoft.com/office/powerpoint/2010/main" val="407143769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a:xfrm>
            <a:off x="673100" y="2401888"/>
            <a:ext cx="4826000" cy="2187575"/>
          </a:xfrm>
        </p:spPr>
        <p:txBody>
          <a:bodyPr/>
          <a:lstStyle/>
          <a:p>
            <a:pPr eaLnBrk="1" hangingPunct="1"/>
            <a:r>
              <a:rPr lang="it-IT" noProof="1"/>
              <a:t>Evaluation</a:t>
            </a:r>
          </a:p>
        </p:txBody>
      </p:sp>
      <p:sp>
        <p:nvSpPr>
          <p:cNvPr id="3" name="Segnaposto testo 2"/>
          <p:cNvSpPr>
            <a:spLocks noGrp="1"/>
          </p:cNvSpPr>
          <p:nvPr>
            <p:ph type="body" idx="1"/>
          </p:nvPr>
        </p:nvSpPr>
        <p:spPr>
          <a:xfrm>
            <a:off x="6027738" y="1857375"/>
            <a:ext cx="5859462" cy="3214688"/>
          </a:xfrm>
        </p:spPr>
        <p:txBody>
          <a:bodyPr rtlCol="0">
            <a:noAutofit/>
          </a:bodyPr>
          <a:lstStyle/>
          <a:p>
            <a:pPr eaLnBrk="1" fontAlgn="auto" hangingPunct="1">
              <a:spcAft>
                <a:spcPts val="0"/>
              </a:spcAft>
              <a:buFont typeface="Arial" panose="020B0604020202020204" pitchFamily="34" charset="0"/>
              <a:buNone/>
              <a:defRPr/>
            </a:pPr>
            <a:r>
              <a:rPr lang="it-IT" sz="2400" noProof="1"/>
              <a:t>Classic Metrics</a:t>
            </a:r>
          </a:p>
          <a:p>
            <a:pPr eaLnBrk="1" fontAlgn="auto" hangingPunct="1">
              <a:spcAft>
                <a:spcPts val="0"/>
              </a:spcAft>
              <a:buFont typeface="Arial" panose="020B0604020202020204" pitchFamily="34" charset="0"/>
              <a:buNone/>
              <a:defRPr/>
            </a:pPr>
            <a:r>
              <a:rPr lang="it-IT" sz="2400" noProof="1"/>
              <a:t>ROUGE</a:t>
            </a:r>
          </a:p>
        </p:txBody>
      </p:sp>
    </p:spTree>
    <p:extLst>
      <p:ext uri="{BB962C8B-B14F-4D97-AF65-F5344CB8AC3E}">
        <p14:creationId xmlns:p14="http://schemas.microsoft.com/office/powerpoint/2010/main" val="253623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Classic IR Evaluation Metrics</a:t>
            </a:r>
          </a:p>
        </p:txBody>
      </p:sp>
      <p:sp>
        <p:nvSpPr>
          <p:cNvPr id="4" name="Segnaposto contenuto 2">
            <a:extLst>
              <a:ext uri="{FF2B5EF4-FFF2-40B4-BE49-F238E27FC236}">
                <a16:creationId xmlns:a16="http://schemas.microsoft.com/office/drawing/2014/main" id="{4391BD62-E4CE-3846-A074-7152B382617F}"/>
              </a:ext>
            </a:extLst>
          </p:cNvPr>
          <p:cNvSpPr>
            <a:spLocks noGrp="1"/>
          </p:cNvSpPr>
          <p:nvPr>
            <p:ph idx="1"/>
          </p:nvPr>
        </p:nvSpPr>
        <p:spPr>
          <a:xfrm>
            <a:off x="590550" y="1625603"/>
            <a:ext cx="11601450" cy="698499"/>
          </a:xfrm>
        </p:spPr>
        <p:txBody>
          <a:bodyPr rtlCol="0">
            <a:normAutofit/>
          </a:bodyPr>
          <a:lstStyle/>
          <a:p>
            <a:pPr marL="342900" indent="-342900" eaLnBrk="1" fontAlgn="auto" hangingPunct="1">
              <a:lnSpc>
                <a:spcPct val="170000"/>
              </a:lnSpc>
              <a:buFont typeface="Wingdings" panose="05000000000000000000" pitchFamily="2" charset="2"/>
              <a:buChar char="ü"/>
              <a:defRPr/>
            </a:pPr>
            <a:r>
              <a:rPr lang="en-GB" sz="2400" noProof="1">
                <a:solidFill>
                  <a:srgbClr val="DD462F"/>
                </a:solidFill>
              </a:rPr>
              <a:t>Precision, Recall, F-Measure</a:t>
            </a:r>
            <a:endParaRPr lang="en-GB" sz="2400" noProof="1">
              <a:solidFill>
                <a:schemeClr val="tx1"/>
              </a:solidFill>
            </a:endParaRP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952CBBE-E648-8D4B-95AD-8B4ED63A651A}"/>
                  </a:ext>
                </a:extLst>
              </p:cNvPr>
              <p:cNvSpPr txBox="1"/>
              <p:nvPr/>
            </p:nvSpPr>
            <p:spPr>
              <a:xfrm>
                <a:off x="1302934" y="2843643"/>
                <a:ext cx="3650358" cy="573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m:rPr>
                              <m:nor/>
                            </m:rPr>
                            <a:rPr lang="en-US" b="0" i="0" smtClean="0">
                              <a:latin typeface="Cambria Math" panose="02040503050406030204" pitchFamily="18" charset="0"/>
                            </a:rPr>
                            <m:t>extracted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summary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sentences</m:t>
                          </m:r>
                          <m:r>
                            <a:rPr lang="en-US" b="0" i="1" smtClean="0">
                              <a:latin typeface="Cambria Math" panose="02040503050406030204" pitchFamily="18" charset="0"/>
                            </a:rPr>
                            <m:t>|</m:t>
                          </m:r>
                        </m:num>
                        <m:den>
                          <m:r>
                            <a:rPr lang="en-US" b="0" i="1" smtClean="0">
                              <a:latin typeface="Cambria Math" panose="02040503050406030204" pitchFamily="18" charset="0"/>
                            </a:rPr>
                            <m:t>|</m:t>
                          </m:r>
                          <m:r>
                            <m:rPr>
                              <m:nor/>
                            </m:rPr>
                            <a:rPr lang="en-US" b="0" i="0" smtClean="0">
                              <a:latin typeface="Cambria Math" panose="02040503050406030204" pitchFamily="18" charset="0"/>
                            </a:rPr>
                            <m:t>summary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sentences</m:t>
                          </m:r>
                          <m:r>
                            <a:rPr lang="en-US" b="0" i="1" smtClean="0">
                              <a:latin typeface="Cambria Math" panose="02040503050406030204" pitchFamily="18" charset="0"/>
                            </a:rPr>
                            <m:t>|</m:t>
                          </m:r>
                        </m:den>
                      </m:f>
                    </m:oMath>
                  </m:oMathPara>
                </a14:m>
                <a:endParaRPr lang="en-US" dirty="0"/>
              </a:p>
            </p:txBody>
          </p:sp>
        </mc:Choice>
        <mc:Fallback xmlns="">
          <p:sp>
            <p:nvSpPr>
              <p:cNvPr id="12" name="CasellaDiTesto 11">
                <a:extLst>
                  <a:ext uri="{FF2B5EF4-FFF2-40B4-BE49-F238E27FC236}">
                    <a16:creationId xmlns:a16="http://schemas.microsoft.com/office/drawing/2014/main" id="{3952CBBE-E648-8D4B-95AD-8B4ED63A651A}"/>
                  </a:ext>
                </a:extLst>
              </p:cNvPr>
              <p:cNvSpPr txBox="1">
                <a:spLocks noRot="1" noChangeAspect="1" noMove="1" noResize="1" noEditPoints="1" noAdjustHandles="1" noChangeArrowheads="1" noChangeShapeType="1" noTextEdit="1"/>
              </p:cNvSpPr>
              <p:nvPr/>
            </p:nvSpPr>
            <p:spPr>
              <a:xfrm>
                <a:off x="1302934" y="2843643"/>
                <a:ext cx="3650358" cy="573555"/>
              </a:xfrm>
              <a:prstGeom prst="rect">
                <a:avLst/>
              </a:prstGeom>
              <a:blipFill>
                <a:blip r:embed="rId2"/>
                <a:stretch>
                  <a:fillRect l="-692" t="-6383" r="-1384"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E7D9A0D5-47FA-9E46-AEB8-F6FEBB6BC8CB}"/>
                  </a:ext>
                </a:extLst>
              </p:cNvPr>
              <p:cNvSpPr txBox="1"/>
              <p:nvPr/>
            </p:nvSpPr>
            <p:spPr>
              <a:xfrm>
                <a:off x="1302934" y="4100521"/>
                <a:ext cx="3644459"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m:rPr>
                              <m:nor/>
                            </m:rPr>
                            <a:rPr lang="en-US" b="0" i="0" smtClean="0">
                              <a:latin typeface="Cambria Math" panose="02040503050406030204" pitchFamily="18" charset="0"/>
                            </a:rPr>
                            <m:t>extracted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summary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sentences</m:t>
                          </m:r>
                          <m:r>
                            <a:rPr lang="en-US" b="0" i="1" smtClean="0">
                              <a:latin typeface="Cambria Math" panose="02040503050406030204" pitchFamily="18" charset="0"/>
                            </a:rPr>
                            <m:t>|</m:t>
                          </m:r>
                        </m:num>
                        <m:den>
                          <m:r>
                            <a:rPr lang="en-US" b="0" i="1" smtClean="0">
                              <a:latin typeface="Cambria Math" panose="02040503050406030204" pitchFamily="18" charset="0"/>
                            </a:rPr>
                            <m:t>|</m:t>
                          </m:r>
                          <m:r>
                            <m:rPr>
                              <m:nor/>
                            </m:rPr>
                            <a:rPr lang="en-US" b="0" i="0" smtClean="0">
                              <a:latin typeface="Cambria Math" panose="02040503050406030204" pitchFamily="18" charset="0"/>
                            </a:rPr>
                            <m:t>extracted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sentences</m:t>
                          </m:r>
                          <m:r>
                            <a:rPr lang="en-US" b="0" i="1" smtClean="0">
                              <a:latin typeface="Cambria Math" panose="02040503050406030204" pitchFamily="18" charset="0"/>
                            </a:rPr>
                            <m:t>|</m:t>
                          </m:r>
                        </m:den>
                      </m:f>
                    </m:oMath>
                  </m:oMathPara>
                </a14:m>
                <a:endParaRPr lang="en-US" dirty="0"/>
              </a:p>
            </p:txBody>
          </p:sp>
        </mc:Choice>
        <mc:Fallback xmlns="">
          <p:sp>
            <p:nvSpPr>
              <p:cNvPr id="13" name="CasellaDiTesto 12">
                <a:extLst>
                  <a:ext uri="{FF2B5EF4-FFF2-40B4-BE49-F238E27FC236}">
                    <a16:creationId xmlns:a16="http://schemas.microsoft.com/office/drawing/2014/main" id="{E7D9A0D5-47FA-9E46-AEB8-F6FEBB6BC8CB}"/>
                  </a:ext>
                </a:extLst>
              </p:cNvPr>
              <p:cNvSpPr txBox="1">
                <a:spLocks noRot="1" noChangeAspect="1" noMove="1" noResize="1" noEditPoints="1" noAdjustHandles="1" noChangeArrowheads="1" noChangeShapeType="1" noTextEdit="1"/>
              </p:cNvSpPr>
              <p:nvPr/>
            </p:nvSpPr>
            <p:spPr>
              <a:xfrm>
                <a:off x="1302934" y="4100521"/>
                <a:ext cx="3644459" cy="572657"/>
              </a:xfrm>
              <a:prstGeom prst="rect">
                <a:avLst/>
              </a:prstGeom>
              <a:blipFill>
                <a:blip r:embed="rId3"/>
                <a:stretch>
                  <a:fillRect l="-694" t="-8696" r="-1736"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A916BCEE-7B8E-3142-A842-6465E5954286}"/>
                  </a:ext>
                </a:extLst>
              </p:cNvPr>
              <p:cNvSpPr txBox="1"/>
              <p:nvPr/>
            </p:nvSpPr>
            <p:spPr>
              <a:xfrm>
                <a:off x="2324002" y="5357399"/>
                <a:ext cx="1602322" cy="5250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𝑃𝑅</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den>
                      </m:f>
                    </m:oMath>
                  </m:oMathPara>
                </a14:m>
                <a:endParaRPr lang="en-US" dirty="0"/>
              </a:p>
            </p:txBody>
          </p:sp>
        </mc:Choice>
        <mc:Fallback xmlns="">
          <p:sp>
            <p:nvSpPr>
              <p:cNvPr id="14" name="CasellaDiTesto 13">
                <a:extLst>
                  <a:ext uri="{FF2B5EF4-FFF2-40B4-BE49-F238E27FC236}">
                    <a16:creationId xmlns:a16="http://schemas.microsoft.com/office/drawing/2014/main" id="{A916BCEE-7B8E-3142-A842-6465E5954286}"/>
                  </a:ext>
                </a:extLst>
              </p:cNvPr>
              <p:cNvSpPr txBox="1">
                <a:spLocks noRot="1" noChangeAspect="1" noMove="1" noResize="1" noEditPoints="1" noAdjustHandles="1" noChangeArrowheads="1" noChangeShapeType="1" noTextEdit="1"/>
              </p:cNvSpPr>
              <p:nvPr/>
            </p:nvSpPr>
            <p:spPr>
              <a:xfrm>
                <a:off x="2324002" y="5357399"/>
                <a:ext cx="1602322" cy="525016"/>
              </a:xfrm>
              <a:prstGeom prst="rect">
                <a:avLst/>
              </a:prstGeom>
              <a:blipFill>
                <a:blip r:embed="rId4"/>
                <a:stretch>
                  <a:fillRect t="-4651" b="-11628"/>
                </a:stretch>
              </a:blipFill>
            </p:spPr>
            <p:txBody>
              <a:bodyPr/>
              <a:lstStyle/>
              <a:p>
                <a:r>
                  <a:rPr lang="en-US">
                    <a:noFill/>
                  </a:rPr>
                  <a:t> </a:t>
                </a:r>
              </a:p>
            </p:txBody>
          </p:sp>
        </mc:Fallback>
      </mc:AlternateContent>
      <p:graphicFrame>
        <p:nvGraphicFramePr>
          <p:cNvPr id="17" name="Diagramma 16">
            <a:extLst>
              <a:ext uri="{FF2B5EF4-FFF2-40B4-BE49-F238E27FC236}">
                <a16:creationId xmlns:a16="http://schemas.microsoft.com/office/drawing/2014/main" id="{99D661D0-DA0C-004E-8A12-D46B193584D4}"/>
              </a:ext>
            </a:extLst>
          </p:cNvPr>
          <p:cNvGraphicFramePr/>
          <p:nvPr>
            <p:extLst>
              <p:ext uri="{D42A27DB-BD31-4B8C-83A1-F6EECF244321}">
                <p14:modId xmlns:p14="http://schemas.microsoft.com/office/powerpoint/2010/main" val="3065450315"/>
              </p:ext>
            </p:extLst>
          </p:nvPr>
        </p:nvGraphicFramePr>
        <p:xfrm>
          <a:off x="5359399" y="3656021"/>
          <a:ext cx="5765801" cy="13377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CasellaDiTesto 17">
            <a:extLst>
              <a:ext uri="{FF2B5EF4-FFF2-40B4-BE49-F238E27FC236}">
                <a16:creationId xmlns:a16="http://schemas.microsoft.com/office/drawing/2014/main" id="{F1807A34-AA70-5648-A843-6A6773B5A3FC}"/>
              </a:ext>
            </a:extLst>
          </p:cNvPr>
          <p:cNvSpPr txBox="1"/>
          <p:nvPr/>
        </p:nvSpPr>
        <p:spPr>
          <a:xfrm>
            <a:off x="8302625" y="3021022"/>
            <a:ext cx="1701800" cy="461665"/>
          </a:xfrm>
          <a:prstGeom prst="rect">
            <a:avLst/>
          </a:prstGeom>
          <a:noFill/>
        </p:spPr>
        <p:txBody>
          <a:bodyPr wrap="square" rtlCol="0">
            <a:spAutoFit/>
          </a:bodyPr>
          <a:lstStyle/>
          <a:p>
            <a:r>
              <a:rPr lang="en-US" sz="1200" dirty="0">
                <a:latin typeface="+mn-lt"/>
              </a:rPr>
              <a:t>Extracted Summary Sentences</a:t>
            </a:r>
          </a:p>
        </p:txBody>
      </p:sp>
      <p:cxnSp>
        <p:nvCxnSpPr>
          <p:cNvPr id="20" name="Connettore 1 19">
            <a:extLst>
              <a:ext uri="{FF2B5EF4-FFF2-40B4-BE49-F238E27FC236}">
                <a16:creationId xmlns:a16="http://schemas.microsoft.com/office/drawing/2014/main" id="{06EDECD5-4B28-D74F-97CD-B77DAD8634C4}"/>
              </a:ext>
            </a:extLst>
          </p:cNvPr>
          <p:cNvCxnSpPr>
            <a:cxnSpLocks/>
          </p:cNvCxnSpPr>
          <p:nvPr/>
        </p:nvCxnSpPr>
        <p:spPr>
          <a:xfrm flipH="1">
            <a:off x="8521700" y="3482687"/>
            <a:ext cx="225425" cy="5726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4322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ROUGE Scores</a:t>
            </a:r>
          </a:p>
        </p:txBody>
      </p:sp>
      <p:sp>
        <p:nvSpPr>
          <p:cNvPr id="4" name="Segnaposto contenuto 2">
            <a:extLst>
              <a:ext uri="{FF2B5EF4-FFF2-40B4-BE49-F238E27FC236}">
                <a16:creationId xmlns:a16="http://schemas.microsoft.com/office/drawing/2014/main" id="{4391BD62-E4CE-3846-A074-7152B382617F}"/>
              </a:ext>
            </a:extLst>
          </p:cNvPr>
          <p:cNvSpPr>
            <a:spLocks noGrp="1"/>
          </p:cNvSpPr>
          <p:nvPr>
            <p:ph idx="1"/>
          </p:nvPr>
        </p:nvSpPr>
        <p:spPr>
          <a:xfrm>
            <a:off x="295275" y="1511303"/>
            <a:ext cx="11601450" cy="5092697"/>
          </a:xfrm>
        </p:spPr>
        <p:txBody>
          <a:bodyPr rtlCol="0">
            <a:normAutofit fontScale="92500" lnSpcReduction="20000"/>
          </a:bodyPr>
          <a:lstStyle/>
          <a:p>
            <a:pPr marL="342900" indent="-342900" eaLnBrk="1" fontAlgn="auto" hangingPunct="1">
              <a:lnSpc>
                <a:spcPct val="170000"/>
              </a:lnSpc>
              <a:buFont typeface="Wingdings" panose="05000000000000000000" pitchFamily="2" charset="2"/>
              <a:buChar char="ü"/>
              <a:defRPr/>
            </a:pPr>
            <a:r>
              <a:rPr lang="en-GB" sz="2400" noProof="1">
                <a:solidFill>
                  <a:srgbClr val="DD462F"/>
                </a:solidFill>
              </a:rPr>
              <a:t>Recall-Oriented Understudy for Gisting Evaluation</a:t>
            </a:r>
          </a:p>
          <a:p>
            <a:pPr marL="342900" indent="-342900" eaLnBrk="1" fontAlgn="auto" hangingPunct="1">
              <a:lnSpc>
                <a:spcPct val="170000"/>
              </a:lnSpc>
              <a:buFont typeface="Wingdings" panose="05000000000000000000" pitchFamily="2" charset="2"/>
              <a:buChar char="ü"/>
              <a:defRPr/>
            </a:pPr>
            <a:r>
              <a:rPr lang="en-GB" sz="2400" noProof="1">
                <a:solidFill>
                  <a:schemeClr val="tx1"/>
                </a:solidFill>
              </a:rPr>
              <a:t>Determines the quality of a summary by comparing common N-grams among candidate and reference summary</a:t>
            </a:r>
          </a:p>
          <a:p>
            <a:pPr marL="342900" indent="-342900" eaLnBrk="1" fontAlgn="auto" hangingPunct="1">
              <a:lnSpc>
                <a:spcPct val="170000"/>
              </a:lnSpc>
              <a:buFont typeface="Wingdings" panose="05000000000000000000" pitchFamily="2" charset="2"/>
              <a:buChar char="ü"/>
              <a:defRPr/>
            </a:pPr>
            <a:r>
              <a:rPr lang="en-GB" sz="2400" noProof="1">
                <a:solidFill>
                  <a:schemeClr val="tx1"/>
                </a:solidFill>
              </a:rPr>
              <a:t>N-gram: contiguous sequence of N words</a:t>
            </a:r>
          </a:p>
          <a:p>
            <a:pPr marL="342900" indent="-342900" eaLnBrk="1" fontAlgn="auto" hangingPunct="1">
              <a:lnSpc>
                <a:spcPct val="170000"/>
              </a:lnSpc>
              <a:buFont typeface="Wingdings" panose="05000000000000000000" pitchFamily="2" charset="2"/>
              <a:buChar char="ü"/>
              <a:defRPr/>
            </a:pPr>
            <a:r>
              <a:rPr lang="en-GB" sz="2400" noProof="1">
                <a:solidFill>
                  <a:schemeClr val="tx1"/>
                </a:solidFill>
              </a:rPr>
              <a:t>6 possible scores: </a:t>
            </a:r>
          </a:p>
          <a:p>
            <a:pPr marL="1028700" lvl="1" indent="-342900" eaLnBrk="1" fontAlgn="auto" hangingPunct="1">
              <a:lnSpc>
                <a:spcPct val="120000"/>
              </a:lnSpc>
              <a:defRPr/>
            </a:pPr>
            <a:r>
              <a:rPr lang="en-GB" sz="1700" noProof="1">
                <a:solidFill>
                  <a:schemeClr val="tx1"/>
                </a:solidFill>
              </a:rPr>
              <a:t>Recall oriented ROUGE-N</a:t>
            </a:r>
          </a:p>
          <a:p>
            <a:pPr marL="1028700" lvl="1" indent="-342900" eaLnBrk="1" fontAlgn="auto" hangingPunct="1">
              <a:lnSpc>
                <a:spcPct val="120000"/>
              </a:lnSpc>
              <a:defRPr/>
            </a:pPr>
            <a:r>
              <a:rPr lang="en-GB" sz="1700" noProof="1">
                <a:solidFill>
                  <a:schemeClr val="tx1"/>
                </a:solidFill>
              </a:rPr>
              <a:t>Precision oriented ROUGE-N</a:t>
            </a:r>
          </a:p>
          <a:p>
            <a:pPr marL="1028700" lvl="1" indent="-342900" eaLnBrk="1" fontAlgn="auto" hangingPunct="1">
              <a:lnSpc>
                <a:spcPct val="120000"/>
              </a:lnSpc>
              <a:defRPr/>
            </a:pPr>
            <a:r>
              <a:rPr lang="en-GB" sz="1700" noProof="1">
                <a:solidFill>
                  <a:schemeClr val="tx1"/>
                </a:solidFill>
              </a:rPr>
              <a:t>F-Measure ROUGE-N</a:t>
            </a:r>
          </a:p>
          <a:p>
            <a:pPr marL="1028700" lvl="1" indent="-342900" eaLnBrk="1" fontAlgn="auto" hangingPunct="1">
              <a:lnSpc>
                <a:spcPct val="170000"/>
              </a:lnSpc>
              <a:defRPr/>
            </a:pPr>
            <a:endParaRPr lang="en-GB" sz="2200" noProof="1">
              <a:solidFill>
                <a:schemeClr val="tx1"/>
              </a:solidFill>
            </a:endParaRPr>
          </a:p>
          <a:p>
            <a:pPr marL="1028700" lvl="1" indent="-342900" eaLnBrk="1" fontAlgn="auto" hangingPunct="1">
              <a:lnSpc>
                <a:spcPct val="170000"/>
              </a:lnSpc>
              <a:defRPr/>
            </a:pPr>
            <a:endParaRPr lang="en-GB" sz="22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p:txBody>
      </p:sp>
      <p:sp>
        <p:nvSpPr>
          <p:cNvPr id="3" name="CasellaDiTesto 2">
            <a:extLst>
              <a:ext uri="{FF2B5EF4-FFF2-40B4-BE49-F238E27FC236}">
                <a16:creationId xmlns:a16="http://schemas.microsoft.com/office/drawing/2014/main" id="{C978F3B8-BA46-7C42-95C3-102FF24BF8DF}"/>
              </a:ext>
            </a:extLst>
          </p:cNvPr>
          <p:cNvSpPr txBox="1"/>
          <p:nvPr/>
        </p:nvSpPr>
        <p:spPr>
          <a:xfrm>
            <a:off x="4572000" y="4967440"/>
            <a:ext cx="4889500" cy="193899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Recall oriented ROUGE-L</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Precision oriented ROUGE-L</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F-Measure ROUGE-L</a:t>
            </a:r>
          </a:p>
          <a:p>
            <a:endParaRPr lang="en-US" dirty="0"/>
          </a:p>
          <a:p>
            <a:endParaRPr lang="en-US" dirty="0"/>
          </a:p>
        </p:txBody>
      </p:sp>
    </p:spTree>
    <p:extLst>
      <p:ext uri="{BB962C8B-B14F-4D97-AF65-F5344CB8AC3E}">
        <p14:creationId xmlns:p14="http://schemas.microsoft.com/office/powerpoint/2010/main" val="369582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olo 1"/>
          <p:cNvSpPr>
            <a:spLocks noGrp="1"/>
          </p:cNvSpPr>
          <p:nvPr>
            <p:ph type="title"/>
          </p:nvPr>
        </p:nvSpPr>
        <p:spPr>
          <a:xfrm>
            <a:off x="604838" y="0"/>
            <a:ext cx="10748962" cy="1208088"/>
          </a:xfrm>
        </p:spPr>
        <p:txBody>
          <a:bodyPr/>
          <a:lstStyle/>
          <a:p>
            <a:pPr eaLnBrk="1" hangingPunct="1"/>
            <a:r>
              <a:rPr lang="it-IT" noProof="1"/>
              <a:t>Introduction</a:t>
            </a:r>
          </a:p>
        </p:txBody>
      </p:sp>
      <p:sp>
        <p:nvSpPr>
          <p:cNvPr id="8" name="Segnaposto contenuto 2">
            <a:extLst>
              <a:ext uri="{FF2B5EF4-FFF2-40B4-BE49-F238E27FC236}">
                <a16:creationId xmlns:a16="http://schemas.microsoft.com/office/drawing/2014/main" id="{FB93FABE-ED9B-474D-B67B-BA76B730B023}"/>
              </a:ext>
            </a:extLst>
          </p:cNvPr>
          <p:cNvSpPr>
            <a:spLocks noGrp="1"/>
          </p:cNvSpPr>
          <p:nvPr>
            <p:ph idx="1"/>
          </p:nvPr>
        </p:nvSpPr>
        <p:spPr>
          <a:xfrm>
            <a:off x="1046112" y="3253710"/>
            <a:ext cx="4273140" cy="2134368"/>
          </a:xfrm>
        </p:spPr>
        <p:txBody>
          <a:bodyPr>
            <a:normAutofit/>
          </a:bodyPr>
          <a:lstStyle/>
          <a:p>
            <a:pPr eaLnBrk="1" hangingPunct="1">
              <a:lnSpc>
                <a:spcPct val="170000"/>
              </a:lnSpc>
            </a:pPr>
            <a:r>
              <a:rPr lang="en-US" sz="2400" noProof="1">
                <a:solidFill>
                  <a:schemeClr val="tx1"/>
                </a:solidFill>
              </a:rPr>
              <a:t>Extracts the most "relevant" sentences verbatim from the document.</a:t>
            </a:r>
            <a:endParaRPr lang="it-IT" sz="2400" noProof="1">
              <a:solidFill>
                <a:schemeClr val="tx1"/>
              </a:solidFill>
            </a:endParaRPr>
          </a:p>
        </p:txBody>
      </p:sp>
      <p:sp>
        <p:nvSpPr>
          <p:cNvPr id="9" name="Segnaposto contenuto 2">
            <a:extLst>
              <a:ext uri="{FF2B5EF4-FFF2-40B4-BE49-F238E27FC236}">
                <a16:creationId xmlns:a16="http://schemas.microsoft.com/office/drawing/2014/main" id="{A3F8D685-1FDF-4822-8B63-EA8D06B19914}"/>
              </a:ext>
            </a:extLst>
          </p:cNvPr>
          <p:cNvSpPr txBox="1">
            <a:spLocks/>
          </p:cNvSpPr>
          <p:nvPr/>
        </p:nvSpPr>
        <p:spPr bwMode="auto">
          <a:xfrm>
            <a:off x="6872750" y="3253710"/>
            <a:ext cx="4273140" cy="2134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70000"/>
              </a:lnSpc>
            </a:pPr>
            <a:r>
              <a:rPr lang="en-US" sz="2400" noProof="1">
                <a:solidFill>
                  <a:schemeClr val="tx1"/>
                </a:solidFill>
              </a:rPr>
              <a:t>Generates summaries from the ground up that resemble the form, syntax and semantic of a human generated summary.</a:t>
            </a:r>
            <a:endParaRPr lang="it-IT" sz="2400" noProof="1">
              <a:solidFill>
                <a:schemeClr val="tx1"/>
              </a:solidFill>
            </a:endParaRPr>
          </a:p>
        </p:txBody>
      </p:sp>
      <p:sp>
        <p:nvSpPr>
          <p:cNvPr id="10" name="Rettangolo 9">
            <a:extLst>
              <a:ext uri="{FF2B5EF4-FFF2-40B4-BE49-F238E27FC236}">
                <a16:creationId xmlns:a16="http://schemas.microsoft.com/office/drawing/2014/main" id="{59D661A3-2D6F-4269-A624-FDCD72076438}"/>
              </a:ext>
            </a:extLst>
          </p:cNvPr>
          <p:cNvSpPr/>
          <p:nvPr/>
        </p:nvSpPr>
        <p:spPr>
          <a:xfrm>
            <a:off x="1357670" y="1939183"/>
            <a:ext cx="2752213" cy="1007269"/>
          </a:xfrm>
          <a:prstGeom prst="rect">
            <a:avLst/>
          </a:prstGeom>
          <a:solidFill>
            <a:srgbClr val="D2472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t-IT" sz="2800"/>
              <a:t>Extractive Text Summarization</a:t>
            </a:r>
            <a:endParaRPr lang="en-GB"/>
          </a:p>
        </p:txBody>
      </p:sp>
      <p:sp>
        <p:nvSpPr>
          <p:cNvPr id="11" name="Rettangolo 10">
            <a:extLst>
              <a:ext uri="{FF2B5EF4-FFF2-40B4-BE49-F238E27FC236}">
                <a16:creationId xmlns:a16="http://schemas.microsoft.com/office/drawing/2014/main" id="{A997992A-C36D-40F4-897A-CB136C20EE07}"/>
              </a:ext>
            </a:extLst>
          </p:cNvPr>
          <p:cNvSpPr/>
          <p:nvPr/>
        </p:nvSpPr>
        <p:spPr>
          <a:xfrm>
            <a:off x="7375012" y="1939182"/>
            <a:ext cx="2752213" cy="1007269"/>
          </a:xfrm>
          <a:prstGeom prst="rect">
            <a:avLst/>
          </a:prstGeom>
          <a:solidFill>
            <a:srgbClr val="D2472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t-IT" sz="2800"/>
              <a:t>Abstractive Text Summarization</a:t>
            </a:r>
            <a:endParaRPr lang="en-GB"/>
          </a:p>
        </p:txBody>
      </p:sp>
      <p:sp>
        <p:nvSpPr>
          <p:cNvPr id="12" name="Segnaposto contenuto 2">
            <a:extLst>
              <a:ext uri="{FF2B5EF4-FFF2-40B4-BE49-F238E27FC236}">
                <a16:creationId xmlns:a16="http://schemas.microsoft.com/office/drawing/2014/main" id="{5A0AAF92-B2E8-49AF-A84A-B4A8CF9F1A8B}"/>
              </a:ext>
            </a:extLst>
          </p:cNvPr>
          <p:cNvSpPr txBox="1">
            <a:spLocks/>
          </p:cNvSpPr>
          <p:nvPr/>
        </p:nvSpPr>
        <p:spPr bwMode="auto">
          <a:xfrm>
            <a:off x="5525728" y="2024677"/>
            <a:ext cx="570272" cy="738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70000"/>
              </a:lnSpc>
            </a:pPr>
            <a:r>
              <a:rPr lang="en-US" sz="2400" noProof="1">
                <a:solidFill>
                  <a:schemeClr val="tx1"/>
                </a:solidFill>
              </a:rPr>
              <a:t>VS</a:t>
            </a:r>
            <a:endParaRPr lang="it-IT" sz="2400" noProof="1">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1">
            <a:extLst>
              <a:ext uri="{FF2B5EF4-FFF2-40B4-BE49-F238E27FC236}">
                <a16:creationId xmlns:a16="http://schemas.microsoft.com/office/drawing/2014/main" id="{A8FAED3C-1B6F-8248-B597-9432FAD7F82F}"/>
              </a:ext>
            </a:extLst>
          </p:cNvPr>
          <p:cNvSpPr>
            <a:spLocks noChangeArrowheads="1"/>
          </p:cNvSpPr>
          <p:nvPr/>
        </p:nvSpPr>
        <p:spPr bwMode="auto">
          <a:xfrm>
            <a:off x="490134" y="2087767"/>
            <a:ext cx="11279590" cy="20819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70000"/>
              </a:lnSpc>
            </a:pPr>
            <a:r>
              <a:rPr lang="it-IT" sz="1600" noProof="1">
                <a:latin typeface="Segoe UI" pitchFamily="34" charset="0"/>
              </a:rPr>
              <a:t> </a:t>
            </a:r>
          </a:p>
          <a:p>
            <a:pPr>
              <a:lnSpc>
                <a:spcPct val="170000"/>
              </a:lnSpc>
            </a:pPr>
            <a:endParaRPr lang="it-IT" sz="1600" noProof="1">
              <a:latin typeface="Segoe UI" pitchFamily="34" charset="0"/>
            </a:endParaRPr>
          </a:p>
          <a:p>
            <a:pPr>
              <a:lnSpc>
                <a:spcPct val="170000"/>
              </a:lnSpc>
            </a:pPr>
            <a:endParaRPr lang="it-IT" sz="1600" noProof="1">
              <a:latin typeface="Segoe UI" pitchFamily="34" charset="0"/>
            </a:endParaRPr>
          </a:p>
          <a:p>
            <a:pPr>
              <a:lnSpc>
                <a:spcPct val="170000"/>
              </a:lnSpc>
            </a:pPr>
            <a:endParaRPr lang="it-IT" sz="1600" noProof="1">
              <a:latin typeface="Segoe UI" pitchFamily="34" charset="0"/>
            </a:endParaRPr>
          </a:p>
          <a:p>
            <a:pPr>
              <a:lnSpc>
                <a:spcPct val="170000"/>
              </a:lnSpc>
            </a:pPr>
            <a:endParaRPr lang="it-IT" sz="1400" noProof="1">
              <a:latin typeface="Segoe UI" pitchFamily="34" charset="0"/>
            </a:endParaRPr>
          </a:p>
        </p:txBody>
      </p:sp>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ROUGE-N</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11D52C9-A460-C14D-9FC1-58FA8F1E141E}"/>
                  </a:ext>
                </a:extLst>
              </p:cNvPr>
              <p:cNvSpPr txBox="1"/>
              <p:nvPr/>
            </p:nvSpPr>
            <p:spPr>
              <a:xfrm>
                <a:off x="711200" y="2794002"/>
                <a:ext cx="2333909" cy="694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m:rPr>
                              <m:nor/>
                            </m:rPr>
                            <a:rPr lang="en-US" sz="2400" b="1">
                              <a:latin typeface="Cambria Math" panose="02040503050406030204" pitchFamily="18" charset="0"/>
                            </a:rPr>
                            <m:t>ROUGE</m:t>
                          </m:r>
                          <m:r>
                            <m:rPr>
                              <m:nor/>
                            </m:rPr>
                            <a:rPr lang="en-US" sz="2400" b="1">
                              <a:latin typeface="Cambria Math" panose="02040503050406030204" pitchFamily="18" charset="0"/>
                            </a:rPr>
                            <m:t>−</m:t>
                          </m:r>
                          <m:r>
                            <m:rPr>
                              <m:nor/>
                            </m:rPr>
                            <a:rPr lang="en-US" sz="2400" b="1">
                              <a:latin typeface="Cambria Math" panose="02040503050406030204" pitchFamily="18" charset="0"/>
                            </a:rPr>
                            <m:t>N</m:t>
                          </m:r>
                        </m:e>
                        <m:sub>
                          <m:r>
                            <a:rPr lang="en-US" sz="2400" b="1" i="1" smtClean="0">
                              <a:latin typeface="Cambria Math" panose="02040503050406030204" pitchFamily="18" charset="0"/>
                            </a:rPr>
                            <m:t>𝑹</m:t>
                          </m:r>
                        </m:sub>
                      </m:sSub>
                      <m:r>
                        <a:rPr lang="en-US" sz="2400" b="1" i="1" smtClean="0">
                          <a:latin typeface="Cambria Math" panose="02040503050406030204" pitchFamily="18" charset="0"/>
                        </a:rPr>
                        <m:t>= </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𝒑</m:t>
                          </m:r>
                        </m:num>
                        <m:den>
                          <m:r>
                            <a:rPr lang="en-US" sz="2400" b="1" i="1" smtClean="0">
                              <a:latin typeface="Cambria Math" panose="02040503050406030204" pitchFamily="18" charset="0"/>
                            </a:rPr>
                            <m:t>𝒒</m:t>
                          </m:r>
                        </m:den>
                      </m:f>
                    </m:oMath>
                  </m:oMathPara>
                </a14:m>
                <a:endParaRPr lang="en-US" sz="2400" b="1" dirty="0"/>
              </a:p>
            </p:txBody>
          </p:sp>
        </mc:Choice>
        <mc:Fallback xmlns="">
          <p:sp>
            <p:nvSpPr>
              <p:cNvPr id="7" name="CasellaDiTesto 6">
                <a:extLst>
                  <a:ext uri="{FF2B5EF4-FFF2-40B4-BE49-F238E27FC236}">
                    <a16:creationId xmlns:a16="http://schemas.microsoft.com/office/drawing/2014/main" id="{A11D52C9-A460-C14D-9FC1-58FA8F1E141E}"/>
                  </a:ext>
                </a:extLst>
              </p:cNvPr>
              <p:cNvSpPr txBox="1">
                <a:spLocks noRot="1" noChangeAspect="1" noMove="1" noResize="1" noEditPoints="1" noAdjustHandles="1" noChangeArrowheads="1" noChangeShapeType="1" noTextEdit="1"/>
              </p:cNvSpPr>
              <p:nvPr/>
            </p:nvSpPr>
            <p:spPr>
              <a:xfrm>
                <a:off x="711200" y="2794002"/>
                <a:ext cx="2333909" cy="694742"/>
              </a:xfrm>
              <a:prstGeom prst="rect">
                <a:avLst/>
              </a:prstGeom>
              <a:blipFill>
                <a:blip r:embed="rId3"/>
                <a:stretch>
                  <a:fillRect l="-2162" t="-1786" r="-1622" b="-14286"/>
                </a:stretch>
              </a:blipFill>
            </p:spPr>
            <p:txBody>
              <a:bodyPr/>
              <a:lstStyle/>
              <a:p>
                <a:r>
                  <a:rPr lang="en-US">
                    <a:noFill/>
                  </a:rPr>
                  <a:t> </a:t>
                </a:r>
              </a:p>
            </p:txBody>
          </p:sp>
        </mc:Fallback>
      </mc:AlternateContent>
      <p:sp>
        <p:nvSpPr>
          <p:cNvPr id="9" name="Segnaposto contenuto 2">
            <a:extLst>
              <a:ext uri="{FF2B5EF4-FFF2-40B4-BE49-F238E27FC236}">
                <a16:creationId xmlns:a16="http://schemas.microsoft.com/office/drawing/2014/main" id="{4E8F2DB3-FBAC-2D4D-B2F0-37B618491027}"/>
              </a:ext>
            </a:extLst>
          </p:cNvPr>
          <p:cNvSpPr>
            <a:spLocks noGrp="1"/>
          </p:cNvSpPr>
          <p:nvPr>
            <p:ph idx="1"/>
          </p:nvPr>
        </p:nvSpPr>
        <p:spPr>
          <a:xfrm>
            <a:off x="4381500" y="2182525"/>
            <a:ext cx="7286624" cy="1917697"/>
          </a:xfrm>
        </p:spPr>
        <p:txBody>
          <a:bodyPr rtlCol="0">
            <a:normAutofit fontScale="77500" lnSpcReduction="20000"/>
          </a:bodyPr>
          <a:lstStyle/>
          <a:p>
            <a:pPr eaLnBrk="1" fontAlgn="auto" hangingPunct="1">
              <a:lnSpc>
                <a:spcPct val="170000"/>
              </a:lnSpc>
              <a:defRPr/>
            </a:pPr>
            <a:r>
              <a:rPr lang="en-GB" sz="2400" b="1" noProof="1">
                <a:solidFill>
                  <a:schemeClr val="tx1"/>
                </a:solidFill>
              </a:rPr>
              <a:t>p</a:t>
            </a:r>
            <a:r>
              <a:rPr lang="en-GB" sz="2400" noProof="1">
                <a:solidFill>
                  <a:schemeClr val="tx1"/>
                </a:solidFill>
              </a:rPr>
              <a:t>: number of common N-grams between candidate and reference summary</a:t>
            </a:r>
          </a:p>
          <a:p>
            <a:pPr eaLnBrk="1" fontAlgn="auto" hangingPunct="1">
              <a:lnSpc>
                <a:spcPct val="170000"/>
              </a:lnSpc>
              <a:defRPr/>
            </a:pPr>
            <a:r>
              <a:rPr lang="en-GB" sz="2400" b="1" noProof="1">
                <a:solidFill>
                  <a:schemeClr val="tx1"/>
                </a:solidFill>
              </a:rPr>
              <a:t>q</a:t>
            </a:r>
            <a:r>
              <a:rPr lang="en-GB" sz="2400" noProof="1">
                <a:solidFill>
                  <a:schemeClr val="tx1"/>
                </a:solidFill>
              </a:rPr>
              <a:t>: number of N-grams extracted from the </a:t>
            </a:r>
            <a:r>
              <a:rPr lang="en-GB" sz="2400" i="1" noProof="1">
                <a:solidFill>
                  <a:schemeClr val="tx1"/>
                </a:solidFill>
              </a:rPr>
              <a:t>reference</a:t>
            </a:r>
            <a:r>
              <a:rPr lang="en-GB" sz="2400" noProof="1">
                <a:solidFill>
                  <a:schemeClr val="tx1"/>
                </a:solidFill>
              </a:rPr>
              <a:t> summary only</a:t>
            </a:r>
            <a:endParaRPr lang="en-GB" sz="2200" noProof="1">
              <a:solidFill>
                <a:schemeClr val="tx1"/>
              </a:solidFill>
            </a:endParaRPr>
          </a:p>
          <a:p>
            <a:pPr marL="1028700" lvl="1" indent="-342900" eaLnBrk="1" fontAlgn="auto" hangingPunct="1">
              <a:lnSpc>
                <a:spcPct val="170000"/>
              </a:lnSpc>
              <a:defRPr/>
            </a:pPr>
            <a:endParaRPr lang="en-GB" sz="22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p:txBody>
      </p:sp>
      <mc:AlternateContent xmlns:mc="http://schemas.openxmlformats.org/markup-compatibility/2006" xmlns:a14="http://schemas.microsoft.com/office/drawing/2010/main">
        <mc:Choice Requires="a14">
          <p:sp>
            <p:nvSpPr>
              <p:cNvPr id="10" name="Segnaposto contenuto 2">
                <a:extLst>
                  <a:ext uri="{FF2B5EF4-FFF2-40B4-BE49-F238E27FC236}">
                    <a16:creationId xmlns:a16="http://schemas.microsoft.com/office/drawing/2014/main" id="{A0D2AC0E-3F65-4E45-ACB6-41A3424491F1}"/>
                  </a:ext>
                </a:extLst>
              </p:cNvPr>
              <p:cNvSpPr txBox="1">
                <a:spLocks/>
              </p:cNvSpPr>
              <p:nvPr/>
            </p:nvSpPr>
            <p:spPr bwMode="auto">
              <a:xfrm>
                <a:off x="1760134" y="4690472"/>
                <a:ext cx="9403166" cy="67309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20000"/>
                  </a:lnSpc>
                  <a:defRPr/>
                </a:pPr>
                <a14:m>
                  <m:oMath xmlns:m="http://schemas.openxmlformats.org/officeDocument/2006/math">
                    <m:sSub>
                      <m:sSubPr>
                        <m:ctrlPr>
                          <a:rPr lang="en-US" sz="2000" b="1" i="1" smtClean="0">
                            <a:solidFill>
                              <a:schemeClr val="tx1"/>
                            </a:solidFill>
                            <a:latin typeface="Cambria Math" panose="02040503050406030204" pitchFamily="18" charset="0"/>
                          </a:rPr>
                        </m:ctrlPr>
                      </m:sSubPr>
                      <m:e>
                        <m:r>
                          <m:rPr>
                            <m:nor/>
                          </m:rPr>
                          <a:rPr lang="en-US" sz="2000" b="1">
                            <a:solidFill>
                              <a:schemeClr val="tx1"/>
                            </a:solidFill>
                            <a:latin typeface="Cambria Math" panose="02040503050406030204" pitchFamily="18" charset="0"/>
                          </a:rPr>
                          <m:t>ROUGE</m:t>
                        </m:r>
                        <m:r>
                          <m:rPr>
                            <m:nor/>
                          </m:rPr>
                          <a:rPr lang="en-US" sz="2000" b="1">
                            <a:solidFill>
                              <a:schemeClr val="tx1"/>
                            </a:solidFill>
                            <a:latin typeface="Cambria Math" panose="02040503050406030204" pitchFamily="18" charset="0"/>
                          </a:rPr>
                          <m:t>−</m:t>
                        </m:r>
                        <m:r>
                          <m:rPr>
                            <m:nor/>
                          </m:rPr>
                          <a:rPr lang="en-US" sz="2000" b="1">
                            <a:solidFill>
                              <a:schemeClr val="tx1"/>
                            </a:solidFill>
                            <a:latin typeface="Cambria Math" panose="02040503050406030204" pitchFamily="18" charset="0"/>
                          </a:rPr>
                          <m:t>N</m:t>
                        </m:r>
                      </m:e>
                      <m:sub>
                        <m:r>
                          <a:rPr lang="en-US" sz="2000" b="1" i="1" smtClean="0">
                            <a:solidFill>
                              <a:schemeClr val="tx1"/>
                            </a:solidFill>
                            <a:latin typeface="Cambria Math" panose="02040503050406030204" pitchFamily="18" charset="0"/>
                          </a:rPr>
                          <m:t>𝑷</m:t>
                        </m:r>
                      </m:sub>
                    </m:sSub>
                    <m:r>
                      <a:rPr lang="en-US" sz="2000" b="1" i="1">
                        <a:solidFill>
                          <a:schemeClr val="tx1"/>
                        </a:solidFill>
                        <a:latin typeface="Cambria Math" panose="02040503050406030204" pitchFamily="18" charset="0"/>
                      </a:rPr>
                      <m:t> </m:t>
                    </m:r>
                  </m:oMath>
                </a14:m>
                <a:r>
                  <a:rPr lang="en-GB" sz="2000" noProof="1">
                    <a:solidFill>
                      <a:schemeClr val="tx1"/>
                    </a:solidFill>
                  </a:rPr>
                  <a:t>     q is the number of N-grams extracted from the </a:t>
                </a:r>
                <a:r>
                  <a:rPr lang="en-GB" sz="2000" i="1" noProof="1">
                    <a:solidFill>
                      <a:schemeClr val="tx1"/>
                    </a:solidFill>
                  </a:rPr>
                  <a:t>candidate</a:t>
                </a:r>
                <a:r>
                  <a:rPr lang="en-GB" sz="2000" noProof="1">
                    <a:solidFill>
                      <a:schemeClr val="tx1"/>
                    </a:solidFill>
                  </a:rPr>
                  <a:t> summary</a:t>
                </a: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p:txBody>
          </p:sp>
        </mc:Choice>
        <mc:Fallback xmlns="">
          <p:sp>
            <p:nvSpPr>
              <p:cNvPr id="10" name="Segnaposto contenuto 2">
                <a:extLst>
                  <a:ext uri="{FF2B5EF4-FFF2-40B4-BE49-F238E27FC236}">
                    <a16:creationId xmlns:a16="http://schemas.microsoft.com/office/drawing/2014/main" id="{A0D2AC0E-3F65-4E45-ACB6-41A3424491F1}"/>
                  </a:ext>
                </a:extLst>
              </p:cNvPr>
              <p:cNvSpPr txBox="1">
                <a:spLocks noRot="1" noChangeAspect="1" noMove="1" noResize="1" noEditPoints="1" noAdjustHandles="1" noChangeArrowheads="1" noChangeShapeType="1" noTextEdit="1"/>
              </p:cNvSpPr>
              <p:nvPr/>
            </p:nvSpPr>
            <p:spPr bwMode="auto">
              <a:xfrm>
                <a:off x="1760134" y="4690472"/>
                <a:ext cx="9403166" cy="673099"/>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p:sp>
        <p:nvSpPr>
          <p:cNvPr id="12" name="CasellaDiTesto 11">
            <a:extLst>
              <a:ext uri="{FF2B5EF4-FFF2-40B4-BE49-F238E27FC236}">
                <a16:creationId xmlns:a16="http://schemas.microsoft.com/office/drawing/2014/main" id="{1449BF65-54E5-4A4B-A4EB-BCE5985BF509}"/>
              </a:ext>
            </a:extLst>
          </p:cNvPr>
          <p:cNvSpPr txBox="1"/>
          <p:nvPr/>
        </p:nvSpPr>
        <p:spPr>
          <a:xfrm>
            <a:off x="9472969" y="1494429"/>
            <a:ext cx="2477731" cy="307777"/>
          </a:xfrm>
          <a:prstGeom prst="rect">
            <a:avLst/>
          </a:prstGeom>
          <a:noFill/>
        </p:spPr>
        <p:txBody>
          <a:bodyPr wrap="square" rtlCol="0">
            <a:spAutoFit/>
          </a:bodyPr>
          <a:lstStyle/>
          <a:p>
            <a:r>
              <a:rPr lang="en-US" sz="1400" dirty="0"/>
              <a:t>N.B.: N is a hyperparameter!</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8E00195D-B360-CF4A-AC05-FFEE0E8CF6A0}"/>
                  </a:ext>
                </a:extLst>
              </p:cNvPr>
              <p:cNvSpPr txBox="1"/>
              <p:nvPr/>
            </p:nvSpPr>
            <p:spPr>
              <a:xfrm>
                <a:off x="1760134" y="5567478"/>
                <a:ext cx="4956550" cy="633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N</m:t>
                          </m:r>
                        </m:e>
                        <m:sub>
                          <m:r>
                            <a:rPr lang="en-US" sz="2000" b="1" i="1" smtClean="0">
                              <a:latin typeface="Cambria Math" panose="02040503050406030204" pitchFamily="18" charset="0"/>
                            </a:rPr>
                            <m:t>𝑭</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𝟐</m:t>
                          </m:r>
                          <m:r>
                            <a:rPr lang="en-US" sz="2000" b="1" i="1" smtClean="0">
                              <a:latin typeface="Cambria Math" panose="02040503050406030204" pitchFamily="18" charset="0"/>
                            </a:rPr>
                            <m:t> ∙</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N</m:t>
                              </m:r>
                            </m:e>
                            <m:sub>
                              <m:r>
                                <a:rPr lang="en-US" sz="2000" b="1" i="1">
                                  <a:latin typeface="Cambria Math" panose="02040503050406030204" pitchFamily="18" charset="0"/>
                                </a:rPr>
                                <m:t>𝑹</m:t>
                              </m:r>
                            </m:sub>
                          </m:sSub>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N</m:t>
                              </m:r>
                            </m:e>
                            <m:sub>
                              <m:r>
                                <a:rPr lang="en-US" sz="2000" b="1" i="1" smtClean="0">
                                  <a:latin typeface="Cambria Math" panose="02040503050406030204" pitchFamily="18" charset="0"/>
                                </a:rPr>
                                <m:t>𝑷</m:t>
                              </m:r>
                            </m:sub>
                          </m:sSub>
                        </m:num>
                        <m:den>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N</m:t>
                              </m:r>
                            </m:e>
                            <m:sub>
                              <m:r>
                                <a:rPr lang="en-US" sz="2000" b="1" i="1">
                                  <a:latin typeface="Cambria Math" panose="02040503050406030204" pitchFamily="18" charset="0"/>
                                </a:rPr>
                                <m:t>𝑹</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N</m:t>
                              </m:r>
                            </m:e>
                            <m:sub>
                              <m:r>
                                <a:rPr lang="en-US" sz="2000" b="1" i="1">
                                  <a:latin typeface="Cambria Math" panose="02040503050406030204" pitchFamily="18" charset="0"/>
                                </a:rPr>
                                <m:t>𝑷</m:t>
                              </m:r>
                            </m:sub>
                          </m:sSub>
                        </m:den>
                      </m:f>
                    </m:oMath>
                  </m:oMathPara>
                </a14:m>
                <a:endParaRPr lang="en-US" sz="2400" b="1" dirty="0"/>
              </a:p>
            </p:txBody>
          </p:sp>
        </mc:Choice>
        <mc:Fallback xmlns="">
          <p:sp>
            <p:nvSpPr>
              <p:cNvPr id="13" name="CasellaDiTesto 12">
                <a:extLst>
                  <a:ext uri="{FF2B5EF4-FFF2-40B4-BE49-F238E27FC236}">
                    <a16:creationId xmlns:a16="http://schemas.microsoft.com/office/drawing/2014/main" id="{8E00195D-B360-CF4A-AC05-FFEE0E8CF6A0}"/>
                  </a:ext>
                </a:extLst>
              </p:cNvPr>
              <p:cNvSpPr txBox="1">
                <a:spLocks noRot="1" noChangeAspect="1" noMove="1" noResize="1" noEditPoints="1" noAdjustHandles="1" noChangeArrowheads="1" noChangeShapeType="1" noTextEdit="1"/>
              </p:cNvSpPr>
              <p:nvPr/>
            </p:nvSpPr>
            <p:spPr>
              <a:xfrm>
                <a:off x="1760134" y="5567478"/>
                <a:ext cx="4956550" cy="633635"/>
              </a:xfrm>
              <a:prstGeom prst="rect">
                <a:avLst/>
              </a:prstGeom>
              <a:blipFill>
                <a:blip r:embed="rId5"/>
                <a:stretch>
                  <a:fillRect l="-512" t="-7843" b="-7843"/>
                </a:stretch>
              </a:blipFill>
            </p:spPr>
            <p:txBody>
              <a:bodyPr/>
              <a:lstStyle/>
              <a:p>
                <a:r>
                  <a:rPr lang="en-US">
                    <a:noFill/>
                  </a:rPr>
                  <a:t> </a:t>
                </a:r>
              </a:p>
            </p:txBody>
          </p:sp>
        </mc:Fallback>
      </mc:AlternateContent>
    </p:spTree>
    <p:extLst>
      <p:ext uri="{BB962C8B-B14F-4D97-AF65-F5344CB8AC3E}">
        <p14:creationId xmlns:p14="http://schemas.microsoft.com/office/powerpoint/2010/main" val="394735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1">
            <a:extLst>
              <a:ext uri="{FF2B5EF4-FFF2-40B4-BE49-F238E27FC236}">
                <a16:creationId xmlns:a16="http://schemas.microsoft.com/office/drawing/2014/main" id="{A8FAED3C-1B6F-8248-B597-9432FAD7F82F}"/>
              </a:ext>
            </a:extLst>
          </p:cNvPr>
          <p:cNvSpPr>
            <a:spLocks noChangeArrowheads="1"/>
          </p:cNvSpPr>
          <p:nvPr/>
        </p:nvSpPr>
        <p:spPr bwMode="auto">
          <a:xfrm>
            <a:off x="490134" y="2087767"/>
            <a:ext cx="11279590" cy="20819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70000"/>
              </a:lnSpc>
            </a:pPr>
            <a:r>
              <a:rPr lang="it-IT" sz="1600" noProof="1">
                <a:latin typeface="Segoe UI" pitchFamily="34" charset="0"/>
              </a:rPr>
              <a:t> </a:t>
            </a:r>
          </a:p>
          <a:p>
            <a:pPr>
              <a:lnSpc>
                <a:spcPct val="170000"/>
              </a:lnSpc>
            </a:pPr>
            <a:endParaRPr lang="it-IT" sz="1600" noProof="1">
              <a:latin typeface="Segoe UI" pitchFamily="34" charset="0"/>
            </a:endParaRPr>
          </a:p>
          <a:p>
            <a:pPr>
              <a:lnSpc>
                <a:spcPct val="170000"/>
              </a:lnSpc>
            </a:pPr>
            <a:endParaRPr lang="it-IT" sz="1600" noProof="1">
              <a:latin typeface="Segoe UI" pitchFamily="34" charset="0"/>
            </a:endParaRPr>
          </a:p>
          <a:p>
            <a:pPr>
              <a:lnSpc>
                <a:spcPct val="170000"/>
              </a:lnSpc>
            </a:pPr>
            <a:endParaRPr lang="it-IT" sz="1600" noProof="1">
              <a:latin typeface="Segoe UI" pitchFamily="34" charset="0"/>
            </a:endParaRPr>
          </a:p>
          <a:p>
            <a:pPr>
              <a:lnSpc>
                <a:spcPct val="170000"/>
              </a:lnSpc>
            </a:pPr>
            <a:endParaRPr lang="it-IT" sz="1400" noProof="1">
              <a:latin typeface="Segoe UI" pitchFamily="34" charset="0"/>
            </a:endParaRPr>
          </a:p>
        </p:txBody>
      </p:sp>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ROUGE-L</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11D52C9-A460-C14D-9FC1-58FA8F1E141E}"/>
                  </a:ext>
                </a:extLst>
              </p:cNvPr>
              <p:cNvSpPr txBox="1"/>
              <p:nvPr/>
            </p:nvSpPr>
            <p:spPr>
              <a:xfrm>
                <a:off x="825500" y="2816284"/>
                <a:ext cx="3594253" cy="6012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L</m:t>
                          </m:r>
                        </m:e>
                        <m:sub>
                          <m:r>
                            <a:rPr lang="en-US" sz="2000" b="1" i="1" smtClean="0">
                              <a:latin typeface="Cambria Math" panose="02040503050406030204" pitchFamily="18" charset="0"/>
                            </a:rPr>
                            <m:t>𝑹</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nary>
                            <m:naryPr>
                              <m:chr m:val="∑"/>
                              <m:ctrlPr>
                                <a:rPr lang="en-US" sz="2000" b="1" i="1" smtClean="0">
                                  <a:latin typeface="Cambria Math" panose="02040503050406030204" pitchFamily="18" charset="0"/>
                                </a:rPr>
                              </m:ctrlPr>
                            </m:naryPr>
                            <m:sub>
                              <m:r>
                                <m:rPr>
                                  <m:brk m:alnAt="23"/>
                                </m:rP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𝟏</m:t>
                              </m:r>
                            </m:sub>
                            <m:sup>
                              <m:r>
                                <a:rPr lang="en-US" sz="2000" b="1" i="1" smtClean="0">
                                  <a:latin typeface="Cambria Math" panose="02040503050406030204" pitchFamily="18" charset="0"/>
                                </a:rPr>
                                <m:t>𝒖</m:t>
                              </m:r>
                            </m:sup>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𝑳𝑪𝑺</m:t>
                                  </m:r>
                                </m:e>
                                <m:sub>
                                  <m:r>
                                    <a:rPr lang="en-US" sz="2000" b="1" i="1" smtClean="0">
                                      <a:latin typeface="Cambria Math" panose="02040503050406030204" pitchFamily="18" charset="0"/>
                                    </a:rPr>
                                    <m:t>𝑼</m:t>
                                  </m:r>
                                </m:sub>
                              </m:sSub>
                            </m:e>
                          </m:nary>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r>
                            <a:rPr lang="en-US" sz="2000" b="1" i="1" smtClean="0">
                              <a:latin typeface="Cambria Math" panose="02040503050406030204" pitchFamily="18" charset="0"/>
                            </a:rPr>
                            <m:t>𝑪</m:t>
                          </m:r>
                          <m:r>
                            <a:rPr lang="en-US" sz="2000" b="1" i="1" smtClean="0">
                              <a:latin typeface="Cambria Math" panose="02040503050406030204" pitchFamily="18" charset="0"/>
                            </a:rPr>
                            <m:t>)</m:t>
                          </m:r>
                        </m:num>
                        <m:den>
                          <m:r>
                            <a:rPr lang="en-US" sz="2000" b="1" i="1" smtClean="0">
                              <a:latin typeface="Cambria Math" panose="02040503050406030204" pitchFamily="18" charset="0"/>
                            </a:rPr>
                            <m:t>𝒎</m:t>
                          </m:r>
                        </m:den>
                      </m:f>
                    </m:oMath>
                  </m:oMathPara>
                </a14:m>
                <a:endParaRPr lang="en-US" sz="2400" b="1" dirty="0"/>
              </a:p>
            </p:txBody>
          </p:sp>
        </mc:Choice>
        <mc:Fallback xmlns="">
          <p:sp>
            <p:nvSpPr>
              <p:cNvPr id="7" name="CasellaDiTesto 6">
                <a:extLst>
                  <a:ext uri="{FF2B5EF4-FFF2-40B4-BE49-F238E27FC236}">
                    <a16:creationId xmlns:a16="http://schemas.microsoft.com/office/drawing/2014/main" id="{A11D52C9-A460-C14D-9FC1-58FA8F1E141E}"/>
                  </a:ext>
                </a:extLst>
              </p:cNvPr>
              <p:cNvSpPr txBox="1">
                <a:spLocks noRot="1" noChangeAspect="1" noMove="1" noResize="1" noEditPoints="1" noAdjustHandles="1" noChangeArrowheads="1" noChangeShapeType="1" noTextEdit="1"/>
              </p:cNvSpPr>
              <p:nvPr/>
            </p:nvSpPr>
            <p:spPr>
              <a:xfrm>
                <a:off x="825500" y="2816284"/>
                <a:ext cx="3594253" cy="601255"/>
              </a:xfrm>
              <a:prstGeom prst="rect">
                <a:avLst/>
              </a:prstGeom>
              <a:blipFill>
                <a:blip r:embed="rId3"/>
                <a:stretch>
                  <a:fillRect l="-1056" t="-85714" r="-2113" b="-75510"/>
                </a:stretch>
              </a:blipFill>
            </p:spPr>
            <p:txBody>
              <a:bodyPr/>
              <a:lstStyle/>
              <a:p>
                <a:r>
                  <a:rPr lang="en-US">
                    <a:noFill/>
                  </a:rPr>
                  <a:t> </a:t>
                </a:r>
              </a:p>
            </p:txBody>
          </p:sp>
        </mc:Fallback>
      </mc:AlternateContent>
      <p:sp>
        <p:nvSpPr>
          <p:cNvPr id="9" name="Segnaposto contenuto 2">
            <a:extLst>
              <a:ext uri="{FF2B5EF4-FFF2-40B4-BE49-F238E27FC236}">
                <a16:creationId xmlns:a16="http://schemas.microsoft.com/office/drawing/2014/main" id="{4E8F2DB3-FBAC-2D4D-B2F0-37B618491027}"/>
              </a:ext>
            </a:extLst>
          </p:cNvPr>
          <p:cNvSpPr>
            <a:spLocks noGrp="1"/>
          </p:cNvSpPr>
          <p:nvPr>
            <p:ph idx="1"/>
          </p:nvPr>
        </p:nvSpPr>
        <p:spPr>
          <a:xfrm>
            <a:off x="5246844" y="2182525"/>
            <a:ext cx="6421279" cy="2272783"/>
          </a:xfrm>
        </p:spPr>
        <p:txBody>
          <a:bodyPr rtlCol="0">
            <a:normAutofit fontScale="92500"/>
          </a:bodyPr>
          <a:lstStyle/>
          <a:p>
            <a:pPr eaLnBrk="1" fontAlgn="auto" hangingPunct="1">
              <a:lnSpc>
                <a:spcPct val="110000"/>
              </a:lnSpc>
              <a:defRPr/>
            </a:pPr>
            <a:r>
              <a:rPr lang="en-GB" sz="2200" b="1" noProof="1">
                <a:solidFill>
                  <a:schemeClr val="tx1"/>
                </a:solidFill>
              </a:rPr>
              <a:t>u</a:t>
            </a:r>
            <a:r>
              <a:rPr lang="en-GB" sz="2200" noProof="1">
                <a:solidFill>
                  <a:schemeClr val="tx1"/>
                </a:solidFill>
              </a:rPr>
              <a:t>: number of sentences in reference summary</a:t>
            </a:r>
          </a:p>
          <a:p>
            <a:pPr eaLnBrk="1" fontAlgn="auto" hangingPunct="1">
              <a:lnSpc>
                <a:spcPct val="110000"/>
              </a:lnSpc>
              <a:defRPr/>
            </a:pPr>
            <a:r>
              <a:rPr lang="en-GB" sz="2200" b="1" noProof="1">
                <a:solidFill>
                  <a:schemeClr val="tx1"/>
                </a:solidFill>
              </a:rPr>
              <a:t>m</a:t>
            </a:r>
            <a:r>
              <a:rPr lang="en-GB" sz="2200" noProof="1">
                <a:solidFill>
                  <a:schemeClr val="tx1"/>
                </a:solidFill>
              </a:rPr>
              <a:t>: number of words in reference summary</a:t>
            </a:r>
          </a:p>
          <a:p>
            <a:pPr eaLnBrk="1" fontAlgn="auto" hangingPunct="1">
              <a:lnSpc>
                <a:spcPct val="110000"/>
              </a:lnSpc>
              <a:defRPr/>
            </a:pPr>
            <a:r>
              <a:rPr lang="en-GB" sz="2200" b="1" noProof="1">
                <a:solidFill>
                  <a:schemeClr val="tx1"/>
                </a:solidFill>
              </a:rPr>
              <a:t>LCS</a:t>
            </a:r>
            <a:r>
              <a:rPr lang="en-GB" sz="2200" b="1" baseline="-25000" noProof="1">
                <a:solidFill>
                  <a:schemeClr val="tx1"/>
                </a:solidFill>
              </a:rPr>
              <a:t>U</a:t>
            </a:r>
            <a:r>
              <a:rPr lang="en-GB" sz="2200" noProof="1">
                <a:solidFill>
                  <a:schemeClr val="tx1"/>
                </a:solidFill>
              </a:rPr>
              <a:t>: Union Longest Common Subsequence between reference sentence r</a:t>
            </a:r>
            <a:r>
              <a:rPr lang="en-GB" sz="2200" baseline="-25000" noProof="1">
                <a:solidFill>
                  <a:schemeClr val="tx1"/>
                </a:solidFill>
              </a:rPr>
              <a:t>i</a:t>
            </a:r>
            <a:r>
              <a:rPr lang="en-GB" sz="2200" noProof="1">
                <a:solidFill>
                  <a:schemeClr val="tx1"/>
                </a:solidFill>
              </a:rPr>
              <a:t> and candidate summary C</a:t>
            </a:r>
            <a:endParaRPr lang="en-GB" sz="2200" baseline="-25000" noProof="1">
              <a:solidFill>
                <a:schemeClr val="tx1"/>
              </a:solidFill>
            </a:endParaRPr>
          </a:p>
          <a:p>
            <a:pPr marL="1028700" lvl="1" indent="-342900" eaLnBrk="1" fontAlgn="auto" hangingPunct="1">
              <a:lnSpc>
                <a:spcPct val="170000"/>
              </a:lnSpc>
              <a:defRPr/>
            </a:pPr>
            <a:endParaRPr lang="en-GB" sz="22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F70FAC2D-D395-554D-8FFD-8FD3A4E39E98}"/>
                  </a:ext>
                </a:extLst>
              </p:cNvPr>
              <p:cNvSpPr txBox="1"/>
              <p:nvPr/>
            </p:nvSpPr>
            <p:spPr>
              <a:xfrm>
                <a:off x="1295400" y="4985146"/>
                <a:ext cx="3635931" cy="6012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L</m:t>
                          </m:r>
                        </m:e>
                        <m:sub>
                          <m:r>
                            <a:rPr lang="en-US" sz="2000" b="1" i="1" smtClean="0">
                              <a:latin typeface="Cambria Math" panose="02040503050406030204" pitchFamily="18" charset="0"/>
                            </a:rPr>
                            <m:t>𝑷</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nary>
                            <m:naryPr>
                              <m:chr m:val="∑"/>
                              <m:ctrlPr>
                                <a:rPr lang="en-US" sz="2000" b="1" i="1" smtClean="0">
                                  <a:latin typeface="Cambria Math" panose="02040503050406030204" pitchFamily="18" charset="0"/>
                                </a:rPr>
                              </m:ctrlPr>
                            </m:naryPr>
                            <m:sub>
                              <m:r>
                                <m:rPr>
                                  <m:brk m:alnAt="23"/>
                                </m:rP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𝟏</m:t>
                              </m:r>
                            </m:sub>
                            <m:sup>
                              <m:r>
                                <a:rPr lang="en-US" sz="2000" b="1" i="1" smtClean="0">
                                  <a:latin typeface="Cambria Math" panose="02040503050406030204" pitchFamily="18" charset="0"/>
                                </a:rPr>
                                <m:t>𝒖</m:t>
                              </m:r>
                            </m:sup>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𝑳𝑪𝑺</m:t>
                                  </m:r>
                                </m:e>
                                <m:sub>
                                  <m:r>
                                    <a:rPr lang="en-US" sz="2000" b="1" i="1" smtClean="0">
                                      <a:latin typeface="Cambria Math" panose="02040503050406030204" pitchFamily="18" charset="0"/>
                                    </a:rPr>
                                    <m:t>𝑼</m:t>
                                  </m:r>
                                </m:sub>
                              </m:sSub>
                            </m:e>
                          </m:nary>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r>
                            <a:rPr lang="en-US" sz="2000" b="1" i="1" smtClean="0">
                              <a:latin typeface="Cambria Math" panose="02040503050406030204" pitchFamily="18" charset="0"/>
                            </a:rPr>
                            <m:t>𝑪</m:t>
                          </m:r>
                          <m:r>
                            <a:rPr lang="en-US" sz="2000" b="1" i="1" smtClean="0">
                              <a:latin typeface="Cambria Math" panose="02040503050406030204" pitchFamily="18" charset="0"/>
                            </a:rPr>
                            <m:t>)</m:t>
                          </m:r>
                        </m:num>
                        <m:den>
                          <m:r>
                            <a:rPr lang="en-US" sz="2000" b="1" i="1" smtClean="0">
                              <a:latin typeface="Cambria Math" panose="02040503050406030204" pitchFamily="18" charset="0"/>
                            </a:rPr>
                            <m:t>𝒏</m:t>
                          </m:r>
                        </m:den>
                      </m:f>
                    </m:oMath>
                  </m:oMathPara>
                </a14:m>
                <a:endParaRPr lang="en-US" sz="2400" b="1" dirty="0"/>
              </a:p>
            </p:txBody>
          </p:sp>
        </mc:Choice>
        <mc:Fallback xmlns="">
          <p:sp>
            <p:nvSpPr>
              <p:cNvPr id="8" name="CasellaDiTesto 7">
                <a:extLst>
                  <a:ext uri="{FF2B5EF4-FFF2-40B4-BE49-F238E27FC236}">
                    <a16:creationId xmlns:a16="http://schemas.microsoft.com/office/drawing/2014/main" id="{F70FAC2D-D395-554D-8FFD-8FD3A4E39E98}"/>
                  </a:ext>
                </a:extLst>
              </p:cNvPr>
              <p:cNvSpPr txBox="1">
                <a:spLocks noRot="1" noChangeAspect="1" noMove="1" noResize="1" noEditPoints="1" noAdjustHandles="1" noChangeArrowheads="1" noChangeShapeType="1" noTextEdit="1"/>
              </p:cNvSpPr>
              <p:nvPr/>
            </p:nvSpPr>
            <p:spPr>
              <a:xfrm>
                <a:off x="1295400" y="4985146"/>
                <a:ext cx="3635931" cy="601255"/>
              </a:xfrm>
              <a:prstGeom prst="rect">
                <a:avLst/>
              </a:prstGeom>
              <a:blipFill>
                <a:blip r:embed="rId4"/>
                <a:stretch>
                  <a:fillRect l="-697" t="-87500" r="-1394" b="-7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0E518D3C-CEAB-9E49-9EB2-ED16234307B0}"/>
                  </a:ext>
                </a:extLst>
              </p:cNvPr>
              <p:cNvSpPr txBox="1"/>
              <p:nvPr/>
            </p:nvSpPr>
            <p:spPr>
              <a:xfrm>
                <a:off x="6096000" y="4999443"/>
                <a:ext cx="4834721" cy="633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i="0" smtClean="0">
                              <a:latin typeface="Cambria Math" panose="02040503050406030204" pitchFamily="18" charset="0"/>
                            </a:rPr>
                            <m:t>L</m:t>
                          </m:r>
                        </m:e>
                        <m:sub>
                          <m:r>
                            <a:rPr lang="en-US" sz="2000" b="1" i="1" smtClean="0">
                              <a:latin typeface="Cambria Math" panose="02040503050406030204" pitchFamily="18" charset="0"/>
                            </a:rPr>
                            <m:t>𝑭</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𝟐</m:t>
                          </m:r>
                          <m:r>
                            <a:rPr lang="en-US" sz="2000" b="1" i="1" smtClean="0">
                              <a:latin typeface="Cambria Math" panose="02040503050406030204" pitchFamily="18" charset="0"/>
                            </a:rPr>
                            <m:t> ∙</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a:latin typeface="Cambria Math" panose="02040503050406030204" pitchFamily="18" charset="0"/>
                                </a:rPr>
                                <m:t>L</m:t>
                              </m:r>
                            </m:e>
                            <m:sub>
                              <m:r>
                                <a:rPr lang="en-US" sz="2000" b="1" i="1">
                                  <a:latin typeface="Cambria Math" panose="02040503050406030204" pitchFamily="18" charset="0"/>
                                </a:rPr>
                                <m:t>𝑹</m:t>
                              </m:r>
                            </m:sub>
                          </m:sSub>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a:latin typeface="Cambria Math" panose="02040503050406030204" pitchFamily="18" charset="0"/>
                                </a:rPr>
                                <m:t>L</m:t>
                              </m:r>
                            </m:e>
                            <m:sub>
                              <m:r>
                                <a:rPr lang="en-US" sz="2000" b="1" i="1" smtClean="0">
                                  <a:latin typeface="Cambria Math" panose="02040503050406030204" pitchFamily="18" charset="0"/>
                                </a:rPr>
                                <m:t>𝑷</m:t>
                              </m:r>
                            </m:sub>
                          </m:sSub>
                        </m:num>
                        <m:den>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a:latin typeface="Cambria Math" panose="02040503050406030204" pitchFamily="18" charset="0"/>
                                </a:rPr>
                                <m:t>L</m:t>
                              </m:r>
                            </m:e>
                            <m:sub>
                              <m:r>
                                <a:rPr lang="en-US" sz="2000" b="1" i="1">
                                  <a:latin typeface="Cambria Math" panose="02040503050406030204" pitchFamily="18" charset="0"/>
                                </a:rPr>
                                <m:t>𝑹</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m:rPr>
                                  <m:nor/>
                                </m:rPr>
                                <a:rPr lang="en-US" sz="2000" b="1">
                                  <a:latin typeface="Cambria Math" panose="02040503050406030204" pitchFamily="18" charset="0"/>
                                </a:rPr>
                                <m:t>ROUGE</m:t>
                              </m:r>
                              <m:r>
                                <m:rPr>
                                  <m:nor/>
                                </m:rPr>
                                <a:rPr lang="en-US" sz="2000" b="1">
                                  <a:latin typeface="Cambria Math" panose="02040503050406030204" pitchFamily="18" charset="0"/>
                                </a:rPr>
                                <m:t>−</m:t>
                              </m:r>
                              <m:r>
                                <m:rPr>
                                  <m:nor/>
                                </m:rPr>
                                <a:rPr lang="en-US" sz="2000" b="1">
                                  <a:latin typeface="Cambria Math" panose="02040503050406030204" pitchFamily="18" charset="0"/>
                                </a:rPr>
                                <m:t>L</m:t>
                              </m:r>
                            </m:e>
                            <m:sub>
                              <m:r>
                                <a:rPr lang="en-US" sz="2000" b="1" i="1">
                                  <a:latin typeface="Cambria Math" panose="02040503050406030204" pitchFamily="18" charset="0"/>
                                </a:rPr>
                                <m:t>𝑷</m:t>
                              </m:r>
                            </m:sub>
                          </m:sSub>
                        </m:den>
                      </m:f>
                    </m:oMath>
                  </m:oMathPara>
                </a14:m>
                <a:endParaRPr lang="en-US" sz="2400" b="1" dirty="0"/>
              </a:p>
            </p:txBody>
          </p:sp>
        </mc:Choice>
        <mc:Fallback xmlns="">
          <p:sp>
            <p:nvSpPr>
              <p:cNvPr id="13" name="CasellaDiTesto 12">
                <a:extLst>
                  <a:ext uri="{FF2B5EF4-FFF2-40B4-BE49-F238E27FC236}">
                    <a16:creationId xmlns:a16="http://schemas.microsoft.com/office/drawing/2014/main" id="{0E518D3C-CEAB-9E49-9EB2-ED16234307B0}"/>
                  </a:ext>
                </a:extLst>
              </p:cNvPr>
              <p:cNvSpPr txBox="1">
                <a:spLocks noRot="1" noChangeAspect="1" noMove="1" noResize="1" noEditPoints="1" noAdjustHandles="1" noChangeArrowheads="1" noChangeShapeType="1" noTextEdit="1"/>
              </p:cNvSpPr>
              <p:nvPr/>
            </p:nvSpPr>
            <p:spPr>
              <a:xfrm>
                <a:off x="6096000" y="4999443"/>
                <a:ext cx="4834721" cy="633635"/>
              </a:xfrm>
              <a:prstGeom prst="rect">
                <a:avLst/>
              </a:prstGeom>
              <a:blipFill>
                <a:blip r:embed="rId5"/>
                <a:stretch>
                  <a:fillRect l="-787" t="-7843" b="-9804"/>
                </a:stretch>
              </a:blipFill>
            </p:spPr>
            <p:txBody>
              <a:bodyPr/>
              <a:lstStyle/>
              <a:p>
                <a:r>
                  <a:rPr lang="en-US">
                    <a:noFill/>
                  </a:rPr>
                  <a:t> </a:t>
                </a:r>
              </a:p>
            </p:txBody>
          </p:sp>
        </mc:Fallback>
      </mc:AlternateContent>
      <p:sp>
        <p:nvSpPr>
          <p:cNvPr id="14" name="Segnaposto contenuto 2">
            <a:extLst>
              <a:ext uri="{FF2B5EF4-FFF2-40B4-BE49-F238E27FC236}">
                <a16:creationId xmlns:a16="http://schemas.microsoft.com/office/drawing/2014/main" id="{282998CC-89FC-E245-9BEE-E4B095EA5E25}"/>
              </a:ext>
            </a:extLst>
          </p:cNvPr>
          <p:cNvSpPr txBox="1">
            <a:spLocks/>
          </p:cNvSpPr>
          <p:nvPr/>
        </p:nvSpPr>
        <p:spPr bwMode="auto">
          <a:xfrm>
            <a:off x="1315634" y="6062072"/>
            <a:ext cx="4031066" cy="67309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lnSpc>
                <a:spcPct val="120000"/>
              </a:lnSpc>
              <a:defRPr/>
            </a:pPr>
            <a:r>
              <a:rPr lang="en-GB" b="1" noProof="1">
                <a:solidFill>
                  <a:schemeClr val="tx1"/>
                </a:solidFill>
              </a:rPr>
              <a:t>n</a:t>
            </a:r>
            <a:r>
              <a:rPr lang="en-GB" noProof="1">
                <a:solidFill>
                  <a:schemeClr val="tx1"/>
                </a:solidFill>
              </a:rPr>
              <a:t>: number of words in candidate summary</a:t>
            </a:r>
          </a:p>
          <a:p>
            <a:pPr eaLnBrk="1" fontAlgn="auto" hangingPunct="1">
              <a:lnSpc>
                <a:spcPct val="120000"/>
              </a:lnSpc>
              <a:defRPr/>
            </a:pPr>
            <a:endParaRPr lang="en-GB" sz="20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a:p>
            <a:pPr marL="342900" indent="-342900" eaLnBrk="1" fontAlgn="auto" hangingPunct="1">
              <a:lnSpc>
                <a:spcPct val="170000"/>
              </a:lnSpc>
              <a:buFont typeface="Wingdings" panose="05000000000000000000" pitchFamily="2" charset="2"/>
              <a:buChar char="ü"/>
              <a:defRPr/>
            </a:pPr>
            <a:endParaRPr lang="en-GB" sz="2400" noProof="1">
              <a:solidFill>
                <a:schemeClr val="tx1"/>
              </a:solidFill>
            </a:endParaRPr>
          </a:p>
        </p:txBody>
      </p:sp>
    </p:spTree>
    <p:extLst>
      <p:ext uri="{BB962C8B-B14F-4D97-AF65-F5344CB8AC3E}">
        <p14:creationId xmlns:p14="http://schemas.microsoft.com/office/powerpoint/2010/main" val="4048756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ROUGE in Python</a:t>
            </a:r>
          </a:p>
        </p:txBody>
      </p:sp>
      <p:pic>
        <p:nvPicPr>
          <p:cNvPr id="5" name="Immagine 4">
            <a:extLst>
              <a:ext uri="{FF2B5EF4-FFF2-40B4-BE49-F238E27FC236}">
                <a16:creationId xmlns:a16="http://schemas.microsoft.com/office/drawing/2014/main" id="{526B7EE9-7984-EC45-B53A-278FD03BD1EF}"/>
              </a:ext>
            </a:extLst>
          </p:cNvPr>
          <p:cNvPicPr>
            <a:picLocks noChangeAspect="1"/>
          </p:cNvPicPr>
          <p:nvPr/>
        </p:nvPicPr>
        <p:blipFill>
          <a:blip r:embed="rId3"/>
          <a:stretch>
            <a:fillRect/>
          </a:stretch>
        </p:blipFill>
        <p:spPr>
          <a:xfrm>
            <a:off x="695420" y="2501900"/>
            <a:ext cx="8784637" cy="3200400"/>
          </a:xfrm>
          <a:prstGeom prst="rect">
            <a:avLst/>
          </a:prstGeom>
        </p:spPr>
      </p:pic>
      <p:sp>
        <p:nvSpPr>
          <p:cNvPr id="6" name="CasellaDiTesto 5">
            <a:extLst>
              <a:ext uri="{FF2B5EF4-FFF2-40B4-BE49-F238E27FC236}">
                <a16:creationId xmlns:a16="http://schemas.microsoft.com/office/drawing/2014/main" id="{C51DE229-64CC-6244-98F8-C6D2040B57DF}"/>
              </a:ext>
            </a:extLst>
          </p:cNvPr>
          <p:cNvSpPr txBox="1"/>
          <p:nvPr/>
        </p:nvSpPr>
        <p:spPr>
          <a:xfrm>
            <a:off x="9982200" y="2875002"/>
            <a:ext cx="1605366" cy="369332"/>
          </a:xfrm>
          <a:prstGeom prst="rect">
            <a:avLst/>
          </a:prstGeom>
          <a:noFill/>
        </p:spPr>
        <p:txBody>
          <a:bodyPr wrap="square" rtlCol="0">
            <a:spAutoFit/>
          </a:bodyPr>
          <a:lstStyle/>
          <a:p>
            <a:r>
              <a:rPr lang="en-US" dirty="0">
                <a:latin typeface="+mn-lt"/>
              </a:rPr>
              <a:t>Reference</a:t>
            </a:r>
          </a:p>
        </p:txBody>
      </p:sp>
      <p:sp>
        <p:nvSpPr>
          <p:cNvPr id="15" name="CasellaDiTesto 14">
            <a:extLst>
              <a:ext uri="{FF2B5EF4-FFF2-40B4-BE49-F238E27FC236}">
                <a16:creationId xmlns:a16="http://schemas.microsoft.com/office/drawing/2014/main" id="{4CC762FF-DB51-0A4A-9058-FC061AE3E905}"/>
              </a:ext>
            </a:extLst>
          </p:cNvPr>
          <p:cNvSpPr txBox="1"/>
          <p:nvPr/>
        </p:nvSpPr>
        <p:spPr>
          <a:xfrm>
            <a:off x="9982200" y="3726935"/>
            <a:ext cx="1605366" cy="369332"/>
          </a:xfrm>
          <a:prstGeom prst="rect">
            <a:avLst/>
          </a:prstGeom>
          <a:noFill/>
        </p:spPr>
        <p:txBody>
          <a:bodyPr wrap="square" rtlCol="0">
            <a:spAutoFit/>
          </a:bodyPr>
          <a:lstStyle/>
          <a:p>
            <a:r>
              <a:rPr lang="en-US" dirty="0">
                <a:latin typeface="+mn-lt"/>
              </a:rPr>
              <a:t>Candidate</a:t>
            </a:r>
          </a:p>
        </p:txBody>
      </p:sp>
      <p:cxnSp>
        <p:nvCxnSpPr>
          <p:cNvPr id="12" name="Connettore 1 11">
            <a:extLst>
              <a:ext uri="{FF2B5EF4-FFF2-40B4-BE49-F238E27FC236}">
                <a16:creationId xmlns:a16="http://schemas.microsoft.com/office/drawing/2014/main" id="{03D77AF9-3C5E-1546-A7E3-A9F20EA0B0EE}"/>
              </a:ext>
            </a:extLst>
          </p:cNvPr>
          <p:cNvCxnSpPr>
            <a:endCxn id="6" idx="1"/>
          </p:cNvCxnSpPr>
          <p:nvPr/>
        </p:nvCxnSpPr>
        <p:spPr>
          <a:xfrm flipV="1">
            <a:off x="8928446" y="3059668"/>
            <a:ext cx="1053754" cy="184666"/>
          </a:xfrm>
          <a:prstGeom prst="line">
            <a:avLst/>
          </a:prstGeom>
        </p:spPr>
        <p:style>
          <a:lnRef idx="1">
            <a:schemeClr val="dk1"/>
          </a:lnRef>
          <a:fillRef idx="0">
            <a:schemeClr val="dk1"/>
          </a:fillRef>
          <a:effectRef idx="0">
            <a:schemeClr val="dk1"/>
          </a:effectRef>
          <a:fontRef idx="minor">
            <a:schemeClr val="tx1"/>
          </a:fontRef>
        </p:style>
      </p:cxnSp>
      <p:cxnSp>
        <p:nvCxnSpPr>
          <p:cNvPr id="16" name="Connettore 1 15">
            <a:extLst>
              <a:ext uri="{FF2B5EF4-FFF2-40B4-BE49-F238E27FC236}">
                <a16:creationId xmlns:a16="http://schemas.microsoft.com/office/drawing/2014/main" id="{D0FB6385-1F32-8A48-98CF-08FC8835FE0E}"/>
              </a:ext>
            </a:extLst>
          </p:cNvPr>
          <p:cNvCxnSpPr>
            <a:cxnSpLocks/>
            <a:endCxn id="15" idx="1"/>
          </p:cNvCxnSpPr>
          <p:nvPr/>
        </p:nvCxnSpPr>
        <p:spPr>
          <a:xfrm>
            <a:off x="7734300" y="3802102"/>
            <a:ext cx="2247900" cy="10949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545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Comparing the Algorithms</a:t>
            </a:r>
          </a:p>
        </p:txBody>
      </p:sp>
      <p:sp>
        <p:nvSpPr>
          <p:cNvPr id="8" name="Segnaposto contenuto 2">
            <a:extLst>
              <a:ext uri="{FF2B5EF4-FFF2-40B4-BE49-F238E27FC236}">
                <a16:creationId xmlns:a16="http://schemas.microsoft.com/office/drawing/2014/main" id="{CF1AA58E-6C7A-6A4D-9FED-75126C071FB8}"/>
              </a:ext>
            </a:extLst>
          </p:cNvPr>
          <p:cNvSpPr>
            <a:spLocks noGrp="1"/>
          </p:cNvSpPr>
          <p:nvPr>
            <p:ph idx="1"/>
          </p:nvPr>
        </p:nvSpPr>
        <p:spPr>
          <a:xfrm>
            <a:off x="295275" y="2082801"/>
            <a:ext cx="11601450" cy="4013199"/>
          </a:xfrm>
        </p:spPr>
        <p:txBody>
          <a:bodyPr rtlCol="0">
            <a:normAutofit/>
          </a:bodyPr>
          <a:lstStyle/>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We will test the algorithms on the first 100 articles (docId 0-99).</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For the TF-IDF version we simply iterate the algorithm on the target articles.</a:t>
            </a:r>
          </a:p>
          <a:p>
            <a:pPr marL="342900" indent="-342900" eaLnBrk="1" fontAlgn="auto" hangingPunct="1">
              <a:lnSpc>
                <a:spcPct val="170000"/>
              </a:lnSpc>
              <a:buFont typeface="Wingdings" panose="05000000000000000000" pitchFamily="2" charset="2"/>
              <a:buChar char="ü"/>
              <a:defRPr/>
            </a:pPr>
            <a:r>
              <a:rPr lang="en-GB" sz="2200" noProof="1">
                <a:solidFill>
                  <a:schemeClr val="tx1"/>
                </a:solidFill>
              </a:rPr>
              <a:t>For the Machine Learning algorithms we use the target articles as the </a:t>
            </a:r>
            <a:r>
              <a:rPr lang="en-GB" sz="2200" b="1" noProof="1">
                <a:solidFill>
                  <a:schemeClr val="tx1"/>
                </a:solidFill>
              </a:rPr>
              <a:t>test</a:t>
            </a:r>
            <a:r>
              <a:rPr lang="en-GB" sz="2200" i="1" noProof="1">
                <a:solidFill>
                  <a:schemeClr val="tx1"/>
                </a:solidFill>
              </a:rPr>
              <a:t> </a:t>
            </a:r>
            <a:r>
              <a:rPr lang="en-GB" sz="2200" noProof="1">
                <a:solidFill>
                  <a:schemeClr val="tx1"/>
                </a:solidFill>
              </a:rPr>
              <a:t>set, and the remaining articles as the </a:t>
            </a:r>
            <a:r>
              <a:rPr lang="en-GB" sz="2200" b="1" noProof="1">
                <a:solidFill>
                  <a:schemeClr val="tx1"/>
                </a:solidFill>
              </a:rPr>
              <a:t>training</a:t>
            </a:r>
            <a:r>
              <a:rPr lang="en-GB" sz="2200" noProof="1">
                <a:solidFill>
                  <a:schemeClr val="tx1"/>
                </a:solidFill>
              </a:rPr>
              <a:t> set.</a:t>
            </a:r>
          </a:p>
        </p:txBody>
      </p:sp>
    </p:spTree>
    <p:extLst>
      <p:ext uri="{BB962C8B-B14F-4D97-AF65-F5344CB8AC3E}">
        <p14:creationId xmlns:p14="http://schemas.microsoft.com/office/powerpoint/2010/main" val="876671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Example</a:t>
            </a:r>
          </a:p>
        </p:txBody>
      </p:sp>
      <p:sp>
        <p:nvSpPr>
          <p:cNvPr id="5" name="CasellaDiTesto 4">
            <a:extLst>
              <a:ext uri="{FF2B5EF4-FFF2-40B4-BE49-F238E27FC236}">
                <a16:creationId xmlns:a16="http://schemas.microsoft.com/office/drawing/2014/main" id="{4AD41E58-75A3-4F4A-B5EA-87F1B3805ED9}"/>
              </a:ext>
            </a:extLst>
          </p:cNvPr>
          <p:cNvSpPr txBox="1"/>
          <p:nvPr/>
        </p:nvSpPr>
        <p:spPr>
          <a:xfrm>
            <a:off x="721316" y="2146300"/>
            <a:ext cx="10749367" cy="4031873"/>
          </a:xfrm>
          <a:prstGeom prst="rect">
            <a:avLst/>
          </a:prstGeom>
          <a:noFill/>
        </p:spPr>
        <p:txBody>
          <a:bodyPr wrap="square" rtlCol="0">
            <a:spAutoFit/>
          </a:bodyPr>
          <a:lstStyle/>
          <a:p>
            <a:r>
              <a:rPr lang="en-US" sz="1600" i="1" dirty="0">
                <a:latin typeface="+mn-lt"/>
              </a:rPr>
              <a:t>MG Rover’s proposed tie-up with China’s top carmaker has been delayed due to concerns by Chinese regulators, according to the Financial Times. </a:t>
            </a:r>
            <a:r>
              <a:rPr lang="en-US" sz="1600" b="1" i="1" dirty="0">
                <a:latin typeface="+mn-lt"/>
              </a:rPr>
              <a:t>The paper said Chinese officials had been irritated by Rover’s disclosure of its talks with Shanghai Automotive Industry Corp in October. The proposed deal was seen as crucial to safeguarding the future of Rover’s Longbridge plant in the West Midlands. </a:t>
            </a:r>
            <a:r>
              <a:rPr lang="en-US" sz="1600" i="1" dirty="0">
                <a:latin typeface="+mn-lt"/>
              </a:rPr>
              <a:t>However, there are growing fears that the deal could result in job losses. The Observer reported on Sunday that nearly half the workforce at Longbridge could be under threat if the deal goes ahead. Shanghai Automotive’s proposed £1bn investment in Rover is awaiting approval by its owner, the Shanghai city government and by the National Development and Reform Commission, which oversees foreign investment by Chinese firms. </a:t>
            </a:r>
            <a:r>
              <a:rPr lang="en-US" sz="1600" b="1" i="1" dirty="0">
                <a:latin typeface="+mn-lt"/>
              </a:rPr>
              <a:t>According to the FT, the regulator has been annoyed by Rover’s decision to talk publicly about the deal and the intense speculation which has ensued about what it will mean for Rover’s future. As a result, hopes that approval of the deal may be fast-tracked have disappeared, the paper said. </a:t>
            </a:r>
            <a:r>
              <a:rPr lang="en-US" sz="1600" i="1" dirty="0">
                <a:latin typeface="+mn-lt"/>
              </a:rPr>
              <a:t>There has been continued speculation about the viability of Rover’s Longbridge plant because of falling sales and unfashionable models. </a:t>
            </a:r>
            <a:r>
              <a:rPr lang="en-US" sz="1600" b="1" i="1" dirty="0">
                <a:latin typeface="+mn-lt"/>
              </a:rPr>
              <a:t>According to the Observer, 3,000 jobs - out of a total workforce of 6,500 - could be lost if the deal goes ahead. The paper said that Chinese officials believe cutbacks will be required to keep the MG Rover’s costs in line with revenues. </a:t>
            </a:r>
            <a:r>
              <a:rPr lang="en-US" sz="1600" i="1" dirty="0">
                <a:latin typeface="+mn-lt"/>
              </a:rPr>
              <a:t>It also said that the production of new models through the joint venture would take at least eighteen months. Neither Rover nor Shanghai Automotive commented on the reports.</a:t>
            </a:r>
          </a:p>
        </p:txBody>
      </p:sp>
    </p:spTree>
    <p:extLst>
      <p:ext uri="{BB962C8B-B14F-4D97-AF65-F5344CB8AC3E}">
        <p14:creationId xmlns:p14="http://schemas.microsoft.com/office/powerpoint/2010/main" val="2802405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Example</a:t>
            </a:r>
          </a:p>
        </p:txBody>
      </p:sp>
      <p:graphicFrame>
        <p:nvGraphicFramePr>
          <p:cNvPr id="8" name="Tabella 8">
            <a:extLst>
              <a:ext uri="{FF2B5EF4-FFF2-40B4-BE49-F238E27FC236}">
                <a16:creationId xmlns:a16="http://schemas.microsoft.com/office/drawing/2014/main" id="{4AA7A3E0-8DF3-2E41-B62F-516571BDED2E}"/>
              </a:ext>
            </a:extLst>
          </p:cNvPr>
          <p:cNvGraphicFramePr>
            <a:graphicFrameLocks noGrp="1"/>
          </p:cNvGraphicFramePr>
          <p:nvPr>
            <p:extLst>
              <p:ext uri="{D42A27DB-BD31-4B8C-83A1-F6EECF244321}">
                <p14:modId xmlns:p14="http://schemas.microsoft.com/office/powerpoint/2010/main" val="1036525320"/>
              </p:ext>
            </p:extLst>
          </p:nvPr>
        </p:nvGraphicFramePr>
        <p:xfrm>
          <a:off x="604433" y="1829216"/>
          <a:ext cx="10749367" cy="4754880"/>
        </p:xfrm>
        <a:graphic>
          <a:graphicData uri="http://schemas.openxmlformats.org/drawingml/2006/table">
            <a:tbl>
              <a:tblPr bandRow="1">
                <a:tableStyleId>{F5AB1C69-6EDB-4FF4-983F-18BD219EF322}</a:tableStyleId>
              </a:tblPr>
              <a:tblGrid>
                <a:gridCol w="1242895">
                  <a:extLst>
                    <a:ext uri="{9D8B030D-6E8A-4147-A177-3AD203B41FA5}">
                      <a16:colId xmlns:a16="http://schemas.microsoft.com/office/drawing/2014/main" val="2199589429"/>
                    </a:ext>
                  </a:extLst>
                </a:gridCol>
                <a:gridCol w="9506472">
                  <a:extLst>
                    <a:ext uri="{9D8B030D-6E8A-4147-A177-3AD203B41FA5}">
                      <a16:colId xmlns:a16="http://schemas.microsoft.com/office/drawing/2014/main" val="2304107605"/>
                    </a:ext>
                  </a:extLst>
                </a:gridCol>
              </a:tblGrid>
              <a:tr h="370840">
                <a:tc>
                  <a:txBody>
                    <a:bodyPr/>
                    <a:lstStyle/>
                    <a:p>
                      <a:pPr algn="ctr"/>
                      <a:r>
                        <a:rPr lang="en-US" dirty="0"/>
                        <a:t>TF-IDF</a:t>
                      </a:r>
                    </a:p>
                  </a:txBody>
                  <a:tcPr anchor="ctr"/>
                </a:tc>
                <a:tc>
                  <a:txBody>
                    <a:bodyPr/>
                    <a:lstStyle/>
                    <a:p>
                      <a:r>
                        <a:rPr lang="en-US" sz="1200" b="1" dirty="0"/>
                        <a:t>The paper said Chinese officials had been irritated by Rover’s disclosure of its talks with Shanghai Automotive Industry Corp in October. The proposed deal was seen as crucial to safeguarding the future of Rovers Longbridge plant in the West Midlands.</a:t>
                      </a:r>
                      <a:r>
                        <a:rPr lang="en-US" sz="1200" dirty="0"/>
                        <a:t> The Observer reported on Sunday that nearly half the workforce at Longbridge could be under threat if the deal goes ahead. There has been continued speculation about the viability of Rovers Longbridge plant because of falling sales and unfashionable models. Neither Rover nor Shanghai Automotive commented on the reports.</a:t>
                      </a:r>
                    </a:p>
                  </a:txBody>
                  <a:tcPr/>
                </a:tc>
                <a:extLst>
                  <a:ext uri="{0D108BD9-81ED-4DB2-BD59-A6C34878D82A}">
                    <a16:rowId xmlns:a16="http://schemas.microsoft.com/office/drawing/2014/main" val="1574894843"/>
                  </a:ext>
                </a:extLst>
              </a:tr>
              <a:tr h="370840">
                <a:tc>
                  <a:txBody>
                    <a:bodyPr/>
                    <a:lstStyle/>
                    <a:p>
                      <a:pPr algn="ctr"/>
                      <a:r>
                        <a:rPr lang="en-US" dirty="0"/>
                        <a:t>SVM</a:t>
                      </a:r>
                    </a:p>
                  </a:txBody>
                  <a:tcPr anchor="ctr"/>
                </a:tc>
                <a:tc>
                  <a:txBody>
                    <a:bodyPr/>
                    <a:lstStyle/>
                    <a:p>
                      <a:r>
                        <a:rPr lang="en-US" sz="1200" b="1" dirty="0"/>
                        <a:t>The paper said Chinese officials had been irritated by Rover’s disclosure of its talks with Shanghai Automotive Industry Corp in October. According to the FT, the regulator has been annoyed by Rover’s decision to talk publicly about the deal and the intense speculation which has ensued about what it will mean for Rover’s future.</a:t>
                      </a:r>
                    </a:p>
                  </a:txBody>
                  <a:tcPr/>
                </a:tc>
                <a:extLst>
                  <a:ext uri="{0D108BD9-81ED-4DB2-BD59-A6C34878D82A}">
                    <a16:rowId xmlns:a16="http://schemas.microsoft.com/office/drawing/2014/main" val="3824663814"/>
                  </a:ext>
                </a:extLst>
              </a:tr>
              <a:tr h="370840">
                <a:tc>
                  <a:txBody>
                    <a:bodyPr/>
                    <a:lstStyle/>
                    <a:p>
                      <a:pPr algn="ctr"/>
                      <a:r>
                        <a:rPr lang="en-US" dirty="0"/>
                        <a:t>NB</a:t>
                      </a:r>
                    </a:p>
                  </a:txBody>
                  <a:tcPr anchor="ctr"/>
                </a:tc>
                <a:tc>
                  <a:txBody>
                    <a:bodyPr/>
                    <a:lstStyle/>
                    <a:p>
                      <a:r>
                        <a:rPr lang="en-US" sz="1200" dirty="0"/>
                        <a:t>MG Rover’s proposed tie-up with China’s top carmaker has been delayed due to concerns by Chinese regulators, according to the Financial Times. </a:t>
                      </a:r>
                      <a:r>
                        <a:rPr lang="en-US" sz="1200" b="1" dirty="0"/>
                        <a:t>The paper said Chinese officials had been irritated by Rover’s disclosure of its talks with Shanghai Automotive Industry Corp in October.</a:t>
                      </a:r>
                      <a:r>
                        <a:rPr lang="en-US" sz="1200" dirty="0"/>
                        <a:t> </a:t>
                      </a:r>
                      <a:r>
                        <a:rPr lang="en-US" sz="1200" b="1" dirty="0"/>
                        <a:t>The proposed deal was seen as crucial to safeguarding the future of Rover’s Longbridge plant in the West Midlands. </a:t>
                      </a:r>
                      <a:r>
                        <a:rPr lang="en-US" sz="1200" dirty="0"/>
                        <a:t>Shanghai Automotive’s proposed £1bn investment in Rover is awaiting approval by its owner, the Shanghai city government and by the National Development and Reform Commission, which oversees foreign investment by Chinese firms. </a:t>
                      </a:r>
                      <a:r>
                        <a:rPr lang="en-US" sz="1200" b="1" dirty="0"/>
                        <a:t>According to the FT, the regulator has been annoyed by Rover’s decision to talk publicly about the deal and the intense speculation which has ensued about what it will mean for Rover’s future. </a:t>
                      </a:r>
                      <a:r>
                        <a:rPr lang="en-US" sz="1200" dirty="0"/>
                        <a:t>There has been continued speculation about the viability of Rover’s Longbridge plant because of falling sales and unfashionable models. </a:t>
                      </a:r>
                      <a:r>
                        <a:rPr lang="en-US" sz="1200" b="1" dirty="0"/>
                        <a:t>The paper said that Chinese officials believe cutbacks will be required to keep the MG Rover’s costs in line with revenues.</a:t>
                      </a:r>
                    </a:p>
                  </a:txBody>
                  <a:tcPr/>
                </a:tc>
                <a:extLst>
                  <a:ext uri="{0D108BD9-81ED-4DB2-BD59-A6C34878D82A}">
                    <a16:rowId xmlns:a16="http://schemas.microsoft.com/office/drawing/2014/main" val="1801745324"/>
                  </a:ext>
                </a:extLst>
              </a:tr>
              <a:tr h="314544">
                <a:tc>
                  <a:txBody>
                    <a:bodyPr/>
                    <a:lstStyle/>
                    <a:p>
                      <a:pPr algn="ctr"/>
                      <a:r>
                        <a:rPr lang="en-US" dirty="0"/>
                        <a:t>DT</a:t>
                      </a:r>
                    </a:p>
                  </a:txBody>
                  <a:tcPr anchor="ctr"/>
                </a:tc>
                <a:tc>
                  <a:txBody>
                    <a:bodyPr/>
                    <a:lstStyle/>
                    <a:p>
                      <a:r>
                        <a:rPr lang="en-US" sz="1200" dirty="0"/>
                        <a:t>MG Rover’s proposed tie-up with China’s top carmaker has been delayed due to concerns by Chinese regulators, according to the Financial Times. </a:t>
                      </a:r>
                      <a:r>
                        <a:rPr lang="en-US" sz="1200" b="1" dirty="0"/>
                        <a:t>The paper said Chinese officials had been irritated by Rover’s disclosure of its talks with Shanghai Automotive Industry Corp in October.</a:t>
                      </a:r>
                      <a:r>
                        <a:rPr lang="en-US" sz="1200" dirty="0"/>
                        <a:t> </a:t>
                      </a:r>
                      <a:r>
                        <a:rPr lang="en-US" sz="1200" b="1" dirty="0"/>
                        <a:t>The proposed deal was seen as crucial to safeguarding the future of Rover’s Longbridge plant in the West Midlands. </a:t>
                      </a:r>
                      <a:r>
                        <a:rPr lang="en-US" sz="1200" dirty="0"/>
                        <a:t>The Observer reported on Sunday that nearly half the workforce at Longbridge could be under threat if the deal goes ahead. </a:t>
                      </a:r>
                      <a:r>
                        <a:rPr lang="en-US" sz="1200" b="1" dirty="0"/>
                        <a:t>According to the FT, the regulator has been annoyed by Rover’s decision to talk publicly about the deal and the intense speculation which has ensued about what it will mean for Rover’s future</a:t>
                      </a:r>
                      <a:r>
                        <a:rPr lang="en-US" sz="1200" dirty="0"/>
                        <a:t>. </a:t>
                      </a:r>
                      <a:r>
                        <a:rPr lang="en-US" sz="1200" b="1" dirty="0"/>
                        <a:t>According to the Observer, 3,000 jobs - out of a total workforce of 6,500 - could be lost if the deal goes ahead.</a:t>
                      </a:r>
                    </a:p>
                  </a:txBody>
                  <a:tcPr/>
                </a:tc>
                <a:extLst>
                  <a:ext uri="{0D108BD9-81ED-4DB2-BD59-A6C34878D82A}">
                    <a16:rowId xmlns:a16="http://schemas.microsoft.com/office/drawing/2014/main" val="1212756769"/>
                  </a:ext>
                </a:extLst>
              </a:tr>
            </a:tbl>
          </a:graphicData>
        </a:graphic>
      </p:graphicFrame>
    </p:spTree>
    <p:extLst>
      <p:ext uri="{BB962C8B-B14F-4D97-AF65-F5344CB8AC3E}">
        <p14:creationId xmlns:p14="http://schemas.microsoft.com/office/powerpoint/2010/main" val="1446157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1838E-8ABA-3948-AE7A-B7EE2039E2C2}"/>
              </a:ext>
            </a:extLst>
          </p:cNvPr>
          <p:cNvSpPr>
            <a:spLocks noGrp="1"/>
          </p:cNvSpPr>
          <p:nvPr>
            <p:ph type="title"/>
          </p:nvPr>
        </p:nvSpPr>
        <p:spPr/>
        <p:txBody>
          <a:bodyPr/>
          <a:lstStyle/>
          <a:p>
            <a:r>
              <a:rPr lang="en-US" dirty="0"/>
              <a:t>Comparing the Algorithms</a:t>
            </a:r>
          </a:p>
        </p:txBody>
      </p:sp>
      <p:graphicFrame>
        <p:nvGraphicFramePr>
          <p:cNvPr id="5" name="Tabella 5">
            <a:extLst>
              <a:ext uri="{FF2B5EF4-FFF2-40B4-BE49-F238E27FC236}">
                <a16:creationId xmlns:a16="http://schemas.microsoft.com/office/drawing/2014/main" id="{682E0224-676B-E74A-8B3F-5E001E7E3E81}"/>
              </a:ext>
            </a:extLst>
          </p:cNvPr>
          <p:cNvGraphicFramePr>
            <a:graphicFrameLocks noGrp="1"/>
          </p:cNvGraphicFramePr>
          <p:nvPr>
            <p:extLst>
              <p:ext uri="{D42A27DB-BD31-4B8C-83A1-F6EECF244321}">
                <p14:modId xmlns:p14="http://schemas.microsoft.com/office/powerpoint/2010/main" val="1611688319"/>
              </p:ext>
            </p:extLst>
          </p:nvPr>
        </p:nvGraphicFramePr>
        <p:xfrm>
          <a:off x="490136" y="2781300"/>
          <a:ext cx="10977961" cy="3644899"/>
        </p:xfrm>
        <a:graphic>
          <a:graphicData uri="http://schemas.openxmlformats.org/drawingml/2006/table">
            <a:tbl>
              <a:tblPr firstRow="1" bandCol="1">
                <a:tableStyleId>{F5AB1C69-6EDB-4FF4-983F-18BD219EF322}</a:tableStyleId>
              </a:tblPr>
              <a:tblGrid>
                <a:gridCol w="1676797">
                  <a:extLst>
                    <a:ext uri="{9D8B030D-6E8A-4147-A177-3AD203B41FA5}">
                      <a16:colId xmlns:a16="http://schemas.microsoft.com/office/drawing/2014/main" val="4068419646"/>
                    </a:ext>
                  </a:extLst>
                </a:gridCol>
                <a:gridCol w="775097">
                  <a:extLst>
                    <a:ext uri="{9D8B030D-6E8A-4147-A177-3AD203B41FA5}">
                      <a16:colId xmlns:a16="http://schemas.microsoft.com/office/drawing/2014/main" val="212998487"/>
                    </a:ext>
                  </a:extLst>
                </a:gridCol>
                <a:gridCol w="775097">
                  <a:extLst>
                    <a:ext uri="{9D8B030D-6E8A-4147-A177-3AD203B41FA5}">
                      <a16:colId xmlns:a16="http://schemas.microsoft.com/office/drawing/2014/main" val="584420008"/>
                    </a:ext>
                  </a:extLst>
                </a:gridCol>
                <a:gridCol w="775097">
                  <a:extLst>
                    <a:ext uri="{9D8B030D-6E8A-4147-A177-3AD203B41FA5}">
                      <a16:colId xmlns:a16="http://schemas.microsoft.com/office/drawing/2014/main" val="1240598221"/>
                    </a:ext>
                  </a:extLst>
                </a:gridCol>
                <a:gridCol w="775097">
                  <a:extLst>
                    <a:ext uri="{9D8B030D-6E8A-4147-A177-3AD203B41FA5}">
                      <a16:colId xmlns:a16="http://schemas.microsoft.com/office/drawing/2014/main" val="2755725474"/>
                    </a:ext>
                  </a:extLst>
                </a:gridCol>
                <a:gridCol w="775097">
                  <a:extLst>
                    <a:ext uri="{9D8B030D-6E8A-4147-A177-3AD203B41FA5}">
                      <a16:colId xmlns:a16="http://schemas.microsoft.com/office/drawing/2014/main" val="3128790119"/>
                    </a:ext>
                  </a:extLst>
                </a:gridCol>
                <a:gridCol w="775097">
                  <a:extLst>
                    <a:ext uri="{9D8B030D-6E8A-4147-A177-3AD203B41FA5}">
                      <a16:colId xmlns:a16="http://schemas.microsoft.com/office/drawing/2014/main" val="776019552"/>
                    </a:ext>
                  </a:extLst>
                </a:gridCol>
                <a:gridCol w="775097">
                  <a:extLst>
                    <a:ext uri="{9D8B030D-6E8A-4147-A177-3AD203B41FA5}">
                      <a16:colId xmlns:a16="http://schemas.microsoft.com/office/drawing/2014/main" val="3226090552"/>
                    </a:ext>
                  </a:extLst>
                </a:gridCol>
                <a:gridCol w="775097">
                  <a:extLst>
                    <a:ext uri="{9D8B030D-6E8A-4147-A177-3AD203B41FA5}">
                      <a16:colId xmlns:a16="http://schemas.microsoft.com/office/drawing/2014/main" val="4220366181"/>
                    </a:ext>
                  </a:extLst>
                </a:gridCol>
                <a:gridCol w="775097">
                  <a:extLst>
                    <a:ext uri="{9D8B030D-6E8A-4147-A177-3AD203B41FA5}">
                      <a16:colId xmlns:a16="http://schemas.microsoft.com/office/drawing/2014/main" val="910609001"/>
                    </a:ext>
                  </a:extLst>
                </a:gridCol>
                <a:gridCol w="775097">
                  <a:extLst>
                    <a:ext uri="{9D8B030D-6E8A-4147-A177-3AD203B41FA5}">
                      <a16:colId xmlns:a16="http://schemas.microsoft.com/office/drawing/2014/main" val="1223103460"/>
                    </a:ext>
                  </a:extLst>
                </a:gridCol>
                <a:gridCol w="775097">
                  <a:extLst>
                    <a:ext uri="{9D8B030D-6E8A-4147-A177-3AD203B41FA5}">
                      <a16:colId xmlns:a16="http://schemas.microsoft.com/office/drawing/2014/main" val="592017387"/>
                    </a:ext>
                  </a:extLst>
                </a:gridCol>
                <a:gridCol w="775097">
                  <a:extLst>
                    <a:ext uri="{9D8B030D-6E8A-4147-A177-3AD203B41FA5}">
                      <a16:colId xmlns:a16="http://schemas.microsoft.com/office/drawing/2014/main" val="350707773"/>
                    </a:ext>
                  </a:extLst>
                </a:gridCol>
              </a:tblGrid>
              <a:tr h="55880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3">
                  <a:txBody>
                    <a:bodyPr/>
                    <a:lstStyle/>
                    <a:p>
                      <a:pPr algn="ctr"/>
                      <a:r>
                        <a:rPr lang="en-US" dirty="0"/>
                        <a:t>ROUGE-1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dirty="0"/>
                        <a:t>ROUGE-2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dirty="0"/>
                        <a:t>ROUGE-3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dirty="0"/>
                        <a:t>ROUGE-L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35105648"/>
                  </a:ext>
                </a:extLst>
              </a:tr>
              <a:tr h="427567">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P</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62651"/>
                  </a:ext>
                </a:extLst>
              </a:tr>
              <a:tr h="664633">
                <a:tc>
                  <a:txBody>
                    <a:bodyPr/>
                    <a:lstStyle/>
                    <a:p>
                      <a:pPr algn="ctr"/>
                      <a:r>
                        <a:rPr lang="en-US" dirty="0"/>
                        <a:t>TF-IDF</a:t>
                      </a:r>
                    </a:p>
                  </a:txBody>
                  <a:tcPr anchor="ctr">
                    <a:lnR w="12700" cap="flat" cmpd="sng" algn="ctr">
                      <a:solidFill>
                        <a:schemeClr val="tx1"/>
                      </a:solidFill>
                      <a:prstDash val="solid"/>
                      <a:round/>
                      <a:headEnd type="none" w="med" len="med"/>
                      <a:tailEnd type="none" w="med" len="med"/>
                    </a:lnR>
                    <a:lnT w="12700" cmpd="sng">
                      <a:noFill/>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0.5776</a:t>
                      </a:r>
                      <a:endParaRPr lang="it-IT" sz="1600" dirty="0">
                        <a:effectLs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0.7614</a:t>
                      </a:r>
                      <a:endParaRPr lang="it-IT" sz="1600" dirty="0">
                        <a:effectLst/>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0.6537</a:t>
                      </a:r>
                      <a:endParaRPr lang="it-IT" sz="1600" dirty="0">
                        <a:effectLs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0.4901</a:t>
                      </a:r>
                      <a:endParaRPr lang="it-IT" sz="1600" dirty="0">
                        <a:effectLs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0.6470</a:t>
                      </a:r>
                      <a:endParaRPr lang="it-IT" sz="1600" dirty="0">
                        <a:effectLst/>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0.5551</a:t>
                      </a:r>
                      <a:endParaRPr lang="it-IT" sz="1600" dirty="0">
                        <a:effectLs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0.4562</a:t>
                      </a:r>
                      <a:endParaRPr lang="it-IT" sz="1600" dirty="0">
                        <a:effectLs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0.6036</a:t>
                      </a:r>
                      <a:endParaRPr lang="it-IT" sz="1600" dirty="0">
                        <a:effectLst/>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0.5172</a:t>
                      </a:r>
                      <a:endParaRPr lang="it-IT" sz="1600" dirty="0">
                        <a:effectLs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0.4019</a:t>
                      </a:r>
                      <a:endParaRPr lang="it-IT" sz="1600" dirty="0">
                        <a:effectLs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0.5301</a:t>
                      </a:r>
                      <a:endParaRPr lang="it-IT" sz="1600" dirty="0">
                        <a:effectLst/>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0.4549</a:t>
                      </a:r>
                      <a:endParaRPr lang="it-IT" sz="1600" dirty="0">
                        <a:effectLs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8570563"/>
                  </a:ext>
                </a:extLst>
              </a:tr>
              <a:tr h="664633">
                <a:tc>
                  <a:txBody>
                    <a:bodyPr/>
                    <a:lstStyle/>
                    <a:p>
                      <a:pPr algn="ctr"/>
                      <a:r>
                        <a:rPr lang="en-US" dirty="0"/>
                        <a:t>SVM</a:t>
                      </a: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0.0507</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0.2552</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0.0821</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0.0481</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0.2519</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0.0784</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0.0463</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0.2508</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0.0759</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0.0477</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0.2476</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0.0778</a:t>
                      </a:r>
                      <a:endParaRPr lang="it-IT" sz="1600" dirty="0">
                        <a:effectLs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0250422"/>
                  </a:ext>
                </a:extLst>
              </a:tr>
              <a:tr h="664633">
                <a:tc>
                  <a:txBody>
                    <a:bodyPr/>
                    <a:lstStyle/>
                    <a:p>
                      <a:pPr algn="ctr"/>
                      <a:r>
                        <a:rPr lang="en-US" dirty="0"/>
                        <a:t>NB</a:t>
                      </a: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0.8695</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0.7152</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0.7669</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0.8158</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0.6684</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0.7178</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0.7859</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0.6432</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0.6908</a:t>
                      </a:r>
                      <a:endParaRPr lang="it-IT" sz="1600" dirty="0">
                        <a:effectLst/>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0.5597</a:t>
                      </a:r>
                      <a:endParaRPr lang="it-IT" sz="1600" dirty="0">
                        <a:effectLs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0.4658</a:t>
                      </a:r>
                      <a:endParaRPr lang="it-IT" sz="16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0.4963</a:t>
                      </a:r>
                      <a:endParaRPr lang="it-IT" sz="1600" dirty="0">
                        <a:effectLs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1945192"/>
                  </a:ext>
                </a:extLst>
              </a:tr>
              <a:tr h="664633">
                <a:tc>
                  <a:txBody>
                    <a:bodyPr/>
                    <a:lstStyle/>
                    <a:p>
                      <a:pPr algn="ctr"/>
                      <a:r>
                        <a:rPr lang="en-US" dirty="0"/>
                        <a:t>DT</a:t>
                      </a: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0.7155</a:t>
                      </a:r>
                      <a:endParaRPr lang="it-IT" sz="1600" dirty="0">
                        <a:effectLs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0.6944</a:t>
                      </a:r>
                      <a:endParaRPr lang="it-IT" sz="1600" dirty="0">
                        <a:effectLs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0.6831</a:t>
                      </a:r>
                      <a:endParaRPr lang="it-IT" sz="1600" dirty="0">
                        <a:effectLs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0.6259</a:t>
                      </a:r>
                      <a:endParaRPr lang="it-IT" sz="1600" dirty="0">
                        <a:effectLs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0.6071</a:t>
                      </a:r>
                      <a:endParaRPr lang="it-IT" sz="1600" dirty="0">
                        <a:effectLs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0.5965 </a:t>
                      </a:r>
                      <a:endParaRPr lang="it-IT" sz="1600" dirty="0">
                        <a:effectLs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0.5937</a:t>
                      </a:r>
                      <a:endParaRPr lang="it-IT" sz="1600" dirty="0">
                        <a:effectLs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0.5766</a:t>
                      </a:r>
                      <a:endParaRPr lang="it-IT" sz="1600" dirty="0">
                        <a:effectLs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0.5658</a:t>
                      </a:r>
                      <a:endParaRPr lang="it-IT" sz="1600" dirty="0">
                        <a:effectLs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0.4690</a:t>
                      </a:r>
                      <a:endParaRPr lang="it-IT" sz="1600" dirty="0">
                        <a:effectLs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0.4632</a:t>
                      </a:r>
                      <a:endParaRPr lang="it-IT" sz="1600" dirty="0">
                        <a:effectLs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kern="1200" dirty="0">
                          <a:solidFill>
                            <a:schemeClr val="dk1"/>
                          </a:solidFill>
                          <a:effectLst/>
                          <a:latin typeface="+mn-lt"/>
                          <a:ea typeface="+mn-ea"/>
                          <a:cs typeface="+mn-cs"/>
                        </a:rPr>
                        <a:t>0.4501</a:t>
                      </a:r>
                      <a:endParaRPr lang="it-IT" sz="1600" dirty="0">
                        <a:effectLs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609385"/>
                  </a:ext>
                </a:extLst>
              </a:tr>
            </a:tbl>
          </a:graphicData>
        </a:graphic>
      </p:graphicFrame>
      <p:sp>
        <p:nvSpPr>
          <p:cNvPr id="6" name="CasellaDiTesto 5">
            <a:extLst>
              <a:ext uri="{FF2B5EF4-FFF2-40B4-BE49-F238E27FC236}">
                <a16:creationId xmlns:a16="http://schemas.microsoft.com/office/drawing/2014/main" id="{F4DB0E45-F504-6441-A55A-7D69B7CFF00B}"/>
              </a:ext>
            </a:extLst>
          </p:cNvPr>
          <p:cNvSpPr txBox="1"/>
          <p:nvPr/>
        </p:nvSpPr>
        <p:spPr>
          <a:xfrm>
            <a:off x="533399" y="1638300"/>
            <a:ext cx="10977961" cy="923330"/>
          </a:xfrm>
          <a:prstGeom prst="rect">
            <a:avLst/>
          </a:prstGeom>
          <a:noFill/>
        </p:spPr>
        <p:txBody>
          <a:bodyPr wrap="square" rtlCol="0">
            <a:spAutoFit/>
          </a:bodyPr>
          <a:lstStyle/>
          <a:p>
            <a:r>
              <a:rPr lang="en-US" dirty="0">
                <a:latin typeface="+mn-lt"/>
              </a:rPr>
              <a:t>Values of ROUGE-1, ROUGE-2, ROUGE-3, and ROUGE-L were computed for the first 100 automatic generated summaries, both for the TF-IDF algorithm and the Machine Learning algorithms. The values were then averaged over the 100 documents.</a:t>
            </a:r>
          </a:p>
        </p:txBody>
      </p:sp>
    </p:spTree>
    <p:extLst>
      <p:ext uri="{BB962C8B-B14F-4D97-AF65-F5344CB8AC3E}">
        <p14:creationId xmlns:p14="http://schemas.microsoft.com/office/powerpoint/2010/main" val="2795069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olo 1"/>
          <p:cNvSpPr>
            <a:spLocks noGrp="1"/>
          </p:cNvSpPr>
          <p:nvPr>
            <p:ph type="title"/>
          </p:nvPr>
        </p:nvSpPr>
        <p:spPr>
          <a:xfrm>
            <a:off x="604838" y="0"/>
            <a:ext cx="10748962" cy="1208088"/>
          </a:xfrm>
        </p:spPr>
        <p:txBody>
          <a:bodyPr/>
          <a:lstStyle/>
          <a:p>
            <a:pPr eaLnBrk="1" hangingPunct="1"/>
            <a:r>
              <a:rPr lang="it-IT" noProof="1"/>
              <a:t>References</a:t>
            </a:r>
          </a:p>
        </p:txBody>
      </p:sp>
      <p:sp>
        <p:nvSpPr>
          <p:cNvPr id="103429" name="Segnaposto contenuto 2"/>
          <p:cNvSpPr txBox="1">
            <a:spLocks/>
          </p:cNvSpPr>
          <p:nvPr/>
        </p:nvSpPr>
        <p:spPr bwMode="auto">
          <a:xfrm>
            <a:off x="322262" y="1719262"/>
            <a:ext cx="11547475" cy="4795837"/>
          </a:xfrm>
          <a:prstGeom prst="rect">
            <a:avLst/>
          </a:prstGeom>
          <a:noFill/>
          <a:ln w="9525">
            <a:noFill/>
            <a:miter lim="800000"/>
            <a:headEnd/>
            <a:tailEnd/>
          </a:ln>
        </p:spPr>
        <p:txBody>
          <a:bodyPr/>
          <a:lstStyle/>
          <a:p>
            <a:pPr marL="342900" indent="-342900">
              <a:lnSpc>
                <a:spcPct val="170000"/>
              </a:lnSpc>
              <a:spcBef>
                <a:spcPct val="30000"/>
              </a:spcBef>
              <a:spcAft>
                <a:spcPts val="1200"/>
              </a:spcAft>
              <a:buFont typeface="Wingdings" pitchFamily="2" charset="2"/>
              <a:buChar char="ü"/>
            </a:pPr>
            <a:r>
              <a:rPr lang="it-IT" noProof="1">
                <a:latin typeface="Segoe UI" pitchFamily="34" charset="0"/>
              </a:rPr>
              <a:t>Allahyari, Mehdi, et al. </a:t>
            </a:r>
            <a:r>
              <a:rPr lang="it-IT" i="1" noProof="1">
                <a:latin typeface="Segoe UI" pitchFamily="34" charset="0"/>
              </a:rPr>
              <a:t>Text summarization techniques: a brief survey.</a:t>
            </a:r>
          </a:p>
          <a:p>
            <a:pPr marL="342900" indent="-342900">
              <a:lnSpc>
                <a:spcPct val="170000"/>
              </a:lnSpc>
              <a:spcBef>
                <a:spcPct val="30000"/>
              </a:spcBef>
              <a:spcAft>
                <a:spcPts val="1200"/>
              </a:spcAft>
              <a:buFont typeface="Wingdings" pitchFamily="2" charset="2"/>
              <a:buChar char="ü"/>
            </a:pPr>
            <a:r>
              <a:rPr lang="it-IT" noProof="1">
                <a:latin typeface="Segoe UI" pitchFamily="34" charset="0"/>
              </a:rPr>
              <a:t>Abhijit, Roy. </a:t>
            </a:r>
            <a:r>
              <a:rPr lang="it-IT" i="1" noProof="1">
                <a:latin typeface="Segoe UI" pitchFamily="34" charset="0"/>
              </a:rPr>
              <a:t>Understanding Automatic Text Summarization-1: Extractive Methods. </a:t>
            </a:r>
          </a:p>
          <a:p>
            <a:pPr marL="342900" indent="-342900">
              <a:lnSpc>
                <a:spcPct val="170000"/>
              </a:lnSpc>
              <a:spcBef>
                <a:spcPct val="30000"/>
              </a:spcBef>
              <a:spcAft>
                <a:spcPts val="1200"/>
              </a:spcAft>
              <a:buFont typeface="Wingdings" pitchFamily="2" charset="2"/>
              <a:buChar char="ü"/>
            </a:pPr>
            <a:r>
              <a:rPr lang="it-IT" noProof="1">
                <a:latin typeface="Segoe UI" pitchFamily="34" charset="0"/>
              </a:rPr>
              <a:t>Chin-Yew Lin. </a:t>
            </a:r>
            <a:r>
              <a:rPr lang="it-IT" i="1" noProof="1">
                <a:latin typeface="Segoe UI" pitchFamily="34" charset="0"/>
              </a:rPr>
              <a:t>ROUGE: A Package for Automatic Evaluation of Summaries.</a:t>
            </a:r>
          </a:p>
          <a:p>
            <a:pPr marL="342900" indent="-342900">
              <a:lnSpc>
                <a:spcPct val="170000"/>
              </a:lnSpc>
              <a:spcBef>
                <a:spcPct val="30000"/>
              </a:spcBef>
              <a:spcAft>
                <a:spcPts val="1200"/>
              </a:spcAft>
              <a:buFont typeface="Wingdings" pitchFamily="2" charset="2"/>
              <a:buChar char="ü"/>
            </a:pPr>
            <a:r>
              <a:rPr lang="it-IT" noProof="1">
                <a:latin typeface="Segoe UI" pitchFamily="34" charset="0"/>
              </a:rPr>
              <a:t>Joel Larocca, et al. </a:t>
            </a:r>
            <a:r>
              <a:rPr lang="it-IT" i="1" noProof="1">
                <a:latin typeface="Segoe UI" pitchFamily="34" charset="0"/>
              </a:rPr>
              <a:t>Automatic Text Summarization using a Machine Learning Approach.</a:t>
            </a:r>
          </a:p>
          <a:p>
            <a:pPr marL="342900" indent="-342900">
              <a:lnSpc>
                <a:spcPct val="170000"/>
              </a:lnSpc>
              <a:spcBef>
                <a:spcPct val="30000"/>
              </a:spcBef>
              <a:spcAft>
                <a:spcPts val="1200"/>
              </a:spcAft>
              <a:buFont typeface="Wingdings" pitchFamily="2" charset="2"/>
              <a:buChar char="ü"/>
            </a:pPr>
            <a:r>
              <a:rPr lang="it-IT" noProof="1">
                <a:latin typeface="Segoe UI" pitchFamily="34" charset="0"/>
              </a:rPr>
              <a:t>Alexander Dlikman, Mark Last. </a:t>
            </a:r>
            <a:r>
              <a:rPr lang="it-IT" i="1" noProof="1">
                <a:latin typeface="Segoe UI" pitchFamily="34" charset="0"/>
              </a:rPr>
              <a:t>Using Machine Learning Methods and Linguistic Features in Single-Document Extractive Summarization.</a:t>
            </a:r>
          </a:p>
          <a:p>
            <a:pPr marL="342900" indent="-342900">
              <a:lnSpc>
                <a:spcPct val="170000"/>
              </a:lnSpc>
              <a:spcBef>
                <a:spcPct val="30000"/>
              </a:spcBef>
              <a:spcAft>
                <a:spcPts val="1200"/>
              </a:spcAft>
              <a:buFont typeface="Wingdings" pitchFamily="2" charset="2"/>
              <a:buChar char="ü"/>
            </a:pPr>
            <a:r>
              <a:rPr lang="it-IT" noProof="1">
                <a:latin typeface="Segoe UI" pitchFamily="34" charset="0"/>
              </a:rPr>
              <a:t>Apache Solr Reference Guide: </a:t>
            </a:r>
            <a:r>
              <a:rPr lang="it-IT" noProof="1">
                <a:latin typeface="Segoe UI" pitchFamily="34" charset="0"/>
                <a:hlinkClick r:id="rId3"/>
              </a:rPr>
              <a:t>https://solr.apache.org/guide/8_8/index.html</a:t>
            </a:r>
            <a:endParaRPr lang="it-IT" noProof="1">
              <a:latin typeface="Segoe UI"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7B3CD6D4-4D50-4CBC-8CF1-D61BF4828D5C}"/>
              </a:ext>
            </a:extLst>
          </p:cNvPr>
          <p:cNvSpPr>
            <a:spLocks noGrp="1"/>
          </p:cNvSpPr>
          <p:nvPr>
            <p:ph type="body" idx="1"/>
          </p:nvPr>
        </p:nvSpPr>
        <p:spPr/>
        <p:txBody>
          <a:bodyPr>
            <a:normAutofit lnSpcReduction="10000"/>
          </a:bodyPr>
          <a:lstStyle/>
          <a:p>
            <a:r>
              <a:rPr lang="it-IT" dirty="0" err="1"/>
              <a:t>Thanks</a:t>
            </a:r>
            <a:r>
              <a:rPr lang="it-IT" dirty="0"/>
              <a:t>!</a:t>
            </a:r>
          </a:p>
          <a:p>
            <a:r>
              <a:rPr lang="it-IT" dirty="0"/>
              <a:t>Aldo Altobelli</a:t>
            </a:r>
          </a:p>
          <a:p>
            <a:r>
              <a:rPr lang="it-IT" dirty="0" err="1"/>
              <a:t>al.altobelli@studenti.unina.it</a:t>
            </a:r>
            <a:endParaRPr lang="it-IT" dirty="0"/>
          </a:p>
        </p:txBody>
      </p:sp>
    </p:spTree>
    <p:extLst>
      <p:ext uri="{BB962C8B-B14F-4D97-AF65-F5344CB8AC3E}">
        <p14:creationId xmlns:p14="http://schemas.microsoft.com/office/powerpoint/2010/main" val="404465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olo 1"/>
          <p:cNvSpPr>
            <a:spLocks noGrp="1"/>
          </p:cNvSpPr>
          <p:nvPr>
            <p:ph type="title"/>
          </p:nvPr>
        </p:nvSpPr>
        <p:spPr>
          <a:xfrm>
            <a:off x="604838" y="0"/>
            <a:ext cx="10748962" cy="1208088"/>
          </a:xfrm>
        </p:spPr>
        <p:txBody>
          <a:bodyPr/>
          <a:lstStyle/>
          <a:p>
            <a:pPr eaLnBrk="1" hangingPunct="1"/>
            <a:r>
              <a:rPr lang="it-IT" noProof="1"/>
              <a:t>Taxonomy of Summarization Methods</a:t>
            </a:r>
          </a:p>
        </p:txBody>
      </p:sp>
      <p:sp>
        <p:nvSpPr>
          <p:cNvPr id="27" name="Rettangolo con angoli arrotondati 26">
            <a:extLst>
              <a:ext uri="{FF2B5EF4-FFF2-40B4-BE49-F238E27FC236}">
                <a16:creationId xmlns:a16="http://schemas.microsoft.com/office/drawing/2014/main" id="{4A5AF75A-AD24-4462-A959-F67EBAC78702}"/>
              </a:ext>
            </a:extLst>
          </p:cNvPr>
          <p:cNvSpPr/>
          <p:nvPr/>
        </p:nvSpPr>
        <p:spPr>
          <a:xfrm>
            <a:off x="6792119" y="1619218"/>
            <a:ext cx="1838632" cy="717755"/>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Automatic Summarization</a:t>
            </a:r>
            <a:endParaRPr lang="it-IT"/>
          </a:p>
        </p:txBody>
      </p:sp>
      <p:sp>
        <p:nvSpPr>
          <p:cNvPr id="3" name="Rettangolo con angoli arrotondati 2">
            <a:extLst>
              <a:ext uri="{FF2B5EF4-FFF2-40B4-BE49-F238E27FC236}">
                <a16:creationId xmlns:a16="http://schemas.microsoft.com/office/drawing/2014/main" id="{0818344C-AD4E-4969-885F-EBFD8428AC74}"/>
              </a:ext>
            </a:extLst>
          </p:cNvPr>
          <p:cNvSpPr/>
          <p:nvPr/>
        </p:nvSpPr>
        <p:spPr>
          <a:xfrm>
            <a:off x="5159964" y="2578152"/>
            <a:ext cx="1632155" cy="6685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Extractive</a:t>
            </a:r>
            <a:endParaRPr lang="it-IT"/>
          </a:p>
        </p:txBody>
      </p:sp>
      <p:sp>
        <p:nvSpPr>
          <p:cNvPr id="29" name="Rettangolo con angoli arrotondati 28">
            <a:extLst>
              <a:ext uri="{FF2B5EF4-FFF2-40B4-BE49-F238E27FC236}">
                <a16:creationId xmlns:a16="http://schemas.microsoft.com/office/drawing/2014/main" id="{633DB8C6-4C70-4660-AC61-53F999502677}"/>
              </a:ext>
            </a:extLst>
          </p:cNvPr>
          <p:cNvSpPr/>
          <p:nvPr/>
        </p:nvSpPr>
        <p:spPr>
          <a:xfrm>
            <a:off x="8630751" y="2571778"/>
            <a:ext cx="1632155" cy="6685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Abstractive</a:t>
            </a:r>
            <a:endParaRPr lang="it-IT"/>
          </a:p>
        </p:txBody>
      </p:sp>
      <p:sp>
        <p:nvSpPr>
          <p:cNvPr id="30" name="Rettangolo con angoli arrotondati 29">
            <a:extLst>
              <a:ext uri="{FF2B5EF4-FFF2-40B4-BE49-F238E27FC236}">
                <a16:creationId xmlns:a16="http://schemas.microsoft.com/office/drawing/2014/main" id="{B8EE33EC-7573-4B94-A58F-12DDC945209B}"/>
              </a:ext>
            </a:extLst>
          </p:cNvPr>
          <p:cNvSpPr/>
          <p:nvPr/>
        </p:nvSpPr>
        <p:spPr>
          <a:xfrm>
            <a:off x="3040353" y="3626930"/>
            <a:ext cx="1902542" cy="6685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Topic Representation</a:t>
            </a:r>
            <a:endParaRPr lang="it-IT"/>
          </a:p>
        </p:txBody>
      </p:sp>
      <p:sp>
        <p:nvSpPr>
          <p:cNvPr id="31" name="Rettangolo con angoli arrotondati 30">
            <a:extLst>
              <a:ext uri="{FF2B5EF4-FFF2-40B4-BE49-F238E27FC236}">
                <a16:creationId xmlns:a16="http://schemas.microsoft.com/office/drawing/2014/main" id="{77C2BFC5-BE98-471D-9AEE-6B09DFD6D769}"/>
              </a:ext>
            </a:extLst>
          </p:cNvPr>
          <p:cNvSpPr/>
          <p:nvPr/>
        </p:nvSpPr>
        <p:spPr>
          <a:xfrm>
            <a:off x="6965135" y="3655081"/>
            <a:ext cx="1902542" cy="6685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Indicator Representation</a:t>
            </a:r>
            <a:endParaRPr lang="it-IT"/>
          </a:p>
        </p:txBody>
      </p:sp>
      <p:sp>
        <p:nvSpPr>
          <p:cNvPr id="32" name="Rettangolo con angoli arrotondati 31">
            <a:extLst>
              <a:ext uri="{FF2B5EF4-FFF2-40B4-BE49-F238E27FC236}">
                <a16:creationId xmlns:a16="http://schemas.microsoft.com/office/drawing/2014/main" id="{66E34BF9-A6AB-492F-B192-05C4B2977A52}"/>
              </a:ext>
            </a:extLst>
          </p:cNvPr>
          <p:cNvSpPr/>
          <p:nvPr/>
        </p:nvSpPr>
        <p:spPr>
          <a:xfrm>
            <a:off x="1942390" y="4985250"/>
            <a:ext cx="1296554" cy="533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Topic Words</a:t>
            </a:r>
            <a:endParaRPr lang="it-IT" sz="1400"/>
          </a:p>
        </p:txBody>
      </p:sp>
      <p:sp>
        <p:nvSpPr>
          <p:cNvPr id="34" name="Rettangolo con angoli arrotondati 33">
            <a:extLst>
              <a:ext uri="{FF2B5EF4-FFF2-40B4-BE49-F238E27FC236}">
                <a16:creationId xmlns:a16="http://schemas.microsoft.com/office/drawing/2014/main" id="{6BC93E96-56B6-45F7-89E1-F074FA0CFA37}"/>
              </a:ext>
            </a:extLst>
          </p:cNvPr>
          <p:cNvSpPr/>
          <p:nvPr/>
        </p:nvSpPr>
        <p:spPr>
          <a:xfrm>
            <a:off x="3446352" y="4985249"/>
            <a:ext cx="1086465" cy="533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Frequency Driven</a:t>
            </a:r>
            <a:endParaRPr lang="it-IT" sz="1400"/>
          </a:p>
        </p:txBody>
      </p:sp>
      <p:sp>
        <p:nvSpPr>
          <p:cNvPr id="35" name="Rettangolo con angoli arrotondati 34">
            <a:extLst>
              <a:ext uri="{FF2B5EF4-FFF2-40B4-BE49-F238E27FC236}">
                <a16:creationId xmlns:a16="http://schemas.microsoft.com/office/drawing/2014/main" id="{9A9C52F6-E59C-4A16-98ED-DFADE96F7B99}"/>
              </a:ext>
            </a:extLst>
          </p:cNvPr>
          <p:cNvSpPr/>
          <p:nvPr/>
        </p:nvSpPr>
        <p:spPr>
          <a:xfrm>
            <a:off x="4766646" y="4996252"/>
            <a:ext cx="1086465" cy="533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it-IT"/>
          </a:p>
        </p:txBody>
      </p:sp>
      <p:sp>
        <p:nvSpPr>
          <p:cNvPr id="36" name="Rettangolo con angoli arrotondati 35">
            <a:extLst>
              <a:ext uri="{FF2B5EF4-FFF2-40B4-BE49-F238E27FC236}">
                <a16:creationId xmlns:a16="http://schemas.microsoft.com/office/drawing/2014/main" id="{D567BAC3-F15B-42BF-9747-F5FF78A06B69}"/>
              </a:ext>
            </a:extLst>
          </p:cNvPr>
          <p:cNvSpPr/>
          <p:nvPr/>
        </p:nvSpPr>
        <p:spPr>
          <a:xfrm>
            <a:off x="6659496" y="4985250"/>
            <a:ext cx="959349" cy="5250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Graph Based</a:t>
            </a:r>
            <a:endParaRPr lang="it-IT" sz="1400"/>
          </a:p>
        </p:txBody>
      </p:sp>
      <p:sp>
        <p:nvSpPr>
          <p:cNvPr id="38" name="Rettangolo con angoli arrotondati 37">
            <a:extLst>
              <a:ext uri="{FF2B5EF4-FFF2-40B4-BE49-F238E27FC236}">
                <a16:creationId xmlns:a16="http://schemas.microsoft.com/office/drawing/2014/main" id="{6EB0E038-4E5E-466D-A661-1A1748A0B1B9}"/>
              </a:ext>
            </a:extLst>
          </p:cNvPr>
          <p:cNvSpPr/>
          <p:nvPr/>
        </p:nvSpPr>
        <p:spPr>
          <a:xfrm>
            <a:off x="8299960" y="5009770"/>
            <a:ext cx="959349" cy="525071"/>
          </a:xfrm>
          <a:prstGeom prst="roundRect">
            <a:avLst/>
          </a:prstGeom>
          <a:solidFill>
            <a:srgbClr val="D247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Machine Learning</a:t>
            </a:r>
            <a:endParaRPr lang="it-IT" sz="1400"/>
          </a:p>
        </p:txBody>
      </p:sp>
      <p:sp>
        <p:nvSpPr>
          <p:cNvPr id="39" name="Rettangolo con angoli arrotondati 38">
            <a:extLst>
              <a:ext uri="{FF2B5EF4-FFF2-40B4-BE49-F238E27FC236}">
                <a16:creationId xmlns:a16="http://schemas.microsoft.com/office/drawing/2014/main" id="{38446635-A8CD-4276-B345-247563E252CD}"/>
              </a:ext>
            </a:extLst>
          </p:cNvPr>
          <p:cNvSpPr/>
          <p:nvPr/>
        </p:nvSpPr>
        <p:spPr>
          <a:xfrm>
            <a:off x="2590667" y="6117062"/>
            <a:ext cx="1177413" cy="3549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Topic Representation</a:t>
            </a:r>
            <a:endParaRPr lang="it-IT" sz="1100"/>
          </a:p>
        </p:txBody>
      </p:sp>
      <p:sp>
        <p:nvSpPr>
          <p:cNvPr id="40" name="Rettangolo con angoli arrotondati 39">
            <a:extLst>
              <a:ext uri="{FF2B5EF4-FFF2-40B4-BE49-F238E27FC236}">
                <a16:creationId xmlns:a16="http://schemas.microsoft.com/office/drawing/2014/main" id="{529ED4AB-1A86-43F3-9030-9FBD18692223}"/>
              </a:ext>
            </a:extLst>
          </p:cNvPr>
          <p:cNvSpPr/>
          <p:nvPr/>
        </p:nvSpPr>
        <p:spPr>
          <a:xfrm>
            <a:off x="4155715" y="6113527"/>
            <a:ext cx="1086465" cy="343733"/>
          </a:xfrm>
          <a:prstGeom prst="roundRect">
            <a:avLst/>
          </a:prstGeom>
          <a:solidFill>
            <a:srgbClr val="D247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TF-IDF</a:t>
            </a:r>
            <a:endParaRPr lang="it-IT"/>
          </a:p>
        </p:txBody>
      </p:sp>
      <p:sp>
        <p:nvSpPr>
          <p:cNvPr id="44" name="Arco 43">
            <a:extLst>
              <a:ext uri="{FF2B5EF4-FFF2-40B4-BE49-F238E27FC236}">
                <a16:creationId xmlns:a16="http://schemas.microsoft.com/office/drawing/2014/main" id="{6D0ED37C-DC43-402D-869F-DE404F79D05F}"/>
              </a:ext>
            </a:extLst>
          </p:cNvPr>
          <p:cNvSpPr/>
          <p:nvPr/>
        </p:nvSpPr>
        <p:spPr>
          <a:xfrm rot="362019">
            <a:off x="8333034" y="2017146"/>
            <a:ext cx="668156" cy="790777"/>
          </a:xfrm>
          <a:prstGeom prst="arc">
            <a:avLst>
              <a:gd name="adj1" fmla="val 16151254"/>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45" name="Arco 44">
            <a:extLst>
              <a:ext uri="{FF2B5EF4-FFF2-40B4-BE49-F238E27FC236}">
                <a16:creationId xmlns:a16="http://schemas.microsoft.com/office/drawing/2014/main" id="{7DDC8AA0-8F8E-438C-8349-07A3DE667B16}"/>
              </a:ext>
            </a:extLst>
          </p:cNvPr>
          <p:cNvSpPr/>
          <p:nvPr/>
        </p:nvSpPr>
        <p:spPr>
          <a:xfrm rot="21402211" flipH="1">
            <a:off x="6416165" y="2063745"/>
            <a:ext cx="698437" cy="874627"/>
          </a:xfrm>
          <a:prstGeom prst="arc">
            <a:avLst>
              <a:gd name="adj1" fmla="val 16317411"/>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46" name="Arco 45">
            <a:extLst>
              <a:ext uri="{FF2B5EF4-FFF2-40B4-BE49-F238E27FC236}">
                <a16:creationId xmlns:a16="http://schemas.microsoft.com/office/drawing/2014/main" id="{EBD49227-3A8E-45C3-89DE-B735452BC635}"/>
              </a:ext>
            </a:extLst>
          </p:cNvPr>
          <p:cNvSpPr/>
          <p:nvPr/>
        </p:nvSpPr>
        <p:spPr>
          <a:xfrm rot="362019">
            <a:off x="6496007" y="3075223"/>
            <a:ext cx="682160" cy="889172"/>
          </a:xfrm>
          <a:prstGeom prst="arc">
            <a:avLst>
              <a:gd name="adj1" fmla="val 16151254"/>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47" name="Arco 46">
            <a:extLst>
              <a:ext uri="{FF2B5EF4-FFF2-40B4-BE49-F238E27FC236}">
                <a16:creationId xmlns:a16="http://schemas.microsoft.com/office/drawing/2014/main" id="{A79432F2-7390-4C5D-998D-BF926A97CD5D}"/>
              </a:ext>
            </a:extLst>
          </p:cNvPr>
          <p:cNvSpPr/>
          <p:nvPr/>
        </p:nvSpPr>
        <p:spPr>
          <a:xfrm rot="21402211" flipH="1">
            <a:off x="4723517" y="3103798"/>
            <a:ext cx="698437" cy="874627"/>
          </a:xfrm>
          <a:prstGeom prst="arc">
            <a:avLst>
              <a:gd name="adj1" fmla="val 16317411"/>
              <a:gd name="adj2" fmla="val 403343"/>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49" name="Arco 48">
            <a:extLst>
              <a:ext uri="{FF2B5EF4-FFF2-40B4-BE49-F238E27FC236}">
                <a16:creationId xmlns:a16="http://schemas.microsoft.com/office/drawing/2014/main" id="{C2740440-C005-43F7-B453-51E342DB521E}"/>
              </a:ext>
            </a:extLst>
          </p:cNvPr>
          <p:cNvSpPr/>
          <p:nvPr/>
        </p:nvSpPr>
        <p:spPr>
          <a:xfrm rot="362019">
            <a:off x="8423715" y="4427133"/>
            <a:ext cx="328682" cy="951819"/>
          </a:xfrm>
          <a:prstGeom prst="arc">
            <a:avLst>
              <a:gd name="adj1" fmla="val 16151254"/>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0" name="Arco 49">
            <a:extLst>
              <a:ext uri="{FF2B5EF4-FFF2-40B4-BE49-F238E27FC236}">
                <a16:creationId xmlns:a16="http://schemas.microsoft.com/office/drawing/2014/main" id="{1EC11251-36EF-4D1A-8F7C-9A680B82C784}"/>
              </a:ext>
            </a:extLst>
          </p:cNvPr>
          <p:cNvSpPr/>
          <p:nvPr/>
        </p:nvSpPr>
        <p:spPr>
          <a:xfrm rot="21402211" flipH="1">
            <a:off x="7223491" y="4419669"/>
            <a:ext cx="277361" cy="966746"/>
          </a:xfrm>
          <a:prstGeom prst="arc">
            <a:avLst>
              <a:gd name="adj1" fmla="val 16274577"/>
              <a:gd name="adj2" fmla="val 403343"/>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1" name="Arco 50">
            <a:extLst>
              <a:ext uri="{FF2B5EF4-FFF2-40B4-BE49-F238E27FC236}">
                <a16:creationId xmlns:a16="http://schemas.microsoft.com/office/drawing/2014/main" id="{8548832F-56B8-4351-A0FA-64029EC72D3B}"/>
              </a:ext>
            </a:extLst>
          </p:cNvPr>
          <p:cNvSpPr/>
          <p:nvPr/>
        </p:nvSpPr>
        <p:spPr>
          <a:xfrm rot="21402211" flipH="1">
            <a:off x="3629399" y="5571686"/>
            <a:ext cx="277361" cy="966746"/>
          </a:xfrm>
          <a:prstGeom prst="arc">
            <a:avLst>
              <a:gd name="adj1" fmla="val 16492876"/>
              <a:gd name="adj2" fmla="val 403343"/>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2" name="Arco 51">
            <a:extLst>
              <a:ext uri="{FF2B5EF4-FFF2-40B4-BE49-F238E27FC236}">
                <a16:creationId xmlns:a16="http://schemas.microsoft.com/office/drawing/2014/main" id="{C7B8BAAA-8F77-4026-933B-DAA39499EF2D}"/>
              </a:ext>
            </a:extLst>
          </p:cNvPr>
          <p:cNvSpPr/>
          <p:nvPr/>
        </p:nvSpPr>
        <p:spPr>
          <a:xfrm rot="362019">
            <a:off x="4200107" y="5574665"/>
            <a:ext cx="328682" cy="951819"/>
          </a:xfrm>
          <a:prstGeom prst="arc">
            <a:avLst>
              <a:gd name="adj1" fmla="val 16528620"/>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3" name="Arco 52">
            <a:extLst>
              <a:ext uri="{FF2B5EF4-FFF2-40B4-BE49-F238E27FC236}">
                <a16:creationId xmlns:a16="http://schemas.microsoft.com/office/drawing/2014/main" id="{5B9C1483-AC6B-4C0B-8FE2-2921B91852A9}"/>
              </a:ext>
            </a:extLst>
          </p:cNvPr>
          <p:cNvSpPr/>
          <p:nvPr/>
        </p:nvSpPr>
        <p:spPr>
          <a:xfrm rot="21402211" flipH="1">
            <a:off x="3018641" y="4419669"/>
            <a:ext cx="277361" cy="966746"/>
          </a:xfrm>
          <a:prstGeom prst="arc">
            <a:avLst>
              <a:gd name="adj1" fmla="val 16274577"/>
              <a:gd name="adj2" fmla="val 403343"/>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4" name="Arco 53">
            <a:extLst>
              <a:ext uri="{FF2B5EF4-FFF2-40B4-BE49-F238E27FC236}">
                <a16:creationId xmlns:a16="http://schemas.microsoft.com/office/drawing/2014/main" id="{81E1DE21-16F6-4659-A77F-15D355755AE2}"/>
              </a:ext>
            </a:extLst>
          </p:cNvPr>
          <p:cNvSpPr/>
          <p:nvPr/>
        </p:nvSpPr>
        <p:spPr>
          <a:xfrm rot="362019">
            <a:off x="4752045" y="4427029"/>
            <a:ext cx="328682" cy="951819"/>
          </a:xfrm>
          <a:prstGeom prst="arc">
            <a:avLst>
              <a:gd name="adj1" fmla="val 16151254"/>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55" name="Arco 54">
            <a:extLst>
              <a:ext uri="{FF2B5EF4-FFF2-40B4-BE49-F238E27FC236}">
                <a16:creationId xmlns:a16="http://schemas.microsoft.com/office/drawing/2014/main" id="{15E30F6D-EA3A-408D-A6CD-EEC1518DC3C5}"/>
              </a:ext>
            </a:extLst>
          </p:cNvPr>
          <p:cNvSpPr/>
          <p:nvPr/>
        </p:nvSpPr>
        <p:spPr>
          <a:xfrm rot="154686">
            <a:off x="3689020" y="3893336"/>
            <a:ext cx="328682" cy="2067505"/>
          </a:xfrm>
          <a:prstGeom prst="arc">
            <a:avLst>
              <a:gd name="adj1" fmla="val 17055697"/>
              <a:gd name="adj2" fmla="val 219112"/>
            </a:avLst>
          </a:prstGeom>
          <a:ln w="952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olo 1"/>
          <p:cNvSpPr>
            <a:spLocks noGrp="1"/>
          </p:cNvSpPr>
          <p:nvPr>
            <p:ph type="title"/>
          </p:nvPr>
        </p:nvSpPr>
        <p:spPr>
          <a:xfrm>
            <a:off x="604838" y="0"/>
            <a:ext cx="10748962" cy="1208088"/>
          </a:xfrm>
        </p:spPr>
        <p:txBody>
          <a:bodyPr/>
          <a:lstStyle/>
          <a:p>
            <a:pPr eaLnBrk="1" hangingPunct="1"/>
            <a:r>
              <a:rPr lang="it-IT" noProof="1"/>
              <a:t>Dataset</a:t>
            </a:r>
          </a:p>
        </p:txBody>
      </p:sp>
      <p:sp>
        <p:nvSpPr>
          <p:cNvPr id="3" name="Segnaposto contenuto 2"/>
          <p:cNvSpPr>
            <a:spLocks noGrp="1"/>
          </p:cNvSpPr>
          <p:nvPr>
            <p:ph idx="1"/>
          </p:nvPr>
        </p:nvSpPr>
        <p:spPr>
          <a:xfrm>
            <a:off x="505337" y="1798536"/>
            <a:ext cx="5049889" cy="4656137"/>
          </a:xfrm>
        </p:spPr>
        <p:txBody>
          <a:bodyPr rtlCol="0">
            <a:normAutofit/>
          </a:bodyPr>
          <a:lstStyle/>
          <a:p>
            <a:pPr eaLnBrk="1" fontAlgn="auto" hangingPunct="1">
              <a:lnSpc>
                <a:spcPct val="170000"/>
              </a:lnSpc>
              <a:buFont typeface="Arial" panose="020B0604020202020204" pitchFamily="34" charset="0"/>
              <a:buNone/>
              <a:defRPr/>
            </a:pPr>
            <a:r>
              <a:rPr lang="en-GB" sz="2600" b="1" noProof="1">
                <a:solidFill>
                  <a:schemeClr val="tx1"/>
                </a:solidFill>
              </a:rPr>
              <a:t>BBC News Dataset</a:t>
            </a:r>
          </a:p>
          <a:p>
            <a:pPr marL="342900" indent="-342900" eaLnBrk="1" fontAlgn="auto" hangingPunct="1">
              <a:lnSpc>
                <a:spcPct val="170000"/>
              </a:lnSpc>
              <a:buFont typeface="Arial" panose="020B0604020202020204" pitchFamily="34" charset="0"/>
              <a:buChar char="•"/>
              <a:defRPr/>
            </a:pPr>
            <a:r>
              <a:rPr lang="en-US" sz="2000" noProof="1">
                <a:solidFill>
                  <a:schemeClr val="tx1"/>
                </a:solidFill>
              </a:rPr>
              <a:t>2225 documents and their respective summaries (references)</a:t>
            </a:r>
          </a:p>
          <a:p>
            <a:pPr marL="342900" indent="-342900" eaLnBrk="1" fontAlgn="auto" hangingPunct="1">
              <a:lnSpc>
                <a:spcPct val="170000"/>
              </a:lnSpc>
              <a:buFont typeface="Arial" panose="020B0604020202020204" pitchFamily="34" charset="0"/>
              <a:buChar char="•"/>
              <a:defRPr/>
            </a:pPr>
            <a:r>
              <a:rPr lang="en-US" sz="2000" noProof="1">
                <a:solidFill>
                  <a:schemeClr val="tx1"/>
                </a:solidFill>
              </a:rPr>
              <a:t>Stories in five topical areas (business, entertainment, politics, sport, tech)</a:t>
            </a:r>
          </a:p>
          <a:p>
            <a:pPr marL="342900" indent="-342900" eaLnBrk="1" fontAlgn="auto" hangingPunct="1">
              <a:lnSpc>
                <a:spcPct val="170000"/>
              </a:lnSpc>
              <a:buFont typeface="Arial" panose="020B0604020202020204" pitchFamily="34" charset="0"/>
              <a:buChar char="•"/>
              <a:defRPr/>
            </a:pPr>
            <a:r>
              <a:rPr lang="en-GB" sz="2000" noProof="1">
                <a:solidFill>
                  <a:schemeClr val="tx1"/>
                </a:solidFill>
              </a:rPr>
              <a:t> Year: 2004-2005</a:t>
            </a:r>
          </a:p>
        </p:txBody>
      </p:sp>
      <p:pic>
        <p:nvPicPr>
          <p:cNvPr id="4" name="Immagine 3" descr="Immagine che contiene testo&#10;&#10;Descrizione generata automaticamente">
            <a:extLst>
              <a:ext uri="{FF2B5EF4-FFF2-40B4-BE49-F238E27FC236}">
                <a16:creationId xmlns:a16="http://schemas.microsoft.com/office/drawing/2014/main" id="{2A5EF7CE-0CF8-42CF-88DA-399884F17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651" y="248646"/>
            <a:ext cx="5978012" cy="6360707"/>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232F11-3C11-4E6F-9480-4564BAAB8AA5}"/>
              </a:ext>
            </a:extLst>
          </p:cNvPr>
          <p:cNvSpPr>
            <a:spLocks noGrp="1"/>
          </p:cNvSpPr>
          <p:nvPr>
            <p:ph type="title"/>
          </p:nvPr>
        </p:nvSpPr>
        <p:spPr/>
        <p:txBody>
          <a:bodyPr/>
          <a:lstStyle/>
          <a:p>
            <a:r>
              <a:rPr lang="it-IT"/>
              <a:t>Implementation Steps</a:t>
            </a:r>
          </a:p>
        </p:txBody>
      </p:sp>
      <p:sp>
        <p:nvSpPr>
          <p:cNvPr id="6" name="Rettangolo con angoli arrotondati 5">
            <a:extLst>
              <a:ext uri="{FF2B5EF4-FFF2-40B4-BE49-F238E27FC236}">
                <a16:creationId xmlns:a16="http://schemas.microsoft.com/office/drawing/2014/main" id="{278C75A3-433C-4B69-AA02-65C3072FD582}"/>
              </a:ext>
            </a:extLst>
          </p:cNvPr>
          <p:cNvSpPr/>
          <p:nvPr/>
        </p:nvSpPr>
        <p:spPr>
          <a:xfrm>
            <a:off x="899651" y="1821401"/>
            <a:ext cx="2910346" cy="4415913"/>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923FE090-5ECD-4607-95FA-DEE0AF4DA222}"/>
              </a:ext>
            </a:extLst>
          </p:cNvPr>
          <p:cNvSpPr/>
          <p:nvPr/>
        </p:nvSpPr>
        <p:spPr>
          <a:xfrm>
            <a:off x="1469921" y="2989096"/>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Instance Creation</a:t>
            </a:r>
            <a:endParaRPr lang="it-IT"/>
          </a:p>
        </p:txBody>
      </p:sp>
      <p:sp>
        <p:nvSpPr>
          <p:cNvPr id="9" name="Rettangolo con angoli arrotondati 8">
            <a:extLst>
              <a:ext uri="{FF2B5EF4-FFF2-40B4-BE49-F238E27FC236}">
                <a16:creationId xmlns:a16="http://schemas.microsoft.com/office/drawing/2014/main" id="{3EE4F4FD-435B-4953-80C8-1296D6E01339}"/>
              </a:ext>
            </a:extLst>
          </p:cNvPr>
          <p:cNvSpPr/>
          <p:nvPr/>
        </p:nvSpPr>
        <p:spPr>
          <a:xfrm>
            <a:off x="1474838" y="4029358"/>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Schema Customization</a:t>
            </a:r>
            <a:endParaRPr lang="it-IT"/>
          </a:p>
        </p:txBody>
      </p:sp>
      <p:sp>
        <p:nvSpPr>
          <p:cNvPr id="10" name="Rettangolo con angoli arrotondati 9">
            <a:extLst>
              <a:ext uri="{FF2B5EF4-FFF2-40B4-BE49-F238E27FC236}">
                <a16:creationId xmlns:a16="http://schemas.microsoft.com/office/drawing/2014/main" id="{5B478614-3A79-4FE7-AA6B-E85B255F215D}"/>
              </a:ext>
            </a:extLst>
          </p:cNvPr>
          <p:cNvSpPr/>
          <p:nvPr/>
        </p:nvSpPr>
        <p:spPr>
          <a:xfrm>
            <a:off x="1469921" y="5069620"/>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Indexing</a:t>
            </a:r>
            <a:endParaRPr lang="it-IT"/>
          </a:p>
        </p:txBody>
      </p:sp>
      <p:sp>
        <p:nvSpPr>
          <p:cNvPr id="11" name="CasellaDiTesto 10">
            <a:extLst>
              <a:ext uri="{FF2B5EF4-FFF2-40B4-BE49-F238E27FC236}">
                <a16:creationId xmlns:a16="http://schemas.microsoft.com/office/drawing/2014/main" id="{0FA289D4-CA5F-42D5-92FA-305EDD738081}"/>
              </a:ext>
            </a:extLst>
          </p:cNvPr>
          <p:cNvSpPr txBox="1"/>
          <p:nvPr/>
        </p:nvSpPr>
        <p:spPr>
          <a:xfrm>
            <a:off x="1307691" y="2153265"/>
            <a:ext cx="2104103" cy="338554"/>
          </a:xfrm>
          <a:prstGeom prst="rect">
            <a:avLst/>
          </a:prstGeom>
          <a:noFill/>
        </p:spPr>
        <p:txBody>
          <a:bodyPr wrap="square" rtlCol="0">
            <a:spAutoFit/>
          </a:bodyPr>
          <a:lstStyle/>
          <a:p>
            <a:r>
              <a:rPr lang="en-US" sz="1600"/>
              <a:t>SOLR Configuration</a:t>
            </a:r>
            <a:endParaRPr lang="it-IT" sz="1600"/>
          </a:p>
        </p:txBody>
      </p:sp>
      <p:cxnSp>
        <p:nvCxnSpPr>
          <p:cNvPr id="15" name="Connettore 2 14">
            <a:extLst>
              <a:ext uri="{FF2B5EF4-FFF2-40B4-BE49-F238E27FC236}">
                <a16:creationId xmlns:a16="http://schemas.microsoft.com/office/drawing/2014/main" id="{90372B1D-F0FC-4FDA-BF86-4A5FBF6AC03E}"/>
              </a:ext>
            </a:extLst>
          </p:cNvPr>
          <p:cNvCxnSpPr>
            <a:cxnSpLocks/>
            <a:stCxn id="7" idx="2"/>
            <a:endCxn id="9" idx="0"/>
          </p:cNvCxnSpPr>
          <p:nvPr/>
        </p:nvCxnSpPr>
        <p:spPr>
          <a:xfrm>
            <a:off x="2354825" y="3694561"/>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6142CAC3-C283-4762-9413-8C96E5B0021C}"/>
              </a:ext>
            </a:extLst>
          </p:cNvPr>
          <p:cNvCxnSpPr>
            <a:cxnSpLocks/>
            <a:stCxn id="9" idx="2"/>
            <a:endCxn id="10" idx="0"/>
          </p:cNvCxnSpPr>
          <p:nvPr/>
        </p:nvCxnSpPr>
        <p:spPr>
          <a:xfrm flipH="1">
            <a:off x="2354825" y="4734823"/>
            <a:ext cx="4917" cy="33479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A06438BC-F803-4C48-B692-225C762EC161}"/>
              </a:ext>
            </a:extLst>
          </p:cNvPr>
          <p:cNvCxnSpPr>
            <a:cxnSpLocks/>
            <a:endCxn id="29" idx="1"/>
          </p:cNvCxnSpPr>
          <p:nvPr/>
        </p:nvCxnSpPr>
        <p:spPr>
          <a:xfrm>
            <a:off x="3809997" y="2898953"/>
            <a:ext cx="2025442"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E5BF07DD-7C72-4290-8A7F-611C0E311292}"/>
              </a:ext>
            </a:extLst>
          </p:cNvPr>
          <p:cNvCxnSpPr>
            <a:cxnSpLocks/>
            <a:endCxn id="30" idx="1"/>
          </p:cNvCxnSpPr>
          <p:nvPr/>
        </p:nvCxnSpPr>
        <p:spPr>
          <a:xfrm>
            <a:off x="3809997" y="5410535"/>
            <a:ext cx="2029252" cy="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con angoli arrotondati 28">
            <a:extLst>
              <a:ext uri="{FF2B5EF4-FFF2-40B4-BE49-F238E27FC236}">
                <a16:creationId xmlns:a16="http://schemas.microsoft.com/office/drawing/2014/main" id="{8499174C-C7B7-438D-AEEB-AA9FBFCAC510}"/>
              </a:ext>
            </a:extLst>
          </p:cNvPr>
          <p:cNvSpPr/>
          <p:nvPr/>
        </p:nvSpPr>
        <p:spPr>
          <a:xfrm>
            <a:off x="5835439" y="2546220"/>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TF-IDF</a:t>
            </a:r>
            <a:endParaRPr lang="it-IT"/>
          </a:p>
        </p:txBody>
      </p:sp>
      <p:sp>
        <p:nvSpPr>
          <p:cNvPr id="30" name="Rettangolo con angoli arrotondati 29">
            <a:extLst>
              <a:ext uri="{FF2B5EF4-FFF2-40B4-BE49-F238E27FC236}">
                <a16:creationId xmlns:a16="http://schemas.microsoft.com/office/drawing/2014/main" id="{1F6608DA-7588-42EF-8E55-186110419F34}"/>
              </a:ext>
            </a:extLst>
          </p:cNvPr>
          <p:cNvSpPr/>
          <p:nvPr/>
        </p:nvSpPr>
        <p:spPr>
          <a:xfrm>
            <a:off x="5839249" y="5057804"/>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Feature Extraction</a:t>
            </a:r>
            <a:endParaRPr lang="it-IT"/>
          </a:p>
        </p:txBody>
      </p:sp>
      <p:sp>
        <p:nvSpPr>
          <p:cNvPr id="31" name="Rettangolo con angoli arrotondati 30">
            <a:extLst>
              <a:ext uri="{FF2B5EF4-FFF2-40B4-BE49-F238E27FC236}">
                <a16:creationId xmlns:a16="http://schemas.microsoft.com/office/drawing/2014/main" id="{DEBB2919-C3EA-40BE-8D66-42B7453F9E91}"/>
              </a:ext>
            </a:extLst>
          </p:cNvPr>
          <p:cNvSpPr/>
          <p:nvPr/>
        </p:nvSpPr>
        <p:spPr>
          <a:xfrm>
            <a:off x="8004559" y="2745377"/>
            <a:ext cx="1111047" cy="3071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Evaluation</a:t>
            </a:r>
            <a:endParaRPr lang="it-IT" sz="1400"/>
          </a:p>
        </p:txBody>
      </p:sp>
      <p:sp>
        <p:nvSpPr>
          <p:cNvPr id="32" name="Rettangolo con angoli arrotondati 31">
            <a:extLst>
              <a:ext uri="{FF2B5EF4-FFF2-40B4-BE49-F238E27FC236}">
                <a16:creationId xmlns:a16="http://schemas.microsoft.com/office/drawing/2014/main" id="{F19EE8FF-3CC5-4984-B1A5-1C0F353733D9}"/>
              </a:ext>
            </a:extLst>
          </p:cNvPr>
          <p:cNvSpPr/>
          <p:nvPr/>
        </p:nvSpPr>
        <p:spPr>
          <a:xfrm>
            <a:off x="8125253" y="4465971"/>
            <a:ext cx="1617401" cy="4031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Decision Tree</a:t>
            </a:r>
            <a:endParaRPr lang="it-IT" sz="1600"/>
          </a:p>
        </p:txBody>
      </p:sp>
      <p:sp>
        <p:nvSpPr>
          <p:cNvPr id="33" name="Rettangolo con angoli arrotondati 32">
            <a:extLst>
              <a:ext uri="{FF2B5EF4-FFF2-40B4-BE49-F238E27FC236}">
                <a16:creationId xmlns:a16="http://schemas.microsoft.com/office/drawing/2014/main" id="{5357CF4A-33B6-475B-91B7-E86600809BD7}"/>
              </a:ext>
            </a:extLst>
          </p:cNvPr>
          <p:cNvSpPr/>
          <p:nvPr/>
        </p:nvSpPr>
        <p:spPr>
          <a:xfrm>
            <a:off x="8125253" y="5208976"/>
            <a:ext cx="1617400" cy="4031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SVM</a:t>
            </a:r>
            <a:endParaRPr lang="it-IT"/>
          </a:p>
        </p:txBody>
      </p:sp>
      <p:sp>
        <p:nvSpPr>
          <p:cNvPr id="34" name="Rettangolo con angoli arrotondati 33">
            <a:extLst>
              <a:ext uri="{FF2B5EF4-FFF2-40B4-BE49-F238E27FC236}">
                <a16:creationId xmlns:a16="http://schemas.microsoft.com/office/drawing/2014/main" id="{F4C61222-EAA3-40C6-AF50-E465E2FB1E10}"/>
              </a:ext>
            </a:extLst>
          </p:cNvPr>
          <p:cNvSpPr/>
          <p:nvPr/>
        </p:nvSpPr>
        <p:spPr>
          <a:xfrm>
            <a:off x="8125253" y="5951981"/>
            <a:ext cx="1617400" cy="4031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Naïve Bayes</a:t>
            </a:r>
            <a:endParaRPr lang="it-IT"/>
          </a:p>
        </p:txBody>
      </p:sp>
      <p:sp>
        <p:nvSpPr>
          <p:cNvPr id="35" name="Rettangolo con angoli arrotondati 34">
            <a:extLst>
              <a:ext uri="{FF2B5EF4-FFF2-40B4-BE49-F238E27FC236}">
                <a16:creationId xmlns:a16="http://schemas.microsoft.com/office/drawing/2014/main" id="{F661E25D-AA00-4935-AA3C-63B30994AAA5}"/>
              </a:ext>
            </a:extLst>
          </p:cNvPr>
          <p:cNvSpPr/>
          <p:nvPr/>
        </p:nvSpPr>
        <p:spPr>
          <a:xfrm>
            <a:off x="10242754" y="4513957"/>
            <a:ext cx="1111047" cy="3071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Evaluation</a:t>
            </a:r>
            <a:endParaRPr lang="it-IT" sz="1400"/>
          </a:p>
        </p:txBody>
      </p:sp>
      <p:sp>
        <p:nvSpPr>
          <p:cNvPr id="36" name="Rettangolo con angoli arrotondati 35">
            <a:extLst>
              <a:ext uri="{FF2B5EF4-FFF2-40B4-BE49-F238E27FC236}">
                <a16:creationId xmlns:a16="http://schemas.microsoft.com/office/drawing/2014/main" id="{CD2D9AE6-F0A6-4785-8982-12C068C9496A}"/>
              </a:ext>
            </a:extLst>
          </p:cNvPr>
          <p:cNvSpPr/>
          <p:nvPr/>
        </p:nvSpPr>
        <p:spPr>
          <a:xfrm>
            <a:off x="10242753" y="5256961"/>
            <a:ext cx="1111047" cy="3071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Evaluation</a:t>
            </a:r>
            <a:endParaRPr lang="it-IT" sz="1400"/>
          </a:p>
        </p:txBody>
      </p:sp>
      <p:sp>
        <p:nvSpPr>
          <p:cNvPr id="37" name="Rettangolo con angoli arrotondati 36">
            <a:extLst>
              <a:ext uri="{FF2B5EF4-FFF2-40B4-BE49-F238E27FC236}">
                <a16:creationId xmlns:a16="http://schemas.microsoft.com/office/drawing/2014/main" id="{68FE4D4F-2015-4190-BCAE-BA714D588AFD}"/>
              </a:ext>
            </a:extLst>
          </p:cNvPr>
          <p:cNvSpPr/>
          <p:nvPr/>
        </p:nvSpPr>
        <p:spPr>
          <a:xfrm>
            <a:off x="10242752" y="5999967"/>
            <a:ext cx="1111047" cy="3071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Evaluation</a:t>
            </a:r>
            <a:endParaRPr lang="it-IT" sz="1400"/>
          </a:p>
        </p:txBody>
      </p:sp>
      <p:cxnSp>
        <p:nvCxnSpPr>
          <p:cNvPr id="43" name="Connettore 2 42">
            <a:extLst>
              <a:ext uri="{FF2B5EF4-FFF2-40B4-BE49-F238E27FC236}">
                <a16:creationId xmlns:a16="http://schemas.microsoft.com/office/drawing/2014/main" id="{21070491-12F0-4DB5-B838-CC5C7F7CA6B3}"/>
              </a:ext>
            </a:extLst>
          </p:cNvPr>
          <p:cNvCxnSpPr>
            <a:cxnSpLocks/>
            <a:endCxn id="32" idx="1"/>
          </p:cNvCxnSpPr>
          <p:nvPr/>
        </p:nvCxnSpPr>
        <p:spPr>
          <a:xfrm flipV="1">
            <a:off x="7605246" y="4667533"/>
            <a:ext cx="520007" cy="4339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8B03F824-A6CC-4291-9819-C6E64A52E212}"/>
              </a:ext>
            </a:extLst>
          </p:cNvPr>
          <p:cNvCxnSpPr>
            <a:cxnSpLocks/>
            <a:endCxn id="34" idx="1"/>
          </p:cNvCxnSpPr>
          <p:nvPr/>
        </p:nvCxnSpPr>
        <p:spPr>
          <a:xfrm>
            <a:off x="7556085" y="5692573"/>
            <a:ext cx="569168" cy="46097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A15D4C9F-75AA-469E-83BD-E65A6321666A}"/>
              </a:ext>
            </a:extLst>
          </p:cNvPr>
          <p:cNvCxnSpPr>
            <a:cxnSpLocks/>
            <a:endCxn id="33" idx="1"/>
          </p:cNvCxnSpPr>
          <p:nvPr/>
        </p:nvCxnSpPr>
        <p:spPr>
          <a:xfrm>
            <a:off x="7604452" y="5410535"/>
            <a:ext cx="520801" cy="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2 55">
            <a:extLst>
              <a:ext uri="{FF2B5EF4-FFF2-40B4-BE49-F238E27FC236}">
                <a16:creationId xmlns:a16="http://schemas.microsoft.com/office/drawing/2014/main" id="{265191A2-5B25-4525-999F-39ABA59CF992}"/>
              </a:ext>
            </a:extLst>
          </p:cNvPr>
          <p:cNvCxnSpPr>
            <a:stCxn id="29" idx="3"/>
            <a:endCxn id="31" idx="1"/>
          </p:cNvCxnSpPr>
          <p:nvPr/>
        </p:nvCxnSpPr>
        <p:spPr>
          <a:xfrm flipV="1">
            <a:off x="7605246" y="2898952"/>
            <a:ext cx="3993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ttore 2 57">
            <a:extLst>
              <a:ext uri="{FF2B5EF4-FFF2-40B4-BE49-F238E27FC236}">
                <a16:creationId xmlns:a16="http://schemas.microsoft.com/office/drawing/2014/main" id="{A20D8DBE-955B-43EE-9A44-B1DAD71E373B}"/>
              </a:ext>
            </a:extLst>
          </p:cNvPr>
          <p:cNvCxnSpPr>
            <a:stCxn id="32" idx="3"/>
            <a:endCxn id="35" idx="1"/>
          </p:cNvCxnSpPr>
          <p:nvPr/>
        </p:nvCxnSpPr>
        <p:spPr>
          <a:xfrm flipV="1">
            <a:off x="9742654" y="4667532"/>
            <a:ext cx="5001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3593FAB5-C6CA-4252-AACE-2461AEBDD9C1}"/>
              </a:ext>
            </a:extLst>
          </p:cNvPr>
          <p:cNvCxnSpPr>
            <a:stCxn id="33" idx="3"/>
            <a:endCxn id="36" idx="1"/>
          </p:cNvCxnSpPr>
          <p:nvPr/>
        </p:nvCxnSpPr>
        <p:spPr>
          <a:xfrm flipV="1">
            <a:off x="9742653" y="5410536"/>
            <a:ext cx="50010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a:extLst>
              <a:ext uri="{FF2B5EF4-FFF2-40B4-BE49-F238E27FC236}">
                <a16:creationId xmlns:a16="http://schemas.microsoft.com/office/drawing/2014/main" id="{43F0B94F-B232-4372-8112-691777DF583B}"/>
              </a:ext>
            </a:extLst>
          </p:cNvPr>
          <p:cNvCxnSpPr>
            <a:stCxn id="34" idx="3"/>
            <a:endCxn id="37" idx="1"/>
          </p:cNvCxnSpPr>
          <p:nvPr/>
        </p:nvCxnSpPr>
        <p:spPr>
          <a:xfrm flipV="1">
            <a:off x="9742653" y="6153542"/>
            <a:ext cx="5000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Ovale 2">
            <a:extLst>
              <a:ext uri="{FF2B5EF4-FFF2-40B4-BE49-F238E27FC236}">
                <a16:creationId xmlns:a16="http://schemas.microsoft.com/office/drawing/2014/main" id="{BA726FD2-C2CA-4F4C-BAE5-DBBF43DF50FE}"/>
              </a:ext>
            </a:extLst>
          </p:cNvPr>
          <p:cNvSpPr/>
          <p:nvPr/>
        </p:nvSpPr>
        <p:spPr>
          <a:xfrm>
            <a:off x="1154518" y="2931271"/>
            <a:ext cx="231494" cy="219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t>1</a:t>
            </a:r>
          </a:p>
        </p:txBody>
      </p:sp>
      <p:sp>
        <p:nvSpPr>
          <p:cNvPr id="38" name="Ovale 37">
            <a:extLst>
              <a:ext uri="{FF2B5EF4-FFF2-40B4-BE49-F238E27FC236}">
                <a16:creationId xmlns:a16="http://schemas.microsoft.com/office/drawing/2014/main" id="{F596B993-8F51-5643-B999-BB2F27BAA9F0}"/>
              </a:ext>
            </a:extLst>
          </p:cNvPr>
          <p:cNvSpPr/>
          <p:nvPr/>
        </p:nvSpPr>
        <p:spPr>
          <a:xfrm>
            <a:off x="1154518" y="4035249"/>
            <a:ext cx="231494" cy="219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t>2</a:t>
            </a:r>
          </a:p>
        </p:txBody>
      </p:sp>
      <p:sp>
        <p:nvSpPr>
          <p:cNvPr id="39" name="Ovale 38">
            <a:extLst>
              <a:ext uri="{FF2B5EF4-FFF2-40B4-BE49-F238E27FC236}">
                <a16:creationId xmlns:a16="http://schemas.microsoft.com/office/drawing/2014/main" id="{EDE2AE0C-2AB7-014B-9381-DC82C8E1EDEA}"/>
              </a:ext>
            </a:extLst>
          </p:cNvPr>
          <p:cNvSpPr/>
          <p:nvPr/>
        </p:nvSpPr>
        <p:spPr>
          <a:xfrm>
            <a:off x="1154518" y="5083208"/>
            <a:ext cx="231494" cy="219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t>3</a:t>
            </a:r>
          </a:p>
        </p:txBody>
      </p:sp>
      <p:sp>
        <p:nvSpPr>
          <p:cNvPr id="40" name="Ovale 39">
            <a:extLst>
              <a:ext uri="{FF2B5EF4-FFF2-40B4-BE49-F238E27FC236}">
                <a16:creationId xmlns:a16="http://schemas.microsoft.com/office/drawing/2014/main" id="{34F6ACB6-C0A9-054B-BA98-665918183E21}"/>
              </a:ext>
            </a:extLst>
          </p:cNvPr>
          <p:cNvSpPr/>
          <p:nvPr/>
        </p:nvSpPr>
        <p:spPr>
          <a:xfrm>
            <a:off x="5659499" y="2250405"/>
            <a:ext cx="231494" cy="219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t>4</a:t>
            </a:r>
          </a:p>
        </p:txBody>
      </p:sp>
      <p:sp>
        <p:nvSpPr>
          <p:cNvPr id="41" name="Ovale 40">
            <a:extLst>
              <a:ext uri="{FF2B5EF4-FFF2-40B4-BE49-F238E27FC236}">
                <a16:creationId xmlns:a16="http://schemas.microsoft.com/office/drawing/2014/main" id="{4E975B3E-90D9-7146-9EB9-612743BA4E69}"/>
              </a:ext>
            </a:extLst>
          </p:cNvPr>
          <p:cNvSpPr/>
          <p:nvPr/>
        </p:nvSpPr>
        <p:spPr>
          <a:xfrm>
            <a:off x="5694159" y="4792448"/>
            <a:ext cx="231494" cy="219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t>5</a:t>
            </a:r>
          </a:p>
        </p:txBody>
      </p:sp>
    </p:spTree>
    <p:extLst>
      <p:ext uri="{BB962C8B-B14F-4D97-AF65-F5344CB8AC3E}">
        <p14:creationId xmlns:p14="http://schemas.microsoft.com/office/powerpoint/2010/main" val="139097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ttangolo con angoli arrotondati 36">
            <a:extLst>
              <a:ext uri="{FF2B5EF4-FFF2-40B4-BE49-F238E27FC236}">
                <a16:creationId xmlns:a16="http://schemas.microsoft.com/office/drawing/2014/main" id="{77BEFE98-B95C-4E65-B1B3-C9C9E06261AD}"/>
              </a:ext>
            </a:extLst>
          </p:cNvPr>
          <p:cNvSpPr/>
          <p:nvPr/>
        </p:nvSpPr>
        <p:spPr>
          <a:xfrm>
            <a:off x="8020662" y="1605691"/>
            <a:ext cx="3333138" cy="4221941"/>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FB8CBAC2-3F58-49B2-ADF6-FB80C0A305BC}"/>
              </a:ext>
            </a:extLst>
          </p:cNvPr>
          <p:cNvSpPr/>
          <p:nvPr/>
        </p:nvSpPr>
        <p:spPr>
          <a:xfrm>
            <a:off x="494068" y="1605691"/>
            <a:ext cx="4689987" cy="4221941"/>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577" name="Titolo 1"/>
          <p:cNvSpPr>
            <a:spLocks noGrp="1"/>
          </p:cNvSpPr>
          <p:nvPr>
            <p:ph type="title"/>
          </p:nvPr>
        </p:nvSpPr>
        <p:spPr>
          <a:xfrm>
            <a:off x="604838" y="0"/>
            <a:ext cx="10748962" cy="1208088"/>
          </a:xfrm>
        </p:spPr>
        <p:txBody>
          <a:bodyPr/>
          <a:lstStyle/>
          <a:p>
            <a:pPr eaLnBrk="1" hangingPunct="1"/>
            <a:r>
              <a:rPr lang="it-IT" noProof="1"/>
              <a:t>Architecture</a:t>
            </a:r>
          </a:p>
        </p:txBody>
      </p:sp>
      <p:sp>
        <p:nvSpPr>
          <p:cNvPr id="4" name="Rettangolo con angoli arrotondati 3">
            <a:extLst>
              <a:ext uri="{FF2B5EF4-FFF2-40B4-BE49-F238E27FC236}">
                <a16:creationId xmlns:a16="http://schemas.microsoft.com/office/drawing/2014/main" id="{1C2EFA7E-7102-46F3-85BE-FBFF341BA7F5}"/>
              </a:ext>
            </a:extLst>
          </p:cNvPr>
          <p:cNvSpPr/>
          <p:nvPr/>
        </p:nvSpPr>
        <p:spPr>
          <a:xfrm>
            <a:off x="2942295" y="2864556"/>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SOLR Instance</a:t>
            </a:r>
            <a:endParaRPr lang="it-IT"/>
          </a:p>
        </p:txBody>
      </p:sp>
      <p:sp>
        <p:nvSpPr>
          <p:cNvPr id="8" name="Rettangolo con angoli arrotondati 7">
            <a:extLst>
              <a:ext uri="{FF2B5EF4-FFF2-40B4-BE49-F238E27FC236}">
                <a16:creationId xmlns:a16="http://schemas.microsoft.com/office/drawing/2014/main" id="{0CB25798-94D1-49F0-8DE6-BC6ADACB9BF6}"/>
              </a:ext>
            </a:extLst>
          </p:cNvPr>
          <p:cNvSpPr/>
          <p:nvPr/>
        </p:nvSpPr>
        <p:spPr>
          <a:xfrm>
            <a:off x="803235" y="4237714"/>
            <a:ext cx="1473611" cy="45100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SOLR Schema</a:t>
            </a:r>
            <a:endParaRPr lang="it-IT" sz="1600"/>
          </a:p>
        </p:txBody>
      </p:sp>
      <p:sp>
        <p:nvSpPr>
          <p:cNvPr id="5" name="Disco magnetico 4">
            <a:extLst>
              <a:ext uri="{FF2B5EF4-FFF2-40B4-BE49-F238E27FC236}">
                <a16:creationId xmlns:a16="http://schemas.microsoft.com/office/drawing/2014/main" id="{F77CF101-3AF3-4259-9715-5A0BE369BF18}"/>
              </a:ext>
            </a:extLst>
          </p:cNvPr>
          <p:cNvSpPr/>
          <p:nvPr/>
        </p:nvSpPr>
        <p:spPr>
          <a:xfrm>
            <a:off x="957481" y="2643003"/>
            <a:ext cx="1177413" cy="1042219"/>
          </a:xfrm>
          <a:prstGeom prst="flowChartMagneticDisk">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Indexed Documents</a:t>
            </a:r>
            <a:endParaRPr lang="it-IT" sz="1400"/>
          </a:p>
        </p:txBody>
      </p:sp>
      <p:sp>
        <p:nvSpPr>
          <p:cNvPr id="10" name="Rettangolo con angoli arrotondati 9">
            <a:extLst>
              <a:ext uri="{FF2B5EF4-FFF2-40B4-BE49-F238E27FC236}">
                <a16:creationId xmlns:a16="http://schemas.microsoft.com/office/drawing/2014/main" id="{760DC2AC-E3C4-4511-948B-E79C0FF117CC}"/>
              </a:ext>
            </a:extLst>
          </p:cNvPr>
          <p:cNvSpPr/>
          <p:nvPr/>
        </p:nvSpPr>
        <p:spPr>
          <a:xfrm>
            <a:off x="8802324" y="2864556"/>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Request Wrappers</a:t>
            </a:r>
            <a:endParaRPr lang="it-IT"/>
          </a:p>
        </p:txBody>
      </p:sp>
      <p:sp>
        <p:nvSpPr>
          <p:cNvPr id="11" name="Rettangolo con angoli arrotondati 10">
            <a:extLst>
              <a:ext uri="{FF2B5EF4-FFF2-40B4-BE49-F238E27FC236}">
                <a16:creationId xmlns:a16="http://schemas.microsoft.com/office/drawing/2014/main" id="{56FBBB6A-3C31-4FC7-AEE1-C8DF57AEC2BC}"/>
              </a:ext>
            </a:extLst>
          </p:cNvPr>
          <p:cNvSpPr/>
          <p:nvPr/>
        </p:nvSpPr>
        <p:spPr>
          <a:xfrm>
            <a:off x="8802324" y="4158086"/>
            <a:ext cx="1769807" cy="705465"/>
          </a:xfrm>
          <a:prstGeom prst="roundRect">
            <a:avLst/>
          </a:prstGeom>
          <a:solidFill>
            <a:srgbClr val="DD46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 Main</a:t>
            </a:r>
            <a:endParaRPr lang="it-IT"/>
          </a:p>
        </p:txBody>
      </p:sp>
      <p:cxnSp>
        <p:nvCxnSpPr>
          <p:cNvPr id="9" name="Connettore 2 8">
            <a:extLst>
              <a:ext uri="{FF2B5EF4-FFF2-40B4-BE49-F238E27FC236}">
                <a16:creationId xmlns:a16="http://schemas.microsoft.com/office/drawing/2014/main" id="{4DBC9DF7-B1AB-44EF-9676-78309BC1EE73}"/>
              </a:ext>
            </a:extLst>
          </p:cNvPr>
          <p:cNvCxnSpPr>
            <a:cxnSpLocks/>
          </p:cNvCxnSpPr>
          <p:nvPr/>
        </p:nvCxnSpPr>
        <p:spPr>
          <a:xfrm>
            <a:off x="4712102" y="3317225"/>
            <a:ext cx="4090222" cy="23338"/>
          </a:xfrm>
          <a:prstGeom prst="straightConnector1">
            <a:avLst/>
          </a:prstGeom>
          <a:ln>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74B7525-5065-486E-9CE8-DEE1063232D0}"/>
              </a:ext>
            </a:extLst>
          </p:cNvPr>
          <p:cNvCxnSpPr>
            <a:cxnSpLocks/>
          </p:cNvCxnSpPr>
          <p:nvPr/>
        </p:nvCxnSpPr>
        <p:spPr>
          <a:xfrm flipH="1">
            <a:off x="4680152" y="3115831"/>
            <a:ext cx="4122172" cy="0"/>
          </a:xfrm>
          <a:prstGeom prst="straightConnector1">
            <a:avLst/>
          </a:prstGeom>
          <a:ln>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B19A2852-C8ED-44B9-987E-F79685E237C6}"/>
              </a:ext>
            </a:extLst>
          </p:cNvPr>
          <p:cNvSpPr txBox="1"/>
          <p:nvPr/>
        </p:nvSpPr>
        <p:spPr>
          <a:xfrm>
            <a:off x="5644568" y="3367107"/>
            <a:ext cx="1915580" cy="276999"/>
          </a:xfrm>
          <a:prstGeom prst="rect">
            <a:avLst/>
          </a:prstGeom>
          <a:noFill/>
        </p:spPr>
        <p:txBody>
          <a:bodyPr wrap="square" rtlCol="0">
            <a:spAutoFit/>
          </a:bodyPr>
          <a:lstStyle/>
          <a:p>
            <a:r>
              <a:rPr lang="en-US" sz="1200"/>
              <a:t>HTTP Response (JSON)</a:t>
            </a:r>
            <a:endParaRPr lang="it-IT" sz="1200"/>
          </a:p>
        </p:txBody>
      </p:sp>
      <p:sp>
        <p:nvSpPr>
          <p:cNvPr id="20" name="CasellaDiTesto 19">
            <a:extLst>
              <a:ext uri="{FF2B5EF4-FFF2-40B4-BE49-F238E27FC236}">
                <a16:creationId xmlns:a16="http://schemas.microsoft.com/office/drawing/2014/main" id="{30121091-D561-45A1-8EDB-C5F3496A707E}"/>
              </a:ext>
            </a:extLst>
          </p:cNvPr>
          <p:cNvSpPr txBox="1"/>
          <p:nvPr/>
        </p:nvSpPr>
        <p:spPr>
          <a:xfrm>
            <a:off x="5755067" y="2838832"/>
            <a:ext cx="1659484" cy="276999"/>
          </a:xfrm>
          <a:prstGeom prst="rect">
            <a:avLst/>
          </a:prstGeom>
          <a:noFill/>
        </p:spPr>
        <p:txBody>
          <a:bodyPr wrap="square" rtlCol="0">
            <a:spAutoFit/>
          </a:bodyPr>
          <a:lstStyle/>
          <a:p>
            <a:r>
              <a:rPr lang="en-US" sz="1200"/>
              <a:t>HTTP Request (URL)</a:t>
            </a:r>
            <a:endParaRPr lang="it-IT" sz="1200"/>
          </a:p>
        </p:txBody>
      </p:sp>
      <p:cxnSp>
        <p:nvCxnSpPr>
          <p:cNvPr id="25" name="Connettore 2 24">
            <a:extLst>
              <a:ext uri="{FF2B5EF4-FFF2-40B4-BE49-F238E27FC236}">
                <a16:creationId xmlns:a16="http://schemas.microsoft.com/office/drawing/2014/main" id="{21147A4E-6135-4F97-B12F-C7FA7B381860}"/>
              </a:ext>
            </a:extLst>
          </p:cNvPr>
          <p:cNvCxnSpPr>
            <a:stCxn id="5" idx="3"/>
            <a:endCxn id="8" idx="0"/>
          </p:cNvCxnSpPr>
          <p:nvPr/>
        </p:nvCxnSpPr>
        <p:spPr>
          <a:xfrm flipH="1">
            <a:off x="1540041" y="3685222"/>
            <a:ext cx="6147" cy="552492"/>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4F700E4A-992E-412E-98AA-609EE94A94DF}"/>
              </a:ext>
            </a:extLst>
          </p:cNvPr>
          <p:cNvCxnSpPr>
            <a:cxnSpLocks/>
          </p:cNvCxnSpPr>
          <p:nvPr/>
        </p:nvCxnSpPr>
        <p:spPr>
          <a:xfrm>
            <a:off x="2147184" y="3080347"/>
            <a:ext cx="764458" cy="0"/>
          </a:xfrm>
          <a:prstGeom prst="straightConnector1">
            <a:avLst/>
          </a:prstGeom>
          <a:ln>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 name="Freccia destra 13">
            <a:extLst>
              <a:ext uri="{FF2B5EF4-FFF2-40B4-BE49-F238E27FC236}">
                <a16:creationId xmlns:a16="http://schemas.microsoft.com/office/drawing/2014/main" id="{8F183487-B41C-B744-B026-ED8CA3998EB4}"/>
              </a:ext>
            </a:extLst>
          </p:cNvPr>
          <p:cNvSpPr/>
          <p:nvPr/>
        </p:nvSpPr>
        <p:spPr>
          <a:xfrm rot="16200000">
            <a:off x="1333915" y="4924129"/>
            <a:ext cx="412244" cy="122728"/>
          </a:xfrm>
          <a:prstGeom prst="rightArrow">
            <a:avLst/>
          </a:prstGeom>
          <a:solidFill>
            <a:schemeClr val="bg1">
              <a:lumMod val="50000"/>
            </a:schemeClr>
          </a:solidFill>
          <a:ln>
            <a:solidFill>
              <a:schemeClr val="tx1">
                <a:lumMod val="65000"/>
                <a:lumOff val="35000"/>
              </a:schemeClr>
            </a:solidFill>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72A5D0DA-F5C1-4C65-862A-A47886A2A126}"/>
              </a:ext>
            </a:extLst>
          </p:cNvPr>
          <p:cNvCxnSpPr>
            <a:cxnSpLocks/>
          </p:cNvCxnSpPr>
          <p:nvPr/>
        </p:nvCxnSpPr>
        <p:spPr>
          <a:xfrm flipH="1" flipV="1">
            <a:off x="2134895" y="3347895"/>
            <a:ext cx="776747" cy="9451"/>
          </a:xfrm>
          <a:prstGeom prst="straightConnector1">
            <a:avLst/>
          </a:prstGeom>
          <a:ln>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E52D52BA-2193-4EE5-8D3D-C1273FC25E7D}"/>
              </a:ext>
            </a:extLst>
          </p:cNvPr>
          <p:cNvSpPr/>
          <p:nvPr/>
        </p:nvSpPr>
        <p:spPr>
          <a:xfrm>
            <a:off x="957481" y="5131220"/>
            <a:ext cx="1177413" cy="45100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a:t>Schema Customization</a:t>
            </a:r>
            <a:endParaRPr lang="it-IT" sz="1100"/>
          </a:p>
        </p:txBody>
      </p:sp>
      <p:sp>
        <p:nvSpPr>
          <p:cNvPr id="28" name="Freccia destra 27">
            <a:extLst>
              <a:ext uri="{FF2B5EF4-FFF2-40B4-BE49-F238E27FC236}">
                <a16:creationId xmlns:a16="http://schemas.microsoft.com/office/drawing/2014/main" id="{C943CB87-F27A-F24D-B754-193B06613E26}"/>
              </a:ext>
            </a:extLst>
          </p:cNvPr>
          <p:cNvSpPr/>
          <p:nvPr/>
        </p:nvSpPr>
        <p:spPr>
          <a:xfrm rot="16200000">
            <a:off x="3679277" y="3801492"/>
            <a:ext cx="342974" cy="110434"/>
          </a:xfrm>
          <a:prstGeom prst="rightArrow">
            <a:avLst/>
          </a:prstGeom>
          <a:solidFill>
            <a:schemeClr val="bg1">
              <a:lumMod val="50000"/>
            </a:schemeClr>
          </a:solidFill>
          <a:ln>
            <a:solidFill>
              <a:schemeClr val="tx1">
                <a:lumMod val="65000"/>
                <a:lumOff val="35000"/>
              </a:schemeClr>
            </a:solidFill>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6" name="Rettangolo con angoli arrotondati 25">
            <a:extLst>
              <a:ext uri="{FF2B5EF4-FFF2-40B4-BE49-F238E27FC236}">
                <a16:creationId xmlns:a16="http://schemas.microsoft.com/office/drawing/2014/main" id="{4FF4E34F-C5CC-6346-A968-60AA5A1C8940}"/>
              </a:ext>
            </a:extLst>
          </p:cNvPr>
          <p:cNvSpPr/>
          <p:nvPr/>
        </p:nvSpPr>
        <p:spPr>
          <a:xfrm>
            <a:off x="3359472" y="3994337"/>
            <a:ext cx="925774" cy="41525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a:t>Instance Creation</a:t>
            </a:r>
          </a:p>
        </p:txBody>
      </p:sp>
      <p:sp>
        <p:nvSpPr>
          <p:cNvPr id="29" name="Freccia destra 28">
            <a:extLst>
              <a:ext uri="{FF2B5EF4-FFF2-40B4-BE49-F238E27FC236}">
                <a16:creationId xmlns:a16="http://schemas.microsoft.com/office/drawing/2014/main" id="{44A27BBB-F7FB-E042-826E-F232AE174EF2}"/>
              </a:ext>
            </a:extLst>
          </p:cNvPr>
          <p:cNvSpPr/>
          <p:nvPr/>
        </p:nvSpPr>
        <p:spPr>
          <a:xfrm rot="5400000">
            <a:off x="1333915" y="2326540"/>
            <a:ext cx="412244" cy="122728"/>
          </a:xfrm>
          <a:prstGeom prst="rightArrow">
            <a:avLst/>
          </a:prstGeom>
          <a:solidFill>
            <a:schemeClr val="bg1">
              <a:lumMod val="50000"/>
            </a:schemeClr>
          </a:solidFill>
          <a:ln>
            <a:solidFill>
              <a:schemeClr val="tx1">
                <a:lumMod val="65000"/>
                <a:lumOff val="35000"/>
              </a:schemeClr>
            </a:solidFill>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2EC5886F-A658-4598-AFD7-CE42842966CA}"/>
              </a:ext>
            </a:extLst>
          </p:cNvPr>
          <p:cNvSpPr/>
          <p:nvPr/>
        </p:nvSpPr>
        <p:spPr>
          <a:xfrm>
            <a:off x="1139374" y="2066688"/>
            <a:ext cx="801329" cy="20004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a:t>Indexing</a:t>
            </a:r>
            <a:endParaRPr lang="it-IT"/>
          </a:p>
        </p:txBody>
      </p:sp>
      <p:cxnSp>
        <p:nvCxnSpPr>
          <p:cNvPr id="30" name="Connettore 2 29">
            <a:extLst>
              <a:ext uri="{FF2B5EF4-FFF2-40B4-BE49-F238E27FC236}">
                <a16:creationId xmlns:a16="http://schemas.microsoft.com/office/drawing/2014/main" id="{833700C7-A74A-CA42-95D4-5EB982F9C528}"/>
              </a:ext>
            </a:extLst>
          </p:cNvPr>
          <p:cNvCxnSpPr/>
          <p:nvPr/>
        </p:nvCxnSpPr>
        <p:spPr>
          <a:xfrm flipH="1">
            <a:off x="9696042" y="3580831"/>
            <a:ext cx="6147" cy="552492"/>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C361361-C124-784E-9CDA-BF011BCB5253}"/>
              </a:ext>
            </a:extLst>
          </p:cNvPr>
          <p:cNvSpPr txBox="1"/>
          <p:nvPr/>
        </p:nvSpPr>
        <p:spPr>
          <a:xfrm>
            <a:off x="3013854" y="1752503"/>
            <a:ext cx="2104103" cy="369332"/>
          </a:xfrm>
          <a:prstGeom prst="rect">
            <a:avLst/>
          </a:prstGeom>
          <a:noFill/>
        </p:spPr>
        <p:txBody>
          <a:bodyPr wrap="square" rtlCol="0">
            <a:spAutoFit/>
          </a:bodyPr>
          <a:lstStyle/>
          <a:p>
            <a:r>
              <a:rPr lang="en-US"/>
              <a:t>SOLR Server</a:t>
            </a:r>
            <a:endParaRPr lang="it-IT"/>
          </a:p>
        </p:txBody>
      </p:sp>
      <p:sp>
        <p:nvSpPr>
          <p:cNvPr id="33" name="CasellaDiTesto 32">
            <a:extLst>
              <a:ext uri="{FF2B5EF4-FFF2-40B4-BE49-F238E27FC236}">
                <a16:creationId xmlns:a16="http://schemas.microsoft.com/office/drawing/2014/main" id="{AC0DC174-FAE2-5D4B-AA38-16CDA284088F}"/>
              </a:ext>
            </a:extLst>
          </p:cNvPr>
          <p:cNvSpPr txBox="1"/>
          <p:nvPr/>
        </p:nvSpPr>
        <p:spPr>
          <a:xfrm>
            <a:off x="9301381" y="1734340"/>
            <a:ext cx="771695" cy="369332"/>
          </a:xfrm>
          <a:prstGeom prst="rect">
            <a:avLst/>
          </a:prstGeom>
          <a:noFill/>
        </p:spPr>
        <p:txBody>
          <a:bodyPr wrap="square" rtlCol="0">
            <a:spAutoFit/>
          </a:bodyPr>
          <a:lstStyle/>
          <a:p>
            <a:r>
              <a:rPr lang="en-US"/>
              <a:t>Client</a:t>
            </a:r>
          </a:p>
        </p:txBody>
      </p:sp>
      <p:sp>
        <p:nvSpPr>
          <p:cNvPr id="16" name="Callout 2 15">
            <a:extLst>
              <a:ext uri="{FF2B5EF4-FFF2-40B4-BE49-F238E27FC236}">
                <a16:creationId xmlns:a16="http://schemas.microsoft.com/office/drawing/2014/main" id="{7756EDE9-1E10-834F-8824-57398778A4A0}"/>
              </a:ext>
            </a:extLst>
          </p:cNvPr>
          <p:cNvSpPr/>
          <p:nvPr/>
        </p:nvSpPr>
        <p:spPr>
          <a:xfrm>
            <a:off x="10175094" y="2346875"/>
            <a:ext cx="914400" cy="296128"/>
          </a:xfrm>
          <a:prstGeom prst="borderCallout2">
            <a:avLst>
              <a:gd name="adj1" fmla="val 64497"/>
              <a:gd name="adj2" fmla="val 0"/>
              <a:gd name="adj3" fmla="val 64496"/>
              <a:gd name="adj4" fmla="val -20371"/>
              <a:gd name="adj5" fmla="val 175401"/>
              <a:gd name="adj6" fmla="val -448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Requests API</a:t>
            </a:r>
          </a:p>
        </p:txBody>
      </p:sp>
      <p:sp>
        <p:nvSpPr>
          <p:cNvPr id="17" name="CasellaDiTesto 16">
            <a:extLst>
              <a:ext uri="{FF2B5EF4-FFF2-40B4-BE49-F238E27FC236}">
                <a16:creationId xmlns:a16="http://schemas.microsoft.com/office/drawing/2014/main" id="{A136FFF1-3EE8-2148-8E90-AC5E83B0FDC3}"/>
              </a:ext>
            </a:extLst>
          </p:cNvPr>
          <p:cNvSpPr txBox="1"/>
          <p:nvPr/>
        </p:nvSpPr>
        <p:spPr>
          <a:xfrm>
            <a:off x="494068" y="5976539"/>
            <a:ext cx="10859732" cy="738664"/>
          </a:xfrm>
          <a:prstGeom prst="rect">
            <a:avLst/>
          </a:prstGeom>
          <a:noFill/>
        </p:spPr>
        <p:txBody>
          <a:bodyPr wrap="square" rtlCol="0">
            <a:spAutoFit/>
          </a:bodyPr>
          <a:lstStyle/>
          <a:p>
            <a:r>
              <a:rPr lang="en-US" sz="1400" dirty="0"/>
              <a:t>N.B.: Solr was adopted in its </a:t>
            </a:r>
            <a:r>
              <a:rPr lang="en-US" sz="1400" i="1" dirty="0"/>
              <a:t>cloud</a:t>
            </a:r>
            <a:r>
              <a:rPr lang="en-US" sz="1400" dirty="0"/>
              <a:t> mode, because Streaming expressions are only available in such mode. Streaming expression can extract TF-IDF values from a sub-set of the collection’s documents, or they can run an </a:t>
            </a:r>
            <a:r>
              <a:rPr lang="en-US" sz="1400" i="1" dirty="0"/>
              <a:t>Analyzer</a:t>
            </a:r>
            <a:r>
              <a:rPr lang="en-US" sz="1400" dirty="0"/>
              <a:t> on a particular sentence, extracting processed tokens from that sentence.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a:xfrm>
            <a:off x="838200" y="2401888"/>
            <a:ext cx="4508500" cy="2187575"/>
          </a:xfrm>
        </p:spPr>
        <p:txBody>
          <a:bodyPr/>
          <a:lstStyle/>
          <a:p>
            <a:pPr eaLnBrk="1" hangingPunct="1"/>
            <a:r>
              <a:rPr lang="it-IT" noProof="1"/>
              <a:t>SOLR Configuration</a:t>
            </a:r>
          </a:p>
        </p:txBody>
      </p:sp>
      <p:sp>
        <p:nvSpPr>
          <p:cNvPr id="3" name="Segnaposto testo 2"/>
          <p:cNvSpPr>
            <a:spLocks noGrp="1"/>
          </p:cNvSpPr>
          <p:nvPr>
            <p:ph type="body" idx="1"/>
          </p:nvPr>
        </p:nvSpPr>
        <p:spPr>
          <a:xfrm>
            <a:off x="6027738" y="1857375"/>
            <a:ext cx="5859462" cy="3214688"/>
          </a:xfrm>
        </p:spPr>
        <p:txBody>
          <a:bodyPr rtlCol="0">
            <a:noAutofit/>
          </a:bodyPr>
          <a:lstStyle/>
          <a:p>
            <a:pPr eaLnBrk="1" fontAlgn="auto" hangingPunct="1">
              <a:spcAft>
                <a:spcPts val="0"/>
              </a:spcAft>
              <a:buFont typeface="Arial" panose="020B0604020202020204" pitchFamily="34" charset="0"/>
              <a:buNone/>
              <a:defRPr/>
            </a:pPr>
            <a:r>
              <a:rPr lang="it-IT" sz="2400" noProof="1"/>
              <a:t>SOLR Instance Creation</a:t>
            </a:r>
          </a:p>
          <a:p>
            <a:pPr eaLnBrk="1" fontAlgn="auto" hangingPunct="1">
              <a:spcAft>
                <a:spcPts val="0"/>
              </a:spcAft>
              <a:buFont typeface="Arial" panose="020B0604020202020204" pitchFamily="34" charset="0"/>
              <a:buNone/>
              <a:defRPr/>
            </a:pPr>
            <a:r>
              <a:rPr lang="it-IT" sz="2400" noProof="1"/>
              <a:t>Schema Customization</a:t>
            </a:r>
          </a:p>
          <a:p>
            <a:pPr eaLnBrk="1" fontAlgn="auto" hangingPunct="1">
              <a:spcAft>
                <a:spcPts val="0"/>
              </a:spcAft>
              <a:buFont typeface="Arial" panose="020B0604020202020204" pitchFamily="34" charset="0"/>
              <a:buNone/>
              <a:defRPr/>
            </a:pPr>
            <a:r>
              <a:rPr lang="it-IT" sz="2400" noProof="1"/>
              <a:t>Indexing</a:t>
            </a:r>
          </a:p>
        </p:txBody>
      </p:sp>
    </p:spTree>
    <p:extLst>
      <p:ext uri="{BB962C8B-B14F-4D97-AF65-F5344CB8AC3E}">
        <p14:creationId xmlns:p14="http://schemas.microsoft.com/office/powerpoint/2010/main" val="1875794614"/>
      </p:ext>
    </p:extLst>
  </p:cSld>
  <p:clrMapOvr>
    <a:masterClrMapping/>
  </p:clrMapOvr>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AF3C2725-E792-40C4-98FD-562AC06C582F}" vid="{94A984C3-3099-431C-9D91-059FD31E7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Introduzione a PowerPoint</Template>
  <TotalTime>0</TotalTime>
  <Words>2885</Words>
  <Application>Microsoft Macintosh PowerPoint</Application>
  <PresentationFormat>Widescreen</PresentationFormat>
  <Paragraphs>440</Paragraphs>
  <Slides>48</Slides>
  <Notes>43</Notes>
  <HiddenSlides>6</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48</vt:i4>
      </vt:variant>
    </vt:vector>
  </HeadingPairs>
  <TitlesOfParts>
    <vt:vector size="56" baseType="lpstr">
      <vt:lpstr>Arial</vt:lpstr>
      <vt:lpstr>Calibri</vt:lpstr>
      <vt:lpstr>Cambria Math</vt:lpstr>
      <vt:lpstr>Courier</vt:lpstr>
      <vt:lpstr>Segoe UI</vt:lpstr>
      <vt:lpstr>Segoe UI Light</vt:lpstr>
      <vt:lpstr>Wingdings</vt:lpstr>
      <vt:lpstr>Welcome to PowerPoint_TP102923943</vt:lpstr>
      <vt:lpstr>Automatic Text Summarization</vt:lpstr>
      <vt:lpstr>Summary</vt:lpstr>
      <vt:lpstr>Introduction</vt:lpstr>
      <vt:lpstr>Introduction</vt:lpstr>
      <vt:lpstr>Taxonomy of Summarization Methods</vt:lpstr>
      <vt:lpstr>Dataset</vt:lpstr>
      <vt:lpstr>Implementation Steps</vt:lpstr>
      <vt:lpstr>Architecture</vt:lpstr>
      <vt:lpstr>SOLR Configuration</vt:lpstr>
      <vt:lpstr>Instance Creation</vt:lpstr>
      <vt:lpstr>Schema Customization</vt:lpstr>
      <vt:lpstr>Schema Customization: Custom FieldTypes</vt:lpstr>
      <vt:lpstr>Schema Customization: Analyzers</vt:lpstr>
      <vt:lpstr>Schema Customization: Field Injection</vt:lpstr>
      <vt:lpstr>Indexing</vt:lpstr>
      <vt:lpstr>TF-IDF Summaries</vt:lpstr>
      <vt:lpstr>A Simple Request</vt:lpstr>
      <vt:lpstr>Anatomy of a Response</vt:lpstr>
      <vt:lpstr>More Sophisticated Requests</vt:lpstr>
      <vt:lpstr>Stream Query</vt:lpstr>
      <vt:lpstr>TF-IDF Scores </vt:lpstr>
      <vt:lpstr>Summary Creation</vt:lpstr>
      <vt:lpstr>Machine Learning Summaries</vt:lpstr>
      <vt:lpstr>Feature Extraction</vt:lpstr>
      <vt:lpstr>Feature Extraction: What Kind?</vt:lpstr>
      <vt:lpstr>Feature Extraction: How?</vt:lpstr>
      <vt:lpstr>Feature Extraction: How?</vt:lpstr>
      <vt:lpstr>Feature Extraction: Article-Dependent</vt:lpstr>
      <vt:lpstr>Feature Extraction: Support Function</vt:lpstr>
      <vt:lpstr>Feature Extraction: Support Function</vt:lpstr>
      <vt:lpstr>Feature Extraction: Title Similarity</vt:lpstr>
      <vt:lpstr>Feature Extraction: Sentence to Sentence Cohesion</vt:lpstr>
      <vt:lpstr>Feature Extraction: Sentence to Centroid Cohesion</vt:lpstr>
      <vt:lpstr>Feature Extraction: Article-Independent</vt:lpstr>
      <vt:lpstr>Feature Matrix</vt:lpstr>
      <vt:lpstr>Model Training</vt:lpstr>
      <vt:lpstr>Evaluation</vt:lpstr>
      <vt:lpstr>Classic IR Evaluation Metrics</vt:lpstr>
      <vt:lpstr>ROUGE Scores</vt:lpstr>
      <vt:lpstr>ROUGE-N</vt:lpstr>
      <vt:lpstr>ROUGE-L</vt:lpstr>
      <vt:lpstr>ROUGE in Python</vt:lpstr>
      <vt:lpstr>Comparing the Algorithms</vt:lpstr>
      <vt:lpstr>Example</vt:lpstr>
      <vt:lpstr>Example</vt:lpstr>
      <vt:lpstr>Comparing the Algorithms</vt:lpstr>
      <vt:lpstr>References</vt:lpstr>
      <vt:lpstr>Presentazione standard di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Lucene™</dc:title>
  <dc:creator/>
  <cp:keywords/>
  <cp:lastModifiedBy/>
  <cp:revision>3</cp:revision>
  <dcterms:created xsi:type="dcterms:W3CDTF">2016-05-29T16:26:30Z</dcterms:created>
  <dcterms:modified xsi:type="dcterms:W3CDTF">2021-06-09T10:06:33Z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