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9" r:id="rId5"/>
    <p:sldId id="352" r:id="rId6"/>
    <p:sldId id="384" r:id="rId7"/>
    <p:sldId id="353" r:id="rId8"/>
    <p:sldId id="356" r:id="rId9"/>
    <p:sldId id="357" r:id="rId10"/>
    <p:sldId id="385" r:id="rId11"/>
    <p:sldId id="360" r:id="rId12"/>
    <p:sldId id="399" r:id="rId13"/>
    <p:sldId id="386" r:id="rId14"/>
    <p:sldId id="381" r:id="rId15"/>
    <p:sldId id="367" r:id="rId16"/>
    <p:sldId id="369" r:id="rId17"/>
    <p:sldId id="390" r:id="rId18"/>
    <p:sldId id="371" r:id="rId19"/>
    <p:sldId id="392" r:id="rId20"/>
    <p:sldId id="400" r:id="rId21"/>
    <p:sldId id="377" r:id="rId22"/>
    <p:sldId id="401" r:id="rId23"/>
    <p:sldId id="397" r:id="rId24"/>
    <p:sldId id="395" r:id="rId25"/>
    <p:sldId id="402" r:id="rId26"/>
    <p:sldId id="398" r:id="rId27"/>
    <p:sldId id="378" r:id="rId28"/>
  </p:sldIdLst>
  <p:sldSz cx="12192000" cy="6858000"/>
  <p:notesSz cx="6797675" cy="9928225"/>
  <p:defaultTextStyle>
    <a:defPPr>
      <a:defRPr lang="de-DE"/>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Standardabschnitt" id="{9F73830C-AE0A-444E-98C4-5280A91A1692}">
          <p14:sldIdLst>
            <p14:sldId id="259"/>
            <p14:sldId id="352"/>
            <p14:sldId id="384"/>
            <p14:sldId id="353"/>
            <p14:sldId id="356"/>
            <p14:sldId id="357"/>
            <p14:sldId id="385"/>
            <p14:sldId id="360"/>
            <p14:sldId id="399"/>
            <p14:sldId id="386"/>
            <p14:sldId id="381"/>
            <p14:sldId id="367"/>
            <p14:sldId id="369"/>
            <p14:sldId id="390"/>
            <p14:sldId id="371"/>
            <p14:sldId id="392"/>
            <p14:sldId id="400"/>
            <p14:sldId id="377"/>
            <p14:sldId id="401"/>
            <p14:sldId id="397"/>
            <p14:sldId id="395"/>
            <p14:sldId id="402"/>
            <p14:sldId id="398"/>
          </p14:sldIdLst>
        </p14:section>
        <p14:section name="Archiv" id="{8F346D41-1BB2-4EA8-A85C-333D94826787}">
          <p14:sldIdLst>
            <p14:sldId id="3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4A25C7-E0CF-8109-E8C1-9FC9679BCE84}" name="Marvin Brands" initials="MB" userId="a5a47c049b9e9f4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0089CF"/>
    <a:srgbClr val="1FE169"/>
    <a:srgbClr val="3699CA"/>
    <a:srgbClr val="6370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29836D-8E8F-45B0-A827-DD45665E1469}" v="3189" vWet="3191" dt="2023-09-19T19:40:00.815"/>
    <p1510:client id="{3F2D83AC-07BA-4362-A3DF-D7A6C94AFD8B}" v="11126" dt="2023-09-19T19:45:18.169"/>
    <p1510:client id="{AED2E22F-C1F9-4F11-91CB-8E27F4929B49}" v="6974" vWet="6976" dt="2023-09-19T19:44:10.866"/>
    <p1510:client id="{C2D5E7C9-BC85-402F-89A0-12800AADA8A3}" v="2446" vWet="2450" dt="2023-09-19T19:44:43.933"/>
  </p1510:revLst>
</p1510:revInfo>
</file>

<file path=ppt/tableStyles.xml><?xml version="1.0" encoding="utf-8"?>
<a:tblStyleLst xmlns:a="http://schemas.openxmlformats.org/drawingml/2006/main" def="{073A0DAA-6AF3-43AB-8588-CEC1D06C72B9}">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94660"/>
  </p:normalViewPr>
  <p:slideViewPr>
    <p:cSldViewPr snapToGrid="0">
      <p:cViewPr>
        <p:scale>
          <a:sx n="100" d="100"/>
          <a:sy n="100" d="100"/>
        </p:scale>
        <p:origin x="672" y="18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E1CB6846-D248-DC87-E8AA-2F276A7FDC1D}"/>
              </a:ext>
            </a:extLst>
          </p:cNvPr>
          <p:cNvSpPr>
            <a:spLocks noGrp="1"/>
          </p:cNvSpPr>
          <p:nvPr>
            <p:ph type="hdr" sz="quarter"/>
          </p:nvPr>
        </p:nvSpPr>
        <p:spPr>
          <a:xfrm>
            <a:off x="1141413" y="128588"/>
            <a:ext cx="3398837" cy="652462"/>
          </a:xfrm>
          <a:prstGeom prst="rect">
            <a:avLst/>
          </a:prstGeom>
        </p:spPr>
        <p:txBody>
          <a:bodyPr vert="horz" lIns="0" tIns="0" rIns="0" bIns="0" rtlCol="0"/>
          <a:lstStyle>
            <a:lvl1pPr algn="l" fontAlgn="auto">
              <a:spcBef>
                <a:spcPts val="0"/>
              </a:spcBef>
              <a:spcAft>
                <a:spcPts val="0"/>
              </a:spcAft>
              <a:defRPr sz="900">
                <a:latin typeface="Arial"/>
                <a:cs typeface="+mn-cs"/>
              </a:defRPr>
            </a:lvl1pPr>
          </a:lstStyle>
          <a:p>
            <a:pPr>
              <a:defRPr/>
            </a:pPr>
            <a:endParaRPr lang="de-DE"/>
          </a:p>
        </p:txBody>
      </p:sp>
      <p:grpSp>
        <p:nvGrpSpPr>
          <p:cNvPr id="8195" name="Gruppierung 2">
            <a:extLst>
              <a:ext uri="{FF2B5EF4-FFF2-40B4-BE49-F238E27FC236}">
                <a16:creationId xmlns:a16="http://schemas.microsoft.com/office/drawing/2014/main" id="{53851003-DE81-781E-6031-9D10A442E6E2}"/>
              </a:ext>
            </a:extLst>
          </p:cNvPr>
          <p:cNvGrpSpPr>
            <a:grpSpLocks/>
          </p:cNvGrpSpPr>
          <p:nvPr/>
        </p:nvGrpSpPr>
        <p:grpSpPr bwMode="auto">
          <a:xfrm>
            <a:off x="1133475" y="0"/>
            <a:ext cx="5664200" cy="77788"/>
            <a:chOff x="1143000" y="-2"/>
            <a:chExt cx="5714999" cy="108000"/>
          </a:xfrm>
        </p:grpSpPr>
        <p:sp>
          <p:nvSpPr>
            <p:cNvPr id="7" name="Rechteck 6">
              <a:extLst>
                <a:ext uri="{FF2B5EF4-FFF2-40B4-BE49-F238E27FC236}">
                  <a16:creationId xmlns:a16="http://schemas.microsoft.com/office/drawing/2014/main" id="{E6B1587A-D6DF-BFD5-F785-E1C53497BE06}"/>
                </a:ext>
              </a:extLst>
            </p:cNvPr>
            <p:cNvSpPr/>
            <p:nvPr userDrawn="1"/>
          </p:nvSpPr>
          <p:spPr bwMode="auto">
            <a:xfrm>
              <a:off x="1143000" y="-2"/>
              <a:ext cx="1800353"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8" name="Rechteck 7">
              <a:extLst>
                <a:ext uri="{FF2B5EF4-FFF2-40B4-BE49-F238E27FC236}">
                  <a16:creationId xmlns:a16="http://schemas.microsoft.com/office/drawing/2014/main" id="{E0AA005E-5FDB-A3ED-E37A-154B0932BDA1}"/>
                </a:ext>
              </a:extLst>
            </p:cNvPr>
            <p:cNvSpPr/>
            <p:nvPr userDrawn="1"/>
          </p:nvSpPr>
          <p:spPr bwMode="auto">
            <a:xfrm>
              <a:off x="2943353" y="-2"/>
              <a:ext cx="180195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9" name="Rechteck 8">
              <a:extLst>
                <a:ext uri="{FF2B5EF4-FFF2-40B4-BE49-F238E27FC236}">
                  <a16:creationId xmlns:a16="http://schemas.microsoft.com/office/drawing/2014/main" id="{8B672185-CAB3-EDC3-8660-99B7C810F3A9}"/>
                </a:ext>
              </a:extLst>
            </p:cNvPr>
            <p:cNvSpPr/>
            <p:nvPr userDrawn="1"/>
          </p:nvSpPr>
          <p:spPr bwMode="auto">
            <a:xfrm>
              <a:off x="4745308" y="-2"/>
              <a:ext cx="211269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sp>
        <p:nvSpPr>
          <p:cNvPr id="8196" name="Rectangle 4">
            <a:extLst>
              <a:ext uri="{FF2B5EF4-FFF2-40B4-BE49-F238E27FC236}">
                <a16:creationId xmlns:a16="http://schemas.microsoft.com/office/drawing/2014/main" id="{5439E710-CF91-133B-72B0-64637052C916}"/>
              </a:ext>
            </a:extLst>
          </p:cNvPr>
          <p:cNvSpPr>
            <a:spLocks noChangeArrowheads="1"/>
          </p:cNvSpPr>
          <p:nvPr/>
        </p:nvSpPr>
        <p:spPr bwMode="auto">
          <a:xfrm>
            <a:off x="4700588" y="388938"/>
            <a:ext cx="9556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175"/>
              </a:lnSpc>
            </a:pPr>
            <a:r>
              <a:rPr lang="de-DE" altLang="de-DE" sz="900"/>
              <a:t>Chart</a:t>
            </a:r>
            <a:r>
              <a:rPr lang="de-DE" altLang="de-DE" sz="900">
                <a:solidFill>
                  <a:srgbClr val="000000"/>
                </a:solidFill>
              </a:rPr>
              <a:t>: </a:t>
            </a:r>
            <a:fld id="{DF2A75D0-F1D8-44A4-B931-B4D3F44CBFE9}" type="slidenum">
              <a:rPr lang="de-DE" altLang="de-DE" sz="900">
                <a:solidFill>
                  <a:srgbClr val="000000"/>
                </a:solidFill>
              </a:rPr>
              <a:pPr>
                <a:lnSpc>
                  <a:spcPts val="1175"/>
                </a:lnSpc>
              </a:pPr>
              <a:t>‹Nr.›</a:t>
            </a:fld>
            <a:endParaRPr lang="de-DE" altLang="de-DE" sz="900"/>
          </a:p>
        </p:txBody>
      </p:sp>
      <p:pic>
        <p:nvPicPr>
          <p:cNvPr id="8197" name="Bild 7" descr="Logo_17pt.wmf">
            <a:extLst>
              <a:ext uri="{FF2B5EF4-FFF2-40B4-BE49-F238E27FC236}">
                <a16:creationId xmlns:a16="http://schemas.microsoft.com/office/drawing/2014/main" id="{C3EE38DE-F467-3AB8-09A3-169082B1D3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45100" y="9096375"/>
            <a:ext cx="10414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
            <a:extLst>
              <a:ext uri="{FF2B5EF4-FFF2-40B4-BE49-F238E27FC236}">
                <a16:creationId xmlns:a16="http://schemas.microsoft.com/office/drawing/2014/main" id="{6EB907E1-1B5F-93CB-4D27-6D4DE5B6D890}"/>
              </a:ext>
            </a:extLst>
          </p:cNvPr>
          <p:cNvSpPr txBox="1">
            <a:spLocks noChangeArrowheads="1"/>
          </p:cNvSpPr>
          <p:nvPr/>
        </p:nvSpPr>
        <p:spPr bwMode="auto">
          <a:xfrm>
            <a:off x="4700588" y="139700"/>
            <a:ext cx="1042987" cy="249238"/>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180"/>
              </a:lnSpc>
              <a:defRPr/>
            </a:pPr>
            <a:fld id="{3A6DA0C8-B110-EF42-9B42-44D642A5B286}" type="datetime1">
              <a:rPr lang="de-DE" sz="900" smtClean="0"/>
              <a:pPr>
                <a:lnSpc>
                  <a:spcPts val="1180"/>
                </a:lnSpc>
                <a:defRPr/>
              </a:pPr>
              <a:t>19.09.2023</a:t>
            </a:fld>
            <a:endParaRPr lang="de-DE" sz="900"/>
          </a:p>
        </p:txBody>
      </p:sp>
      <p:sp>
        <p:nvSpPr>
          <p:cNvPr id="14" name="Fußzeilenplatzhalter 3">
            <a:extLst>
              <a:ext uri="{FF2B5EF4-FFF2-40B4-BE49-F238E27FC236}">
                <a16:creationId xmlns:a16="http://schemas.microsoft.com/office/drawing/2014/main" id="{D42DB20D-1F9C-50D1-5951-C5A5CE5C73AA}"/>
              </a:ext>
            </a:extLst>
          </p:cNvPr>
          <p:cNvSpPr txBox="1">
            <a:spLocks/>
          </p:cNvSpPr>
          <p:nvPr/>
        </p:nvSpPr>
        <p:spPr>
          <a:xfrm>
            <a:off x="1133475" y="9105900"/>
            <a:ext cx="3924300" cy="895350"/>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180"/>
              </a:lnSpc>
              <a:defRPr/>
            </a:pPr>
            <a:r>
              <a:rPr lang="de-DE" sz="900"/>
              <a:t>Prof. Dr. Elisabeth Exempel</a:t>
            </a:r>
          </a:p>
          <a:p>
            <a:pPr>
              <a:lnSpc>
                <a:spcPts val="1180"/>
              </a:lnSpc>
              <a:defRPr/>
            </a:pPr>
            <a:r>
              <a:rPr lang="de-DE" sz="900" b="0">
                <a:solidFill>
                  <a:schemeClr val="tx1"/>
                </a:solidFill>
              </a:rPr>
              <a:t>Ggf. Funktionsbezeichnung</a:t>
            </a:r>
          </a:p>
          <a:p>
            <a:pPr>
              <a:lnSpc>
                <a:spcPts val="1180"/>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180"/>
              </a:lnSpc>
              <a:defRPr/>
            </a:pPr>
            <a:endParaRPr lang="de-DE" sz="10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lienbildplatzhalter 3">
            <a:extLst>
              <a:ext uri="{FF2B5EF4-FFF2-40B4-BE49-F238E27FC236}">
                <a16:creationId xmlns:a16="http://schemas.microsoft.com/office/drawing/2014/main" id="{AACE4A62-23E0-A85C-C5D7-A9DED9BE67A5}"/>
              </a:ext>
            </a:extLst>
          </p:cNvPr>
          <p:cNvSpPr>
            <a:spLocks noGrp="1" noRot="1" noChangeAspect="1"/>
          </p:cNvSpPr>
          <p:nvPr>
            <p:ph type="sldImg" idx="2"/>
          </p:nvPr>
        </p:nvSpPr>
        <p:spPr>
          <a:xfrm>
            <a:off x="347663" y="744538"/>
            <a:ext cx="4978400" cy="280035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ACB1EEFD-CD49-ECEA-45DB-8692FC9C8DCE}"/>
              </a:ext>
            </a:extLst>
          </p:cNvPr>
          <p:cNvSpPr>
            <a:spLocks noGrp="1"/>
          </p:cNvSpPr>
          <p:nvPr>
            <p:ph type="body" sz="quarter" idx="3"/>
          </p:nvPr>
        </p:nvSpPr>
        <p:spPr>
          <a:xfrm>
            <a:off x="1133475" y="3697288"/>
            <a:ext cx="5414963" cy="4784725"/>
          </a:xfrm>
          <a:prstGeom prst="rect">
            <a:avLst/>
          </a:prstGeom>
        </p:spPr>
        <p:txBody>
          <a:bodyPr vert="horz" lIns="91440" tIns="45720" rIns="91440" bIns="45720" rtlCol="0"/>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 name="Überschriftenplatzhalter 1">
            <a:extLst>
              <a:ext uri="{FF2B5EF4-FFF2-40B4-BE49-F238E27FC236}">
                <a16:creationId xmlns:a16="http://schemas.microsoft.com/office/drawing/2014/main" id="{86D53895-89B0-8257-6CB8-122E42D98E4C}"/>
              </a:ext>
            </a:extLst>
          </p:cNvPr>
          <p:cNvSpPr>
            <a:spLocks noGrp="1"/>
          </p:cNvSpPr>
          <p:nvPr>
            <p:ph type="hdr" sz="quarter"/>
          </p:nvPr>
        </p:nvSpPr>
        <p:spPr>
          <a:xfrm>
            <a:off x="1141413" y="150813"/>
            <a:ext cx="3398837" cy="482600"/>
          </a:xfrm>
          <a:prstGeom prst="rect">
            <a:avLst/>
          </a:prstGeom>
        </p:spPr>
        <p:txBody>
          <a:bodyPr vert="horz" lIns="0" tIns="0" rIns="0" bIns="0" rtlCol="0"/>
          <a:lstStyle>
            <a:lvl1pPr algn="l" fontAlgn="auto">
              <a:spcBef>
                <a:spcPts val="0"/>
              </a:spcBef>
              <a:spcAft>
                <a:spcPts val="0"/>
              </a:spcAft>
              <a:defRPr sz="900">
                <a:latin typeface="Arial"/>
                <a:cs typeface="+mn-cs"/>
              </a:defRPr>
            </a:lvl1pPr>
          </a:lstStyle>
          <a:p>
            <a:pPr>
              <a:defRPr/>
            </a:pPr>
            <a:endParaRPr lang="de-DE"/>
          </a:p>
        </p:txBody>
      </p:sp>
      <p:grpSp>
        <p:nvGrpSpPr>
          <p:cNvPr id="6149" name="Gruppierung 1">
            <a:extLst>
              <a:ext uri="{FF2B5EF4-FFF2-40B4-BE49-F238E27FC236}">
                <a16:creationId xmlns:a16="http://schemas.microsoft.com/office/drawing/2014/main" id="{C1C16466-BFFD-E4C8-10C3-5067D9149C0B}"/>
              </a:ext>
            </a:extLst>
          </p:cNvPr>
          <p:cNvGrpSpPr>
            <a:grpSpLocks/>
          </p:cNvGrpSpPr>
          <p:nvPr/>
        </p:nvGrpSpPr>
        <p:grpSpPr bwMode="auto">
          <a:xfrm>
            <a:off x="1133475" y="0"/>
            <a:ext cx="5664200" cy="77788"/>
            <a:chOff x="1143000" y="-2"/>
            <a:chExt cx="5714999" cy="108000"/>
          </a:xfrm>
        </p:grpSpPr>
        <p:sp>
          <p:nvSpPr>
            <p:cNvPr id="9" name="Rechteck 8">
              <a:extLst>
                <a:ext uri="{FF2B5EF4-FFF2-40B4-BE49-F238E27FC236}">
                  <a16:creationId xmlns:a16="http://schemas.microsoft.com/office/drawing/2014/main" id="{21DAD091-2646-72BC-7EE1-D3AD0FED7B1B}"/>
                </a:ext>
              </a:extLst>
            </p:cNvPr>
            <p:cNvSpPr/>
            <p:nvPr/>
          </p:nvSpPr>
          <p:spPr bwMode="auto">
            <a:xfrm>
              <a:off x="1143000" y="-2"/>
              <a:ext cx="1800353"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0" name="Rechteck 9">
              <a:extLst>
                <a:ext uri="{FF2B5EF4-FFF2-40B4-BE49-F238E27FC236}">
                  <a16:creationId xmlns:a16="http://schemas.microsoft.com/office/drawing/2014/main" id="{76C9EBF3-5ACD-0C31-126D-B06B6C7003D7}"/>
                </a:ext>
              </a:extLst>
            </p:cNvPr>
            <p:cNvSpPr/>
            <p:nvPr/>
          </p:nvSpPr>
          <p:spPr bwMode="auto">
            <a:xfrm>
              <a:off x="2943353" y="-2"/>
              <a:ext cx="180195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1" name="Rechteck 10">
              <a:extLst>
                <a:ext uri="{FF2B5EF4-FFF2-40B4-BE49-F238E27FC236}">
                  <a16:creationId xmlns:a16="http://schemas.microsoft.com/office/drawing/2014/main" id="{B3A0DCE4-5144-DE6D-097E-110930B15D7D}"/>
                </a:ext>
              </a:extLst>
            </p:cNvPr>
            <p:cNvSpPr/>
            <p:nvPr/>
          </p:nvSpPr>
          <p:spPr bwMode="auto">
            <a:xfrm>
              <a:off x="4745308" y="-2"/>
              <a:ext cx="211269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sp>
        <p:nvSpPr>
          <p:cNvPr id="6150" name="Rectangle 4">
            <a:extLst>
              <a:ext uri="{FF2B5EF4-FFF2-40B4-BE49-F238E27FC236}">
                <a16:creationId xmlns:a16="http://schemas.microsoft.com/office/drawing/2014/main" id="{E45BA00C-D42D-79E1-5925-24FD6EE167C2}"/>
              </a:ext>
            </a:extLst>
          </p:cNvPr>
          <p:cNvSpPr>
            <a:spLocks noChangeArrowheads="1"/>
          </p:cNvSpPr>
          <p:nvPr/>
        </p:nvSpPr>
        <p:spPr bwMode="auto">
          <a:xfrm>
            <a:off x="4700588" y="411163"/>
            <a:ext cx="9556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175"/>
              </a:lnSpc>
            </a:pPr>
            <a:r>
              <a:rPr lang="de-DE" altLang="de-DE" sz="900"/>
              <a:t>Chart</a:t>
            </a:r>
            <a:r>
              <a:rPr lang="de-DE" altLang="de-DE" sz="900">
                <a:solidFill>
                  <a:srgbClr val="000000"/>
                </a:solidFill>
              </a:rPr>
              <a:t>: </a:t>
            </a:r>
            <a:fld id="{A7C4F9D4-6451-442D-93F0-A90F4C40C415}" type="slidenum">
              <a:rPr lang="de-DE" altLang="de-DE" sz="900">
                <a:solidFill>
                  <a:srgbClr val="000000"/>
                </a:solidFill>
              </a:rPr>
              <a:pPr>
                <a:lnSpc>
                  <a:spcPts val="1175"/>
                </a:lnSpc>
              </a:pPr>
              <a:t>‹Nr.›</a:t>
            </a:fld>
            <a:endParaRPr lang="de-DE" altLang="de-DE" sz="900"/>
          </a:p>
        </p:txBody>
      </p:sp>
      <p:pic>
        <p:nvPicPr>
          <p:cNvPr id="6151" name="Bild 7" descr="Logo_17pt.wmf">
            <a:extLst>
              <a:ext uri="{FF2B5EF4-FFF2-40B4-BE49-F238E27FC236}">
                <a16:creationId xmlns:a16="http://schemas.microsoft.com/office/drawing/2014/main" id="{2D79B4E2-EBA2-3520-8969-73B526C593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08613" y="8851900"/>
            <a:ext cx="10414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
            <a:extLst>
              <a:ext uri="{FF2B5EF4-FFF2-40B4-BE49-F238E27FC236}">
                <a16:creationId xmlns:a16="http://schemas.microsoft.com/office/drawing/2014/main" id="{8DAF297C-F994-3C5D-5DD8-49B16BBF1935}"/>
              </a:ext>
            </a:extLst>
          </p:cNvPr>
          <p:cNvSpPr txBox="1">
            <a:spLocks noChangeArrowheads="1"/>
          </p:cNvSpPr>
          <p:nvPr/>
        </p:nvSpPr>
        <p:spPr bwMode="auto">
          <a:xfrm>
            <a:off x="4700588" y="161925"/>
            <a:ext cx="1042987" cy="249238"/>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180"/>
              </a:lnSpc>
              <a:defRPr/>
            </a:pPr>
            <a:fld id="{3A6DA0C8-B110-EF42-9B42-44D642A5B286}" type="datetime1">
              <a:rPr lang="de-DE" sz="900" smtClean="0"/>
              <a:pPr>
                <a:lnSpc>
                  <a:spcPts val="1180"/>
                </a:lnSpc>
                <a:defRPr/>
              </a:pPr>
              <a:t>19.09.2023</a:t>
            </a:fld>
            <a:endParaRPr lang="de-DE" sz="900"/>
          </a:p>
        </p:txBody>
      </p:sp>
      <p:sp>
        <p:nvSpPr>
          <p:cNvPr id="15" name="Fußzeilenplatzhalter 3">
            <a:extLst>
              <a:ext uri="{FF2B5EF4-FFF2-40B4-BE49-F238E27FC236}">
                <a16:creationId xmlns:a16="http://schemas.microsoft.com/office/drawing/2014/main" id="{EA27A1C8-4218-D1BF-348B-375DE07626A1}"/>
              </a:ext>
            </a:extLst>
          </p:cNvPr>
          <p:cNvSpPr txBox="1">
            <a:spLocks/>
          </p:cNvSpPr>
          <p:nvPr/>
        </p:nvSpPr>
        <p:spPr>
          <a:xfrm>
            <a:off x="1133475" y="8861425"/>
            <a:ext cx="3924300" cy="895350"/>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180"/>
              </a:lnSpc>
              <a:defRPr/>
            </a:pPr>
            <a:r>
              <a:rPr lang="de-DE" sz="900"/>
              <a:t>Prof. Dr. Elisabeth Exempel</a:t>
            </a:r>
          </a:p>
          <a:p>
            <a:pPr>
              <a:lnSpc>
                <a:spcPts val="1180"/>
              </a:lnSpc>
              <a:defRPr/>
            </a:pPr>
            <a:r>
              <a:rPr lang="de-DE" sz="900" b="0">
                <a:solidFill>
                  <a:schemeClr val="tx1"/>
                </a:solidFill>
              </a:rPr>
              <a:t>Ggf. Funktionsbezeichnung</a:t>
            </a:r>
          </a:p>
          <a:p>
            <a:pPr>
              <a:lnSpc>
                <a:spcPts val="1180"/>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180"/>
              </a:lnSpc>
              <a:defRPr/>
            </a:pPr>
            <a:endParaRPr lang="de-DE" sz="100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1466852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4021533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a:extLst>
              <a:ext uri="{FF2B5EF4-FFF2-40B4-BE49-F238E27FC236}">
                <a16:creationId xmlns:a16="http://schemas.microsoft.com/office/drawing/2014/main" id="{9410B624-D86C-DED2-B5E1-24901E5CA75E}"/>
              </a:ext>
            </a:extLst>
          </p:cNvPr>
          <p:cNvSpPr>
            <a:spLocks noGrp="1" noRot="1" noChangeAspect="1" noTextEdit="1"/>
          </p:cNvSpPr>
          <p:nvPr>
            <p:ph type="sldImg"/>
          </p:nvPr>
        </p:nvSpPr>
        <p:spPr bwMode="auto">
          <a:xfrm>
            <a:off x="347663" y="744538"/>
            <a:ext cx="4978400" cy="28003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a:extLst>
              <a:ext uri="{FF2B5EF4-FFF2-40B4-BE49-F238E27FC236}">
                <a16:creationId xmlns:a16="http://schemas.microsoft.com/office/drawing/2014/main" id="{4B4E1979-599C-A0E4-E959-D9804CF831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a:p>
        </p:txBody>
      </p:sp>
    </p:spTree>
    <p:extLst>
      <p:ext uri="{BB962C8B-B14F-4D97-AF65-F5344CB8AC3E}">
        <p14:creationId xmlns:p14="http://schemas.microsoft.com/office/powerpoint/2010/main" val="2802067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a:extLst>
              <a:ext uri="{FF2B5EF4-FFF2-40B4-BE49-F238E27FC236}">
                <a16:creationId xmlns:a16="http://schemas.microsoft.com/office/drawing/2014/main" id="{9410B624-D86C-DED2-B5E1-24901E5CA75E}"/>
              </a:ext>
            </a:extLst>
          </p:cNvPr>
          <p:cNvSpPr>
            <a:spLocks noGrp="1" noRot="1" noChangeAspect="1" noTextEdit="1"/>
          </p:cNvSpPr>
          <p:nvPr>
            <p:ph type="sldImg"/>
          </p:nvPr>
        </p:nvSpPr>
        <p:spPr bwMode="auto">
          <a:xfrm>
            <a:off x="347663" y="744538"/>
            <a:ext cx="4978400" cy="28003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a:extLst>
              <a:ext uri="{FF2B5EF4-FFF2-40B4-BE49-F238E27FC236}">
                <a16:creationId xmlns:a16="http://schemas.microsoft.com/office/drawing/2014/main" id="{4B4E1979-599C-A0E4-E959-D9804CF831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a:p>
        </p:txBody>
      </p:sp>
    </p:spTree>
    <p:extLst>
      <p:ext uri="{BB962C8B-B14F-4D97-AF65-F5344CB8AC3E}">
        <p14:creationId xmlns:p14="http://schemas.microsoft.com/office/powerpoint/2010/main" val="3354257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a:extLst>
              <a:ext uri="{FF2B5EF4-FFF2-40B4-BE49-F238E27FC236}">
                <a16:creationId xmlns:a16="http://schemas.microsoft.com/office/drawing/2014/main" id="{9410B624-D86C-DED2-B5E1-24901E5CA75E}"/>
              </a:ext>
            </a:extLst>
          </p:cNvPr>
          <p:cNvSpPr>
            <a:spLocks noGrp="1" noRot="1" noChangeAspect="1" noTextEdit="1"/>
          </p:cNvSpPr>
          <p:nvPr>
            <p:ph type="sldImg"/>
          </p:nvPr>
        </p:nvSpPr>
        <p:spPr bwMode="auto">
          <a:xfrm>
            <a:off x="347663" y="744538"/>
            <a:ext cx="4978400" cy="28003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a:extLst>
              <a:ext uri="{FF2B5EF4-FFF2-40B4-BE49-F238E27FC236}">
                <a16:creationId xmlns:a16="http://schemas.microsoft.com/office/drawing/2014/main" id="{4B4E1979-599C-A0E4-E959-D9804CF831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 typeface="Arial" panose="020B0604020202020204" pitchFamily="34" charset="0"/>
              <a:buChar char="•"/>
            </a:pPr>
            <a:r>
              <a:rPr lang="de-DE" altLang="de-DE"/>
              <a:t>Kostenreduktionsszenarien auf Basis der CO2-Sensivität mithilfe der Learning </a:t>
            </a:r>
            <a:r>
              <a:rPr lang="de-DE" altLang="de-DE" err="1"/>
              <a:t>Curve</a:t>
            </a:r>
            <a:r>
              <a:rPr lang="de-DE" altLang="de-DE"/>
              <a:t> aufbauen auf die beiden betrachteten Netzwerke Gas und EE </a:t>
            </a:r>
            <a:r>
              <a:rPr lang="de-DE" altLang="de-DE" err="1"/>
              <a:t>angewenet</a:t>
            </a:r>
            <a:r>
              <a:rPr lang="de-DE" altLang="de-DE"/>
              <a:t> im Rahmen einer Multi-Investment-</a:t>
            </a:r>
            <a:r>
              <a:rPr lang="de-DE" altLang="de-DE" err="1"/>
              <a:t>Optimization</a:t>
            </a:r>
            <a:endParaRPr lang="de-DE" altLang="de-DE"/>
          </a:p>
          <a:p>
            <a:pPr marL="171450" indent="-171450" eaLnBrk="1" hangingPunct="1">
              <a:spcBef>
                <a:spcPct val="0"/>
              </a:spcBef>
              <a:buFont typeface="Arial" panose="020B0604020202020204" pitchFamily="34" charset="0"/>
              <a:buChar char="•"/>
            </a:pPr>
            <a:r>
              <a:rPr lang="de-DE" altLang="de-DE"/>
              <a:t>1. Teil: mit niedrigstem CO2-Wert aus Szenario 2 eine Kostenreduktion : „</a:t>
            </a:r>
            <a:r>
              <a:rPr lang="de-DE" altLang="de-DE" err="1"/>
              <a:t>low</a:t>
            </a:r>
            <a:r>
              <a:rPr lang="de-DE" altLang="de-DE"/>
              <a:t> CO2“ mit eingezeichneter Amortisationszeit der Referenznetzwerke</a:t>
            </a:r>
          </a:p>
          <a:p>
            <a:pPr marL="171450" indent="-171450" eaLnBrk="1" hangingPunct="1">
              <a:spcBef>
                <a:spcPct val="0"/>
              </a:spcBef>
              <a:buFont typeface="Arial" panose="020B0604020202020204" pitchFamily="34" charset="0"/>
              <a:buChar char="•"/>
            </a:pPr>
            <a:r>
              <a:rPr lang="de-DE" altLang="de-DE"/>
              <a:t>Interessante Punkte: wenn Kapitalkosten so gering, sodass die Amortisationszeit gleich des H2-Netzwerks gleich dem Referenznetzwerk ist</a:t>
            </a:r>
          </a:p>
          <a:p>
            <a:pPr marL="628650" lvl="1" indent="-171450" eaLnBrk="1" hangingPunct="1">
              <a:spcBef>
                <a:spcPct val="0"/>
              </a:spcBef>
              <a:buFont typeface="Arial" panose="020B0604020202020204" pitchFamily="34" charset="0"/>
              <a:buChar char="•"/>
            </a:pPr>
            <a:r>
              <a:rPr lang="de-DE" altLang="de-DE"/>
              <a:t>Für EE-Netzwerk ergibt sich gleiche Amortisationszeit:</a:t>
            </a:r>
          </a:p>
          <a:p>
            <a:pPr marL="1085850" lvl="2" indent="-171450" eaLnBrk="1" hangingPunct="1">
              <a:spcBef>
                <a:spcPct val="0"/>
              </a:spcBef>
              <a:buFont typeface="Arial" panose="020B0604020202020204" pitchFamily="34" charset="0"/>
              <a:buChar char="•"/>
            </a:pPr>
            <a:r>
              <a:rPr lang="de-DE" altLang="de-DE" err="1"/>
              <a:t>Ref</a:t>
            </a:r>
            <a:r>
              <a:rPr lang="de-DE" altLang="de-DE"/>
              <a:t>-Amortisationszeit von knapp 41 Jahren</a:t>
            </a:r>
          </a:p>
          <a:p>
            <a:pPr marL="1085850" lvl="2" indent="-171450" eaLnBrk="1" hangingPunct="1">
              <a:spcBef>
                <a:spcPct val="0"/>
              </a:spcBef>
              <a:buFont typeface="Arial" panose="020B0604020202020204" pitchFamily="34" charset="0"/>
              <a:buChar char="•"/>
            </a:pPr>
            <a:r>
              <a:rPr lang="de-DE" altLang="de-DE"/>
              <a:t>Bei Kostenszenario „high </a:t>
            </a:r>
            <a:r>
              <a:rPr lang="de-DE" altLang="de-DE" err="1"/>
              <a:t>cost</a:t>
            </a:r>
            <a:r>
              <a:rPr lang="de-DE" altLang="de-DE"/>
              <a:t> </a:t>
            </a:r>
            <a:r>
              <a:rPr lang="de-DE" altLang="de-DE" err="1"/>
              <a:t>reduction</a:t>
            </a:r>
            <a:r>
              <a:rPr lang="de-DE" altLang="de-DE"/>
              <a:t>“: im Jahr 2029 sinken die Kapitalkosten auf 41.000 €, unter die Hälfte des eigentlichen Kapitalkosten</a:t>
            </a:r>
          </a:p>
          <a:p>
            <a:pPr marL="1085850" lvl="2" indent="-171450" eaLnBrk="1" hangingPunct="1">
              <a:spcBef>
                <a:spcPct val="0"/>
              </a:spcBef>
              <a:buFont typeface="Arial" panose="020B0604020202020204" pitchFamily="34" charset="0"/>
              <a:buChar char="•"/>
            </a:pPr>
            <a:r>
              <a:rPr lang="de-DE" altLang="de-DE"/>
              <a:t>Kostenszenario „ </a:t>
            </a:r>
            <a:r>
              <a:rPr lang="de-DE" altLang="de-DE" err="1"/>
              <a:t>average</a:t>
            </a:r>
            <a:r>
              <a:rPr lang="de-DE" altLang="de-DE"/>
              <a:t>“ erreicht das H2-Netzwerk ebenfalls eine Amortisationszeit von knapp 34 Jahren, mit Kapitalkosten von 43.000 € im Jahr  2029</a:t>
            </a:r>
          </a:p>
          <a:p>
            <a:pPr marL="628650" lvl="1" indent="-171450" eaLnBrk="1" hangingPunct="1">
              <a:spcBef>
                <a:spcPct val="0"/>
              </a:spcBef>
              <a:buFont typeface="Arial" panose="020B0604020202020204" pitchFamily="34" charset="0"/>
              <a:buChar char="•"/>
            </a:pPr>
            <a:r>
              <a:rPr lang="de-DE" altLang="de-DE"/>
              <a:t>Für Gas-Netzwerk: Amortisationszeit von </a:t>
            </a:r>
          </a:p>
          <a:p>
            <a:pPr marL="1085850" lvl="2" indent="-171450" eaLnBrk="1" hangingPunct="1">
              <a:spcBef>
                <a:spcPct val="0"/>
              </a:spcBef>
              <a:buFont typeface="Arial" panose="020B0604020202020204" pitchFamily="34" charset="0"/>
              <a:buChar char="•"/>
            </a:pPr>
            <a:r>
              <a:rPr lang="de-DE" altLang="de-DE"/>
              <a:t>Bei Kostenszenario „high </a:t>
            </a:r>
            <a:r>
              <a:rPr lang="de-DE" altLang="de-DE" err="1"/>
              <a:t>cost</a:t>
            </a:r>
            <a:r>
              <a:rPr lang="de-DE" altLang="de-DE"/>
              <a:t> </a:t>
            </a:r>
            <a:r>
              <a:rPr lang="de-DE" altLang="de-DE" err="1"/>
              <a:t>reduction</a:t>
            </a:r>
            <a:r>
              <a:rPr lang="de-DE" altLang="de-DE"/>
              <a:t>“: im Jahr 2029 sinken die Kapitalkosten auf 41.000 €, unter die Hälfte des eigentlichen Kapitalkosten</a:t>
            </a:r>
          </a:p>
          <a:p>
            <a:pPr marL="1085850" lvl="2" indent="-171450" eaLnBrk="1" hangingPunct="1">
              <a:spcBef>
                <a:spcPct val="0"/>
              </a:spcBef>
              <a:buFont typeface="Arial" panose="020B0604020202020204" pitchFamily="34" charset="0"/>
              <a:buChar char="•"/>
            </a:pPr>
            <a:r>
              <a:rPr lang="de-DE" altLang="de-DE"/>
              <a:t>Kostenszenario „ </a:t>
            </a:r>
            <a:r>
              <a:rPr lang="de-DE" altLang="de-DE" err="1"/>
              <a:t>average</a:t>
            </a:r>
            <a:r>
              <a:rPr lang="de-DE" altLang="de-DE"/>
              <a:t>“ erreicht das H2-Netzwerk ebenfalls eine Amortisationszeit von knapp 34 Jahren, mit Kapitalkosten von 43.000 € im Jahr 2033</a:t>
            </a:r>
          </a:p>
          <a:p>
            <a:pPr marL="171450" lvl="0" indent="-171450" eaLnBrk="1" hangingPunct="1">
              <a:spcBef>
                <a:spcPct val="0"/>
              </a:spcBef>
              <a:buFont typeface="Arial" panose="020B0604020202020204" pitchFamily="34" charset="0"/>
              <a:buChar char="•"/>
            </a:pPr>
            <a:r>
              <a:rPr lang="de-DE" altLang="de-DE"/>
              <a:t>12 Teil Betrachtung des Maximums an CO2-Limit, wo das H2-Netz noch gebaut wird:</a:t>
            </a:r>
          </a:p>
          <a:p>
            <a:pPr marL="628650" lvl="1" indent="-171450" eaLnBrk="1" hangingPunct="1">
              <a:spcBef>
                <a:spcPct val="0"/>
              </a:spcBef>
              <a:buFont typeface="Arial" panose="020B0604020202020204" pitchFamily="34" charset="0"/>
              <a:buChar char="•"/>
            </a:pPr>
            <a:r>
              <a:rPr lang="de-DE" altLang="de-DE"/>
              <a:t>Beide Netzwerke befinden sich mit allen Szenarien unter der Amortisationszeit der Referenznetzwerke.</a:t>
            </a:r>
          </a:p>
          <a:p>
            <a:pPr marL="628650" lvl="1" indent="-171450" eaLnBrk="1" hangingPunct="1">
              <a:spcBef>
                <a:spcPct val="0"/>
              </a:spcBef>
              <a:buFont typeface="Arial" panose="020B0604020202020204" pitchFamily="34" charset="0"/>
              <a:buChar char="•"/>
            </a:pPr>
            <a:r>
              <a:rPr lang="de-DE" altLang="de-DE"/>
              <a:t>Theoretisch kann hier mit Kapitalkosten von 85.000 € im Jahr 2023 ein Netzwerk gebaut werden</a:t>
            </a:r>
          </a:p>
          <a:p>
            <a:pPr marL="628650" lvl="1" indent="-171450" eaLnBrk="1" hangingPunct="1">
              <a:spcBef>
                <a:spcPct val="0"/>
              </a:spcBef>
              <a:buFont typeface="Arial" panose="020B0604020202020204" pitchFamily="34" charset="0"/>
              <a:buChar char="•"/>
            </a:pPr>
            <a:r>
              <a:rPr lang="de-DE" altLang="de-DE"/>
              <a:t>ABER: sehr spekulativ, Betrachtung ergibt so keinen Sinn, weil XXX</a:t>
            </a:r>
          </a:p>
          <a:p>
            <a:pPr marL="0" lvl="0" indent="0" eaLnBrk="1" hangingPunct="1">
              <a:spcBef>
                <a:spcPct val="0"/>
              </a:spcBef>
              <a:buFont typeface="Arial" panose="020B0604020202020204" pitchFamily="34" charset="0"/>
              <a:buNone/>
            </a:pPr>
            <a:endParaRPr lang="de-DE" altLang="de-DE"/>
          </a:p>
          <a:p>
            <a:pPr marL="171450" lvl="0" indent="-171450" eaLnBrk="1" hangingPunct="1">
              <a:spcBef>
                <a:spcPct val="0"/>
              </a:spcBef>
              <a:buFont typeface="Arial" panose="020B0604020202020204" pitchFamily="34" charset="0"/>
              <a:buChar char="•"/>
            </a:pPr>
            <a:r>
              <a:rPr lang="de-DE" altLang="de-DE"/>
              <a:t>Kommt an sein Limit, weil:</a:t>
            </a:r>
          </a:p>
          <a:p>
            <a:pPr marL="628650" lvl="1" indent="-171450" eaLnBrk="1" hangingPunct="1">
              <a:spcBef>
                <a:spcPct val="0"/>
              </a:spcBef>
              <a:buFont typeface="Arial" panose="020B0604020202020204" pitchFamily="34" charset="0"/>
              <a:buChar char="•"/>
            </a:pPr>
            <a:endParaRPr lang="de-DE" altLang="de-DE"/>
          </a:p>
        </p:txBody>
      </p:sp>
    </p:spTree>
    <p:extLst>
      <p:ext uri="{BB962C8B-B14F-4D97-AF65-F5344CB8AC3E}">
        <p14:creationId xmlns:p14="http://schemas.microsoft.com/office/powerpoint/2010/main" val="3955866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a:extLst>
              <a:ext uri="{FF2B5EF4-FFF2-40B4-BE49-F238E27FC236}">
                <a16:creationId xmlns:a16="http://schemas.microsoft.com/office/drawing/2014/main" id="{9410B624-D86C-DED2-B5E1-24901E5CA75E}"/>
              </a:ext>
            </a:extLst>
          </p:cNvPr>
          <p:cNvSpPr>
            <a:spLocks noGrp="1" noRot="1" noChangeAspect="1" noTextEdit="1"/>
          </p:cNvSpPr>
          <p:nvPr>
            <p:ph type="sldImg"/>
          </p:nvPr>
        </p:nvSpPr>
        <p:spPr bwMode="auto">
          <a:xfrm>
            <a:off x="347663" y="744538"/>
            <a:ext cx="4978400" cy="28003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a:extLst>
              <a:ext uri="{FF2B5EF4-FFF2-40B4-BE49-F238E27FC236}">
                <a16:creationId xmlns:a16="http://schemas.microsoft.com/office/drawing/2014/main" id="{4B4E1979-599C-A0E4-E959-D9804CF831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a:p>
        </p:txBody>
      </p:sp>
    </p:spTree>
    <p:extLst>
      <p:ext uri="{BB962C8B-B14F-4D97-AF65-F5344CB8AC3E}">
        <p14:creationId xmlns:p14="http://schemas.microsoft.com/office/powerpoint/2010/main" val="4025809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1297693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a:extLst>
              <a:ext uri="{FF2B5EF4-FFF2-40B4-BE49-F238E27FC236}">
                <a16:creationId xmlns:a16="http://schemas.microsoft.com/office/drawing/2014/main" id="{9410B624-D86C-DED2-B5E1-24901E5CA75E}"/>
              </a:ext>
            </a:extLst>
          </p:cNvPr>
          <p:cNvSpPr>
            <a:spLocks noGrp="1" noRot="1" noChangeAspect="1" noTextEdit="1"/>
          </p:cNvSpPr>
          <p:nvPr>
            <p:ph type="sldImg"/>
          </p:nvPr>
        </p:nvSpPr>
        <p:spPr bwMode="auto">
          <a:xfrm>
            <a:off x="347663" y="744538"/>
            <a:ext cx="4978400" cy="28003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a:extLst>
              <a:ext uri="{FF2B5EF4-FFF2-40B4-BE49-F238E27FC236}">
                <a16:creationId xmlns:a16="http://schemas.microsoft.com/office/drawing/2014/main" id="{4B4E1979-599C-A0E4-E959-D9804CF831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a:p>
        </p:txBody>
      </p:sp>
    </p:spTree>
    <p:extLst>
      <p:ext uri="{BB962C8B-B14F-4D97-AF65-F5344CB8AC3E}">
        <p14:creationId xmlns:p14="http://schemas.microsoft.com/office/powerpoint/2010/main" val="3537052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6859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a:extLst>
              <a:ext uri="{FF2B5EF4-FFF2-40B4-BE49-F238E27FC236}">
                <a16:creationId xmlns:a16="http://schemas.microsoft.com/office/drawing/2014/main" id="{9410B624-D86C-DED2-B5E1-24901E5CA75E}"/>
              </a:ext>
            </a:extLst>
          </p:cNvPr>
          <p:cNvSpPr>
            <a:spLocks noGrp="1" noRot="1" noChangeAspect="1" noTextEdit="1"/>
          </p:cNvSpPr>
          <p:nvPr>
            <p:ph type="sldImg"/>
          </p:nvPr>
        </p:nvSpPr>
        <p:spPr bwMode="auto">
          <a:xfrm>
            <a:off x="347663" y="744538"/>
            <a:ext cx="4978400" cy="28003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a:extLst>
              <a:ext uri="{FF2B5EF4-FFF2-40B4-BE49-F238E27FC236}">
                <a16:creationId xmlns:a16="http://schemas.microsoft.com/office/drawing/2014/main" id="{4B4E1979-599C-A0E4-E959-D9804CF831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a:p>
        </p:txBody>
      </p:sp>
    </p:spTree>
    <p:extLst>
      <p:ext uri="{BB962C8B-B14F-4D97-AF65-F5344CB8AC3E}">
        <p14:creationId xmlns:p14="http://schemas.microsoft.com/office/powerpoint/2010/main" val="2901058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94863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532429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a:extLst>
              <a:ext uri="{FF2B5EF4-FFF2-40B4-BE49-F238E27FC236}">
                <a16:creationId xmlns:a16="http://schemas.microsoft.com/office/drawing/2014/main" id="{9410B624-D86C-DED2-B5E1-24901E5CA75E}"/>
              </a:ext>
            </a:extLst>
          </p:cNvPr>
          <p:cNvSpPr>
            <a:spLocks noGrp="1" noRot="1" noChangeAspect="1" noTextEdit="1"/>
          </p:cNvSpPr>
          <p:nvPr>
            <p:ph type="sldImg"/>
          </p:nvPr>
        </p:nvSpPr>
        <p:spPr bwMode="auto">
          <a:xfrm>
            <a:off x="347663" y="744538"/>
            <a:ext cx="4978400" cy="28003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a:extLst>
              <a:ext uri="{FF2B5EF4-FFF2-40B4-BE49-F238E27FC236}">
                <a16:creationId xmlns:a16="http://schemas.microsoft.com/office/drawing/2014/main" id="{4B4E1979-599C-A0E4-E959-D9804CF831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de-DE" altLang="de-DE"/>
              <a:t>- Standardformeln für Berechnung beheiztes Volumen, wärmeübertragende Hüllfläche (</a:t>
            </a:r>
            <a:r>
              <a:rPr lang="de-DE" b="0" i="0">
                <a:solidFill>
                  <a:srgbClr val="333333"/>
                </a:solidFill>
                <a:effectLst/>
                <a:latin typeface="Georgia" panose="02040502050405020303" pitchFamily="18" charset="0"/>
              </a:rPr>
              <a:t>Berechnung des Jahresheizwärme- und des Jahresheizenergiebedarfs nach DIN V 4108-6, S. 235)</a:t>
            </a:r>
          </a:p>
          <a:p>
            <a:pPr marL="628650" marR="0" lvl="1"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de-DE" b="0" i="0">
                <a:solidFill>
                  <a:srgbClr val="333333"/>
                </a:solidFill>
                <a:effectLst/>
                <a:latin typeface="Georgia" panose="02040502050405020303" pitchFamily="18" charset="0"/>
              </a:rPr>
              <a:t>Differenz Warmwasserbedarf </a:t>
            </a:r>
            <a:r>
              <a:rPr lang="de-DE" b="0" i="0" err="1">
                <a:solidFill>
                  <a:srgbClr val="333333"/>
                </a:solidFill>
                <a:effectLst/>
                <a:latin typeface="Georgia" panose="02040502050405020303" pitchFamily="18" charset="0"/>
              </a:rPr>
              <a:t>Synpro</a:t>
            </a:r>
            <a:r>
              <a:rPr lang="de-DE" b="0" i="0">
                <a:solidFill>
                  <a:srgbClr val="333333"/>
                </a:solidFill>
                <a:effectLst/>
                <a:latin typeface="Georgia" panose="02040502050405020303" pitchFamily="18" charset="0"/>
              </a:rPr>
              <a:t> und Richtwerte sind sehr groß, ca. 500 kWh</a:t>
            </a:r>
          </a:p>
          <a:p>
            <a:pPr marL="628650" marR="0" lvl="1"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de-DE" b="0" i="0">
                <a:solidFill>
                  <a:srgbClr val="333333"/>
                </a:solidFill>
                <a:effectLst/>
                <a:latin typeface="Georgia" panose="02040502050405020303" pitchFamily="18" charset="0"/>
              </a:rPr>
              <a:t>Wie generiert </a:t>
            </a:r>
            <a:r>
              <a:rPr lang="de-DE" b="0" i="0" err="1">
                <a:solidFill>
                  <a:srgbClr val="333333"/>
                </a:solidFill>
                <a:effectLst/>
                <a:latin typeface="Georgia" panose="02040502050405020303" pitchFamily="18" charset="0"/>
              </a:rPr>
              <a:t>synpro</a:t>
            </a:r>
            <a:r>
              <a:rPr lang="de-DE" b="0" i="0">
                <a:solidFill>
                  <a:srgbClr val="333333"/>
                </a:solidFill>
                <a:effectLst/>
                <a:latin typeface="Georgia" panose="02040502050405020303" pitchFamily="18" charset="0"/>
              </a:rPr>
              <a:t> seine Daten? </a:t>
            </a:r>
          </a:p>
          <a:p>
            <a:pPr eaLnBrk="1" hangingPunct="1">
              <a:spcBef>
                <a:spcPct val="0"/>
              </a:spcBef>
            </a:pPr>
            <a:endParaRPr lang="de-DE" altLang="de-DE"/>
          </a:p>
        </p:txBody>
      </p:sp>
    </p:spTree>
    <p:extLst>
      <p:ext uri="{BB962C8B-B14F-4D97-AF65-F5344CB8AC3E}">
        <p14:creationId xmlns:p14="http://schemas.microsoft.com/office/powerpoint/2010/main" val="3912881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a:extLst>
              <a:ext uri="{FF2B5EF4-FFF2-40B4-BE49-F238E27FC236}">
                <a16:creationId xmlns:a16="http://schemas.microsoft.com/office/drawing/2014/main" id="{9410B624-D86C-DED2-B5E1-24901E5CA75E}"/>
              </a:ext>
            </a:extLst>
          </p:cNvPr>
          <p:cNvSpPr>
            <a:spLocks noGrp="1" noRot="1" noChangeAspect="1" noTextEdit="1"/>
          </p:cNvSpPr>
          <p:nvPr>
            <p:ph type="sldImg"/>
          </p:nvPr>
        </p:nvSpPr>
        <p:spPr bwMode="auto">
          <a:xfrm>
            <a:off x="347663" y="744538"/>
            <a:ext cx="4978400" cy="28003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a:extLst>
              <a:ext uri="{FF2B5EF4-FFF2-40B4-BE49-F238E27FC236}">
                <a16:creationId xmlns:a16="http://schemas.microsoft.com/office/drawing/2014/main" id="{4B4E1979-599C-A0E4-E959-D9804CF831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a:p>
        </p:txBody>
      </p:sp>
    </p:spTree>
    <p:extLst>
      <p:ext uri="{BB962C8B-B14F-4D97-AF65-F5344CB8AC3E}">
        <p14:creationId xmlns:p14="http://schemas.microsoft.com/office/powerpoint/2010/main" val="945724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a:extLst>
              <a:ext uri="{FF2B5EF4-FFF2-40B4-BE49-F238E27FC236}">
                <a16:creationId xmlns:a16="http://schemas.microsoft.com/office/drawing/2014/main" id="{9410B624-D86C-DED2-B5E1-24901E5CA75E}"/>
              </a:ext>
            </a:extLst>
          </p:cNvPr>
          <p:cNvSpPr>
            <a:spLocks noGrp="1" noRot="1" noChangeAspect="1" noTextEdit="1"/>
          </p:cNvSpPr>
          <p:nvPr>
            <p:ph type="sldImg"/>
          </p:nvPr>
        </p:nvSpPr>
        <p:spPr bwMode="auto">
          <a:xfrm>
            <a:off x="347663" y="744538"/>
            <a:ext cx="4978400" cy="28003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a:extLst>
              <a:ext uri="{FF2B5EF4-FFF2-40B4-BE49-F238E27FC236}">
                <a16:creationId xmlns:a16="http://schemas.microsoft.com/office/drawing/2014/main" id="{4B4E1979-599C-A0E4-E959-D9804CF831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a:p>
        </p:txBody>
      </p:sp>
    </p:spTree>
    <p:extLst>
      <p:ext uri="{BB962C8B-B14F-4D97-AF65-F5344CB8AC3E}">
        <p14:creationId xmlns:p14="http://schemas.microsoft.com/office/powerpoint/2010/main" val="1440276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458678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a:extLst>
              <a:ext uri="{FF2B5EF4-FFF2-40B4-BE49-F238E27FC236}">
                <a16:creationId xmlns:a16="http://schemas.microsoft.com/office/drawing/2014/main" id="{9410B624-D86C-DED2-B5E1-24901E5CA75E}"/>
              </a:ext>
            </a:extLst>
          </p:cNvPr>
          <p:cNvSpPr>
            <a:spLocks noGrp="1" noRot="1" noChangeAspect="1" noTextEdit="1"/>
          </p:cNvSpPr>
          <p:nvPr>
            <p:ph type="sldImg"/>
          </p:nvPr>
        </p:nvSpPr>
        <p:spPr bwMode="auto">
          <a:xfrm>
            <a:off x="347663" y="744538"/>
            <a:ext cx="4978400" cy="28003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a:extLst>
              <a:ext uri="{FF2B5EF4-FFF2-40B4-BE49-F238E27FC236}">
                <a16:creationId xmlns:a16="http://schemas.microsoft.com/office/drawing/2014/main" id="{4B4E1979-599C-A0E4-E959-D9804CF831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de-DE" altLang="de-DE"/>
              <a:t>- Standardformeln für Berechnung beheiztes Volumen, wärmeübertragende Hüllfläche (</a:t>
            </a:r>
            <a:r>
              <a:rPr lang="de-DE" b="0" i="0">
                <a:solidFill>
                  <a:srgbClr val="333333"/>
                </a:solidFill>
                <a:effectLst/>
                <a:latin typeface="Georgia" panose="02040502050405020303" pitchFamily="18" charset="0"/>
              </a:rPr>
              <a:t>Berechnung des Jahresheizwärme- und des Jahresheizenergiebedarfs nach DIN V 4108-6, S. 235)</a:t>
            </a:r>
          </a:p>
          <a:p>
            <a:pPr marL="628650" marR="0" lvl="1"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de-DE" b="0" i="0">
                <a:solidFill>
                  <a:srgbClr val="333333"/>
                </a:solidFill>
                <a:effectLst/>
                <a:latin typeface="Georgia" panose="02040502050405020303" pitchFamily="18" charset="0"/>
              </a:rPr>
              <a:t>Differenz Warmwasserbedarf </a:t>
            </a:r>
            <a:r>
              <a:rPr lang="de-DE" b="0" i="0" err="1">
                <a:solidFill>
                  <a:srgbClr val="333333"/>
                </a:solidFill>
                <a:effectLst/>
                <a:latin typeface="Georgia" panose="02040502050405020303" pitchFamily="18" charset="0"/>
              </a:rPr>
              <a:t>Synpro</a:t>
            </a:r>
            <a:r>
              <a:rPr lang="de-DE" b="0" i="0">
                <a:solidFill>
                  <a:srgbClr val="333333"/>
                </a:solidFill>
                <a:effectLst/>
                <a:latin typeface="Georgia" panose="02040502050405020303" pitchFamily="18" charset="0"/>
              </a:rPr>
              <a:t> und Richtwerte sind sehr groß, ca. 500 kWh</a:t>
            </a:r>
          </a:p>
          <a:p>
            <a:pPr marL="628650" marR="0" lvl="1"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de-DE" b="0" i="0">
                <a:solidFill>
                  <a:srgbClr val="333333"/>
                </a:solidFill>
                <a:effectLst/>
                <a:latin typeface="Georgia" panose="02040502050405020303" pitchFamily="18" charset="0"/>
              </a:rPr>
              <a:t>Wie generiert </a:t>
            </a:r>
            <a:r>
              <a:rPr lang="de-DE" b="0" i="0" err="1">
                <a:solidFill>
                  <a:srgbClr val="333333"/>
                </a:solidFill>
                <a:effectLst/>
                <a:latin typeface="Georgia" panose="02040502050405020303" pitchFamily="18" charset="0"/>
              </a:rPr>
              <a:t>synpro</a:t>
            </a:r>
            <a:r>
              <a:rPr lang="de-DE" b="0" i="0">
                <a:solidFill>
                  <a:srgbClr val="333333"/>
                </a:solidFill>
                <a:effectLst/>
                <a:latin typeface="Georgia" panose="02040502050405020303" pitchFamily="18" charset="0"/>
              </a:rPr>
              <a:t> seine Daten? </a:t>
            </a:r>
          </a:p>
          <a:p>
            <a:pPr eaLnBrk="1" hangingPunct="1">
              <a:spcBef>
                <a:spcPct val="0"/>
              </a:spcBef>
            </a:pPr>
            <a:endParaRPr lang="de-DE" altLang="de-DE"/>
          </a:p>
        </p:txBody>
      </p:sp>
    </p:spTree>
    <p:extLst>
      <p:ext uri="{BB962C8B-B14F-4D97-AF65-F5344CB8AC3E}">
        <p14:creationId xmlns:p14="http://schemas.microsoft.com/office/powerpoint/2010/main" val="274356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4010162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a:extLst>
              <a:ext uri="{FF2B5EF4-FFF2-40B4-BE49-F238E27FC236}">
                <a16:creationId xmlns:a16="http://schemas.microsoft.com/office/drawing/2014/main" id="{9410B624-D86C-DED2-B5E1-24901E5CA75E}"/>
              </a:ext>
            </a:extLst>
          </p:cNvPr>
          <p:cNvSpPr>
            <a:spLocks noGrp="1" noRot="1" noChangeAspect="1" noTextEdit="1"/>
          </p:cNvSpPr>
          <p:nvPr>
            <p:ph type="sldImg"/>
          </p:nvPr>
        </p:nvSpPr>
        <p:spPr bwMode="auto">
          <a:xfrm>
            <a:off x="347663" y="744538"/>
            <a:ext cx="4978400" cy="28003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a:extLst>
              <a:ext uri="{FF2B5EF4-FFF2-40B4-BE49-F238E27FC236}">
                <a16:creationId xmlns:a16="http://schemas.microsoft.com/office/drawing/2014/main" id="{4B4E1979-599C-A0E4-E959-D9804CF831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a:p>
        </p:txBody>
      </p:sp>
    </p:spTree>
    <p:extLst>
      <p:ext uri="{BB962C8B-B14F-4D97-AF65-F5344CB8AC3E}">
        <p14:creationId xmlns:p14="http://schemas.microsoft.com/office/powerpoint/2010/main" val="3602915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bildplatzhalter 1">
            <a:extLst>
              <a:ext uri="{FF2B5EF4-FFF2-40B4-BE49-F238E27FC236}">
                <a16:creationId xmlns:a16="http://schemas.microsoft.com/office/drawing/2014/main" id="{9410B624-D86C-DED2-B5E1-24901E5CA75E}"/>
              </a:ext>
            </a:extLst>
          </p:cNvPr>
          <p:cNvSpPr>
            <a:spLocks noGrp="1" noRot="1" noChangeAspect="1" noTextEdit="1"/>
          </p:cNvSpPr>
          <p:nvPr>
            <p:ph type="sldImg"/>
          </p:nvPr>
        </p:nvSpPr>
        <p:spPr bwMode="auto">
          <a:xfrm>
            <a:off x="347663" y="744538"/>
            <a:ext cx="4978400" cy="28003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izenplatzhalter 2">
            <a:extLst>
              <a:ext uri="{FF2B5EF4-FFF2-40B4-BE49-F238E27FC236}">
                <a16:creationId xmlns:a16="http://schemas.microsoft.com/office/drawing/2014/main" id="{4B4E1979-599C-A0E4-E959-D9804CF831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a:p>
        </p:txBody>
      </p:sp>
    </p:spTree>
    <p:extLst>
      <p:ext uri="{BB962C8B-B14F-4D97-AF65-F5344CB8AC3E}">
        <p14:creationId xmlns:p14="http://schemas.microsoft.com/office/powerpoint/2010/main" val="1990272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206003" y="72001"/>
            <a:ext cx="10986000" cy="4493156"/>
          </a:xfrm>
          <a:solidFill>
            <a:schemeClr val="bg1">
              <a:lumMod val="95000"/>
            </a:schemeClr>
          </a:solidFill>
          <a:ln>
            <a:noFill/>
          </a:ln>
        </p:spPr>
        <p:txBody>
          <a:bodyPr rtlCol="0">
            <a:normAutofit/>
          </a:bodyPr>
          <a:lstStyle>
            <a:lvl1pPr marL="0" indent="0">
              <a:lnSpc>
                <a:spcPts val="2200"/>
              </a:lnSpc>
              <a:buNone/>
              <a:defRPr sz="2000">
                <a:solidFill>
                  <a:schemeClr val="bg1">
                    <a:lumMod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de-DE" noProof="0"/>
              <a:t>Bild durch Klicken auf Symbol hinzufügen</a:t>
            </a:r>
          </a:p>
        </p:txBody>
      </p:sp>
      <p:sp>
        <p:nvSpPr>
          <p:cNvPr id="6" name="Titelplatzhalter 1"/>
          <p:cNvSpPr>
            <a:spLocks noGrp="1"/>
          </p:cNvSpPr>
          <p:nvPr>
            <p:ph type="title"/>
          </p:nvPr>
        </p:nvSpPr>
        <p:spPr>
          <a:xfrm>
            <a:off x="1205092" y="4629903"/>
            <a:ext cx="10800000" cy="708217"/>
          </a:xfrm>
          <a:prstGeom prst="rect">
            <a:avLst/>
          </a:prstGeom>
        </p:spPr>
        <p:txBody>
          <a:bodyPr rtlCol="0">
            <a:noAutofit/>
          </a:bodyPr>
          <a:lstStyle>
            <a:lvl1pPr>
              <a:lnSpc>
                <a:spcPts val="3000"/>
              </a:lnSpc>
              <a:defRPr sz="3000"/>
            </a:lvl1pPr>
          </a:lstStyle>
          <a:p>
            <a:r>
              <a:rPr lang="de-DE"/>
              <a:t>Mastertitelformat bearbeiten</a:t>
            </a:r>
          </a:p>
        </p:txBody>
      </p:sp>
      <p:sp>
        <p:nvSpPr>
          <p:cNvPr id="7" name="Textplatzhalter 3"/>
          <p:cNvSpPr>
            <a:spLocks noGrp="1"/>
          </p:cNvSpPr>
          <p:nvPr>
            <p:ph type="body" sz="quarter" idx="15"/>
          </p:nvPr>
        </p:nvSpPr>
        <p:spPr>
          <a:xfrm>
            <a:off x="1206500" y="5366723"/>
            <a:ext cx="10800000" cy="468000"/>
          </a:xfrm>
        </p:spPr>
        <p:txBody>
          <a:bodyPr/>
          <a:lstStyle>
            <a:lvl1pPr>
              <a:lnSpc>
                <a:spcPts val="2200"/>
              </a:lnSpc>
              <a:spcAft>
                <a:spcPts val="0"/>
              </a:spcAft>
              <a:defRPr sz="2000"/>
            </a:lvl1pPr>
          </a:lstStyle>
          <a:p>
            <a:pPr lvl="0"/>
            <a:r>
              <a:rPr lang="de-DE"/>
              <a:t>Mastertextformat bearbeiten</a:t>
            </a:r>
          </a:p>
        </p:txBody>
      </p:sp>
      <p:sp>
        <p:nvSpPr>
          <p:cNvPr id="2" name="Datumsplatzhalter 3">
            <a:extLst>
              <a:ext uri="{FF2B5EF4-FFF2-40B4-BE49-F238E27FC236}">
                <a16:creationId xmlns:a16="http://schemas.microsoft.com/office/drawing/2014/main" id="{E086BD1C-8F26-8C55-A8CC-3A3E24F53346}"/>
              </a:ext>
            </a:extLst>
          </p:cNvPr>
          <p:cNvSpPr>
            <a:spLocks noGrp="1"/>
          </p:cNvSpPr>
          <p:nvPr>
            <p:ph type="dt" sz="half" idx="16"/>
          </p:nvPr>
        </p:nvSpPr>
        <p:spPr/>
        <p:txBody>
          <a:bodyPr/>
          <a:lstStyle>
            <a:lvl1pPr>
              <a:defRPr/>
            </a:lvl1pPr>
          </a:lstStyle>
          <a:p>
            <a:pPr>
              <a:defRPr/>
            </a:pPr>
            <a:fld id="{876043A4-2349-4AC3-B43B-32B7525E2989}" type="datetime1">
              <a:rPr lang="de-DE"/>
              <a:pPr>
                <a:defRPr/>
              </a:pPr>
              <a:t>19.09.2023</a:t>
            </a:fld>
            <a:endParaRPr lang="de-DE"/>
          </a:p>
        </p:txBody>
      </p:sp>
      <p:sp>
        <p:nvSpPr>
          <p:cNvPr id="4" name="Foliennummernplatzhalter 4">
            <a:extLst>
              <a:ext uri="{FF2B5EF4-FFF2-40B4-BE49-F238E27FC236}">
                <a16:creationId xmlns:a16="http://schemas.microsoft.com/office/drawing/2014/main" id="{3CDE68C0-8AC9-98BD-33AD-EBE20ECE544A}"/>
              </a:ext>
            </a:extLst>
          </p:cNvPr>
          <p:cNvSpPr>
            <a:spLocks noGrp="1"/>
          </p:cNvSpPr>
          <p:nvPr>
            <p:ph type="sldNum" sz="quarter" idx="17"/>
          </p:nvPr>
        </p:nvSpPr>
        <p:spPr/>
        <p:txBody>
          <a:bodyPr/>
          <a:lstStyle>
            <a:lvl1pPr>
              <a:defRPr/>
            </a:lvl1pPr>
          </a:lstStyle>
          <a:p>
            <a:r>
              <a:rPr lang="de-DE" altLang="de-DE"/>
              <a:t>Seite </a:t>
            </a:r>
            <a:fld id="{2D0B340F-961B-456D-836A-F6487F74B57E}" type="slidenum">
              <a:rPr lang="de-DE" altLang="de-DE"/>
              <a:pPr/>
              <a:t>‹Nr.›</a:t>
            </a:fld>
            <a:endParaRPr lang="de-DE" altLang="de-DE"/>
          </a:p>
        </p:txBody>
      </p:sp>
    </p:spTree>
    <p:extLst>
      <p:ext uri="{BB962C8B-B14F-4D97-AF65-F5344CB8AC3E}">
        <p14:creationId xmlns:p14="http://schemas.microsoft.com/office/powerpoint/2010/main" val="252751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Inhalt">
    <p:spTree>
      <p:nvGrpSpPr>
        <p:cNvPr id="1" name=""/>
        <p:cNvGrpSpPr/>
        <p:nvPr/>
      </p:nvGrpSpPr>
      <p:grpSpPr>
        <a:xfrm>
          <a:off x="0" y="0"/>
          <a:ext cx="0" cy="0"/>
          <a:chOff x="0" y="0"/>
          <a:chExt cx="0" cy="0"/>
        </a:xfrm>
      </p:grpSpPr>
      <p:sp>
        <p:nvSpPr>
          <p:cNvPr id="2" name="Titel 1"/>
          <p:cNvSpPr>
            <a:spLocks noGrp="1"/>
          </p:cNvSpPr>
          <p:nvPr>
            <p:ph type="title"/>
          </p:nvPr>
        </p:nvSpPr>
        <p:spPr>
          <a:xfrm>
            <a:off x="1204388" y="520701"/>
            <a:ext cx="10801349" cy="712482"/>
          </a:xfrm>
        </p:spPr>
        <p:txBody>
          <a:bodyPr/>
          <a:lstStyle>
            <a:lvl1pPr>
              <a:lnSpc>
                <a:spcPts val="3000"/>
              </a:lnSpc>
              <a:defRPr baseline="0"/>
            </a:lvl1pPr>
          </a:lstStyle>
          <a:p>
            <a:r>
              <a:rPr lang="de-DE"/>
              <a:t>Mastertitelformat bearbeiten</a:t>
            </a:r>
          </a:p>
        </p:txBody>
      </p:sp>
      <p:sp>
        <p:nvSpPr>
          <p:cNvPr id="7" name="Inhaltsplatzhalter 6"/>
          <p:cNvSpPr>
            <a:spLocks noGrp="1"/>
          </p:cNvSpPr>
          <p:nvPr>
            <p:ph sz="quarter" idx="12"/>
          </p:nvPr>
        </p:nvSpPr>
        <p:spPr>
          <a:xfrm>
            <a:off x="1206507" y="1357313"/>
            <a:ext cx="10799764" cy="4320000"/>
          </a:xfrm>
        </p:spPr>
        <p:txBody>
          <a:bodyPr/>
          <a:lstStyle>
            <a:lvl1pPr>
              <a:lnSpc>
                <a:spcPts val="2200"/>
              </a:lnSpc>
              <a:spcAft>
                <a:spcPts val="0"/>
              </a:spcAft>
              <a:defRPr/>
            </a:lvl1pPr>
            <a:lvl2pPr>
              <a:lnSpc>
                <a:spcPts val="2200"/>
              </a:lnSpc>
              <a:spcBef>
                <a:spcPts val="0"/>
              </a:spcBef>
              <a:defRPr/>
            </a:lvl2pPr>
            <a:lvl3pPr>
              <a:spcBef>
                <a:spcPts val="0"/>
              </a:spcBef>
              <a:defRPr/>
            </a:lvl3pPr>
            <a:lvl4pPr>
              <a:lnSpc>
                <a:spcPts val="2200"/>
              </a:lnSpc>
              <a:spcBef>
                <a:spcPts val="0"/>
              </a:spcBef>
              <a:defRPr/>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8" name="Textplatzhalter 2"/>
          <p:cNvSpPr>
            <a:spLocks noGrp="1"/>
          </p:cNvSpPr>
          <p:nvPr>
            <p:ph type="body" idx="13"/>
          </p:nvPr>
        </p:nvSpPr>
        <p:spPr>
          <a:xfrm>
            <a:off x="1206003" y="150135"/>
            <a:ext cx="10785476" cy="215165"/>
          </a:xfrm>
        </p:spPr>
        <p:txBody>
          <a:bodyPr>
            <a:noAutofit/>
          </a:bodyPr>
          <a:lstStyle>
            <a:lvl1pPr marL="0" indent="0">
              <a:lnSpc>
                <a:spcPts val="1000"/>
              </a:lnSpc>
              <a:buNone/>
              <a:defRPr sz="900" b="0">
                <a:solidFill>
                  <a:schemeClr val="bg1">
                    <a:lumMod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de-DE"/>
              <a:t>Mastertextformat bearbeiten</a:t>
            </a:r>
          </a:p>
        </p:txBody>
      </p:sp>
      <p:sp>
        <p:nvSpPr>
          <p:cNvPr id="3" name="Datumsplatzhalter 3">
            <a:extLst>
              <a:ext uri="{FF2B5EF4-FFF2-40B4-BE49-F238E27FC236}">
                <a16:creationId xmlns:a16="http://schemas.microsoft.com/office/drawing/2014/main" id="{88FA7A7B-E50B-B2FD-AE0D-C389F64F61A0}"/>
              </a:ext>
            </a:extLst>
          </p:cNvPr>
          <p:cNvSpPr>
            <a:spLocks noGrp="1"/>
          </p:cNvSpPr>
          <p:nvPr>
            <p:ph type="dt" sz="half" idx="14"/>
          </p:nvPr>
        </p:nvSpPr>
        <p:spPr/>
        <p:txBody>
          <a:bodyPr/>
          <a:lstStyle>
            <a:lvl1pPr>
              <a:defRPr/>
            </a:lvl1pPr>
          </a:lstStyle>
          <a:p>
            <a:pPr>
              <a:defRPr/>
            </a:pPr>
            <a:fld id="{2AADCCB3-EECF-43C1-9F1F-0F98A4311647}" type="datetime1">
              <a:rPr lang="de-DE"/>
              <a:pPr>
                <a:defRPr/>
              </a:pPr>
              <a:t>19.09.2023</a:t>
            </a:fld>
            <a:endParaRPr lang="de-DE"/>
          </a:p>
        </p:txBody>
      </p:sp>
      <p:sp>
        <p:nvSpPr>
          <p:cNvPr id="4" name="Foliennummernplatzhalter 4">
            <a:extLst>
              <a:ext uri="{FF2B5EF4-FFF2-40B4-BE49-F238E27FC236}">
                <a16:creationId xmlns:a16="http://schemas.microsoft.com/office/drawing/2014/main" id="{ACE35A03-EF9C-4C71-3544-CA03F17A6395}"/>
              </a:ext>
            </a:extLst>
          </p:cNvPr>
          <p:cNvSpPr>
            <a:spLocks noGrp="1"/>
          </p:cNvSpPr>
          <p:nvPr>
            <p:ph type="sldNum" sz="quarter" idx="15"/>
          </p:nvPr>
        </p:nvSpPr>
        <p:spPr/>
        <p:txBody>
          <a:bodyPr/>
          <a:lstStyle>
            <a:lvl1pPr>
              <a:defRPr/>
            </a:lvl1pPr>
          </a:lstStyle>
          <a:p>
            <a:r>
              <a:rPr lang="de-DE" altLang="de-DE"/>
              <a:t>Seite </a:t>
            </a:r>
            <a:fld id="{1FAD1803-BE97-4A0E-8D2F-4C8D61DA15F6}" type="slidenum">
              <a:rPr lang="de-DE" altLang="de-DE"/>
              <a:pPr/>
              <a:t>‹Nr.›</a:t>
            </a:fld>
            <a:endParaRPr lang="de-DE" altLang="de-DE"/>
          </a:p>
        </p:txBody>
      </p:sp>
    </p:spTree>
    <p:extLst>
      <p:ext uri="{BB962C8B-B14F-4D97-AF65-F5344CB8AC3E}">
        <p14:creationId xmlns:p14="http://schemas.microsoft.com/office/powerpoint/2010/main" val="2874847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204388" y="520705"/>
            <a:ext cx="10801349" cy="720871"/>
          </a:xfrm>
        </p:spPr>
        <p:txBody>
          <a:bodyPr/>
          <a:lstStyle>
            <a:lvl1pPr>
              <a:lnSpc>
                <a:spcPts val="3000"/>
              </a:lnSpc>
              <a:defRPr/>
            </a:lvl1pPr>
          </a:lstStyle>
          <a:p>
            <a:r>
              <a:rPr lang="de-DE"/>
              <a:t>Mastertitelformat bearbeiten</a:t>
            </a:r>
          </a:p>
        </p:txBody>
      </p:sp>
      <p:sp>
        <p:nvSpPr>
          <p:cNvPr id="6" name="Inhaltsplatzhalter 5"/>
          <p:cNvSpPr>
            <a:spLocks noGrp="1"/>
          </p:cNvSpPr>
          <p:nvPr>
            <p:ph sz="quarter" idx="12"/>
          </p:nvPr>
        </p:nvSpPr>
        <p:spPr>
          <a:xfrm>
            <a:off x="1206500" y="1357314"/>
            <a:ext cx="5220000"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Mastertextformat bearbeiten</a:t>
            </a:r>
          </a:p>
          <a:p>
            <a:pPr lvl="1"/>
            <a:r>
              <a:rPr lang="de-DE"/>
              <a:t>Zweite Ebene</a:t>
            </a:r>
          </a:p>
          <a:p>
            <a:pPr lvl="2"/>
            <a:r>
              <a:rPr lang="de-DE"/>
              <a:t>Dritte Ebene</a:t>
            </a:r>
          </a:p>
        </p:txBody>
      </p:sp>
      <p:sp>
        <p:nvSpPr>
          <p:cNvPr id="7" name="Inhaltsplatzhalter 5"/>
          <p:cNvSpPr>
            <a:spLocks noGrp="1"/>
          </p:cNvSpPr>
          <p:nvPr>
            <p:ph sz="quarter" idx="13"/>
          </p:nvPr>
        </p:nvSpPr>
        <p:spPr>
          <a:xfrm>
            <a:off x="6816432" y="1361436"/>
            <a:ext cx="5188665"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Mastertextformat bearbeiten</a:t>
            </a:r>
          </a:p>
          <a:p>
            <a:pPr lvl="1"/>
            <a:r>
              <a:rPr lang="de-DE"/>
              <a:t>Zweite Ebene</a:t>
            </a:r>
          </a:p>
          <a:p>
            <a:pPr lvl="2"/>
            <a:r>
              <a:rPr lang="de-DE"/>
              <a:t>Dritte Ebene</a:t>
            </a:r>
          </a:p>
        </p:txBody>
      </p:sp>
      <p:sp>
        <p:nvSpPr>
          <p:cNvPr id="9" name="Textplatzhalter 2"/>
          <p:cNvSpPr>
            <a:spLocks noGrp="1"/>
          </p:cNvSpPr>
          <p:nvPr>
            <p:ph type="body" idx="14"/>
          </p:nvPr>
        </p:nvSpPr>
        <p:spPr>
          <a:xfrm>
            <a:off x="1206010" y="150135"/>
            <a:ext cx="10823017" cy="215165"/>
          </a:xfrm>
        </p:spPr>
        <p:txBody>
          <a:bodyPr>
            <a:noAutofit/>
          </a:bodyPr>
          <a:lstStyle>
            <a:lvl1pPr marL="0" indent="0">
              <a:lnSpc>
                <a:spcPct val="100000"/>
              </a:lnSpc>
              <a:buNone/>
              <a:defRPr sz="900" b="0">
                <a:solidFill>
                  <a:schemeClr val="bg1">
                    <a:lumMod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de-DE"/>
              <a:t>Mastertextformat bearbeiten</a:t>
            </a:r>
          </a:p>
        </p:txBody>
      </p:sp>
      <p:sp>
        <p:nvSpPr>
          <p:cNvPr id="3" name="Datumsplatzhalter 3">
            <a:extLst>
              <a:ext uri="{FF2B5EF4-FFF2-40B4-BE49-F238E27FC236}">
                <a16:creationId xmlns:a16="http://schemas.microsoft.com/office/drawing/2014/main" id="{8D44F1E5-6F25-1167-1521-779E42DFC6FA}"/>
              </a:ext>
            </a:extLst>
          </p:cNvPr>
          <p:cNvSpPr>
            <a:spLocks noGrp="1"/>
          </p:cNvSpPr>
          <p:nvPr>
            <p:ph type="dt" sz="half" idx="15"/>
          </p:nvPr>
        </p:nvSpPr>
        <p:spPr/>
        <p:txBody>
          <a:bodyPr/>
          <a:lstStyle>
            <a:lvl1pPr>
              <a:defRPr/>
            </a:lvl1pPr>
          </a:lstStyle>
          <a:p>
            <a:pPr>
              <a:defRPr/>
            </a:pPr>
            <a:fld id="{67681F19-7D27-4176-BDC0-F7DAC7E21AF6}" type="datetime1">
              <a:rPr lang="de-DE"/>
              <a:pPr>
                <a:defRPr/>
              </a:pPr>
              <a:t>19.09.2023</a:t>
            </a:fld>
            <a:endParaRPr lang="de-DE"/>
          </a:p>
        </p:txBody>
      </p:sp>
      <p:sp>
        <p:nvSpPr>
          <p:cNvPr id="4" name="Foliennummernplatzhalter 4">
            <a:extLst>
              <a:ext uri="{FF2B5EF4-FFF2-40B4-BE49-F238E27FC236}">
                <a16:creationId xmlns:a16="http://schemas.microsoft.com/office/drawing/2014/main" id="{7D06FAD1-7DA5-8FAD-C329-9E6622B81FF0}"/>
              </a:ext>
            </a:extLst>
          </p:cNvPr>
          <p:cNvSpPr>
            <a:spLocks noGrp="1"/>
          </p:cNvSpPr>
          <p:nvPr>
            <p:ph type="sldNum" sz="quarter" idx="16"/>
          </p:nvPr>
        </p:nvSpPr>
        <p:spPr/>
        <p:txBody>
          <a:bodyPr/>
          <a:lstStyle>
            <a:lvl1pPr>
              <a:defRPr/>
            </a:lvl1pPr>
          </a:lstStyle>
          <a:p>
            <a:r>
              <a:rPr lang="de-DE" altLang="de-DE"/>
              <a:t>Seite </a:t>
            </a:r>
            <a:fld id="{AAF9BDFB-40F1-4FC7-A5B2-51FE645D3836}" type="slidenum">
              <a:rPr lang="de-DE" altLang="de-DE"/>
              <a:pPr/>
              <a:t>‹Nr.›</a:t>
            </a:fld>
            <a:endParaRPr lang="de-DE" altLang="de-DE"/>
          </a:p>
        </p:txBody>
      </p:sp>
    </p:spTree>
    <p:extLst>
      <p:ext uri="{BB962C8B-B14F-4D97-AF65-F5344CB8AC3E}">
        <p14:creationId xmlns:p14="http://schemas.microsoft.com/office/powerpoint/2010/main" val="341562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Vergleich">
    <p:spTree>
      <p:nvGrpSpPr>
        <p:cNvPr id="1" name=""/>
        <p:cNvGrpSpPr/>
        <p:nvPr/>
      </p:nvGrpSpPr>
      <p:grpSpPr>
        <a:xfrm>
          <a:off x="0" y="0"/>
          <a:ext cx="0" cy="0"/>
          <a:chOff x="0" y="0"/>
          <a:chExt cx="0" cy="0"/>
        </a:xfrm>
      </p:grpSpPr>
      <p:sp>
        <p:nvSpPr>
          <p:cNvPr id="2" name="Titel 1"/>
          <p:cNvSpPr>
            <a:spLocks noGrp="1"/>
          </p:cNvSpPr>
          <p:nvPr>
            <p:ph type="title"/>
          </p:nvPr>
        </p:nvSpPr>
        <p:spPr>
          <a:xfrm>
            <a:off x="1204387" y="520705"/>
            <a:ext cx="10798980" cy="720871"/>
          </a:xfrm>
        </p:spPr>
        <p:txBody>
          <a:bodyPr/>
          <a:lstStyle>
            <a:lvl1pPr>
              <a:lnSpc>
                <a:spcPts val="3000"/>
              </a:lnSpc>
              <a:defRPr/>
            </a:lvl1pPr>
          </a:lstStyle>
          <a:p>
            <a:r>
              <a:rPr lang="de-DE"/>
              <a:t>Mastertitelformat bearbeiten</a:t>
            </a:r>
          </a:p>
        </p:txBody>
      </p:sp>
      <p:sp>
        <p:nvSpPr>
          <p:cNvPr id="11" name="Textplatzhalter 2"/>
          <p:cNvSpPr>
            <a:spLocks noGrp="1"/>
          </p:cNvSpPr>
          <p:nvPr>
            <p:ph type="body" idx="14"/>
          </p:nvPr>
        </p:nvSpPr>
        <p:spPr>
          <a:xfrm>
            <a:off x="1206003" y="150135"/>
            <a:ext cx="10785476" cy="215165"/>
          </a:xfrm>
        </p:spPr>
        <p:txBody>
          <a:bodyPr>
            <a:noAutofit/>
          </a:bodyPr>
          <a:lstStyle>
            <a:lvl1pPr marL="0" indent="0">
              <a:lnSpc>
                <a:spcPct val="100000"/>
              </a:lnSpc>
              <a:buNone/>
              <a:defRPr sz="900" b="0">
                <a:solidFill>
                  <a:schemeClr val="bg1">
                    <a:lumMod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de-DE"/>
              <a:t>Mastertextformat bearbeiten</a:t>
            </a:r>
          </a:p>
        </p:txBody>
      </p:sp>
      <p:sp>
        <p:nvSpPr>
          <p:cNvPr id="13" name="Inhaltsplatzhalter 5"/>
          <p:cNvSpPr>
            <a:spLocks noGrp="1"/>
          </p:cNvSpPr>
          <p:nvPr>
            <p:ph sz="quarter" idx="17"/>
          </p:nvPr>
        </p:nvSpPr>
        <p:spPr>
          <a:xfrm>
            <a:off x="1195017" y="2029137"/>
            <a:ext cx="5220000" cy="3665740"/>
          </a:xfrm>
        </p:spPr>
        <p:txBody>
          <a:bodyPr/>
          <a:lstStyle>
            <a:lvl1pPr>
              <a:lnSpc>
                <a:spcPts val="2200"/>
              </a:lnSpc>
              <a:spcAft>
                <a:spcPts val="0"/>
              </a:spcAft>
              <a:defRPr/>
            </a:lvl1pPr>
            <a:lvl2pPr>
              <a:lnSpc>
                <a:spcPts val="2200"/>
              </a:lnSpc>
              <a:spcBef>
                <a:spcPts val="0"/>
              </a:spcBef>
              <a:defRPr/>
            </a:lvl2pPr>
            <a:lvl3pPr>
              <a:spcBef>
                <a:spcPts val="0"/>
              </a:spcBef>
              <a:defRPr/>
            </a:lvl3pPr>
          </a:lstStyle>
          <a:p>
            <a:pPr lvl="0"/>
            <a:r>
              <a:rPr lang="de-DE"/>
              <a:t>Mastertextformat bearbeiten</a:t>
            </a:r>
          </a:p>
          <a:p>
            <a:pPr lvl="1"/>
            <a:r>
              <a:rPr lang="de-DE"/>
              <a:t>Zweite Ebene</a:t>
            </a:r>
          </a:p>
          <a:p>
            <a:pPr lvl="2"/>
            <a:r>
              <a:rPr lang="de-DE"/>
              <a:t>Dritte Ebene</a:t>
            </a:r>
          </a:p>
        </p:txBody>
      </p:sp>
      <p:sp>
        <p:nvSpPr>
          <p:cNvPr id="14" name="Inhaltsplatzhalter 5"/>
          <p:cNvSpPr>
            <a:spLocks noGrp="1"/>
          </p:cNvSpPr>
          <p:nvPr>
            <p:ph sz="quarter" idx="18"/>
          </p:nvPr>
        </p:nvSpPr>
        <p:spPr>
          <a:xfrm>
            <a:off x="6783364" y="2029137"/>
            <a:ext cx="5220000" cy="3665740"/>
          </a:xfrm>
        </p:spPr>
        <p:txBody>
          <a:bodyPr/>
          <a:lstStyle>
            <a:lvl1pPr algn="l" defTabSz="455602" rtl="0" eaLnBrk="1" fontAlgn="base" hangingPunct="1">
              <a:lnSpc>
                <a:spcPts val="2200"/>
              </a:lnSpc>
              <a:spcAft>
                <a:spcPts val="0"/>
              </a:spcAft>
              <a:defRPr lang="de-DE" sz="2000" kern="1200" dirty="0" smtClean="0">
                <a:solidFill>
                  <a:schemeClr val="tx1"/>
                </a:solidFill>
                <a:latin typeface="Arial"/>
                <a:ea typeface="+mn-ea"/>
                <a:cs typeface="+mn-cs"/>
              </a:defRPr>
            </a:lvl1pPr>
            <a:lvl2pPr algn="l" defTabSz="455602" rtl="0" eaLnBrk="1" fontAlgn="base" hangingPunct="1">
              <a:lnSpc>
                <a:spcPts val="2200"/>
              </a:lnSpc>
              <a:spcBef>
                <a:spcPts val="0"/>
              </a:spcBef>
              <a:defRPr lang="de-DE" sz="2000" kern="1200" dirty="0" smtClean="0">
                <a:solidFill>
                  <a:schemeClr val="tx1"/>
                </a:solidFill>
                <a:latin typeface="Arial"/>
                <a:ea typeface="+mn-ea"/>
                <a:cs typeface="+mn-cs"/>
              </a:defRPr>
            </a:lvl2pPr>
            <a:lvl3pPr algn="l" defTabSz="455602" rtl="0" eaLnBrk="1" fontAlgn="base" hangingPunct="1">
              <a:lnSpc>
                <a:spcPts val="2200"/>
              </a:lnSpc>
              <a:spcBef>
                <a:spcPts val="0"/>
              </a:spcBef>
              <a:defRPr lang="de-DE" sz="2000" kern="1200" dirty="0" smtClean="0">
                <a:solidFill>
                  <a:schemeClr val="tx1"/>
                </a:solidFill>
                <a:latin typeface="Arial"/>
                <a:ea typeface="+mn-ea"/>
                <a:cs typeface="+mn-cs"/>
              </a:defRPr>
            </a:lvl3pPr>
          </a:lstStyle>
          <a:p>
            <a:pPr lvl="0"/>
            <a:r>
              <a:rPr lang="de-DE"/>
              <a:t>Mastertextformat bearbeiten</a:t>
            </a:r>
          </a:p>
          <a:p>
            <a:pPr lvl="1"/>
            <a:r>
              <a:rPr lang="de-DE"/>
              <a:t>Zweite Ebene</a:t>
            </a:r>
          </a:p>
          <a:p>
            <a:pPr lvl="2"/>
            <a:r>
              <a:rPr lang="de-DE"/>
              <a:t>Dritte Ebene</a:t>
            </a:r>
          </a:p>
        </p:txBody>
      </p:sp>
      <p:sp>
        <p:nvSpPr>
          <p:cNvPr id="15" name="Textplatzhalter 2"/>
          <p:cNvSpPr>
            <a:spLocks noGrp="1"/>
          </p:cNvSpPr>
          <p:nvPr>
            <p:ph type="body" idx="19"/>
          </p:nvPr>
        </p:nvSpPr>
        <p:spPr>
          <a:xfrm>
            <a:off x="1199456" y="1340768"/>
            <a:ext cx="5220000" cy="688368"/>
          </a:xfrm>
        </p:spPr>
        <p:txBody>
          <a:bodyPr/>
          <a:lstStyle>
            <a:lvl1pPr marL="0" indent="0">
              <a:lnSpc>
                <a:spcPts val="2200"/>
              </a:lnSpc>
              <a:spcAft>
                <a:spcPts val="0"/>
              </a:spcAft>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de-DE"/>
              <a:t>Mastertextformat bearbeiten</a:t>
            </a:r>
          </a:p>
        </p:txBody>
      </p:sp>
      <p:sp>
        <p:nvSpPr>
          <p:cNvPr id="16" name="Textplatzhalter 4"/>
          <p:cNvSpPr>
            <a:spLocks noGrp="1"/>
          </p:cNvSpPr>
          <p:nvPr>
            <p:ph type="body" sz="quarter" idx="20"/>
          </p:nvPr>
        </p:nvSpPr>
        <p:spPr>
          <a:xfrm>
            <a:off x="6783364" y="1340768"/>
            <a:ext cx="5220000" cy="688368"/>
          </a:xfrm>
        </p:spPr>
        <p:txBody>
          <a:bodyPr/>
          <a:lstStyle>
            <a:lvl1pPr marL="0" indent="0">
              <a:lnSpc>
                <a:spcPts val="2200"/>
              </a:lnSpc>
              <a:spcAft>
                <a:spcPts val="0"/>
              </a:spcAft>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de-DE"/>
              <a:t>Mastertextformat bearbeiten</a:t>
            </a:r>
          </a:p>
        </p:txBody>
      </p:sp>
      <p:sp>
        <p:nvSpPr>
          <p:cNvPr id="3" name="Datumsplatzhalter 3">
            <a:extLst>
              <a:ext uri="{FF2B5EF4-FFF2-40B4-BE49-F238E27FC236}">
                <a16:creationId xmlns:a16="http://schemas.microsoft.com/office/drawing/2014/main" id="{7CC30DF3-DD6F-864A-80D9-D66383F4D585}"/>
              </a:ext>
            </a:extLst>
          </p:cNvPr>
          <p:cNvSpPr>
            <a:spLocks noGrp="1"/>
          </p:cNvSpPr>
          <p:nvPr>
            <p:ph type="dt" sz="half" idx="21"/>
          </p:nvPr>
        </p:nvSpPr>
        <p:spPr/>
        <p:txBody>
          <a:bodyPr/>
          <a:lstStyle>
            <a:lvl1pPr>
              <a:defRPr/>
            </a:lvl1pPr>
          </a:lstStyle>
          <a:p>
            <a:pPr>
              <a:defRPr/>
            </a:pPr>
            <a:fld id="{D71F7F28-C8DC-439B-8926-0589B034DC38}" type="datetime1">
              <a:rPr lang="de-DE"/>
              <a:pPr>
                <a:defRPr/>
              </a:pPr>
              <a:t>19.09.2023</a:t>
            </a:fld>
            <a:endParaRPr lang="de-DE"/>
          </a:p>
        </p:txBody>
      </p:sp>
      <p:sp>
        <p:nvSpPr>
          <p:cNvPr id="4" name="Foliennummernplatzhalter 4">
            <a:extLst>
              <a:ext uri="{FF2B5EF4-FFF2-40B4-BE49-F238E27FC236}">
                <a16:creationId xmlns:a16="http://schemas.microsoft.com/office/drawing/2014/main" id="{9EFC4908-8DD9-C863-0997-60B041F8A882}"/>
              </a:ext>
            </a:extLst>
          </p:cNvPr>
          <p:cNvSpPr>
            <a:spLocks noGrp="1"/>
          </p:cNvSpPr>
          <p:nvPr>
            <p:ph type="sldNum" sz="quarter" idx="22"/>
          </p:nvPr>
        </p:nvSpPr>
        <p:spPr/>
        <p:txBody>
          <a:bodyPr/>
          <a:lstStyle>
            <a:lvl1pPr>
              <a:defRPr/>
            </a:lvl1pPr>
          </a:lstStyle>
          <a:p>
            <a:r>
              <a:rPr lang="de-DE" altLang="de-DE"/>
              <a:t>Seite </a:t>
            </a:r>
            <a:fld id="{6A80073A-A9ED-4E25-A5D0-CDA0D9EB331C}" type="slidenum">
              <a:rPr lang="de-DE" altLang="de-DE"/>
              <a:pPr/>
              <a:t>‹Nr.›</a:t>
            </a:fld>
            <a:endParaRPr lang="de-DE" altLang="de-DE"/>
          </a:p>
        </p:txBody>
      </p:sp>
    </p:spTree>
    <p:extLst>
      <p:ext uri="{BB962C8B-B14F-4D97-AF65-F5344CB8AC3E}">
        <p14:creationId xmlns:p14="http://schemas.microsoft.com/office/powerpoint/2010/main" val="357866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nur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307825-519E-E358-83C7-7A7F79FAE77D}"/>
              </a:ext>
            </a:extLst>
          </p:cNvPr>
          <p:cNvSpPr txBox="1">
            <a:spLocks/>
          </p:cNvSpPr>
          <p:nvPr/>
        </p:nvSpPr>
        <p:spPr bwMode="auto">
          <a:xfrm>
            <a:off x="1206504" y="520702"/>
            <a:ext cx="1079923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defTabSz="455613" rtl="0" eaLnBrk="1" fontAlgn="base" hangingPunct="1">
              <a:lnSpc>
                <a:spcPts val="32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2800"/>
              </a:lnSpc>
              <a:spcBef>
                <a:spcPct val="0"/>
              </a:spcBef>
              <a:spcAft>
                <a:spcPct val="0"/>
              </a:spcAft>
              <a:defRPr sz="3200" b="1">
                <a:solidFill>
                  <a:schemeClr val="tx1"/>
                </a:solidFill>
                <a:latin typeface="Arial" pitchFamily="34" charset="0"/>
              </a:defRPr>
            </a:lvl2pPr>
            <a:lvl3pPr algn="l" defTabSz="455613" rtl="0" eaLnBrk="1" fontAlgn="base" hangingPunct="1">
              <a:lnSpc>
                <a:spcPts val="2800"/>
              </a:lnSpc>
              <a:spcBef>
                <a:spcPct val="0"/>
              </a:spcBef>
              <a:spcAft>
                <a:spcPct val="0"/>
              </a:spcAft>
              <a:defRPr sz="3200" b="1">
                <a:solidFill>
                  <a:schemeClr val="tx1"/>
                </a:solidFill>
                <a:latin typeface="Arial" pitchFamily="34" charset="0"/>
              </a:defRPr>
            </a:lvl3pPr>
            <a:lvl4pPr algn="l" defTabSz="455613" rtl="0" eaLnBrk="1" fontAlgn="base" hangingPunct="1">
              <a:lnSpc>
                <a:spcPts val="2800"/>
              </a:lnSpc>
              <a:spcBef>
                <a:spcPct val="0"/>
              </a:spcBef>
              <a:spcAft>
                <a:spcPct val="0"/>
              </a:spcAft>
              <a:defRPr sz="3200" b="1">
                <a:solidFill>
                  <a:schemeClr val="tx1"/>
                </a:solidFill>
                <a:latin typeface="Arial" pitchFamily="34" charset="0"/>
              </a:defRPr>
            </a:lvl4pPr>
            <a:lvl5pPr algn="l" defTabSz="455613" rtl="0" eaLnBrk="1" fontAlgn="base" hangingPunct="1">
              <a:lnSpc>
                <a:spcPts val="2800"/>
              </a:lnSpc>
              <a:spcBef>
                <a:spcPct val="0"/>
              </a:spcBef>
              <a:spcAft>
                <a:spcPct val="0"/>
              </a:spcAft>
              <a:defRPr sz="32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a:lstStyle>
          <a:p>
            <a:pPr>
              <a:lnSpc>
                <a:spcPts val="3000"/>
              </a:lnSpc>
              <a:defRPr/>
            </a:pPr>
            <a:r>
              <a:rPr lang="de-DE" sz="3000"/>
              <a:t>Titelmasterformat durch Klicken bearbeiten</a:t>
            </a:r>
          </a:p>
        </p:txBody>
      </p:sp>
      <p:sp>
        <p:nvSpPr>
          <p:cNvPr id="8" name="Textplatzhalter 2"/>
          <p:cNvSpPr>
            <a:spLocks noGrp="1"/>
          </p:cNvSpPr>
          <p:nvPr>
            <p:ph type="body" idx="13"/>
          </p:nvPr>
        </p:nvSpPr>
        <p:spPr>
          <a:xfrm>
            <a:off x="1219203" y="150135"/>
            <a:ext cx="10785476" cy="215165"/>
          </a:xfrm>
        </p:spPr>
        <p:txBody>
          <a:bodyPr>
            <a:noAutofit/>
          </a:bodyPr>
          <a:lstStyle>
            <a:lvl1pPr marL="0" indent="0">
              <a:lnSpc>
                <a:spcPct val="100000"/>
              </a:lnSpc>
              <a:buNone/>
              <a:defRPr sz="900" b="0">
                <a:solidFill>
                  <a:schemeClr val="bg1">
                    <a:lumMod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de-DE"/>
              <a:t>Mastertextformat bearbeiten</a:t>
            </a:r>
          </a:p>
        </p:txBody>
      </p:sp>
      <p:sp>
        <p:nvSpPr>
          <p:cNvPr id="3" name="Datumsplatzhalter 3">
            <a:extLst>
              <a:ext uri="{FF2B5EF4-FFF2-40B4-BE49-F238E27FC236}">
                <a16:creationId xmlns:a16="http://schemas.microsoft.com/office/drawing/2014/main" id="{1D04825E-646B-572F-DFA4-7236310A1536}"/>
              </a:ext>
            </a:extLst>
          </p:cNvPr>
          <p:cNvSpPr>
            <a:spLocks noGrp="1"/>
          </p:cNvSpPr>
          <p:nvPr>
            <p:ph type="dt" sz="half" idx="14"/>
          </p:nvPr>
        </p:nvSpPr>
        <p:spPr/>
        <p:txBody>
          <a:bodyPr/>
          <a:lstStyle>
            <a:lvl1pPr>
              <a:defRPr/>
            </a:lvl1pPr>
          </a:lstStyle>
          <a:p>
            <a:pPr>
              <a:defRPr/>
            </a:pPr>
            <a:fld id="{D653BA12-0880-42F8-9835-BD8A5DECE346}" type="datetime1">
              <a:rPr lang="de-DE"/>
              <a:pPr>
                <a:defRPr/>
              </a:pPr>
              <a:t>19.09.2023</a:t>
            </a:fld>
            <a:endParaRPr lang="de-DE"/>
          </a:p>
        </p:txBody>
      </p:sp>
      <p:sp>
        <p:nvSpPr>
          <p:cNvPr id="4" name="Foliennummernplatzhalter 4">
            <a:extLst>
              <a:ext uri="{FF2B5EF4-FFF2-40B4-BE49-F238E27FC236}">
                <a16:creationId xmlns:a16="http://schemas.microsoft.com/office/drawing/2014/main" id="{A38E8276-02D1-98EE-D0FE-FFFC99951FD6}"/>
              </a:ext>
            </a:extLst>
          </p:cNvPr>
          <p:cNvSpPr>
            <a:spLocks noGrp="1"/>
          </p:cNvSpPr>
          <p:nvPr>
            <p:ph type="sldNum" sz="quarter" idx="15"/>
          </p:nvPr>
        </p:nvSpPr>
        <p:spPr/>
        <p:txBody>
          <a:bodyPr/>
          <a:lstStyle>
            <a:lvl1pPr>
              <a:defRPr/>
            </a:lvl1pPr>
          </a:lstStyle>
          <a:p>
            <a:r>
              <a:rPr lang="de-DE" altLang="de-DE"/>
              <a:t>Seite </a:t>
            </a:r>
            <a:fld id="{43E4A68E-4051-4CB6-A9AD-6E196B16B64F}" type="slidenum">
              <a:rPr lang="de-DE" altLang="de-DE"/>
              <a:pPr/>
              <a:t>‹Nr.›</a:t>
            </a:fld>
            <a:endParaRPr lang="de-DE" altLang="de-DE"/>
          </a:p>
        </p:txBody>
      </p:sp>
    </p:spTree>
    <p:extLst>
      <p:ext uri="{BB962C8B-B14F-4D97-AF65-F5344CB8AC3E}">
        <p14:creationId xmlns:p14="http://schemas.microsoft.com/office/powerpoint/2010/main" val="1175087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mit Logo">
    <p:spTree>
      <p:nvGrpSpPr>
        <p:cNvPr id="1" name=""/>
        <p:cNvGrpSpPr/>
        <p:nvPr/>
      </p:nvGrpSpPr>
      <p:grpSpPr>
        <a:xfrm>
          <a:off x="0" y="0"/>
          <a:ext cx="0" cy="0"/>
          <a:chOff x="0" y="0"/>
          <a:chExt cx="0" cy="0"/>
        </a:xfrm>
      </p:grpSpPr>
      <p:sp>
        <p:nvSpPr>
          <p:cNvPr id="2" name="Datumsplatzhalter 3">
            <a:extLst>
              <a:ext uri="{FF2B5EF4-FFF2-40B4-BE49-F238E27FC236}">
                <a16:creationId xmlns:a16="http://schemas.microsoft.com/office/drawing/2014/main" id="{C7328C06-A7E6-0A7C-8DBC-F134F8272BCC}"/>
              </a:ext>
            </a:extLst>
          </p:cNvPr>
          <p:cNvSpPr>
            <a:spLocks noGrp="1"/>
          </p:cNvSpPr>
          <p:nvPr>
            <p:ph type="dt" sz="half" idx="10"/>
          </p:nvPr>
        </p:nvSpPr>
        <p:spPr/>
        <p:txBody>
          <a:bodyPr/>
          <a:lstStyle>
            <a:lvl1pPr>
              <a:defRPr/>
            </a:lvl1pPr>
          </a:lstStyle>
          <a:p>
            <a:pPr>
              <a:defRPr/>
            </a:pPr>
            <a:fld id="{43CD4497-9540-48CB-94AD-D3293F36C3A4}" type="datetime1">
              <a:rPr lang="de-DE"/>
              <a:pPr>
                <a:defRPr/>
              </a:pPr>
              <a:t>19.09.2023</a:t>
            </a:fld>
            <a:endParaRPr lang="de-DE"/>
          </a:p>
        </p:txBody>
      </p:sp>
      <p:sp>
        <p:nvSpPr>
          <p:cNvPr id="3" name="Foliennummernplatzhalter 4">
            <a:extLst>
              <a:ext uri="{FF2B5EF4-FFF2-40B4-BE49-F238E27FC236}">
                <a16:creationId xmlns:a16="http://schemas.microsoft.com/office/drawing/2014/main" id="{F9367621-475B-5382-CF0A-60101B8D5436}"/>
              </a:ext>
            </a:extLst>
          </p:cNvPr>
          <p:cNvSpPr>
            <a:spLocks noGrp="1"/>
          </p:cNvSpPr>
          <p:nvPr>
            <p:ph type="sldNum" sz="quarter" idx="11"/>
          </p:nvPr>
        </p:nvSpPr>
        <p:spPr/>
        <p:txBody>
          <a:bodyPr/>
          <a:lstStyle>
            <a:lvl1pPr>
              <a:defRPr/>
            </a:lvl1pPr>
          </a:lstStyle>
          <a:p>
            <a:r>
              <a:rPr lang="de-DE" altLang="de-DE"/>
              <a:t>Seite </a:t>
            </a:r>
            <a:fld id="{7BDDBD6D-7C65-47F6-B768-73EAB952AFEE}" type="slidenum">
              <a:rPr lang="de-DE" altLang="de-DE"/>
              <a:pPr/>
              <a:t>‹Nr.›</a:t>
            </a:fld>
            <a:endParaRPr lang="de-DE" altLang="de-DE"/>
          </a:p>
        </p:txBody>
      </p:sp>
    </p:spTree>
    <p:extLst>
      <p:ext uri="{BB962C8B-B14F-4D97-AF65-F5344CB8AC3E}">
        <p14:creationId xmlns:p14="http://schemas.microsoft.com/office/powerpoint/2010/main" val="1935501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E59DD360-B912-3224-12C3-D84656468696}"/>
              </a:ext>
            </a:extLst>
          </p:cNvPr>
          <p:cNvSpPr/>
          <p:nvPr/>
        </p:nvSpPr>
        <p:spPr>
          <a:xfrm>
            <a:off x="0" y="0"/>
            <a:ext cx="12192000" cy="6858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Tree>
    <p:extLst>
      <p:ext uri="{BB962C8B-B14F-4D97-AF65-F5344CB8AC3E}">
        <p14:creationId xmlns:p14="http://schemas.microsoft.com/office/powerpoint/2010/main" val="205255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Drei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1206000" y="1520826"/>
            <a:ext cx="3456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de-DE" noProof="0"/>
              <a:t>Bild durch Klicken auf Symbol hinzufügen</a:t>
            </a:r>
          </a:p>
        </p:txBody>
      </p:sp>
      <p:sp>
        <p:nvSpPr>
          <p:cNvPr id="28" name="Textplatzhalter 2"/>
          <p:cNvSpPr>
            <a:spLocks noGrp="1"/>
          </p:cNvSpPr>
          <p:nvPr>
            <p:ph type="body" idx="13"/>
          </p:nvPr>
        </p:nvSpPr>
        <p:spPr>
          <a:xfrm>
            <a:off x="1206000" y="4341767"/>
            <a:ext cx="3456000" cy="1224000"/>
          </a:xfrm>
        </p:spPr>
        <p:txBody>
          <a:bodyPr>
            <a:noAutofit/>
          </a:bodyPr>
          <a:lstStyle>
            <a:lvl1pPr marL="0" indent="0">
              <a:lnSpc>
                <a:spcPts val="1000"/>
              </a:lnSpc>
              <a:spcAft>
                <a:spcPts val="0"/>
              </a:spcAft>
              <a:buNone/>
              <a:defRPr sz="1000">
                <a:solidFill>
                  <a:schemeClr val="tx1"/>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de-DE"/>
              <a:t>Mastertextformat bearbeiten</a:t>
            </a:r>
          </a:p>
        </p:txBody>
      </p:sp>
      <p:sp>
        <p:nvSpPr>
          <p:cNvPr id="34" name="Bildplatzhalter 2"/>
          <p:cNvSpPr>
            <a:spLocks noGrp="1"/>
          </p:cNvSpPr>
          <p:nvPr>
            <p:ph type="pic" idx="14"/>
          </p:nvPr>
        </p:nvSpPr>
        <p:spPr>
          <a:xfrm>
            <a:off x="4893212" y="1520826"/>
            <a:ext cx="3456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de-DE" noProof="0"/>
              <a:t>Bild durch Klicken auf Symbol hinzufügen</a:t>
            </a:r>
          </a:p>
        </p:txBody>
      </p:sp>
      <p:sp>
        <p:nvSpPr>
          <p:cNvPr id="35" name="Textplatzhalter 2"/>
          <p:cNvSpPr>
            <a:spLocks noGrp="1"/>
          </p:cNvSpPr>
          <p:nvPr>
            <p:ph type="body" idx="15"/>
          </p:nvPr>
        </p:nvSpPr>
        <p:spPr>
          <a:xfrm>
            <a:off x="4893212" y="4341767"/>
            <a:ext cx="3456000" cy="1224000"/>
          </a:xfrm>
        </p:spPr>
        <p:txBody>
          <a:bodyPr>
            <a:noAutofit/>
          </a:bodyPr>
          <a:lstStyle>
            <a:lvl1pPr marL="0" indent="0">
              <a:lnSpc>
                <a:spcPts val="1000"/>
              </a:lnSpc>
              <a:spcAft>
                <a:spcPts val="0"/>
              </a:spcAft>
              <a:buNone/>
              <a:defRPr sz="1000">
                <a:solidFill>
                  <a:schemeClr val="tx1"/>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de-DE"/>
              <a:t>Mastertextformat bearbeiten</a:t>
            </a:r>
          </a:p>
        </p:txBody>
      </p:sp>
      <p:sp>
        <p:nvSpPr>
          <p:cNvPr id="8" name="Bildplatzhalter 2"/>
          <p:cNvSpPr>
            <a:spLocks noGrp="1"/>
          </p:cNvSpPr>
          <p:nvPr>
            <p:ph type="pic" idx="16"/>
          </p:nvPr>
        </p:nvSpPr>
        <p:spPr>
          <a:xfrm>
            <a:off x="8558847" y="1520826"/>
            <a:ext cx="3456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de-DE" noProof="0"/>
              <a:t>Bild durch Klicken auf Symbol hinzufügen</a:t>
            </a:r>
          </a:p>
        </p:txBody>
      </p:sp>
      <p:sp>
        <p:nvSpPr>
          <p:cNvPr id="9" name="Textplatzhalter 2"/>
          <p:cNvSpPr>
            <a:spLocks noGrp="1"/>
          </p:cNvSpPr>
          <p:nvPr>
            <p:ph type="body" idx="17"/>
          </p:nvPr>
        </p:nvSpPr>
        <p:spPr>
          <a:xfrm>
            <a:off x="8558847" y="4341767"/>
            <a:ext cx="3456000" cy="1224000"/>
          </a:xfrm>
        </p:spPr>
        <p:txBody>
          <a:bodyPr>
            <a:noAutofit/>
          </a:bodyPr>
          <a:lstStyle>
            <a:lvl1pPr marL="0" indent="0">
              <a:lnSpc>
                <a:spcPts val="1000"/>
              </a:lnSpc>
              <a:spcAft>
                <a:spcPts val="0"/>
              </a:spcAft>
              <a:buNone/>
              <a:defRPr sz="1000">
                <a:solidFill>
                  <a:schemeClr val="tx1"/>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de-DE"/>
              <a:t>Mastertextformat bearbeiten</a:t>
            </a:r>
          </a:p>
        </p:txBody>
      </p:sp>
      <p:sp>
        <p:nvSpPr>
          <p:cNvPr id="13" name="Titel 1"/>
          <p:cNvSpPr>
            <a:spLocks noGrp="1"/>
          </p:cNvSpPr>
          <p:nvPr>
            <p:ph type="title"/>
          </p:nvPr>
        </p:nvSpPr>
        <p:spPr>
          <a:xfrm>
            <a:off x="1205092" y="521252"/>
            <a:ext cx="10800000" cy="900000"/>
          </a:xfrm>
        </p:spPr>
        <p:txBody>
          <a:bodyPr/>
          <a:lstStyle>
            <a:lvl1pPr>
              <a:lnSpc>
                <a:spcPts val="3000"/>
              </a:lnSpc>
              <a:defRPr baseline="0"/>
            </a:lvl1pPr>
          </a:lstStyle>
          <a:p>
            <a:r>
              <a:rPr lang="de-DE"/>
              <a:t>Mastertitelformat bearbeiten</a:t>
            </a:r>
          </a:p>
        </p:txBody>
      </p:sp>
      <p:sp>
        <p:nvSpPr>
          <p:cNvPr id="14" name="Textplatzhalter 2"/>
          <p:cNvSpPr>
            <a:spLocks noGrp="1"/>
          </p:cNvSpPr>
          <p:nvPr>
            <p:ph type="body" idx="20"/>
          </p:nvPr>
        </p:nvSpPr>
        <p:spPr>
          <a:xfrm>
            <a:off x="1206003" y="150135"/>
            <a:ext cx="10785476" cy="215165"/>
          </a:xfrm>
        </p:spPr>
        <p:txBody>
          <a:bodyPr>
            <a:noAutofit/>
          </a:bodyPr>
          <a:lstStyle>
            <a:lvl1pPr marL="0" indent="0">
              <a:lnSpc>
                <a:spcPts val="1000"/>
              </a:lnSpc>
              <a:buNone/>
              <a:defRPr sz="900" b="0">
                <a:solidFill>
                  <a:schemeClr val="bg1">
                    <a:lumMod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de-DE"/>
              <a:t>Mastertextformat bearbeiten</a:t>
            </a:r>
          </a:p>
        </p:txBody>
      </p:sp>
      <p:sp>
        <p:nvSpPr>
          <p:cNvPr id="2" name="Datumsplatzhalter 3">
            <a:extLst>
              <a:ext uri="{FF2B5EF4-FFF2-40B4-BE49-F238E27FC236}">
                <a16:creationId xmlns:a16="http://schemas.microsoft.com/office/drawing/2014/main" id="{FA627C58-EBDB-027C-D4E0-9836740CB44F}"/>
              </a:ext>
            </a:extLst>
          </p:cNvPr>
          <p:cNvSpPr>
            <a:spLocks noGrp="1"/>
          </p:cNvSpPr>
          <p:nvPr>
            <p:ph type="dt" sz="half" idx="21"/>
          </p:nvPr>
        </p:nvSpPr>
        <p:spPr/>
        <p:txBody>
          <a:bodyPr/>
          <a:lstStyle>
            <a:lvl1pPr>
              <a:defRPr/>
            </a:lvl1pPr>
          </a:lstStyle>
          <a:p>
            <a:pPr>
              <a:defRPr/>
            </a:pPr>
            <a:fld id="{5258A4A0-20A8-47C1-9BEA-E80C5B42C013}" type="datetime1">
              <a:rPr lang="de-DE"/>
              <a:pPr>
                <a:defRPr/>
              </a:pPr>
              <a:t>19.09.2023</a:t>
            </a:fld>
            <a:endParaRPr lang="de-DE"/>
          </a:p>
        </p:txBody>
      </p:sp>
      <p:sp>
        <p:nvSpPr>
          <p:cNvPr id="3" name="Foliennummernplatzhalter 4">
            <a:extLst>
              <a:ext uri="{FF2B5EF4-FFF2-40B4-BE49-F238E27FC236}">
                <a16:creationId xmlns:a16="http://schemas.microsoft.com/office/drawing/2014/main" id="{161AFC48-4551-7A33-CA5B-E59A5B78A773}"/>
              </a:ext>
            </a:extLst>
          </p:cNvPr>
          <p:cNvSpPr>
            <a:spLocks noGrp="1"/>
          </p:cNvSpPr>
          <p:nvPr>
            <p:ph type="sldNum" sz="quarter" idx="22"/>
          </p:nvPr>
        </p:nvSpPr>
        <p:spPr/>
        <p:txBody>
          <a:bodyPr/>
          <a:lstStyle>
            <a:lvl1pPr>
              <a:defRPr/>
            </a:lvl1pPr>
          </a:lstStyle>
          <a:p>
            <a:r>
              <a:rPr lang="de-DE" altLang="de-DE"/>
              <a:t>Seite </a:t>
            </a:r>
            <a:fld id="{99BD5312-EDF9-4CF6-BEED-B67EF17D970B}" type="slidenum">
              <a:rPr lang="de-DE" altLang="de-DE"/>
              <a:pPr/>
              <a:t>‹Nr.›</a:t>
            </a:fld>
            <a:endParaRPr lang="de-DE" altLang="de-DE"/>
          </a:p>
        </p:txBody>
      </p:sp>
    </p:spTree>
    <p:extLst>
      <p:ext uri="{BB962C8B-B14F-4D97-AF65-F5344CB8AC3E}">
        <p14:creationId xmlns:p14="http://schemas.microsoft.com/office/powerpoint/2010/main" val="282476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Sechs Bilder mit Beschriftung">
    <p:spTree>
      <p:nvGrpSpPr>
        <p:cNvPr id="1" name=""/>
        <p:cNvGrpSpPr/>
        <p:nvPr/>
      </p:nvGrpSpPr>
      <p:grpSpPr>
        <a:xfrm>
          <a:off x="0" y="0"/>
          <a:ext cx="0" cy="0"/>
          <a:chOff x="0" y="0"/>
          <a:chExt cx="0" cy="0"/>
        </a:xfrm>
      </p:grpSpPr>
      <p:sp>
        <p:nvSpPr>
          <p:cNvPr id="20" name="Textplatzhalter 2"/>
          <p:cNvSpPr>
            <a:spLocks noGrp="1"/>
          </p:cNvSpPr>
          <p:nvPr>
            <p:ph type="body" idx="27"/>
          </p:nvPr>
        </p:nvSpPr>
        <p:spPr>
          <a:xfrm>
            <a:off x="1206003" y="150135"/>
            <a:ext cx="10785476" cy="215165"/>
          </a:xfrm>
        </p:spPr>
        <p:txBody>
          <a:bodyPr>
            <a:noAutofit/>
          </a:bodyPr>
          <a:lstStyle>
            <a:lvl1pPr marL="0" indent="0">
              <a:lnSpc>
                <a:spcPts val="1080"/>
              </a:lnSpc>
              <a:buNone/>
              <a:defRPr sz="900" b="0">
                <a:solidFill>
                  <a:schemeClr val="bg1">
                    <a:lumMod val="50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de-DE"/>
              <a:t>Mastertextformat bearbeiten</a:t>
            </a:r>
          </a:p>
        </p:txBody>
      </p:sp>
      <p:sp>
        <p:nvSpPr>
          <p:cNvPr id="21" name="Bildplatzhalter 2"/>
          <p:cNvSpPr>
            <a:spLocks noGrp="1"/>
          </p:cNvSpPr>
          <p:nvPr>
            <p:ph type="pic" idx="1"/>
          </p:nvPr>
        </p:nvSpPr>
        <p:spPr>
          <a:xfrm>
            <a:off x="1206000" y="539920"/>
            <a:ext cx="3456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de-DE" noProof="0"/>
              <a:t>Bild durch Klicken auf Symbol hinzufügen</a:t>
            </a:r>
          </a:p>
        </p:txBody>
      </p:sp>
      <p:sp>
        <p:nvSpPr>
          <p:cNvPr id="22" name="Textplatzhalter 2"/>
          <p:cNvSpPr>
            <a:spLocks noGrp="1"/>
          </p:cNvSpPr>
          <p:nvPr>
            <p:ph type="body" idx="13"/>
          </p:nvPr>
        </p:nvSpPr>
        <p:spPr>
          <a:xfrm>
            <a:off x="1206000" y="2812230"/>
            <a:ext cx="3456000" cy="324000"/>
          </a:xfrm>
        </p:spPr>
        <p:txBody>
          <a:bodyPr>
            <a:noAutofit/>
          </a:bodyPr>
          <a:lstStyle>
            <a:lvl1pPr marL="0" indent="0">
              <a:lnSpc>
                <a:spcPts val="1000"/>
              </a:lnSpc>
              <a:buNone/>
              <a:defRPr sz="1000">
                <a:solidFill>
                  <a:schemeClr val="tx1"/>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de-DE"/>
              <a:t>Mastertextformat bearbeiten</a:t>
            </a:r>
          </a:p>
        </p:txBody>
      </p:sp>
      <p:sp>
        <p:nvSpPr>
          <p:cNvPr id="23" name="Bildplatzhalter 2"/>
          <p:cNvSpPr>
            <a:spLocks noGrp="1"/>
          </p:cNvSpPr>
          <p:nvPr>
            <p:ph type="pic" idx="14"/>
          </p:nvPr>
        </p:nvSpPr>
        <p:spPr>
          <a:xfrm>
            <a:off x="4882425" y="539920"/>
            <a:ext cx="3456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de-DE" noProof="0"/>
              <a:t>Bild durch Klicken auf Symbol hinzufügen</a:t>
            </a:r>
          </a:p>
        </p:txBody>
      </p:sp>
      <p:sp>
        <p:nvSpPr>
          <p:cNvPr id="24" name="Textplatzhalter 2"/>
          <p:cNvSpPr>
            <a:spLocks noGrp="1"/>
          </p:cNvSpPr>
          <p:nvPr>
            <p:ph type="body" idx="15"/>
          </p:nvPr>
        </p:nvSpPr>
        <p:spPr>
          <a:xfrm>
            <a:off x="4882425" y="2812230"/>
            <a:ext cx="3456000" cy="324000"/>
          </a:xfrm>
        </p:spPr>
        <p:txBody>
          <a:bodyPr>
            <a:noAutofit/>
          </a:bodyPr>
          <a:lstStyle>
            <a:lvl1pPr marL="0" indent="0">
              <a:lnSpc>
                <a:spcPts val="1000"/>
              </a:lnSpc>
              <a:buNone/>
              <a:defRPr sz="1000">
                <a:solidFill>
                  <a:schemeClr val="tx1"/>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de-DE"/>
              <a:t>Mastertextformat bearbeiten</a:t>
            </a:r>
          </a:p>
        </p:txBody>
      </p:sp>
      <p:sp>
        <p:nvSpPr>
          <p:cNvPr id="25" name="Bildplatzhalter 2"/>
          <p:cNvSpPr>
            <a:spLocks noGrp="1"/>
          </p:cNvSpPr>
          <p:nvPr>
            <p:ph type="pic" idx="16"/>
          </p:nvPr>
        </p:nvSpPr>
        <p:spPr>
          <a:xfrm>
            <a:off x="8537268" y="539920"/>
            <a:ext cx="3456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de-DE" noProof="0"/>
              <a:t>Bild durch Klicken auf Symbol hinzufügen</a:t>
            </a:r>
          </a:p>
        </p:txBody>
      </p:sp>
      <p:sp>
        <p:nvSpPr>
          <p:cNvPr id="26" name="Textplatzhalter 2"/>
          <p:cNvSpPr>
            <a:spLocks noGrp="1"/>
          </p:cNvSpPr>
          <p:nvPr>
            <p:ph type="body" idx="17"/>
          </p:nvPr>
        </p:nvSpPr>
        <p:spPr>
          <a:xfrm>
            <a:off x="8537268" y="2812230"/>
            <a:ext cx="3456000" cy="324000"/>
          </a:xfrm>
        </p:spPr>
        <p:txBody>
          <a:bodyPr>
            <a:noAutofit/>
          </a:bodyPr>
          <a:lstStyle>
            <a:lvl1pPr marL="0" indent="0">
              <a:lnSpc>
                <a:spcPts val="1000"/>
              </a:lnSpc>
              <a:buNone/>
              <a:defRPr sz="1000">
                <a:solidFill>
                  <a:schemeClr val="tx1"/>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de-DE"/>
              <a:t>Mastertextformat bearbeiten</a:t>
            </a:r>
          </a:p>
        </p:txBody>
      </p:sp>
      <p:sp>
        <p:nvSpPr>
          <p:cNvPr id="27" name="Bildplatzhalter 2"/>
          <p:cNvSpPr>
            <a:spLocks noGrp="1"/>
          </p:cNvSpPr>
          <p:nvPr>
            <p:ph type="pic" idx="28"/>
          </p:nvPr>
        </p:nvSpPr>
        <p:spPr>
          <a:xfrm>
            <a:off x="1206000" y="3201820"/>
            <a:ext cx="3456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de-DE" noProof="0"/>
              <a:t>Bild durch Klicken auf Symbol hinzufügen</a:t>
            </a:r>
          </a:p>
        </p:txBody>
      </p:sp>
      <p:sp>
        <p:nvSpPr>
          <p:cNvPr id="28" name="Textplatzhalter 2"/>
          <p:cNvSpPr>
            <a:spLocks noGrp="1"/>
          </p:cNvSpPr>
          <p:nvPr>
            <p:ph type="body" idx="29"/>
          </p:nvPr>
        </p:nvSpPr>
        <p:spPr>
          <a:xfrm>
            <a:off x="1206000" y="5474129"/>
            <a:ext cx="3456000" cy="324000"/>
          </a:xfrm>
        </p:spPr>
        <p:txBody>
          <a:bodyPr>
            <a:noAutofit/>
          </a:bodyPr>
          <a:lstStyle>
            <a:lvl1pPr marL="0" indent="0">
              <a:lnSpc>
                <a:spcPts val="1000"/>
              </a:lnSpc>
              <a:buNone/>
              <a:defRPr sz="1000">
                <a:solidFill>
                  <a:schemeClr val="tx1"/>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de-DE"/>
              <a:t>Mastertextformat bearbeiten</a:t>
            </a:r>
          </a:p>
        </p:txBody>
      </p:sp>
      <p:sp>
        <p:nvSpPr>
          <p:cNvPr id="29" name="Bildplatzhalter 2"/>
          <p:cNvSpPr>
            <a:spLocks noGrp="1"/>
          </p:cNvSpPr>
          <p:nvPr>
            <p:ph type="pic" idx="30"/>
          </p:nvPr>
        </p:nvSpPr>
        <p:spPr>
          <a:xfrm>
            <a:off x="4890512" y="3201820"/>
            <a:ext cx="3456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de-DE" noProof="0"/>
              <a:t>Bild durch Klicken auf Symbol hinzufügen</a:t>
            </a:r>
          </a:p>
        </p:txBody>
      </p:sp>
      <p:sp>
        <p:nvSpPr>
          <p:cNvPr id="30" name="Textplatzhalter 2"/>
          <p:cNvSpPr>
            <a:spLocks noGrp="1"/>
          </p:cNvSpPr>
          <p:nvPr>
            <p:ph type="body" idx="31"/>
          </p:nvPr>
        </p:nvSpPr>
        <p:spPr>
          <a:xfrm>
            <a:off x="4890512" y="5474129"/>
            <a:ext cx="3456000" cy="324000"/>
          </a:xfrm>
        </p:spPr>
        <p:txBody>
          <a:bodyPr>
            <a:noAutofit/>
          </a:bodyPr>
          <a:lstStyle>
            <a:lvl1pPr marL="0" indent="0">
              <a:lnSpc>
                <a:spcPts val="1000"/>
              </a:lnSpc>
              <a:buNone/>
              <a:defRPr sz="1000">
                <a:solidFill>
                  <a:schemeClr val="tx1"/>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de-DE"/>
              <a:t>Mastertextformat bearbeiten</a:t>
            </a:r>
          </a:p>
        </p:txBody>
      </p:sp>
      <p:sp>
        <p:nvSpPr>
          <p:cNvPr id="31" name="Bildplatzhalter 2"/>
          <p:cNvSpPr>
            <a:spLocks noGrp="1"/>
          </p:cNvSpPr>
          <p:nvPr>
            <p:ph type="pic" idx="32"/>
          </p:nvPr>
        </p:nvSpPr>
        <p:spPr>
          <a:xfrm>
            <a:off x="8539243" y="3201820"/>
            <a:ext cx="3456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de-DE" noProof="0"/>
              <a:t>Bild durch Klicken auf Symbol hinzufügen</a:t>
            </a:r>
          </a:p>
        </p:txBody>
      </p:sp>
      <p:sp>
        <p:nvSpPr>
          <p:cNvPr id="32" name="Textplatzhalter 2"/>
          <p:cNvSpPr>
            <a:spLocks noGrp="1"/>
          </p:cNvSpPr>
          <p:nvPr>
            <p:ph type="body" idx="33"/>
          </p:nvPr>
        </p:nvSpPr>
        <p:spPr>
          <a:xfrm>
            <a:off x="8539243" y="5474129"/>
            <a:ext cx="3456000" cy="324000"/>
          </a:xfrm>
        </p:spPr>
        <p:txBody>
          <a:bodyPr>
            <a:noAutofit/>
          </a:bodyPr>
          <a:lstStyle>
            <a:lvl1pPr marL="0" indent="0">
              <a:lnSpc>
                <a:spcPts val="1000"/>
              </a:lnSpc>
              <a:buNone/>
              <a:defRPr sz="1000">
                <a:solidFill>
                  <a:schemeClr val="tx1"/>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de-DE"/>
              <a:t>Mastertextformat bearbeiten</a:t>
            </a:r>
          </a:p>
        </p:txBody>
      </p:sp>
      <p:sp>
        <p:nvSpPr>
          <p:cNvPr id="2" name="Datumsplatzhalter 3">
            <a:extLst>
              <a:ext uri="{FF2B5EF4-FFF2-40B4-BE49-F238E27FC236}">
                <a16:creationId xmlns:a16="http://schemas.microsoft.com/office/drawing/2014/main" id="{35274CCC-4E6B-9E0B-8362-37392E5F2443}"/>
              </a:ext>
            </a:extLst>
          </p:cNvPr>
          <p:cNvSpPr>
            <a:spLocks noGrp="1"/>
          </p:cNvSpPr>
          <p:nvPr>
            <p:ph type="dt" sz="half" idx="34"/>
          </p:nvPr>
        </p:nvSpPr>
        <p:spPr/>
        <p:txBody>
          <a:bodyPr/>
          <a:lstStyle>
            <a:lvl1pPr>
              <a:defRPr/>
            </a:lvl1pPr>
          </a:lstStyle>
          <a:p>
            <a:pPr>
              <a:defRPr/>
            </a:pPr>
            <a:fld id="{6D431A82-7C65-4872-81D3-B2FD014F4F20}" type="datetime1">
              <a:rPr lang="de-DE"/>
              <a:pPr>
                <a:defRPr/>
              </a:pPr>
              <a:t>19.09.2023</a:t>
            </a:fld>
            <a:endParaRPr lang="de-DE"/>
          </a:p>
        </p:txBody>
      </p:sp>
      <p:sp>
        <p:nvSpPr>
          <p:cNvPr id="3" name="Foliennummernplatzhalter 4">
            <a:extLst>
              <a:ext uri="{FF2B5EF4-FFF2-40B4-BE49-F238E27FC236}">
                <a16:creationId xmlns:a16="http://schemas.microsoft.com/office/drawing/2014/main" id="{8BA54291-3A18-B1F8-2CAA-1831BA1976D5}"/>
              </a:ext>
            </a:extLst>
          </p:cNvPr>
          <p:cNvSpPr>
            <a:spLocks noGrp="1"/>
          </p:cNvSpPr>
          <p:nvPr>
            <p:ph type="sldNum" sz="quarter" idx="35"/>
          </p:nvPr>
        </p:nvSpPr>
        <p:spPr/>
        <p:txBody>
          <a:bodyPr/>
          <a:lstStyle>
            <a:lvl1pPr>
              <a:defRPr/>
            </a:lvl1pPr>
          </a:lstStyle>
          <a:p>
            <a:r>
              <a:rPr lang="de-DE" altLang="de-DE"/>
              <a:t>Seite </a:t>
            </a:r>
            <a:fld id="{1BD0FEE7-79AC-4F2E-AA2E-62F8E80055B6}" type="slidenum">
              <a:rPr lang="de-DE" altLang="de-DE"/>
              <a:pPr/>
              <a:t>‹Nr.›</a:t>
            </a:fld>
            <a:endParaRPr lang="de-DE" altLang="de-DE"/>
          </a:p>
        </p:txBody>
      </p:sp>
    </p:spTree>
    <p:extLst>
      <p:ext uri="{BB962C8B-B14F-4D97-AF65-F5344CB8AC3E}">
        <p14:creationId xmlns:p14="http://schemas.microsoft.com/office/powerpoint/2010/main" val="365235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a:extLst>
              <a:ext uri="{FF2B5EF4-FFF2-40B4-BE49-F238E27FC236}">
                <a16:creationId xmlns:a16="http://schemas.microsoft.com/office/drawing/2014/main" id="{1F713DC2-18B3-3843-CE49-CA48452B63F4}"/>
              </a:ext>
            </a:extLst>
          </p:cNvPr>
          <p:cNvSpPr>
            <a:spLocks noGrp="1"/>
          </p:cNvSpPr>
          <p:nvPr>
            <p:ph type="title"/>
          </p:nvPr>
        </p:nvSpPr>
        <p:spPr bwMode="auto">
          <a:xfrm>
            <a:off x="1204384" y="454027"/>
            <a:ext cx="10801349"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Überschrift</a:t>
            </a:r>
          </a:p>
        </p:txBody>
      </p:sp>
      <p:sp>
        <p:nvSpPr>
          <p:cNvPr id="1027" name="Textplatzhalter 2">
            <a:extLst>
              <a:ext uri="{FF2B5EF4-FFF2-40B4-BE49-F238E27FC236}">
                <a16:creationId xmlns:a16="http://schemas.microsoft.com/office/drawing/2014/main" id="{37B79217-6616-1E78-C07D-68EAE7887573}"/>
              </a:ext>
            </a:extLst>
          </p:cNvPr>
          <p:cNvSpPr>
            <a:spLocks noGrp="1"/>
          </p:cNvSpPr>
          <p:nvPr>
            <p:ph type="body" idx="1"/>
          </p:nvPr>
        </p:nvSpPr>
        <p:spPr bwMode="auto">
          <a:xfrm>
            <a:off x="1206504" y="1547813"/>
            <a:ext cx="10799233"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Text</a:t>
            </a:r>
          </a:p>
          <a:p>
            <a:pPr lvl="1"/>
            <a:r>
              <a:rPr lang="de-DE" altLang="de-DE"/>
              <a:t>Zweite Ebene</a:t>
            </a:r>
          </a:p>
          <a:p>
            <a:pPr lvl="2"/>
            <a:r>
              <a:rPr lang="de-DE" altLang="de-DE"/>
              <a:t>Dritte Ebene</a:t>
            </a:r>
          </a:p>
          <a:p>
            <a:pPr lvl="3"/>
            <a:r>
              <a:rPr lang="de-DE" altLang="de-DE"/>
              <a:t>Vierte Ebene</a:t>
            </a:r>
          </a:p>
        </p:txBody>
      </p:sp>
      <p:sp>
        <p:nvSpPr>
          <p:cNvPr id="11" name="Fußzeilenplatzhalter 3">
            <a:extLst>
              <a:ext uri="{FF2B5EF4-FFF2-40B4-BE49-F238E27FC236}">
                <a16:creationId xmlns:a16="http://schemas.microsoft.com/office/drawing/2014/main" id="{9A62B6B1-84AD-88F5-8A09-7B07512DFC98}"/>
              </a:ext>
            </a:extLst>
          </p:cNvPr>
          <p:cNvSpPr txBox="1">
            <a:spLocks/>
          </p:cNvSpPr>
          <p:nvPr/>
        </p:nvSpPr>
        <p:spPr>
          <a:xfrm>
            <a:off x="2590803" y="6011863"/>
            <a:ext cx="5909733" cy="611188"/>
          </a:xfrm>
          <a:prstGeom prst="rect">
            <a:avLst/>
          </a:prstGeom>
        </p:spPr>
        <p:txBody>
          <a:bodyPr wrap="none"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ct val="100000"/>
              </a:lnSpc>
              <a:spcAft>
                <a:spcPts val="600"/>
              </a:spcAft>
              <a:defRPr/>
            </a:pPr>
            <a:r>
              <a:rPr lang="de-DE" sz="900" b="0"/>
              <a:t>Projektgruppe 3</a:t>
            </a:r>
          </a:p>
          <a:p>
            <a:pPr>
              <a:lnSpc>
                <a:spcPct val="100000"/>
              </a:lnSpc>
              <a:spcAft>
                <a:spcPts val="600"/>
              </a:spcAft>
              <a:defRPr/>
            </a:pPr>
            <a:r>
              <a:rPr lang="de-DE" sz="900" b="0">
                <a:solidFill>
                  <a:schemeClr val="tx1"/>
                </a:solidFill>
              </a:rPr>
              <a:t>Modellierung von Energiesystemen</a:t>
            </a:r>
          </a:p>
          <a:p>
            <a:pPr>
              <a:lnSpc>
                <a:spcPct val="100000"/>
              </a:lnSpc>
              <a:spcAft>
                <a:spcPts val="600"/>
              </a:spcAft>
              <a:defRPr/>
            </a:pPr>
            <a:r>
              <a:rPr lang="de-DE" sz="900" b="0"/>
              <a:t>Fakultät für Anlagen, Energie- und Maschinensysteme</a:t>
            </a:r>
          </a:p>
        </p:txBody>
      </p:sp>
      <p:grpSp>
        <p:nvGrpSpPr>
          <p:cNvPr id="1029" name="Gruppierung 11">
            <a:extLst>
              <a:ext uri="{FF2B5EF4-FFF2-40B4-BE49-F238E27FC236}">
                <a16:creationId xmlns:a16="http://schemas.microsoft.com/office/drawing/2014/main" id="{A7DC5FCA-42A9-787A-A3A0-D409DE8BD386}"/>
              </a:ext>
            </a:extLst>
          </p:cNvPr>
          <p:cNvGrpSpPr>
            <a:grpSpLocks/>
          </p:cNvGrpSpPr>
          <p:nvPr/>
        </p:nvGrpSpPr>
        <p:grpSpPr bwMode="auto">
          <a:xfrm>
            <a:off x="1204388" y="0"/>
            <a:ext cx="10991849" cy="71438"/>
            <a:chOff x="903819" y="0"/>
            <a:chExt cx="8244000" cy="108000"/>
          </a:xfrm>
        </p:grpSpPr>
        <p:sp>
          <p:nvSpPr>
            <p:cNvPr id="13" name="Rechteck 12">
              <a:extLst>
                <a:ext uri="{FF2B5EF4-FFF2-40B4-BE49-F238E27FC236}">
                  <a16:creationId xmlns:a16="http://schemas.microsoft.com/office/drawing/2014/main" id="{E2D10625-28AC-9AB3-202F-47F66C3A2E1C}"/>
                </a:ext>
              </a:extLst>
            </p:cNvPr>
            <p:cNvSpPr/>
            <p:nvPr/>
          </p:nvSpPr>
          <p:spPr bwMode="auto">
            <a:xfrm>
              <a:off x="903819" y="0"/>
              <a:ext cx="2735299"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4" name="Rechteck 13">
              <a:extLst>
                <a:ext uri="{FF2B5EF4-FFF2-40B4-BE49-F238E27FC236}">
                  <a16:creationId xmlns:a16="http://schemas.microsoft.com/office/drawing/2014/main" id="{CBBD0B12-4032-E2CD-464E-5FD47055947A}"/>
                </a:ext>
              </a:extLst>
            </p:cNvPr>
            <p:cNvSpPr/>
            <p:nvPr/>
          </p:nvSpPr>
          <p:spPr bwMode="auto">
            <a:xfrm>
              <a:off x="3639118" y="0"/>
              <a:ext cx="2736888"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5" name="Rechteck 14">
              <a:extLst>
                <a:ext uri="{FF2B5EF4-FFF2-40B4-BE49-F238E27FC236}">
                  <a16:creationId xmlns:a16="http://schemas.microsoft.com/office/drawing/2014/main" id="{461D1036-B35B-D979-94D2-D59C38601589}"/>
                </a:ext>
              </a:extLst>
            </p:cNvPr>
            <p:cNvSpPr/>
            <p:nvPr/>
          </p:nvSpPr>
          <p:spPr bwMode="auto">
            <a:xfrm>
              <a:off x="6376006" y="0"/>
              <a:ext cx="2771813"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cxnSp>
        <p:nvCxnSpPr>
          <p:cNvPr id="16" name="Gerade Verbindung 15">
            <a:extLst>
              <a:ext uri="{FF2B5EF4-FFF2-40B4-BE49-F238E27FC236}">
                <a16:creationId xmlns:a16="http://schemas.microsoft.com/office/drawing/2014/main" id="{7C8D3686-F37E-7243-EE2B-AC2A1B8574A4}"/>
              </a:ext>
            </a:extLst>
          </p:cNvPr>
          <p:cNvCxnSpPr/>
          <p:nvPr/>
        </p:nvCxnSpPr>
        <p:spPr>
          <a:xfrm>
            <a:off x="1206504" y="5951538"/>
            <a:ext cx="10987617"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7" name="Datumsplatzhalter 3">
            <a:extLst>
              <a:ext uri="{FF2B5EF4-FFF2-40B4-BE49-F238E27FC236}">
                <a16:creationId xmlns:a16="http://schemas.microsoft.com/office/drawing/2014/main" id="{91C5AFBB-11E7-1F4E-2EB5-BE3D440E6756}"/>
              </a:ext>
            </a:extLst>
          </p:cNvPr>
          <p:cNvSpPr>
            <a:spLocks noGrp="1"/>
          </p:cNvSpPr>
          <p:nvPr>
            <p:ph type="dt" sz="half" idx="2"/>
          </p:nvPr>
        </p:nvSpPr>
        <p:spPr>
          <a:xfrm>
            <a:off x="1206500" y="6011868"/>
            <a:ext cx="1295400" cy="179387"/>
          </a:xfrm>
          <a:prstGeom prst="rect">
            <a:avLst/>
          </a:prstGeom>
        </p:spPr>
        <p:txBody>
          <a:bodyPr vert="horz" wrap="none" lIns="0" tIns="0" rIns="0" bIns="0" rtlCol="0" anchor="t"/>
          <a:lstStyle>
            <a:lvl1pPr algn="l" fontAlgn="auto">
              <a:spcBef>
                <a:spcPts val="0"/>
              </a:spcBef>
              <a:spcAft>
                <a:spcPts val="0"/>
              </a:spcAft>
              <a:defRPr sz="900">
                <a:solidFill>
                  <a:schemeClr val="tx1"/>
                </a:solidFill>
                <a:latin typeface="Arial" panose="020B0604020202020204" pitchFamily="34" charset="0"/>
                <a:cs typeface="Arial" panose="020B0604020202020204" pitchFamily="34" charset="0"/>
              </a:defRPr>
            </a:lvl1pPr>
          </a:lstStyle>
          <a:p>
            <a:pPr>
              <a:defRPr/>
            </a:pPr>
            <a:fld id="{9EB39595-B76B-4000-B14F-07285E131E9E}" type="datetime1">
              <a:rPr lang="de-DE"/>
              <a:pPr>
                <a:defRPr/>
              </a:pPr>
              <a:t>19.09.2023</a:t>
            </a:fld>
            <a:endParaRPr lang="de-DE"/>
          </a:p>
        </p:txBody>
      </p:sp>
      <p:sp>
        <p:nvSpPr>
          <p:cNvPr id="18" name="Foliennummernplatzhalter 4">
            <a:extLst>
              <a:ext uri="{FF2B5EF4-FFF2-40B4-BE49-F238E27FC236}">
                <a16:creationId xmlns:a16="http://schemas.microsoft.com/office/drawing/2014/main" id="{1BE879C7-169B-BF08-E37E-A516BAE6AC4F}"/>
              </a:ext>
            </a:extLst>
          </p:cNvPr>
          <p:cNvSpPr>
            <a:spLocks noGrp="1"/>
          </p:cNvSpPr>
          <p:nvPr>
            <p:ph type="sldNum" sz="quarter" idx="4"/>
          </p:nvPr>
        </p:nvSpPr>
        <p:spPr>
          <a:xfrm>
            <a:off x="1206500" y="6361113"/>
            <a:ext cx="1295400" cy="214312"/>
          </a:xfrm>
          <a:prstGeom prst="rect">
            <a:avLst/>
          </a:prstGeom>
        </p:spPr>
        <p:txBody>
          <a:bodyPr vert="horz" wrap="square" lIns="0" tIns="0" rIns="0" bIns="0" numCol="1" anchor="b" anchorCtr="0" compatLnSpc="1">
            <a:prstTxWarp prst="textNoShape">
              <a:avLst/>
            </a:prstTxWarp>
          </a:bodyPr>
          <a:lstStyle>
            <a:lvl1pPr>
              <a:defRPr sz="900"/>
            </a:lvl1pPr>
          </a:lstStyle>
          <a:p>
            <a:r>
              <a:rPr lang="de-DE" altLang="de-DE"/>
              <a:t>Seite </a:t>
            </a:r>
            <a:fld id="{AB4A2960-AF90-433C-B94D-CA1409CC38AD}" type="slidenum">
              <a:rPr lang="de-DE" altLang="de-DE"/>
              <a:pPr/>
              <a:t>‹Nr.›</a:t>
            </a:fld>
            <a:endParaRPr lang="de-DE" altLang="de-DE"/>
          </a:p>
        </p:txBody>
      </p:sp>
      <p:pic>
        <p:nvPicPr>
          <p:cNvPr id="1033" name="Bild 7" descr="Logo_17pt.wmf">
            <a:extLst>
              <a:ext uri="{FF2B5EF4-FFF2-40B4-BE49-F238E27FC236}">
                <a16:creationId xmlns:a16="http://schemas.microsoft.com/office/drawing/2014/main" id="{CFD7DA5A-5F84-946F-7CCA-65881A9D0ECB}"/>
              </a:ext>
            </a:extLst>
          </p:cNvPr>
          <p:cNvPicPr>
            <a:picLocks/>
          </p:cNvPicPr>
          <p:nvPr/>
        </p:nvPicPr>
        <p:blipFill>
          <a:blip r:embed="rId11">
            <a:extLst>
              <a:ext uri="{28A0092B-C50C-407E-A947-70E740481C1C}">
                <a14:useLocalDpi xmlns:a14="http://schemas.microsoft.com/office/drawing/2010/main" val="0"/>
              </a:ext>
            </a:extLst>
          </a:blip>
          <a:srcRect/>
          <a:stretch>
            <a:fillRect/>
          </a:stretch>
        </p:blipFill>
        <p:spPr bwMode="auto">
          <a:xfrm>
            <a:off x="10447361" y="6000750"/>
            <a:ext cx="117526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9" r:id="rId5"/>
    <p:sldLayoutId id="2147483756" r:id="rId6"/>
    <p:sldLayoutId id="2147483760" r:id="rId7"/>
    <p:sldLayoutId id="2147483757" r:id="rId8"/>
    <p:sldLayoutId id="2147483758" r:id="rId9"/>
  </p:sldLayoutIdLst>
  <p:hf hdr="0" ftr="0"/>
  <p:txStyles>
    <p:titleStyle>
      <a:lvl1pPr algn="l" defTabSz="455602" rtl="0" eaLnBrk="1" fontAlgn="base" hangingPunct="1">
        <a:lnSpc>
          <a:spcPts val="3000"/>
        </a:lnSpc>
        <a:spcBef>
          <a:spcPct val="0"/>
        </a:spcBef>
        <a:spcAft>
          <a:spcPct val="0"/>
        </a:spcAft>
        <a:defRPr sz="3000" b="1" kern="1200">
          <a:solidFill>
            <a:schemeClr val="tx1"/>
          </a:solidFill>
          <a:latin typeface="Arial"/>
          <a:ea typeface="+mj-ea"/>
          <a:cs typeface="+mj-cs"/>
        </a:defRPr>
      </a:lvl1pPr>
      <a:lvl2pPr algn="l" defTabSz="455602" rtl="0" eaLnBrk="1" fontAlgn="base" hangingPunct="1">
        <a:lnSpc>
          <a:spcPts val="3000"/>
        </a:lnSpc>
        <a:spcBef>
          <a:spcPct val="0"/>
        </a:spcBef>
        <a:spcAft>
          <a:spcPct val="0"/>
        </a:spcAft>
        <a:defRPr sz="3000" b="1">
          <a:solidFill>
            <a:schemeClr val="tx1"/>
          </a:solidFill>
          <a:latin typeface="Arial" pitchFamily="34" charset="0"/>
        </a:defRPr>
      </a:lvl2pPr>
      <a:lvl3pPr algn="l" defTabSz="455602" rtl="0" eaLnBrk="1" fontAlgn="base" hangingPunct="1">
        <a:lnSpc>
          <a:spcPts val="3000"/>
        </a:lnSpc>
        <a:spcBef>
          <a:spcPct val="0"/>
        </a:spcBef>
        <a:spcAft>
          <a:spcPct val="0"/>
        </a:spcAft>
        <a:defRPr sz="3000" b="1">
          <a:solidFill>
            <a:schemeClr val="tx1"/>
          </a:solidFill>
          <a:latin typeface="Arial" pitchFamily="34" charset="0"/>
        </a:defRPr>
      </a:lvl3pPr>
      <a:lvl4pPr algn="l" defTabSz="455602" rtl="0" eaLnBrk="1" fontAlgn="base" hangingPunct="1">
        <a:lnSpc>
          <a:spcPts val="3000"/>
        </a:lnSpc>
        <a:spcBef>
          <a:spcPct val="0"/>
        </a:spcBef>
        <a:spcAft>
          <a:spcPct val="0"/>
        </a:spcAft>
        <a:defRPr sz="3000" b="1">
          <a:solidFill>
            <a:schemeClr val="tx1"/>
          </a:solidFill>
          <a:latin typeface="Arial" pitchFamily="34" charset="0"/>
        </a:defRPr>
      </a:lvl4pPr>
      <a:lvl5pPr algn="l" defTabSz="455602" rtl="0" eaLnBrk="1" fontAlgn="base" hangingPunct="1">
        <a:lnSpc>
          <a:spcPts val="3000"/>
        </a:lnSpc>
        <a:spcBef>
          <a:spcPct val="0"/>
        </a:spcBef>
        <a:spcAft>
          <a:spcPct val="0"/>
        </a:spcAft>
        <a:defRPr sz="3000" b="1">
          <a:solidFill>
            <a:schemeClr val="tx1"/>
          </a:solidFill>
          <a:latin typeface="Arial" pitchFamily="34" charset="0"/>
        </a:defRPr>
      </a:lvl5pPr>
      <a:lvl6pPr marL="457189" algn="l" defTabSz="455602" rtl="0" eaLnBrk="1" fontAlgn="base" hangingPunct="1">
        <a:lnSpc>
          <a:spcPts val="2800"/>
        </a:lnSpc>
        <a:spcBef>
          <a:spcPct val="0"/>
        </a:spcBef>
        <a:spcAft>
          <a:spcPct val="0"/>
        </a:spcAft>
        <a:defRPr sz="3200" b="1">
          <a:solidFill>
            <a:schemeClr val="tx1"/>
          </a:solidFill>
          <a:latin typeface="Arial" pitchFamily="34" charset="0"/>
        </a:defRPr>
      </a:lvl6pPr>
      <a:lvl7pPr marL="914377" algn="l" defTabSz="455602" rtl="0" eaLnBrk="1" fontAlgn="base" hangingPunct="1">
        <a:lnSpc>
          <a:spcPts val="2800"/>
        </a:lnSpc>
        <a:spcBef>
          <a:spcPct val="0"/>
        </a:spcBef>
        <a:spcAft>
          <a:spcPct val="0"/>
        </a:spcAft>
        <a:defRPr sz="3200" b="1">
          <a:solidFill>
            <a:schemeClr val="tx1"/>
          </a:solidFill>
          <a:latin typeface="Arial" pitchFamily="34" charset="0"/>
        </a:defRPr>
      </a:lvl7pPr>
      <a:lvl8pPr marL="1371566" algn="l" defTabSz="455602" rtl="0" eaLnBrk="1" fontAlgn="base" hangingPunct="1">
        <a:lnSpc>
          <a:spcPts val="2800"/>
        </a:lnSpc>
        <a:spcBef>
          <a:spcPct val="0"/>
        </a:spcBef>
        <a:spcAft>
          <a:spcPct val="0"/>
        </a:spcAft>
        <a:defRPr sz="3200" b="1">
          <a:solidFill>
            <a:schemeClr val="tx1"/>
          </a:solidFill>
          <a:latin typeface="Arial" pitchFamily="34" charset="0"/>
        </a:defRPr>
      </a:lvl8pPr>
      <a:lvl9pPr marL="1828754" algn="l" defTabSz="455602" rtl="0" eaLnBrk="1" fontAlgn="base" hangingPunct="1">
        <a:lnSpc>
          <a:spcPts val="2800"/>
        </a:lnSpc>
        <a:spcBef>
          <a:spcPct val="0"/>
        </a:spcBef>
        <a:spcAft>
          <a:spcPct val="0"/>
        </a:spcAft>
        <a:defRPr sz="3200" b="1">
          <a:solidFill>
            <a:schemeClr val="tx1"/>
          </a:solidFill>
          <a:latin typeface="Arial" pitchFamily="34" charset="0"/>
        </a:defRPr>
      </a:lvl9pPr>
    </p:titleStyle>
    <p:bodyStyle>
      <a:lvl1pPr marL="342891" indent="-342891" algn="l" defTabSz="455602" rtl="0" eaLnBrk="1" fontAlgn="base" hangingPunct="1">
        <a:lnSpc>
          <a:spcPts val="2200"/>
        </a:lnSpc>
        <a:spcBef>
          <a:spcPct val="0"/>
        </a:spcBef>
        <a:spcAft>
          <a:spcPct val="0"/>
        </a:spcAft>
        <a:defRPr sz="2000" kern="1200">
          <a:solidFill>
            <a:schemeClr val="tx1"/>
          </a:solidFill>
          <a:latin typeface="Arial"/>
          <a:ea typeface="+mn-ea"/>
          <a:cs typeface="+mn-cs"/>
        </a:defRPr>
      </a:lvl1pPr>
      <a:lvl2pPr marL="355591" indent="-169858" algn="l" defTabSz="455602" rtl="0" eaLnBrk="1" fontAlgn="base" hangingPunct="1">
        <a:lnSpc>
          <a:spcPts val="2200"/>
        </a:lnSpc>
        <a:spcBef>
          <a:spcPct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37" indent="-184146" algn="l" defTabSz="455602" rtl="0" eaLnBrk="1" fontAlgn="base" hangingPunct="1">
        <a:lnSpc>
          <a:spcPts val="2200"/>
        </a:lnSpc>
        <a:spcBef>
          <a:spcPct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70" indent="-169858" algn="l" defTabSz="455602" rtl="0" eaLnBrk="1" fontAlgn="base" hangingPunct="1">
        <a:lnSpc>
          <a:spcPts val="2200"/>
        </a:lnSpc>
        <a:spcBef>
          <a:spcPct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24" indent="-176209" algn="l" defTabSz="455602"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1.svg"/><Relationship Id="rId7" Type="http://schemas.openxmlformats.org/officeDocument/2006/relationships/image" Target="../media/image47.png"/><Relationship Id="rId2"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1.svg"/></Relationships>
</file>

<file path=ppt/slides/_rels/slide12.xml.rels><?xml version="1.0" encoding="UTF-8" standalone="yes"?>
<Relationships xmlns="http://schemas.openxmlformats.org/package/2006/relationships"><Relationship Id="rId8" Type="http://schemas.openxmlformats.org/officeDocument/2006/relationships/image" Target="../media/image52.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11.png"/><Relationship Id="rId5" Type="http://schemas.openxmlformats.org/officeDocument/2006/relationships/image" Target="../media/image32.png"/><Relationship Id="rId10" Type="http://schemas.openxmlformats.org/officeDocument/2006/relationships/image" Target="../media/image54.svg"/><Relationship Id="rId4" Type="http://schemas.openxmlformats.org/officeDocument/2006/relationships/image" Target="../media/image4.svg"/><Relationship Id="rId9" Type="http://schemas.openxmlformats.org/officeDocument/2006/relationships/image" Target="../media/image53.png"/><Relationship Id="rId14" Type="http://schemas.openxmlformats.org/officeDocument/2006/relationships/image" Target="../media/image14.svg"/></Relationships>
</file>

<file path=ppt/slides/_rels/slide13.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23.svg"/><Relationship Id="rId3" Type="http://schemas.openxmlformats.org/officeDocument/2006/relationships/image" Target="../media/image55.png"/><Relationship Id="rId7" Type="http://schemas.openxmlformats.org/officeDocument/2006/relationships/image" Target="../media/image30.png"/><Relationship Id="rId12" Type="http://schemas.openxmlformats.org/officeDocument/2006/relationships/image" Target="../media/image22.png"/><Relationship Id="rId2" Type="http://schemas.openxmlformats.org/officeDocument/2006/relationships/notesSlide" Target="../notesSlides/notesSlide11.xml"/><Relationship Id="rId16"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29.svg"/><Relationship Id="rId11" Type="http://schemas.openxmlformats.org/officeDocument/2006/relationships/image" Target="../media/image26.png"/><Relationship Id="rId5" Type="http://schemas.openxmlformats.org/officeDocument/2006/relationships/image" Target="../media/image28.png"/><Relationship Id="rId15" Type="http://schemas.openxmlformats.org/officeDocument/2006/relationships/image" Target="../media/image25.svg"/><Relationship Id="rId10" Type="http://schemas.openxmlformats.org/officeDocument/2006/relationships/image" Target="../media/image58.svg"/><Relationship Id="rId4" Type="http://schemas.openxmlformats.org/officeDocument/2006/relationships/image" Target="../media/image56.svg"/><Relationship Id="rId9" Type="http://schemas.openxmlformats.org/officeDocument/2006/relationships/image" Target="../media/image57.png"/><Relationship Id="rId1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56.sv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62.png"/><Relationship Id="rId4" Type="http://schemas.openxmlformats.org/officeDocument/2006/relationships/image" Target="../media/image61.png"/></Relationships>
</file>

<file path=ppt/slides/_rels/slide15.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63.png"/><Relationship Id="rId7"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6.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67.png"/><Relationship Id="rId7"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17.xml.rels><?xml version="1.0" encoding="UTF-8" standalone="yes"?>
<Relationships xmlns="http://schemas.openxmlformats.org/package/2006/relationships"><Relationship Id="rId8" Type="http://schemas.openxmlformats.org/officeDocument/2006/relationships/image" Target="../media/image52.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72.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7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6.svg"/></Relationships>
</file>

<file path=ppt/slides/_rels/slide19.xml.rels><?xml version="1.0" encoding="UTF-8" standalone="yes"?>
<Relationships xmlns="http://schemas.openxmlformats.org/package/2006/relationships"><Relationship Id="rId8" Type="http://schemas.openxmlformats.org/officeDocument/2006/relationships/image" Target="../media/image52.svg"/><Relationship Id="rId13" Type="http://schemas.openxmlformats.org/officeDocument/2006/relationships/image" Target="../media/image7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74.sv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6.svg"/></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6.svg"/></Relationships>
</file>

<file path=ppt/slides/_rels/slide22.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5.sv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16.svg"/><Relationship Id="rId9" Type="http://schemas.openxmlformats.org/officeDocument/2006/relationships/image" Target="../media/image9.png"/><Relationship Id="rId14" Type="http://schemas.openxmlformats.org/officeDocument/2006/relationships/image" Target="../media/image14.sv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jpeg"/><Relationship Id="rId7" Type="http://schemas.openxmlformats.org/officeDocument/2006/relationships/image" Target="../media/image21.jpeg"/><Relationship Id="rId12" Type="http://schemas.openxmlformats.org/officeDocument/2006/relationships/image" Target="../media/image26.png"/><Relationship Id="rId17" Type="http://schemas.openxmlformats.org/officeDocument/2006/relationships/image" Target="../media/image31.svg"/><Relationship Id="rId2" Type="http://schemas.openxmlformats.org/officeDocument/2006/relationships/notesSlide" Target="../notesSlides/notesSlide3.xml"/><Relationship Id="rId16"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20.jpeg"/><Relationship Id="rId11" Type="http://schemas.openxmlformats.org/officeDocument/2006/relationships/image" Target="../media/image25.svg"/><Relationship Id="rId5" Type="http://schemas.openxmlformats.org/officeDocument/2006/relationships/image" Target="../media/image19.svg"/><Relationship Id="rId15" Type="http://schemas.openxmlformats.org/officeDocument/2006/relationships/image" Target="../media/image2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11.png"/><Relationship Id="rId5" Type="http://schemas.openxmlformats.org/officeDocument/2006/relationships/image" Target="../media/image32.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5.svg"/></Relationships>
</file>

<file path=ppt/slides/_rels/slide8.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36.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1E54E7-4C4E-5D23-71AD-2206F8BD483D}"/>
              </a:ext>
            </a:extLst>
          </p:cNvPr>
          <p:cNvSpPr>
            <a:spLocks noGrp="1"/>
          </p:cNvSpPr>
          <p:nvPr>
            <p:ph type="title"/>
          </p:nvPr>
        </p:nvSpPr>
        <p:spPr>
          <a:xfrm>
            <a:off x="1206500" y="4232483"/>
            <a:ext cx="10985500" cy="1609527"/>
          </a:xfrm>
        </p:spPr>
        <p:txBody>
          <a:bodyPr/>
          <a:lstStyle/>
          <a:p>
            <a:r>
              <a:rPr lang="de-DE"/>
              <a:t>Modellierung von Energiesystemen</a:t>
            </a:r>
            <a:br>
              <a:rPr lang="de-DE"/>
            </a:br>
            <a:br>
              <a:rPr lang="de-DE"/>
            </a:br>
            <a:r>
              <a:rPr lang="de-DE" sz="1800"/>
              <a:t>Projektgruppe 3</a:t>
            </a:r>
            <a:endParaRPr lang="de-DE"/>
          </a:p>
        </p:txBody>
      </p:sp>
      <p:sp>
        <p:nvSpPr>
          <p:cNvPr id="4" name="Textplatzhalter 3">
            <a:extLst>
              <a:ext uri="{FF2B5EF4-FFF2-40B4-BE49-F238E27FC236}">
                <a16:creationId xmlns:a16="http://schemas.microsoft.com/office/drawing/2014/main" id="{FF1825CE-78C1-E2C3-F4F7-D5CB46A3533C}"/>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401C9A4E-ECBB-C648-275E-5A79056F7431}"/>
              </a:ext>
            </a:extLst>
          </p:cNvPr>
          <p:cNvSpPr>
            <a:spLocks noGrp="1"/>
          </p:cNvSpPr>
          <p:nvPr>
            <p:ph type="dt" sz="half" idx="14"/>
          </p:nvPr>
        </p:nvSpPr>
        <p:spPr/>
        <p:txBody>
          <a:bodyPr/>
          <a:lstStyle/>
          <a:p>
            <a:pPr>
              <a:defRPr/>
            </a:pPr>
            <a:fld id="{2AADCCB3-EECF-43C1-9F1F-0F98A4311647}" type="datetime1">
              <a:rPr lang="de-DE" smtClean="0"/>
              <a:pPr>
                <a:defRPr/>
              </a:pPr>
              <a:t>19.09.2023</a:t>
            </a:fld>
            <a:endParaRPr lang="de-DE"/>
          </a:p>
        </p:txBody>
      </p:sp>
      <p:sp>
        <p:nvSpPr>
          <p:cNvPr id="6" name="Foliennummernplatzhalter 5">
            <a:extLst>
              <a:ext uri="{FF2B5EF4-FFF2-40B4-BE49-F238E27FC236}">
                <a16:creationId xmlns:a16="http://schemas.microsoft.com/office/drawing/2014/main" id="{DCE8A158-E10D-4DF0-509E-69F90D4778EA}"/>
              </a:ext>
            </a:extLst>
          </p:cNvPr>
          <p:cNvSpPr>
            <a:spLocks noGrp="1"/>
          </p:cNvSpPr>
          <p:nvPr>
            <p:ph type="sldNum" sz="quarter" idx="15"/>
          </p:nvPr>
        </p:nvSpPr>
        <p:spPr/>
        <p:txBody>
          <a:bodyPr/>
          <a:lstStyle/>
          <a:p>
            <a:r>
              <a:rPr lang="de-DE" altLang="de-DE"/>
              <a:t>Seite </a:t>
            </a:r>
            <a:fld id="{1FAD1803-BE97-4A0E-8D2F-4C8D61DA15F6}" type="slidenum">
              <a:rPr lang="de-DE" altLang="de-DE" smtClean="0"/>
              <a:pPr/>
              <a:t>1</a:t>
            </a:fld>
            <a:endParaRPr lang="de-DE" altLang="de-DE"/>
          </a:p>
        </p:txBody>
      </p:sp>
      <p:pic>
        <p:nvPicPr>
          <p:cNvPr id="8" name="Grafik 7">
            <a:extLst>
              <a:ext uri="{FF2B5EF4-FFF2-40B4-BE49-F238E27FC236}">
                <a16:creationId xmlns:a16="http://schemas.microsoft.com/office/drawing/2014/main" id="{E5F513AD-3066-30A7-4A10-77D294919EAF}"/>
              </a:ext>
            </a:extLst>
          </p:cNvPr>
          <p:cNvPicPr>
            <a:picLocks noChangeAspect="1"/>
          </p:cNvPicPr>
          <p:nvPr/>
        </p:nvPicPr>
        <p:blipFill>
          <a:blip r:embed="rId2"/>
          <a:stretch>
            <a:fillRect/>
          </a:stretch>
        </p:blipFill>
        <p:spPr>
          <a:xfrm>
            <a:off x="1206003" y="150135"/>
            <a:ext cx="10869542" cy="3791479"/>
          </a:xfrm>
          <a:prstGeom prst="rect">
            <a:avLst/>
          </a:prstGeom>
        </p:spPr>
      </p:pic>
    </p:spTree>
    <p:extLst>
      <p:ext uri="{BB962C8B-B14F-4D97-AF65-F5344CB8AC3E}">
        <p14:creationId xmlns:p14="http://schemas.microsoft.com/office/powerpoint/2010/main" val="2709082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3DC565-CAA2-7EF5-DF2E-C7B392585256}"/>
              </a:ext>
            </a:extLst>
          </p:cNvPr>
          <p:cNvSpPr>
            <a:spLocks noGrp="1"/>
          </p:cNvSpPr>
          <p:nvPr>
            <p:ph type="title"/>
          </p:nvPr>
        </p:nvSpPr>
        <p:spPr>
          <a:xfrm>
            <a:off x="1184202" y="541724"/>
            <a:ext cx="3094934" cy="358542"/>
          </a:xfrm>
        </p:spPr>
        <p:txBody>
          <a:bodyPr/>
          <a:lstStyle/>
          <a:p>
            <a:r>
              <a:rPr lang="de-DE" sz="1600" b="0" dirty="0"/>
              <a:t>Vorstellung der Learning </a:t>
            </a:r>
            <a:r>
              <a:rPr lang="de-DE" sz="1600" b="0" dirty="0" err="1"/>
              <a:t>Curve</a:t>
            </a:r>
            <a:r>
              <a:rPr lang="de-DE" sz="1600" b="0" dirty="0"/>
              <a:t>:</a:t>
            </a:r>
          </a:p>
        </p:txBody>
      </p:sp>
      <p:sp>
        <p:nvSpPr>
          <p:cNvPr id="3" name="Inhaltsplatzhalter 2">
            <a:extLst>
              <a:ext uri="{FF2B5EF4-FFF2-40B4-BE49-F238E27FC236}">
                <a16:creationId xmlns:a16="http://schemas.microsoft.com/office/drawing/2014/main" id="{A8A60722-E1FC-5F58-0379-8A66B0CBECC7}"/>
              </a:ext>
            </a:extLst>
          </p:cNvPr>
          <p:cNvSpPr>
            <a:spLocks noGrp="1"/>
          </p:cNvSpPr>
          <p:nvPr>
            <p:ph sz="quarter" idx="12"/>
          </p:nvPr>
        </p:nvSpPr>
        <p:spPr>
          <a:xfrm>
            <a:off x="7983986" y="1427546"/>
            <a:ext cx="4006923" cy="4356100"/>
          </a:xfrm>
        </p:spPr>
        <p:txBody>
          <a:bodyPr/>
          <a:lstStyle/>
          <a:p>
            <a:pPr marL="342900" indent="-342900">
              <a:lnSpc>
                <a:spcPct val="150000"/>
              </a:lnSpc>
              <a:buClr>
                <a:schemeClr val="accent1"/>
              </a:buClr>
              <a:buFont typeface="Wingdings" panose="05000000000000000000" pitchFamily="2" charset="2"/>
              <a:buChar char="§"/>
            </a:pPr>
            <a:r>
              <a:rPr lang="de-DE" sz="1400" dirty="0"/>
              <a:t>Kapitalkostenreduktion des saisonalen H</a:t>
            </a:r>
            <a:r>
              <a:rPr lang="de-DE" sz="1400" baseline="-25000"/>
              <a:t>2</a:t>
            </a:r>
            <a:r>
              <a:rPr lang="de-DE" sz="1400" dirty="0"/>
              <a:t>-Systems</a:t>
            </a:r>
          </a:p>
          <a:p>
            <a:pPr marL="342900" indent="-342900">
              <a:lnSpc>
                <a:spcPct val="150000"/>
              </a:lnSpc>
              <a:buClr>
                <a:schemeClr val="accent1"/>
              </a:buClr>
              <a:buFont typeface="Wingdings" panose="05000000000000000000" pitchFamily="2" charset="2"/>
              <a:buChar char="§"/>
            </a:pPr>
            <a:r>
              <a:rPr lang="de-DE" sz="1400" dirty="0"/>
              <a:t>3 Szenarien:</a:t>
            </a:r>
          </a:p>
          <a:p>
            <a:pPr marL="712779" lvl="3" indent="-342900">
              <a:lnSpc>
                <a:spcPct val="150000"/>
              </a:lnSpc>
              <a:buClr>
                <a:schemeClr val="accent1"/>
              </a:buClr>
            </a:pPr>
            <a:r>
              <a:rPr lang="de-DE" sz="1400" dirty="0"/>
              <a:t>Minimale Reduktion mit maximalem Endpreis (</a:t>
            </a:r>
            <a:r>
              <a:rPr lang="de-DE" sz="1400" dirty="0" err="1"/>
              <a:t>max</a:t>
            </a:r>
            <a:r>
              <a:rPr lang="de-DE" sz="1400" dirty="0"/>
              <a:t>)</a:t>
            </a:r>
          </a:p>
          <a:p>
            <a:pPr marL="712779" lvl="3" indent="-342900">
              <a:lnSpc>
                <a:spcPct val="150000"/>
              </a:lnSpc>
              <a:buClr>
                <a:schemeClr val="accent1"/>
              </a:buClr>
            </a:pPr>
            <a:r>
              <a:rPr lang="de-DE" sz="1400" dirty="0"/>
              <a:t>Durchschnittliche Reduktion mit mittlerem Endpreis (</a:t>
            </a:r>
            <a:r>
              <a:rPr lang="de-DE" sz="1400" dirty="0" err="1"/>
              <a:t>std</a:t>
            </a:r>
            <a:r>
              <a:rPr lang="de-DE" sz="1400" dirty="0"/>
              <a:t>)</a:t>
            </a:r>
          </a:p>
          <a:p>
            <a:pPr marL="712779" lvl="3" indent="-342900">
              <a:lnSpc>
                <a:spcPct val="150000"/>
              </a:lnSpc>
              <a:buClr>
                <a:schemeClr val="accent1"/>
              </a:buClr>
            </a:pPr>
            <a:r>
              <a:rPr lang="de-DE" sz="1400" dirty="0"/>
              <a:t>Maximale Reduktion mit minimalem Endpreis (min)</a:t>
            </a:r>
          </a:p>
          <a:p>
            <a:pPr marL="342900" indent="-342900">
              <a:lnSpc>
                <a:spcPct val="150000"/>
              </a:lnSpc>
              <a:buClr>
                <a:schemeClr val="accent1"/>
              </a:buClr>
              <a:buFont typeface="Wingdings" panose="05000000000000000000" pitchFamily="2" charset="2"/>
              <a:buChar char="§"/>
            </a:pPr>
            <a:r>
              <a:rPr lang="de-DE" sz="1400" dirty="0"/>
              <a:t>Mathematisch beschrieben durch:</a:t>
            </a:r>
          </a:p>
        </p:txBody>
      </p:sp>
      <p:sp>
        <p:nvSpPr>
          <p:cNvPr id="6" name="Datumsplatzhalter 5">
            <a:extLst>
              <a:ext uri="{FF2B5EF4-FFF2-40B4-BE49-F238E27FC236}">
                <a16:creationId xmlns:a16="http://schemas.microsoft.com/office/drawing/2014/main" id="{791449B4-3EE2-DABF-79B2-24120A88AD6D}"/>
              </a:ext>
            </a:extLst>
          </p:cNvPr>
          <p:cNvSpPr>
            <a:spLocks noGrp="1"/>
          </p:cNvSpPr>
          <p:nvPr>
            <p:ph type="dt" sz="half" idx="15"/>
          </p:nvPr>
        </p:nvSpPr>
        <p:spPr/>
        <p:txBody>
          <a:bodyPr/>
          <a:lstStyle/>
          <a:p>
            <a:pPr>
              <a:defRPr/>
            </a:pPr>
            <a:fld id="{67681F19-7D27-4176-BDC0-F7DAC7E21AF6}" type="datetime1">
              <a:rPr lang="de-DE" smtClean="0"/>
              <a:pPr>
                <a:defRPr/>
              </a:pPr>
              <a:t>19.09.2023</a:t>
            </a:fld>
            <a:endParaRPr lang="de-DE"/>
          </a:p>
        </p:txBody>
      </p:sp>
      <p:sp>
        <p:nvSpPr>
          <p:cNvPr id="7" name="Foliennummernplatzhalter 6">
            <a:extLst>
              <a:ext uri="{FF2B5EF4-FFF2-40B4-BE49-F238E27FC236}">
                <a16:creationId xmlns:a16="http://schemas.microsoft.com/office/drawing/2014/main" id="{2789507D-2FCC-8288-D4D9-BB8145404F68}"/>
              </a:ext>
            </a:extLst>
          </p:cNvPr>
          <p:cNvSpPr>
            <a:spLocks noGrp="1"/>
          </p:cNvSpPr>
          <p:nvPr>
            <p:ph type="sldNum" sz="quarter" idx="16"/>
          </p:nvPr>
        </p:nvSpPr>
        <p:spPr/>
        <p:txBody>
          <a:bodyPr/>
          <a:lstStyle/>
          <a:p>
            <a:r>
              <a:rPr lang="de-DE" altLang="de-DE"/>
              <a:t>Seite </a:t>
            </a:r>
            <a:fld id="{AAF9BDFB-40F1-4FC7-A5B2-51FE645D3836}" type="slidenum">
              <a:rPr lang="de-DE" altLang="de-DE" smtClean="0"/>
              <a:pPr/>
              <a:t>10</a:t>
            </a:fld>
            <a:endParaRPr lang="de-DE" altLang="de-DE"/>
          </a:p>
        </p:txBody>
      </p:sp>
      <p:sp>
        <p:nvSpPr>
          <p:cNvPr id="8" name="Rechteck: abgerundete Ecken 7">
            <a:extLst>
              <a:ext uri="{FF2B5EF4-FFF2-40B4-BE49-F238E27FC236}">
                <a16:creationId xmlns:a16="http://schemas.microsoft.com/office/drawing/2014/main" id="{5DEBFE44-D221-9A75-D070-2181804D820E}"/>
              </a:ext>
            </a:extLst>
          </p:cNvPr>
          <p:cNvSpPr/>
          <p:nvPr/>
        </p:nvSpPr>
        <p:spPr>
          <a:xfrm>
            <a:off x="1184202" y="164735"/>
            <a:ext cx="672030" cy="33313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 name="Titel 10">
            <a:extLst>
              <a:ext uri="{FF2B5EF4-FFF2-40B4-BE49-F238E27FC236}">
                <a16:creationId xmlns:a16="http://schemas.microsoft.com/office/drawing/2014/main" id="{C16F76D6-F0F8-3A4F-FAE6-0AD25A19937A}"/>
              </a:ext>
            </a:extLst>
          </p:cNvPr>
          <p:cNvSpPr txBox="1">
            <a:spLocks/>
          </p:cNvSpPr>
          <p:nvPr/>
        </p:nvSpPr>
        <p:spPr bwMode="auto">
          <a:xfrm>
            <a:off x="1943410" y="185533"/>
            <a:ext cx="3094934" cy="333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455602" rtl="0" eaLnBrk="1" fontAlgn="base" hangingPunct="1">
              <a:lnSpc>
                <a:spcPts val="3000"/>
              </a:lnSpc>
              <a:spcBef>
                <a:spcPct val="0"/>
              </a:spcBef>
              <a:spcAft>
                <a:spcPct val="0"/>
              </a:spcAft>
              <a:defRPr sz="3000" b="1" kern="1200">
                <a:solidFill>
                  <a:schemeClr val="tx1"/>
                </a:solidFill>
                <a:latin typeface="Arial"/>
                <a:ea typeface="+mj-ea"/>
                <a:cs typeface="+mj-cs"/>
              </a:defRPr>
            </a:lvl1pPr>
            <a:lvl2pPr algn="l" defTabSz="455602" rtl="0" eaLnBrk="1" fontAlgn="base" hangingPunct="1">
              <a:lnSpc>
                <a:spcPts val="3000"/>
              </a:lnSpc>
              <a:spcBef>
                <a:spcPct val="0"/>
              </a:spcBef>
              <a:spcAft>
                <a:spcPct val="0"/>
              </a:spcAft>
              <a:defRPr sz="3000" b="1">
                <a:solidFill>
                  <a:schemeClr val="tx1"/>
                </a:solidFill>
                <a:latin typeface="Arial" pitchFamily="34" charset="0"/>
              </a:defRPr>
            </a:lvl2pPr>
            <a:lvl3pPr algn="l" defTabSz="455602" rtl="0" eaLnBrk="1" fontAlgn="base" hangingPunct="1">
              <a:lnSpc>
                <a:spcPts val="3000"/>
              </a:lnSpc>
              <a:spcBef>
                <a:spcPct val="0"/>
              </a:spcBef>
              <a:spcAft>
                <a:spcPct val="0"/>
              </a:spcAft>
              <a:defRPr sz="3000" b="1">
                <a:solidFill>
                  <a:schemeClr val="tx1"/>
                </a:solidFill>
                <a:latin typeface="Arial" pitchFamily="34" charset="0"/>
              </a:defRPr>
            </a:lvl3pPr>
            <a:lvl4pPr algn="l" defTabSz="455602" rtl="0" eaLnBrk="1" fontAlgn="base" hangingPunct="1">
              <a:lnSpc>
                <a:spcPts val="3000"/>
              </a:lnSpc>
              <a:spcBef>
                <a:spcPct val="0"/>
              </a:spcBef>
              <a:spcAft>
                <a:spcPct val="0"/>
              </a:spcAft>
              <a:defRPr sz="3000" b="1">
                <a:solidFill>
                  <a:schemeClr val="tx1"/>
                </a:solidFill>
                <a:latin typeface="Arial" pitchFamily="34" charset="0"/>
              </a:defRPr>
            </a:lvl4pPr>
            <a:lvl5pPr algn="l" defTabSz="455602" rtl="0" eaLnBrk="1" fontAlgn="base" hangingPunct="1">
              <a:lnSpc>
                <a:spcPts val="3000"/>
              </a:lnSpc>
              <a:spcBef>
                <a:spcPct val="0"/>
              </a:spcBef>
              <a:spcAft>
                <a:spcPct val="0"/>
              </a:spcAft>
              <a:defRPr sz="3000" b="1">
                <a:solidFill>
                  <a:schemeClr val="tx1"/>
                </a:solidFill>
                <a:latin typeface="Arial" pitchFamily="34" charset="0"/>
              </a:defRPr>
            </a:lvl5pPr>
            <a:lvl6pPr marL="457189" algn="l" defTabSz="455602" rtl="0" eaLnBrk="1" fontAlgn="base" hangingPunct="1">
              <a:lnSpc>
                <a:spcPts val="2800"/>
              </a:lnSpc>
              <a:spcBef>
                <a:spcPct val="0"/>
              </a:spcBef>
              <a:spcAft>
                <a:spcPct val="0"/>
              </a:spcAft>
              <a:defRPr sz="3200" b="1">
                <a:solidFill>
                  <a:schemeClr val="tx1"/>
                </a:solidFill>
                <a:latin typeface="Arial" pitchFamily="34" charset="0"/>
              </a:defRPr>
            </a:lvl6pPr>
            <a:lvl7pPr marL="914377" algn="l" defTabSz="455602" rtl="0" eaLnBrk="1" fontAlgn="base" hangingPunct="1">
              <a:lnSpc>
                <a:spcPts val="2800"/>
              </a:lnSpc>
              <a:spcBef>
                <a:spcPct val="0"/>
              </a:spcBef>
              <a:spcAft>
                <a:spcPct val="0"/>
              </a:spcAft>
              <a:defRPr sz="3200" b="1">
                <a:solidFill>
                  <a:schemeClr val="tx1"/>
                </a:solidFill>
                <a:latin typeface="Arial" pitchFamily="34" charset="0"/>
              </a:defRPr>
            </a:lvl7pPr>
            <a:lvl8pPr marL="1371566" algn="l" defTabSz="455602" rtl="0" eaLnBrk="1" fontAlgn="base" hangingPunct="1">
              <a:lnSpc>
                <a:spcPts val="2800"/>
              </a:lnSpc>
              <a:spcBef>
                <a:spcPct val="0"/>
              </a:spcBef>
              <a:spcAft>
                <a:spcPct val="0"/>
              </a:spcAft>
              <a:defRPr sz="3200" b="1">
                <a:solidFill>
                  <a:schemeClr val="tx1"/>
                </a:solidFill>
                <a:latin typeface="Arial" pitchFamily="34" charset="0"/>
              </a:defRPr>
            </a:lvl8pPr>
            <a:lvl9pPr marL="1828754" algn="l" defTabSz="455602" rtl="0" eaLnBrk="1" fontAlgn="base" hangingPunct="1">
              <a:lnSpc>
                <a:spcPts val="2800"/>
              </a:lnSpc>
              <a:spcBef>
                <a:spcPct val="0"/>
              </a:spcBef>
              <a:spcAft>
                <a:spcPct val="0"/>
              </a:spcAft>
              <a:defRPr sz="3200" b="1">
                <a:solidFill>
                  <a:schemeClr val="tx1"/>
                </a:solidFill>
                <a:latin typeface="Arial" pitchFamily="34" charset="0"/>
              </a:defRPr>
            </a:lvl9pPr>
          </a:lstStyle>
          <a:p>
            <a:r>
              <a:rPr lang="de-DE" altLang="de-DE">
                <a:latin typeface="Arial" pitchFamily="34" charset="0"/>
              </a:rPr>
              <a:t>Implementation</a:t>
            </a:r>
            <a:endParaRPr lang="de-DE" altLang="de-DE" dirty="0">
              <a:latin typeface="Arial" pitchFamily="34" charset="0"/>
            </a:endParaRPr>
          </a:p>
        </p:txBody>
      </p:sp>
      <p:pic>
        <p:nvPicPr>
          <p:cNvPr id="12" name="Graphic 12" descr="Route (Two Pins With A Path) with solid fill">
            <a:extLst>
              <a:ext uri="{FF2B5EF4-FFF2-40B4-BE49-F238E27FC236}">
                <a16:creationId xmlns:a16="http://schemas.microsoft.com/office/drawing/2014/main" id="{209E6660-1B45-01AE-FF04-51BF3DDB90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0100" y="185533"/>
            <a:ext cx="380233" cy="333139"/>
          </a:xfrm>
          <a:prstGeom prst="rect">
            <a:avLst/>
          </a:prstGeom>
        </p:spPr>
      </p:pic>
      <mc:AlternateContent xmlns:mc="http://schemas.openxmlformats.org/markup-compatibility/2006">
        <mc:Choice xmlns:a14="http://schemas.microsoft.com/office/drawing/2010/main" Requires="a14">
          <p:sp>
            <p:nvSpPr>
              <p:cNvPr id="4" name="Textfeld 3">
                <a:extLst>
                  <a:ext uri="{FF2B5EF4-FFF2-40B4-BE49-F238E27FC236}">
                    <a16:creationId xmlns:a16="http://schemas.microsoft.com/office/drawing/2014/main" id="{73F324FE-7C39-17D1-BEB2-78C5458CA8F7}"/>
                  </a:ext>
                </a:extLst>
              </p:cNvPr>
              <p:cNvSpPr txBox="1"/>
              <p:nvPr/>
            </p:nvSpPr>
            <p:spPr>
              <a:xfrm>
                <a:off x="8919196" y="4689368"/>
                <a:ext cx="1977721" cy="9104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sz="2400" i="1" smtClean="0">
                              <a:latin typeface="Cambria Math" panose="02040503050406030204" pitchFamily="18" charset="0"/>
                            </a:rPr>
                          </m:ctrlPr>
                        </m:sSubPr>
                        <m:e>
                          <m:r>
                            <a:rPr lang="de-DE" sz="2400" b="0" i="1" smtClean="0">
                              <a:latin typeface="Cambria Math" panose="02040503050406030204" pitchFamily="18" charset="0"/>
                            </a:rPr>
                            <m:t>𝐶</m:t>
                          </m:r>
                        </m:e>
                        <m:sub>
                          <m:r>
                            <a:rPr lang="de-DE" sz="2400" b="0" i="1" smtClean="0">
                              <a:latin typeface="Cambria Math" panose="02040503050406030204" pitchFamily="18" charset="0"/>
                            </a:rPr>
                            <m:t>𝑡</m:t>
                          </m:r>
                        </m:sub>
                      </m:sSub>
                      <m:r>
                        <a:rPr lang="de-DE" sz="2400" b="0" i="1" smtClean="0">
                          <a:latin typeface="Cambria Math" panose="02040503050406030204" pitchFamily="18" charset="0"/>
                        </a:rPr>
                        <m:t>=</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𝐶</m:t>
                          </m:r>
                        </m:e>
                        <m:sub>
                          <m:r>
                            <a:rPr lang="de-DE" sz="2400" b="0" i="1" smtClean="0">
                              <a:latin typeface="Cambria Math" panose="02040503050406030204" pitchFamily="18" charset="0"/>
                            </a:rPr>
                            <m:t>0</m:t>
                          </m:r>
                        </m:sub>
                      </m:sSub>
                      <m:sSup>
                        <m:sSupPr>
                          <m:ctrlPr>
                            <a:rPr lang="de-DE" sz="2400" b="0" i="1" smtClean="0">
                              <a:latin typeface="Cambria Math" panose="02040503050406030204" pitchFamily="18" charset="0"/>
                            </a:rPr>
                          </m:ctrlPr>
                        </m:sSupPr>
                        <m:e>
                          <m:d>
                            <m:dPr>
                              <m:ctrlPr>
                                <a:rPr lang="de-DE" sz="2400" b="0" i="1" smtClean="0">
                                  <a:latin typeface="Cambria Math" panose="02040503050406030204" pitchFamily="18" charset="0"/>
                                </a:rPr>
                              </m:ctrlPr>
                            </m:dPr>
                            <m:e>
                              <m:f>
                                <m:fPr>
                                  <m:ctrlPr>
                                    <a:rPr lang="de-DE" sz="2400" i="1">
                                      <a:latin typeface="Cambria Math" panose="02040503050406030204" pitchFamily="18" charset="0"/>
                                    </a:rPr>
                                  </m:ctrlPr>
                                </m:fPr>
                                <m:num>
                                  <m:sSub>
                                    <m:sSubPr>
                                      <m:ctrlPr>
                                        <a:rPr lang="de-DE" sz="2400" i="1">
                                          <a:latin typeface="Cambria Math" panose="02040503050406030204" pitchFamily="18" charset="0"/>
                                        </a:rPr>
                                      </m:ctrlPr>
                                    </m:sSubPr>
                                    <m:e>
                                      <m:r>
                                        <a:rPr lang="de-DE" sz="2400" i="1">
                                          <a:latin typeface="Cambria Math" panose="02040503050406030204" pitchFamily="18" charset="0"/>
                                        </a:rPr>
                                        <m:t>𝑄</m:t>
                                      </m:r>
                                    </m:e>
                                    <m:sub>
                                      <m:r>
                                        <a:rPr lang="de-DE" sz="2400" i="1">
                                          <a:latin typeface="Cambria Math" panose="02040503050406030204" pitchFamily="18" charset="0"/>
                                        </a:rPr>
                                        <m:t>𝑡</m:t>
                                      </m:r>
                                    </m:sub>
                                  </m:sSub>
                                </m:num>
                                <m:den>
                                  <m:sSub>
                                    <m:sSubPr>
                                      <m:ctrlPr>
                                        <a:rPr lang="de-DE" sz="2400" i="1">
                                          <a:latin typeface="Cambria Math" panose="02040503050406030204" pitchFamily="18" charset="0"/>
                                        </a:rPr>
                                      </m:ctrlPr>
                                    </m:sSubPr>
                                    <m:e>
                                      <m:r>
                                        <a:rPr lang="de-DE" sz="2400" i="1">
                                          <a:latin typeface="Cambria Math" panose="02040503050406030204" pitchFamily="18" charset="0"/>
                                        </a:rPr>
                                        <m:t>𝑄</m:t>
                                      </m:r>
                                    </m:e>
                                    <m:sub>
                                      <m:r>
                                        <a:rPr lang="de-DE" sz="2400" i="1">
                                          <a:latin typeface="Cambria Math" panose="02040503050406030204" pitchFamily="18" charset="0"/>
                                        </a:rPr>
                                        <m:t>0</m:t>
                                      </m:r>
                                    </m:sub>
                                  </m:sSub>
                                </m:den>
                              </m:f>
                            </m:e>
                          </m:d>
                        </m:e>
                        <m:sup>
                          <m:r>
                            <a:rPr lang="de-DE" sz="2400" b="0" i="1" smtClean="0">
                              <a:latin typeface="Cambria Math" panose="02040503050406030204" pitchFamily="18" charset="0"/>
                            </a:rPr>
                            <m:t>𝑏</m:t>
                          </m:r>
                        </m:sup>
                      </m:sSup>
                    </m:oMath>
                  </m:oMathPara>
                </a14:m>
                <a:endParaRPr lang="de-DE" sz="2400" dirty="0"/>
              </a:p>
            </p:txBody>
          </p:sp>
        </mc:Choice>
        <mc:Fallback>
          <p:sp>
            <p:nvSpPr>
              <p:cNvPr id="4" name="Textfeld 3">
                <a:extLst>
                  <a:ext uri="{FF2B5EF4-FFF2-40B4-BE49-F238E27FC236}">
                    <a16:creationId xmlns:a16="http://schemas.microsoft.com/office/drawing/2014/main" id="{73F324FE-7C39-17D1-BEB2-78C5458CA8F7}"/>
                  </a:ext>
                </a:extLst>
              </p:cNvPr>
              <p:cNvSpPr txBox="1">
                <a:spLocks noRot="1" noChangeAspect="1" noMove="1" noResize="1" noEditPoints="1" noAdjustHandles="1" noChangeArrowheads="1" noChangeShapeType="1" noTextEdit="1"/>
              </p:cNvSpPr>
              <p:nvPr/>
            </p:nvSpPr>
            <p:spPr>
              <a:xfrm>
                <a:off x="8919196" y="4689368"/>
                <a:ext cx="1977721" cy="910442"/>
              </a:xfrm>
              <a:prstGeom prst="rect">
                <a:avLst/>
              </a:prstGeom>
              <a:blipFill>
                <a:blip r:embed="rId4"/>
                <a:stretch>
                  <a:fillRect/>
                </a:stretch>
              </a:blipFill>
            </p:spPr>
            <p:txBody>
              <a:bodyPr/>
              <a:lstStyle/>
              <a:p>
                <a:r>
                  <a:rPr lang="de-DE">
                    <a:noFill/>
                  </a:rPr>
                  <a:t> </a:t>
                </a:r>
              </a:p>
            </p:txBody>
          </p:sp>
        </mc:Fallback>
      </mc:AlternateContent>
      <p:pic>
        <p:nvPicPr>
          <p:cNvPr id="15" name="Grafik 14">
            <a:extLst>
              <a:ext uri="{FF2B5EF4-FFF2-40B4-BE49-F238E27FC236}">
                <a16:creationId xmlns:a16="http://schemas.microsoft.com/office/drawing/2014/main" id="{F311FCD7-0616-A98C-283B-36FCEDE78C83}"/>
              </a:ext>
            </a:extLst>
          </p:cNvPr>
          <p:cNvPicPr>
            <a:picLocks noChangeAspect="1"/>
          </p:cNvPicPr>
          <p:nvPr/>
        </p:nvPicPr>
        <p:blipFill>
          <a:blip r:embed="rId5"/>
          <a:stretch>
            <a:fillRect/>
          </a:stretch>
        </p:blipFill>
        <p:spPr>
          <a:xfrm>
            <a:off x="1295083" y="1376852"/>
            <a:ext cx="6638798" cy="3705527"/>
          </a:xfrm>
          <a:prstGeom prst="rect">
            <a:avLst/>
          </a:prstGeom>
        </p:spPr>
      </p:pic>
      <mc:AlternateContent xmlns:mc="http://schemas.openxmlformats.org/markup-compatibility/2006">
        <mc:Choice xmlns:a14="http://schemas.microsoft.com/office/drawing/2010/main" Requires="a14">
          <p:sp>
            <p:nvSpPr>
              <p:cNvPr id="17" name="Textfeld 16">
                <a:extLst>
                  <a:ext uri="{FF2B5EF4-FFF2-40B4-BE49-F238E27FC236}">
                    <a16:creationId xmlns:a16="http://schemas.microsoft.com/office/drawing/2014/main" id="{F0BABF89-93BF-AF62-E61F-91ECB61BEED9}"/>
                  </a:ext>
                </a:extLst>
              </p:cNvPr>
              <p:cNvSpPr txBox="1"/>
              <p:nvPr/>
            </p:nvSpPr>
            <p:spPr>
              <a:xfrm>
                <a:off x="1092677" y="2855784"/>
                <a:ext cx="40481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rPr>
                          </m:ctrlPr>
                        </m:sSubPr>
                        <m:e>
                          <m:r>
                            <a:rPr lang="de-DE" sz="1800" b="0" i="1" smtClean="0">
                              <a:latin typeface="Cambria Math" panose="02040503050406030204" pitchFamily="18" charset="0"/>
                            </a:rPr>
                            <m:t>𝐶</m:t>
                          </m:r>
                        </m:e>
                        <m:sub>
                          <m:r>
                            <a:rPr lang="de-DE" sz="1800" b="0" i="1" smtClean="0">
                              <a:latin typeface="Cambria Math" panose="02040503050406030204" pitchFamily="18" charset="0"/>
                            </a:rPr>
                            <m:t>𝑡</m:t>
                          </m:r>
                        </m:sub>
                      </m:sSub>
                    </m:oMath>
                  </m:oMathPara>
                </a14:m>
                <a:endParaRPr lang="de-DE" dirty="0"/>
              </a:p>
            </p:txBody>
          </p:sp>
        </mc:Choice>
        <mc:Fallback>
          <p:sp>
            <p:nvSpPr>
              <p:cNvPr id="17" name="Textfeld 16">
                <a:extLst>
                  <a:ext uri="{FF2B5EF4-FFF2-40B4-BE49-F238E27FC236}">
                    <a16:creationId xmlns:a16="http://schemas.microsoft.com/office/drawing/2014/main" id="{F0BABF89-93BF-AF62-E61F-91ECB61BEED9}"/>
                  </a:ext>
                </a:extLst>
              </p:cNvPr>
              <p:cNvSpPr txBox="1">
                <a:spLocks noRot="1" noChangeAspect="1" noMove="1" noResize="1" noEditPoints="1" noAdjustHandles="1" noChangeArrowheads="1" noChangeShapeType="1" noTextEdit="1"/>
              </p:cNvSpPr>
              <p:nvPr/>
            </p:nvSpPr>
            <p:spPr>
              <a:xfrm>
                <a:off x="1092677" y="2855784"/>
                <a:ext cx="404812" cy="369332"/>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9" name="Textfeld 18">
                <a:extLst>
                  <a:ext uri="{FF2B5EF4-FFF2-40B4-BE49-F238E27FC236}">
                    <a16:creationId xmlns:a16="http://schemas.microsoft.com/office/drawing/2014/main" id="{2A5D4A9B-CD48-C42D-A98C-5AEA08ED76B6}"/>
                  </a:ext>
                </a:extLst>
              </p:cNvPr>
              <p:cNvSpPr txBox="1"/>
              <p:nvPr/>
            </p:nvSpPr>
            <p:spPr>
              <a:xfrm>
                <a:off x="2181272" y="4736996"/>
                <a:ext cx="4143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rPr>
                          </m:ctrlPr>
                        </m:sSubPr>
                        <m:e>
                          <m:r>
                            <a:rPr lang="de-DE" sz="1800" i="1">
                              <a:latin typeface="Cambria Math" panose="02040503050406030204" pitchFamily="18" charset="0"/>
                            </a:rPr>
                            <m:t>𝑄</m:t>
                          </m:r>
                        </m:e>
                        <m:sub>
                          <m:r>
                            <a:rPr lang="de-DE" sz="1800" i="1">
                              <a:latin typeface="Cambria Math" panose="02040503050406030204" pitchFamily="18" charset="0"/>
                            </a:rPr>
                            <m:t>0</m:t>
                          </m:r>
                        </m:sub>
                      </m:sSub>
                    </m:oMath>
                  </m:oMathPara>
                </a14:m>
                <a:endParaRPr lang="de-DE"/>
              </a:p>
            </p:txBody>
          </p:sp>
        </mc:Choice>
        <mc:Fallback>
          <p:sp>
            <p:nvSpPr>
              <p:cNvPr id="19" name="Textfeld 18">
                <a:extLst>
                  <a:ext uri="{FF2B5EF4-FFF2-40B4-BE49-F238E27FC236}">
                    <a16:creationId xmlns:a16="http://schemas.microsoft.com/office/drawing/2014/main" id="{2A5D4A9B-CD48-C42D-A98C-5AEA08ED76B6}"/>
                  </a:ext>
                </a:extLst>
              </p:cNvPr>
              <p:cNvSpPr txBox="1">
                <a:spLocks noRot="1" noChangeAspect="1" noMove="1" noResize="1" noEditPoints="1" noAdjustHandles="1" noChangeArrowheads="1" noChangeShapeType="1" noTextEdit="1"/>
              </p:cNvSpPr>
              <p:nvPr/>
            </p:nvSpPr>
            <p:spPr>
              <a:xfrm>
                <a:off x="2181272" y="4736996"/>
                <a:ext cx="414337" cy="369332"/>
              </a:xfrm>
              <a:prstGeom prst="rect">
                <a:avLst/>
              </a:prstGeom>
              <a:blipFill>
                <a:blip r:embed="rId7"/>
                <a:stretch>
                  <a:fillRect l="-2941" b="-11475"/>
                </a:stretch>
              </a:blipFill>
            </p:spPr>
            <p:txBody>
              <a:bodyPr/>
              <a:lstStyle/>
              <a:p>
                <a:r>
                  <a:rPr lang="de-DE">
                    <a:noFill/>
                  </a:rPr>
                  <a:t> </a:t>
                </a:r>
              </a:p>
            </p:txBody>
          </p:sp>
        </mc:Fallback>
      </mc:AlternateContent>
      <p:cxnSp>
        <p:nvCxnSpPr>
          <p:cNvPr id="21" name="Gerader Verbinder 20">
            <a:extLst>
              <a:ext uri="{FF2B5EF4-FFF2-40B4-BE49-F238E27FC236}">
                <a16:creationId xmlns:a16="http://schemas.microsoft.com/office/drawing/2014/main" id="{EBB106B1-970B-D106-3D6C-FBBE34507A2E}"/>
              </a:ext>
            </a:extLst>
          </p:cNvPr>
          <p:cNvCxnSpPr>
            <a:cxnSpLocks/>
          </p:cNvCxnSpPr>
          <p:nvPr/>
        </p:nvCxnSpPr>
        <p:spPr>
          <a:xfrm flipV="1">
            <a:off x="2388441" y="1683975"/>
            <a:ext cx="0" cy="3091282"/>
          </a:xfrm>
          <a:prstGeom prst="line">
            <a:avLst/>
          </a:prstGeom>
          <a:ln w="190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4" name="Textfeld 23">
                <a:extLst>
                  <a:ext uri="{FF2B5EF4-FFF2-40B4-BE49-F238E27FC236}">
                    <a16:creationId xmlns:a16="http://schemas.microsoft.com/office/drawing/2014/main" id="{7B3959D9-448F-A871-944C-D16686EC21C5}"/>
                  </a:ext>
                </a:extLst>
              </p:cNvPr>
              <p:cNvSpPr txBox="1"/>
              <p:nvPr/>
            </p:nvSpPr>
            <p:spPr>
              <a:xfrm>
                <a:off x="1124981" y="1367854"/>
                <a:ext cx="45243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b="0" i="1" smtClean="0">
                              <a:latin typeface="Cambria Math" panose="02040503050406030204" pitchFamily="18" charset="0"/>
                            </a:rPr>
                          </m:ctrlPr>
                        </m:sSubPr>
                        <m:e>
                          <m:r>
                            <a:rPr lang="de-DE" sz="1800" b="0" i="1" smtClean="0">
                              <a:latin typeface="Cambria Math" panose="02040503050406030204" pitchFamily="18" charset="0"/>
                            </a:rPr>
                            <m:t>𝐶</m:t>
                          </m:r>
                        </m:e>
                        <m:sub>
                          <m:r>
                            <a:rPr lang="de-DE" sz="1800" b="0" i="1" smtClean="0">
                              <a:latin typeface="Cambria Math" panose="02040503050406030204" pitchFamily="18" charset="0"/>
                            </a:rPr>
                            <m:t>0</m:t>
                          </m:r>
                        </m:sub>
                      </m:sSub>
                    </m:oMath>
                  </m:oMathPara>
                </a14:m>
                <a:endParaRPr lang="de-DE" dirty="0"/>
              </a:p>
            </p:txBody>
          </p:sp>
        </mc:Choice>
        <mc:Fallback>
          <p:sp>
            <p:nvSpPr>
              <p:cNvPr id="24" name="Textfeld 23">
                <a:extLst>
                  <a:ext uri="{FF2B5EF4-FFF2-40B4-BE49-F238E27FC236}">
                    <a16:creationId xmlns:a16="http://schemas.microsoft.com/office/drawing/2014/main" id="{7B3959D9-448F-A871-944C-D16686EC21C5}"/>
                  </a:ext>
                </a:extLst>
              </p:cNvPr>
              <p:cNvSpPr txBox="1">
                <a:spLocks noRot="1" noChangeAspect="1" noMove="1" noResize="1" noEditPoints="1" noAdjustHandles="1" noChangeArrowheads="1" noChangeShapeType="1" noTextEdit="1"/>
              </p:cNvSpPr>
              <p:nvPr/>
            </p:nvSpPr>
            <p:spPr>
              <a:xfrm>
                <a:off x="1124981" y="1367854"/>
                <a:ext cx="452436" cy="369332"/>
              </a:xfrm>
              <a:prstGeom prst="rect">
                <a:avLst/>
              </a:prstGeom>
              <a:blipFill>
                <a:blip r:embed="rId8"/>
                <a:stretch>
                  <a:fillRect/>
                </a:stretch>
              </a:blipFill>
            </p:spPr>
            <p:txBody>
              <a:bodyPr/>
              <a:lstStyle/>
              <a:p>
                <a:r>
                  <a:rPr lang="de-DE">
                    <a:noFill/>
                  </a:rPr>
                  <a:t> </a:t>
                </a:r>
              </a:p>
            </p:txBody>
          </p:sp>
        </mc:Fallback>
      </mc:AlternateContent>
      <p:cxnSp>
        <p:nvCxnSpPr>
          <p:cNvPr id="25" name="Gerader Verbinder 24">
            <a:extLst>
              <a:ext uri="{FF2B5EF4-FFF2-40B4-BE49-F238E27FC236}">
                <a16:creationId xmlns:a16="http://schemas.microsoft.com/office/drawing/2014/main" id="{96173C54-BE7C-B094-90F1-9D2B43A19E0D}"/>
              </a:ext>
            </a:extLst>
          </p:cNvPr>
          <p:cNvCxnSpPr>
            <a:cxnSpLocks/>
          </p:cNvCxnSpPr>
          <p:nvPr/>
        </p:nvCxnSpPr>
        <p:spPr>
          <a:xfrm>
            <a:off x="1504950" y="1590600"/>
            <a:ext cx="871847" cy="0"/>
          </a:xfrm>
          <a:prstGeom prst="line">
            <a:avLst/>
          </a:prstGeom>
          <a:ln w="190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0" name="Textfeld 29">
                <a:extLst>
                  <a:ext uri="{FF2B5EF4-FFF2-40B4-BE49-F238E27FC236}">
                    <a16:creationId xmlns:a16="http://schemas.microsoft.com/office/drawing/2014/main" id="{EF92C60D-D030-26A4-8003-9343E0976953}"/>
                  </a:ext>
                </a:extLst>
              </p:cNvPr>
              <p:cNvSpPr txBox="1"/>
              <p:nvPr/>
            </p:nvSpPr>
            <p:spPr>
              <a:xfrm>
                <a:off x="4808088" y="4940755"/>
                <a:ext cx="44291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800" i="1" smtClean="0">
                              <a:latin typeface="Cambria Math" panose="02040503050406030204" pitchFamily="18" charset="0"/>
                            </a:rPr>
                          </m:ctrlPr>
                        </m:sSubPr>
                        <m:e>
                          <m:r>
                            <a:rPr lang="de-DE" sz="1800" i="1">
                              <a:latin typeface="Cambria Math" panose="02040503050406030204" pitchFamily="18" charset="0"/>
                            </a:rPr>
                            <m:t>𝑄</m:t>
                          </m:r>
                        </m:e>
                        <m:sub>
                          <m:r>
                            <a:rPr lang="de-DE" sz="1800" i="1">
                              <a:latin typeface="Cambria Math" panose="02040503050406030204" pitchFamily="18" charset="0"/>
                            </a:rPr>
                            <m:t>𝑡</m:t>
                          </m:r>
                        </m:sub>
                      </m:sSub>
                    </m:oMath>
                  </m:oMathPara>
                </a14:m>
                <a:endParaRPr lang="de-DE" dirty="0"/>
              </a:p>
            </p:txBody>
          </p:sp>
        </mc:Choice>
        <mc:Fallback>
          <p:sp>
            <p:nvSpPr>
              <p:cNvPr id="30" name="Textfeld 29">
                <a:extLst>
                  <a:ext uri="{FF2B5EF4-FFF2-40B4-BE49-F238E27FC236}">
                    <a16:creationId xmlns:a16="http://schemas.microsoft.com/office/drawing/2014/main" id="{EF92C60D-D030-26A4-8003-9343E0976953}"/>
                  </a:ext>
                </a:extLst>
              </p:cNvPr>
              <p:cNvSpPr txBox="1">
                <a:spLocks noRot="1" noChangeAspect="1" noMove="1" noResize="1" noEditPoints="1" noAdjustHandles="1" noChangeArrowheads="1" noChangeShapeType="1" noTextEdit="1"/>
              </p:cNvSpPr>
              <p:nvPr/>
            </p:nvSpPr>
            <p:spPr>
              <a:xfrm>
                <a:off x="4808088" y="4940755"/>
                <a:ext cx="442912" cy="369332"/>
              </a:xfrm>
              <a:prstGeom prst="rect">
                <a:avLst/>
              </a:prstGeom>
              <a:blipFill>
                <a:blip r:embed="rId9"/>
                <a:stretch>
                  <a:fillRect b="-11475"/>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32" name="Textfeld 31">
                <a:extLst>
                  <a:ext uri="{FF2B5EF4-FFF2-40B4-BE49-F238E27FC236}">
                    <a16:creationId xmlns:a16="http://schemas.microsoft.com/office/drawing/2014/main" id="{74830F5D-8F48-05BE-11A6-4823AF388A0D}"/>
                  </a:ext>
                </a:extLst>
              </p:cNvPr>
              <p:cNvSpPr txBox="1"/>
              <p:nvPr/>
            </p:nvSpPr>
            <p:spPr>
              <a:xfrm>
                <a:off x="5262488" y="2184313"/>
                <a:ext cx="30955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0" i="1" smtClean="0">
                          <a:latin typeface="Cambria Math" panose="02040503050406030204" pitchFamily="18" charset="0"/>
                        </a:rPr>
                        <m:t>𝑏</m:t>
                      </m:r>
                    </m:oMath>
                  </m:oMathPara>
                </a14:m>
                <a:endParaRPr lang="de-DE"/>
              </a:p>
            </p:txBody>
          </p:sp>
        </mc:Choice>
        <mc:Fallback>
          <p:sp>
            <p:nvSpPr>
              <p:cNvPr id="32" name="Textfeld 31">
                <a:extLst>
                  <a:ext uri="{FF2B5EF4-FFF2-40B4-BE49-F238E27FC236}">
                    <a16:creationId xmlns:a16="http://schemas.microsoft.com/office/drawing/2014/main" id="{74830F5D-8F48-05BE-11A6-4823AF388A0D}"/>
                  </a:ext>
                </a:extLst>
              </p:cNvPr>
              <p:cNvSpPr txBox="1">
                <a:spLocks noRot="1" noChangeAspect="1" noMove="1" noResize="1" noEditPoints="1" noAdjustHandles="1" noChangeArrowheads="1" noChangeShapeType="1" noTextEdit="1"/>
              </p:cNvSpPr>
              <p:nvPr/>
            </p:nvSpPr>
            <p:spPr>
              <a:xfrm>
                <a:off x="5262488" y="2184313"/>
                <a:ext cx="309559" cy="369332"/>
              </a:xfrm>
              <a:prstGeom prst="rect">
                <a:avLst/>
              </a:prstGeom>
              <a:blipFill>
                <a:blip r:embed="rId10"/>
                <a:stretch>
                  <a:fillRect/>
                </a:stretch>
              </a:blipFill>
            </p:spPr>
            <p:txBody>
              <a:bodyPr/>
              <a:lstStyle/>
              <a:p>
                <a:r>
                  <a:rPr lang="de-DE">
                    <a:noFill/>
                  </a:rPr>
                  <a:t> </a:t>
                </a:r>
              </a:p>
            </p:txBody>
          </p:sp>
        </mc:Fallback>
      </mc:AlternateContent>
      <p:cxnSp>
        <p:nvCxnSpPr>
          <p:cNvPr id="34" name="Gerade Verbindung mit Pfeil 33">
            <a:extLst>
              <a:ext uri="{FF2B5EF4-FFF2-40B4-BE49-F238E27FC236}">
                <a16:creationId xmlns:a16="http://schemas.microsoft.com/office/drawing/2014/main" id="{17290D9C-CBA0-1153-DCC8-C25C182A2763}"/>
              </a:ext>
            </a:extLst>
          </p:cNvPr>
          <p:cNvCxnSpPr/>
          <p:nvPr/>
        </p:nvCxnSpPr>
        <p:spPr>
          <a:xfrm>
            <a:off x="2926900" y="1758446"/>
            <a:ext cx="3762375" cy="1221066"/>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 name="Textfeld 4">
            <a:extLst>
              <a:ext uri="{FF2B5EF4-FFF2-40B4-BE49-F238E27FC236}">
                <a16:creationId xmlns:a16="http://schemas.microsoft.com/office/drawing/2014/main" id="{F8D31A14-F2EB-A81A-7390-FD76443B3573}"/>
              </a:ext>
            </a:extLst>
          </p:cNvPr>
          <p:cNvSpPr txBox="1"/>
          <p:nvPr/>
        </p:nvSpPr>
        <p:spPr>
          <a:xfrm>
            <a:off x="7405291" y="4689368"/>
            <a:ext cx="527709" cy="276999"/>
          </a:xfrm>
          <a:prstGeom prst="rect">
            <a:avLst/>
          </a:prstGeom>
          <a:noFill/>
        </p:spPr>
        <p:txBody>
          <a:bodyPr wrap="none" rtlCol="0">
            <a:spAutoFit/>
          </a:bodyPr>
          <a:lstStyle/>
          <a:p>
            <a:r>
              <a:rPr lang="de-DE" sz="1200">
                <a:latin typeface="Arial" panose="020B0604020202020204" pitchFamily="34" charset="0"/>
                <a:cs typeface="Arial" panose="020B0604020202020204" pitchFamily="34" charset="0"/>
              </a:rPr>
              <a:t>[2, 3]</a:t>
            </a:r>
          </a:p>
        </p:txBody>
      </p:sp>
      <mc:AlternateContent xmlns:mc="http://schemas.openxmlformats.org/markup-compatibility/2006">
        <mc:Choice xmlns:a14="http://schemas.microsoft.com/office/drawing/2010/main" Requires="a14">
          <p:sp>
            <p:nvSpPr>
              <p:cNvPr id="18" name="Textfeld 17">
                <a:extLst>
                  <a:ext uri="{FF2B5EF4-FFF2-40B4-BE49-F238E27FC236}">
                    <a16:creationId xmlns:a16="http://schemas.microsoft.com/office/drawing/2014/main" id="{5CE77F6C-724A-2E44-A46E-15D145D8D2F2}"/>
                  </a:ext>
                </a:extLst>
              </p:cNvPr>
              <p:cNvSpPr txBox="1"/>
              <p:nvPr/>
            </p:nvSpPr>
            <p:spPr>
              <a:xfrm>
                <a:off x="5231950" y="4783162"/>
                <a:ext cx="442912"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200" b="1" i="0" smtClean="0">
                          <a:latin typeface="Cambria Math" panose="02040503050406030204" pitchFamily="18" charset="0"/>
                        </a:rPr>
                        <m:t>[</m:t>
                      </m:r>
                      <m:r>
                        <a:rPr lang="de-DE" sz="1200" b="1" i="0" smtClean="0">
                          <a:latin typeface="Cambria Math" panose="02040503050406030204" pitchFamily="18" charset="0"/>
                        </a:rPr>
                        <m:t>𝐌𝐖</m:t>
                      </m:r>
                      <m:r>
                        <a:rPr lang="de-DE" sz="1200" b="1" i="0" smtClean="0">
                          <a:latin typeface="Cambria Math" panose="02040503050406030204" pitchFamily="18" charset="0"/>
                        </a:rPr>
                        <m:t>]</m:t>
                      </m:r>
                    </m:oMath>
                  </m:oMathPara>
                </a14:m>
                <a:endParaRPr lang="de-DE" sz="1200" b="1" dirty="0"/>
              </a:p>
            </p:txBody>
          </p:sp>
        </mc:Choice>
        <mc:Fallback>
          <p:sp>
            <p:nvSpPr>
              <p:cNvPr id="18" name="Textfeld 17">
                <a:extLst>
                  <a:ext uri="{FF2B5EF4-FFF2-40B4-BE49-F238E27FC236}">
                    <a16:creationId xmlns:a16="http://schemas.microsoft.com/office/drawing/2014/main" id="{5CE77F6C-724A-2E44-A46E-15D145D8D2F2}"/>
                  </a:ext>
                </a:extLst>
              </p:cNvPr>
              <p:cNvSpPr txBox="1">
                <a:spLocks noRot="1" noChangeAspect="1" noMove="1" noResize="1" noEditPoints="1" noAdjustHandles="1" noChangeArrowheads="1" noChangeShapeType="1" noTextEdit="1"/>
              </p:cNvSpPr>
              <p:nvPr/>
            </p:nvSpPr>
            <p:spPr>
              <a:xfrm>
                <a:off x="5231950" y="4783162"/>
                <a:ext cx="442912" cy="276999"/>
              </a:xfrm>
              <a:prstGeom prst="rect">
                <a:avLst/>
              </a:prstGeom>
              <a:blipFill>
                <a:blip r:embed="rId11"/>
                <a:stretch>
                  <a:fillRect r="-26027" b="-11111"/>
                </a:stretch>
              </a:blipFill>
            </p:spPr>
            <p:txBody>
              <a:bodyPr/>
              <a:lstStyle/>
              <a:p>
                <a:r>
                  <a:rPr lang="de-DE">
                    <a:noFill/>
                  </a:rPr>
                  <a:t> </a:t>
                </a:r>
              </a:p>
            </p:txBody>
          </p:sp>
        </mc:Fallback>
      </mc:AlternateContent>
    </p:spTree>
    <p:extLst>
      <p:ext uri="{BB962C8B-B14F-4D97-AF65-F5344CB8AC3E}">
        <p14:creationId xmlns:p14="http://schemas.microsoft.com/office/powerpoint/2010/main" val="1738107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abgerundete Ecken 7">
            <a:extLst>
              <a:ext uri="{FF2B5EF4-FFF2-40B4-BE49-F238E27FC236}">
                <a16:creationId xmlns:a16="http://schemas.microsoft.com/office/drawing/2014/main" id="{12519F53-7D11-C258-3F3F-0A9A678DEE70}"/>
              </a:ext>
            </a:extLst>
          </p:cNvPr>
          <p:cNvSpPr/>
          <p:nvPr/>
        </p:nvSpPr>
        <p:spPr>
          <a:xfrm>
            <a:off x="1184203" y="164734"/>
            <a:ext cx="647512" cy="33855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4101" name="Datumsplatzhalter 6">
            <a:extLst>
              <a:ext uri="{FF2B5EF4-FFF2-40B4-BE49-F238E27FC236}">
                <a16:creationId xmlns:a16="http://schemas.microsoft.com/office/drawing/2014/main" id="{D0E199D4-D705-0AD4-753F-18B1153AA5AE}"/>
              </a:ext>
            </a:extLst>
          </p:cNvPr>
          <p:cNvSpPr>
            <a:spLocks noGrp="1"/>
          </p:cNvSpPr>
          <p:nvPr>
            <p:ph type="dt"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03B497E7-E929-4064-B944-B3F4A4A7E440}" type="datetime1">
              <a:rPr lang="de-DE" altLang="de-DE" smtClean="0"/>
              <a:pPr eaLnBrk="1" fontAlgn="base" hangingPunct="1">
                <a:spcBef>
                  <a:spcPct val="0"/>
                </a:spcBef>
                <a:spcAft>
                  <a:spcPct val="0"/>
                </a:spcAft>
              </a:pPr>
              <a:t>19.09.2023</a:t>
            </a:fld>
            <a:endParaRPr lang="de-DE" altLang="de-DE"/>
          </a:p>
        </p:txBody>
      </p:sp>
      <p:sp>
        <p:nvSpPr>
          <p:cNvPr id="4102" name="Foliennummernplatzhalter 7">
            <a:extLst>
              <a:ext uri="{FF2B5EF4-FFF2-40B4-BE49-F238E27FC236}">
                <a16:creationId xmlns:a16="http://schemas.microsoft.com/office/drawing/2014/main" id="{BB14ADD2-A3C5-95BD-C53D-E3A99C59CD4C}"/>
              </a:ext>
            </a:extLst>
          </p:cNvPr>
          <p:cNvSpPr>
            <a:spLocks noGrp="1"/>
          </p:cNvSpPr>
          <p:nvPr>
            <p:ph type="sldNum" sz="quarter" idx="17"/>
          </p:nvPr>
        </p:nvSpPr>
        <p:spPr bwMode="auto">
          <a:xfrm>
            <a:off x="1206500" y="6361113"/>
            <a:ext cx="971550" cy="214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a:t>Seite </a:t>
            </a:r>
            <a:fld id="{7F5CFEBC-59A2-48F9-8A4C-99D6EE2A2DB4}" type="slidenum">
              <a:rPr lang="de-DE" altLang="de-DE"/>
              <a:pPr eaLnBrk="1" hangingPunct="1"/>
              <a:t>11</a:t>
            </a:fld>
            <a:endParaRPr lang="de-DE" altLang="de-DE"/>
          </a:p>
        </p:txBody>
      </p:sp>
      <p:sp>
        <p:nvSpPr>
          <p:cNvPr id="2" name="Titel 10">
            <a:extLst>
              <a:ext uri="{FF2B5EF4-FFF2-40B4-BE49-F238E27FC236}">
                <a16:creationId xmlns:a16="http://schemas.microsoft.com/office/drawing/2014/main" id="{177C0179-04CE-2655-1810-12C35D7F596A}"/>
              </a:ext>
            </a:extLst>
          </p:cNvPr>
          <p:cNvSpPr>
            <a:spLocks noGrp="1"/>
          </p:cNvSpPr>
          <p:nvPr>
            <p:ph type="title"/>
          </p:nvPr>
        </p:nvSpPr>
        <p:spPr>
          <a:xfrm>
            <a:off x="1943410" y="160221"/>
            <a:ext cx="10248590" cy="432822"/>
          </a:xfrm>
        </p:spPr>
        <p:txBody>
          <a:bodyPr/>
          <a:lstStyle/>
          <a:p>
            <a:r>
              <a:rPr lang="de-DE" altLang="de-DE" dirty="0">
                <a:latin typeface="Arial" pitchFamily="34" charset="0"/>
              </a:rPr>
              <a:t>Implementationsschema</a:t>
            </a:r>
          </a:p>
        </p:txBody>
      </p:sp>
      <p:sp>
        <p:nvSpPr>
          <p:cNvPr id="39" name="Textfeld 38">
            <a:extLst>
              <a:ext uri="{FF2B5EF4-FFF2-40B4-BE49-F238E27FC236}">
                <a16:creationId xmlns:a16="http://schemas.microsoft.com/office/drawing/2014/main" id="{3D0D1CA1-C2C7-373F-D440-FE6E56F0DC4A}"/>
              </a:ext>
            </a:extLst>
          </p:cNvPr>
          <p:cNvSpPr txBox="1"/>
          <p:nvPr/>
        </p:nvSpPr>
        <p:spPr>
          <a:xfrm>
            <a:off x="1111975" y="573930"/>
            <a:ext cx="6042039" cy="338554"/>
          </a:xfrm>
          <a:prstGeom prst="rect">
            <a:avLst/>
          </a:prstGeom>
          <a:noFill/>
        </p:spPr>
        <p:txBody>
          <a:bodyPr wrap="none" rtlCol="0">
            <a:spAutoFit/>
          </a:bodyPr>
          <a:lstStyle/>
          <a:p>
            <a:r>
              <a:rPr lang="de-DE" sz="1600" dirty="0"/>
              <a:t>Implementierung der Szenarioanalyse schematische Darstellung</a:t>
            </a:r>
          </a:p>
        </p:txBody>
      </p:sp>
      <p:pic>
        <p:nvPicPr>
          <p:cNvPr id="4" name="Graphic 12" descr="Route (Two Pins With A Path) with solid fill">
            <a:extLst>
              <a:ext uri="{FF2B5EF4-FFF2-40B4-BE49-F238E27FC236}">
                <a16:creationId xmlns:a16="http://schemas.microsoft.com/office/drawing/2014/main" id="{CFDC554F-A232-5828-26F4-35B4083040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60936" y="171722"/>
            <a:ext cx="294046" cy="294046"/>
          </a:xfrm>
          <a:prstGeom prst="rect">
            <a:avLst/>
          </a:prstGeom>
        </p:spPr>
      </p:pic>
      <p:sp>
        <p:nvSpPr>
          <p:cNvPr id="5" name="Rechteck: abgerundete Ecken 4">
            <a:extLst>
              <a:ext uri="{FF2B5EF4-FFF2-40B4-BE49-F238E27FC236}">
                <a16:creationId xmlns:a16="http://schemas.microsoft.com/office/drawing/2014/main" id="{E32BE293-990C-3414-8F1C-5DD6DC70803D}"/>
              </a:ext>
            </a:extLst>
          </p:cNvPr>
          <p:cNvSpPr/>
          <p:nvPr/>
        </p:nvSpPr>
        <p:spPr>
          <a:xfrm>
            <a:off x="1226951" y="2391007"/>
            <a:ext cx="1216098" cy="840251"/>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Referenz-Modell</a:t>
            </a:r>
          </a:p>
          <a:p>
            <a:pPr algn="ctr"/>
            <a:r>
              <a:rPr lang="de-DE" sz="1400"/>
              <a:t>EE</a:t>
            </a:r>
          </a:p>
        </p:txBody>
      </p:sp>
      <p:sp>
        <p:nvSpPr>
          <p:cNvPr id="6" name="Rechteck: abgerundete Ecken 5">
            <a:extLst>
              <a:ext uri="{FF2B5EF4-FFF2-40B4-BE49-F238E27FC236}">
                <a16:creationId xmlns:a16="http://schemas.microsoft.com/office/drawing/2014/main" id="{8E00A8A9-799B-D5B4-C20B-5A4CC24200C3}"/>
              </a:ext>
            </a:extLst>
          </p:cNvPr>
          <p:cNvSpPr/>
          <p:nvPr/>
        </p:nvSpPr>
        <p:spPr>
          <a:xfrm>
            <a:off x="1226950" y="3350683"/>
            <a:ext cx="1216098" cy="840251"/>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de-DE" sz="1400"/>
              <a:t>Referenz-Modell</a:t>
            </a:r>
          </a:p>
          <a:p>
            <a:pPr algn="ctr"/>
            <a:r>
              <a:rPr lang="de-DE" sz="1400"/>
              <a:t>Gas</a:t>
            </a:r>
          </a:p>
        </p:txBody>
      </p:sp>
      <p:sp>
        <p:nvSpPr>
          <p:cNvPr id="9" name="Rechteck: abgerundete Ecken 8">
            <a:extLst>
              <a:ext uri="{FF2B5EF4-FFF2-40B4-BE49-F238E27FC236}">
                <a16:creationId xmlns:a16="http://schemas.microsoft.com/office/drawing/2014/main" id="{1256EE81-E554-FA54-FC1C-521FC826FEBF}"/>
              </a:ext>
            </a:extLst>
          </p:cNvPr>
          <p:cNvSpPr/>
          <p:nvPr/>
        </p:nvSpPr>
        <p:spPr>
          <a:xfrm>
            <a:off x="3970190" y="1569451"/>
            <a:ext cx="1150082" cy="84025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H</a:t>
            </a:r>
            <a:r>
              <a:rPr lang="de-DE" sz="1400" baseline="-25000"/>
              <a:t>2</a:t>
            </a:r>
            <a:r>
              <a:rPr lang="de-DE" sz="1400"/>
              <a:t>-Modell</a:t>
            </a:r>
          </a:p>
          <a:p>
            <a:pPr algn="ctr"/>
            <a:r>
              <a:rPr lang="de-DE" sz="1400"/>
              <a:t>EE</a:t>
            </a:r>
          </a:p>
        </p:txBody>
      </p:sp>
      <p:sp>
        <p:nvSpPr>
          <p:cNvPr id="10" name="Rechteck: abgerundete Ecken 9">
            <a:extLst>
              <a:ext uri="{FF2B5EF4-FFF2-40B4-BE49-F238E27FC236}">
                <a16:creationId xmlns:a16="http://schemas.microsoft.com/office/drawing/2014/main" id="{123114E0-FA20-B024-4E3E-BF04B7E13323}"/>
              </a:ext>
            </a:extLst>
          </p:cNvPr>
          <p:cNvSpPr/>
          <p:nvPr/>
        </p:nvSpPr>
        <p:spPr>
          <a:xfrm>
            <a:off x="3970190" y="4252330"/>
            <a:ext cx="1150082" cy="840251"/>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de-DE" sz="1400"/>
              <a:t>H</a:t>
            </a:r>
            <a:r>
              <a:rPr lang="de-DE" sz="1400" baseline="-25000"/>
              <a:t>2</a:t>
            </a:r>
            <a:r>
              <a:rPr lang="de-DE" sz="1400"/>
              <a:t>-Modell</a:t>
            </a:r>
          </a:p>
          <a:p>
            <a:pPr algn="ctr"/>
            <a:r>
              <a:rPr lang="de-DE" sz="1400"/>
              <a:t>Gas</a:t>
            </a:r>
          </a:p>
        </p:txBody>
      </p:sp>
      <p:sp>
        <p:nvSpPr>
          <p:cNvPr id="11" name="Rechteck: abgerundete Ecken 10">
            <a:extLst>
              <a:ext uri="{FF2B5EF4-FFF2-40B4-BE49-F238E27FC236}">
                <a16:creationId xmlns:a16="http://schemas.microsoft.com/office/drawing/2014/main" id="{523E0EF9-8607-F062-BCAF-CDECE8B3F2BD}"/>
              </a:ext>
            </a:extLst>
          </p:cNvPr>
          <p:cNvSpPr/>
          <p:nvPr/>
        </p:nvSpPr>
        <p:spPr>
          <a:xfrm>
            <a:off x="5393962" y="1573709"/>
            <a:ext cx="1150082" cy="83894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H</a:t>
            </a:r>
            <a:r>
              <a:rPr lang="de-DE" sz="1400" baseline="-25000"/>
              <a:t>2</a:t>
            </a:r>
            <a:r>
              <a:rPr lang="de-DE" sz="1400"/>
              <a:t>-Modell</a:t>
            </a:r>
          </a:p>
          <a:p>
            <a:pPr algn="ctr"/>
            <a:r>
              <a:rPr lang="de-DE" sz="1400"/>
              <a:t>EE</a:t>
            </a:r>
          </a:p>
        </p:txBody>
      </p:sp>
      <p:sp>
        <p:nvSpPr>
          <p:cNvPr id="12" name="Rechteck: abgerundete Ecken 11">
            <a:extLst>
              <a:ext uri="{FF2B5EF4-FFF2-40B4-BE49-F238E27FC236}">
                <a16:creationId xmlns:a16="http://schemas.microsoft.com/office/drawing/2014/main" id="{733923AA-C26E-2059-9E7C-A33F40B7F1EA}"/>
              </a:ext>
            </a:extLst>
          </p:cNvPr>
          <p:cNvSpPr/>
          <p:nvPr/>
        </p:nvSpPr>
        <p:spPr>
          <a:xfrm>
            <a:off x="5393962" y="4244911"/>
            <a:ext cx="1150082" cy="840252"/>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de-DE" sz="1400"/>
              <a:t>H</a:t>
            </a:r>
            <a:r>
              <a:rPr lang="de-DE" sz="1400" baseline="-25000"/>
              <a:t>2</a:t>
            </a:r>
            <a:r>
              <a:rPr lang="de-DE" sz="1400"/>
              <a:t>-Modell</a:t>
            </a:r>
          </a:p>
          <a:p>
            <a:pPr algn="ctr"/>
            <a:r>
              <a:rPr lang="de-DE" sz="1400"/>
              <a:t>Gas</a:t>
            </a:r>
          </a:p>
        </p:txBody>
      </p:sp>
      <p:sp>
        <p:nvSpPr>
          <p:cNvPr id="13" name="Rechteck: abgerundete Ecken 12">
            <a:extLst>
              <a:ext uri="{FF2B5EF4-FFF2-40B4-BE49-F238E27FC236}">
                <a16:creationId xmlns:a16="http://schemas.microsoft.com/office/drawing/2014/main" id="{137E01E1-B939-8943-9055-7BF88AD49D30}"/>
              </a:ext>
            </a:extLst>
          </p:cNvPr>
          <p:cNvSpPr/>
          <p:nvPr/>
        </p:nvSpPr>
        <p:spPr>
          <a:xfrm>
            <a:off x="7125851" y="1573114"/>
            <a:ext cx="1150603" cy="83894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H</a:t>
            </a:r>
            <a:r>
              <a:rPr lang="de-DE" sz="1400" baseline="-25000"/>
              <a:t>2</a:t>
            </a:r>
            <a:r>
              <a:rPr lang="de-DE" sz="1400"/>
              <a:t>-Modell</a:t>
            </a:r>
          </a:p>
          <a:p>
            <a:pPr algn="ctr"/>
            <a:r>
              <a:rPr lang="de-DE" sz="1400"/>
              <a:t>EE</a:t>
            </a:r>
          </a:p>
        </p:txBody>
      </p:sp>
      <p:sp>
        <p:nvSpPr>
          <p:cNvPr id="14" name="Rechteck: abgerundete Ecken 13">
            <a:extLst>
              <a:ext uri="{FF2B5EF4-FFF2-40B4-BE49-F238E27FC236}">
                <a16:creationId xmlns:a16="http://schemas.microsoft.com/office/drawing/2014/main" id="{64B243A5-818D-44C6-850E-30A5082CC715}"/>
              </a:ext>
            </a:extLst>
          </p:cNvPr>
          <p:cNvSpPr/>
          <p:nvPr/>
        </p:nvSpPr>
        <p:spPr>
          <a:xfrm>
            <a:off x="7125850" y="4239757"/>
            <a:ext cx="1150603" cy="82818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de-DE" sz="1400"/>
              <a:t>H</a:t>
            </a:r>
            <a:r>
              <a:rPr lang="de-DE" sz="1400" baseline="-25000"/>
              <a:t>2</a:t>
            </a:r>
            <a:r>
              <a:rPr lang="de-DE" sz="1400"/>
              <a:t>-Modell</a:t>
            </a:r>
          </a:p>
          <a:p>
            <a:pPr algn="ctr"/>
            <a:r>
              <a:rPr lang="de-DE" sz="1400"/>
              <a:t>Gas</a:t>
            </a:r>
          </a:p>
        </p:txBody>
      </p:sp>
      <p:sp>
        <p:nvSpPr>
          <p:cNvPr id="15" name="Rechteck: abgerundete Ecken 14">
            <a:extLst>
              <a:ext uri="{FF2B5EF4-FFF2-40B4-BE49-F238E27FC236}">
                <a16:creationId xmlns:a16="http://schemas.microsoft.com/office/drawing/2014/main" id="{89439A2D-5BBA-8AF1-8232-A7ADD231D417}"/>
              </a:ext>
            </a:extLst>
          </p:cNvPr>
          <p:cNvSpPr/>
          <p:nvPr/>
        </p:nvSpPr>
        <p:spPr>
          <a:xfrm>
            <a:off x="8886994" y="1567915"/>
            <a:ext cx="1150604" cy="83894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H</a:t>
            </a:r>
            <a:r>
              <a:rPr lang="de-DE" sz="1400" baseline="-25000"/>
              <a:t>2</a:t>
            </a:r>
            <a:r>
              <a:rPr lang="de-DE" sz="1400"/>
              <a:t>-Modell</a:t>
            </a:r>
          </a:p>
          <a:p>
            <a:pPr algn="ctr"/>
            <a:r>
              <a:rPr lang="de-DE" sz="1400"/>
              <a:t>EE</a:t>
            </a:r>
          </a:p>
          <a:p>
            <a:pPr algn="ctr"/>
            <a:r>
              <a:rPr lang="de-DE" sz="1400"/>
              <a:t>(Multi)</a:t>
            </a:r>
          </a:p>
        </p:txBody>
      </p:sp>
      <p:sp>
        <p:nvSpPr>
          <p:cNvPr id="16" name="Rechteck: abgerundete Ecken 15">
            <a:extLst>
              <a:ext uri="{FF2B5EF4-FFF2-40B4-BE49-F238E27FC236}">
                <a16:creationId xmlns:a16="http://schemas.microsoft.com/office/drawing/2014/main" id="{4CA2E55B-075E-19A9-F4B0-3A1AD78DD9A8}"/>
              </a:ext>
            </a:extLst>
          </p:cNvPr>
          <p:cNvSpPr/>
          <p:nvPr/>
        </p:nvSpPr>
        <p:spPr>
          <a:xfrm>
            <a:off x="8838948" y="4245563"/>
            <a:ext cx="1150083" cy="838948"/>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de-DE" sz="1400"/>
              <a:t>H</a:t>
            </a:r>
            <a:r>
              <a:rPr lang="de-DE" sz="1400" baseline="-25000"/>
              <a:t>2</a:t>
            </a:r>
            <a:r>
              <a:rPr lang="de-DE" sz="1400"/>
              <a:t>-Modell</a:t>
            </a:r>
          </a:p>
          <a:p>
            <a:pPr algn="ctr"/>
            <a:r>
              <a:rPr lang="de-DE" sz="1400"/>
              <a:t>Gas</a:t>
            </a:r>
          </a:p>
          <a:p>
            <a:pPr algn="ctr"/>
            <a:r>
              <a:rPr lang="de-DE" sz="1400"/>
              <a:t>(Multi)</a:t>
            </a:r>
          </a:p>
        </p:txBody>
      </p:sp>
      <p:sp>
        <p:nvSpPr>
          <p:cNvPr id="17" name="Rechteck: abgerundete Ecken 16">
            <a:extLst>
              <a:ext uri="{FF2B5EF4-FFF2-40B4-BE49-F238E27FC236}">
                <a16:creationId xmlns:a16="http://schemas.microsoft.com/office/drawing/2014/main" id="{394BAF1E-A807-E5A4-7454-F12527252846}"/>
              </a:ext>
            </a:extLst>
          </p:cNvPr>
          <p:cNvSpPr/>
          <p:nvPr/>
        </p:nvSpPr>
        <p:spPr>
          <a:xfrm>
            <a:off x="10714103" y="1576036"/>
            <a:ext cx="1150604" cy="83894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H</a:t>
            </a:r>
            <a:r>
              <a:rPr lang="de-DE" sz="1400" baseline="-25000"/>
              <a:t>2</a:t>
            </a:r>
            <a:r>
              <a:rPr lang="de-DE" sz="1400"/>
              <a:t>-Modell</a:t>
            </a:r>
          </a:p>
          <a:p>
            <a:pPr algn="ctr"/>
            <a:r>
              <a:rPr lang="de-DE" sz="1400"/>
              <a:t>EE</a:t>
            </a:r>
          </a:p>
          <a:p>
            <a:pPr algn="ctr"/>
            <a:r>
              <a:rPr lang="de-DE" sz="1400"/>
              <a:t>(Multi)</a:t>
            </a:r>
          </a:p>
        </p:txBody>
      </p:sp>
      <p:sp>
        <p:nvSpPr>
          <p:cNvPr id="18" name="Rechteck: abgerundete Ecken 17">
            <a:extLst>
              <a:ext uri="{FF2B5EF4-FFF2-40B4-BE49-F238E27FC236}">
                <a16:creationId xmlns:a16="http://schemas.microsoft.com/office/drawing/2014/main" id="{FE9E01A2-E123-6633-2662-D9A6C361D216}"/>
              </a:ext>
            </a:extLst>
          </p:cNvPr>
          <p:cNvSpPr/>
          <p:nvPr/>
        </p:nvSpPr>
        <p:spPr>
          <a:xfrm>
            <a:off x="10714103" y="4249495"/>
            <a:ext cx="1150083" cy="838948"/>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de-DE" sz="1400"/>
              <a:t>H</a:t>
            </a:r>
            <a:r>
              <a:rPr lang="de-DE" sz="1400" baseline="-25000"/>
              <a:t>2</a:t>
            </a:r>
            <a:r>
              <a:rPr lang="de-DE" sz="1400"/>
              <a:t>-Modell</a:t>
            </a:r>
          </a:p>
          <a:p>
            <a:pPr algn="ctr"/>
            <a:r>
              <a:rPr lang="de-DE" sz="1400"/>
              <a:t>Gas</a:t>
            </a:r>
          </a:p>
          <a:p>
            <a:pPr algn="ctr"/>
            <a:r>
              <a:rPr lang="de-DE" sz="1400"/>
              <a:t>(Multi)</a:t>
            </a:r>
          </a:p>
        </p:txBody>
      </p:sp>
      <p:sp>
        <p:nvSpPr>
          <p:cNvPr id="19" name="Textfeld 18">
            <a:extLst>
              <a:ext uri="{FF2B5EF4-FFF2-40B4-BE49-F238E27FC236}">
                <a16:creationId xmlns:a16="http://schemas.microsoft.com/office/drawing/2014/main" id="{915BB32B-AEAB-FA88-2C1A-70CC1422C06F}"/>
              </a:ext>
            </a:extLst>
          </p:cNvPr>
          <p:cNvSpPr txBox="1"/>
          <p:nvPr/>
        </p:nvSpPr>
        <p:spPr>
          <a:xfrm>
            <a:off x="3920865" y="1009677"/>
            <a:ext cx="1282773" cy="523220"/>
          </a:xfrm>
          <a:prstGeom prst="rect">
            <a:avLst/>
          </a:prstGeom>
          <a:noFill/>
        </p:spPr>
        <p:txBody>
          <a:bodyPr wrap="square" rtlCol="0">
            <a:spAutoFit/>
          </a:bodyPr>
          <a:lstStyle/>
          <a:p>
            <a:pPr algn="ctr"/>
            <a:r>
              <a:rPr lang="de-DE" sz="1400" b="1">
                <a:latin typeface="Arial" panose="020B0604020202020204" pitchFamily="34" charset="0"/>
                <a:cs typeface="Arial" panose="020B0604020202020204" pitchFamily="34" charset="0"/>
              </a:rPr>
              <a:t>Szenario 1:</a:t>
            </a:r>
          </a:p>
          <a:p>
            <a:pPr algn="ctr"/>
            <a:r>
              <a:rPr lang="de-DE" sz="1400" b="1"/>
              <a:t>Kosten</a:t>
            </a:r>
            <a:endParaRPr lang="de-DE" sz="1400" b="1">
              <a:latin typeface="Arial" panose="020B0604020202020204" pitchFamily="34" charset="0"/>
              <a:cs typeface="Arial" panose="020B0604020202020204" pitchFamily="34" charset="0"/>
            </a:endParaRPr>
          </a:p>
        </p:txBody>
      </p:sp>
      <p:sp>
        <p:nvSpPr>
          <p:cNvPr id="20" name="Textfeld 19">
            <a:extLst>
              <a:ext uri="{FF2B5EF4-FFF2-40B4-BE49-F238E27FC236}">
                <a16:creationId xmlns:a16="http://schemas.microsoft.com/office/drawing/2014/main" id="{4C38470B-D87F-9547-6A84-9C7BDC1A1F8C}"/>
              </a:ext>
            </a:extLst>
          </p:cNvPr>
          <p:cNvSpPr txBox="1"/>
          <p:nvPr/>
        </p:nvSpPr>
        <p:spPr>
          <a:xfrm>
            <a:off x="5292634" y="1011987"/>
            <a:ext cx="1282773" cy="523220"/>
          </a:xfrm>
          <a:prstGeom prst="rect">
            <a:avLst/>
          </a:prstGeom>
          <a:noFill/>
        </p:spPr>
        <p:txBody>
          <a:bodyPr wrap="square" rtlCol="0">
            <a:spAutoFit/>
          </a:bodyPr>
          <a:lstStyle/>
          <a:p>
            <a:pPr algn="ctr"/>
            <a:r>
              <a:rPr lang="de-DE" sz="1400" b="1">
                <a:latin typeface="Arial" panose="020B0604020202020204" pitchFamily="34" charset="0"/>
                <a:cs typeface="Arial" panose="020B0604020202020204" pitchFamily="34" charset="0"/>
              </a:rPr>
              <a:t>Szenario 2:</a:t>
            </a:r>
          </a:p>
          <a:p>
            <a:pPr algn="ctr"/>
            <a:r>
              <a:rPr lang="de-DE" sz="1400" b="1"/>
              <a:t>CO</a:t>
            </a:r>
            <a:r>
              <a:rPr lang="de-DE" sz="1400" b="1" baseline="-25000"/>
              <a:t>2</a:t>
            </a:r>
            <a:endParaRPr lang="de-DE" sz="1400" b="1" baseline="-25000">
              <a:latin typeface="Arial" panose="020B0604020202020204" pitchFamily="34" charset="0"/>
              <a:cs typeface="Arial" panose="020B0604020202020204" pitchFamily="34" charset="0"/>
            </a:endParaRPr>
          </a:p>
        </p:txBody>
      </p:sp>
      <p:sp>
        <p:nvSpPr>
          <p:cNvPr id="21" name="Textfeld 20">
            <a:extLst>
              <a:ext uri="{FF2B5EF4-FFF2-40B4-BE49-F238E27FC236}">
                <a16:creationId xmlns:a16="http://schemas.microsoft.com/office/drawing/2014/main" id="{A68FB58B-2B8F-D253-24FA-2E096DA91563}"/>
              </a:ext>
            </a:extLst>
          </p:cNvPr>
          <p:cNvSpPr txBox="1"/>
          <p:nvPr/>
        </p:nvSpPr>
        <p:spPr>
          <a:xfrm>
            <a:off x="6915196" y="983125"/>
            <a:ext cx="1552574" cy="523220"/>
          </a:xfrm>
          <a:prstGeom prst="rect">
            <a:avLst/>
          </a:prstGeom>
          <a:noFill/>
        </p:spPr>
        <p:txBody>
          <a:bodyPr wrap="square" rtlCol="0">
            <a:spAutoFit/>
          </a:bodyPr>
          <a:lstStyle/>
          <a:p>
            <a:pPr algn="ctr"/>
            <a:r>
              <a:rPr lang="de-DE" sz="1400" b="1">
                <a:latin typeface="Arial" panose="020B0604020202020204" pitchFamily="34" charset="0"/>
                <a:cs typeface="Arial" panose="020B0604020202020204" pitchFamily="34" charset="0"/>
              </a:rPr>
              <a:t>Szenario 3:</a:t>
            </a:r>
          </a:p>
          <a:p>
            <a:pPr algn="ctr"/>
            <a:r>
              <a:rPr lang="de-DE" sz="1400" b="1"/>
              <a:t>Kosten (CO</a:t>
            </a:r>
            <a:r>
              <a:rPr lang="de-DE" sz="1400" b="1" baseline="-25000"/>
              <a:t>2</a:t>
            </a:r>
            <a:r>
              <a:rPr lang="de-DE" sz="1400" b="1"/>
              <a:t>)</a:t>
            </a:r>
          </a:p>
        </p:txBody>
      </p:sp>
      <p:sp>
        <p:nvSpPr>
          <p:cNvPr id="22" name="Textfeld 21">
            <a:extLst>
              <a:ext uri="{FF2B5EF4-FFF2-40B4-BE49-F238E27FC236}">
                <a16:creationId xmlns:a16="http://schemas.microsoft.com/office/drawing/2014/main" id="{2C197FE7-55CC-803A-D02C-2B5BD384A116}"/>
              </a:ext>
            </a:extLst>
          </p:cNvPr>
          <p:cNvSpPr txBox="1"/>
          <p:nvPr/>
        </p:nvSpPr>
        <p:spPr>
          <a:xfrm>
            <a:off x="8857103" y="986079"/>
            <a:ext cx="1282773" cy="523220"/>
          </a:xfrm>
          <a:prstGeom prst="rect">
            <a:avLst/>
          </a:prstGeom>
          <a:noFill/>
        </p:spPr>
        <p:txBody>
          <a:bodyPr wrap="square" rtlCol="0">
            <a:spAutoFit/>
          </a:bodyPr>
          <a:lstStyle/>
          <a:p>
            <a:pPr algn="ctr"/>
            <a:r>
              <a:rPr lang="de-DE" sz="1400" b="1">
                <a:latin typeface="Arial" panose="020B0604020202020204" pitchFamily="34" charset="0"/>
                <a:cs typeface="Arial" panose="020B0604020202020204" pitchFamily="34" charset="0"/>
              </a:rPr>
              <a:t>Szenario 4:</a:t>
            </a:r>
          </a:p>
          <a:p>
            <a:pPr algn="ctr"/>
            <a:r>
              <a:rPr lang="de-DE" sz="1400" b="1"/>
              <a:t>Lifetime</a:t>
            </a:r>
            <a:endParaRPr lang="de-DE" sz="1400" b="1">
              <a:latin typeface="Arial" panose="020B0604020202020204" pitchFamily="34" charset="0"/>
              <a:cs typeface="Arial" panose="020B0604020202020204" pitchFamily="34" charset="0"/>
            </a:endParaRPr>
          </a:p>
        </p:txBody>
      </p:sp>
      <p:sp>
        <p:nvSpPr>
          <p:cNvPr id="23" name="Textfeld 22">
            <a:extLst>
              <a:ext uri="{FF2B5EF4-FFF2-40B4-BE49-F238E27FC236}">
                <a16:creationId xmlns:a16="http://schemas.microsoft.com/office/drawing/2014/main" id="{6C23F858-ED5E-A4C8-A55A-C6DF92EC820D}"/>
              </a:ext>
            </a:extLst>
          </p:cNvPr>
          <p:cNvSpPr txBox="1"/>
          <p:nvPr/>
        </p:nvSpPr>
        <p:spPr>
          <a:xfrm>
            <a:off x="10641319" y="988519"/>
            <a:ext cx="1351008" cy="523220"/>
          </a:xfrm>
          <a:prstGeom prst="rect">
            <a:avLst/>
          </a:prstGeom>
          <a:noFill/>
        </p:spPr>
        <p:txBody>
          <a:bodyPr wrap="square" rtlCol="0">
            <a:spAutoFit/>
          </a:bodyPr>
          <a:lstStyle/>
          <a:p>
            <a:pPr algn="ctr"/>
            <a:r>
              <a:rPr lang="de-DE" sz="1400" b="1">
                <a:latin typeface="Arial" panose="020B0604020202020204" pitchFamily="34" charset="0"/>
                <a:cs typeface="Arial" panose="020B0604020202020204" pitchFamily="34" charset="0"/>
              </a:rPr>
              <a:t>Szenario 5:</a:t>
            </a:r>
          </a:p>
          <a:p>
            <a:pPr algn="ctr"/>
            <a:r>
              <a:rPr lang="de-DE" sz="1400" b="1"/>
              <a:t>H2-Speicher</a:t>
            </a:r>
            <a:endParaRPr lang="de-DE" sz="1400" b="1">
              <a:latin typeface="Arial" panose="020B0604020202020204" pitchFamily="34" charset="0"/>
              <a:cs typeface="Arial" panose="020B0604020202020204" pitchFamily="34" charset="0"/>
            </a:endParaRPr>
          </a:p>
        </p:txBody>
      </p:sp>
      <p:sp>
        <p:nvSpPr>
          <p:cNvPr id="4105" name="Rechteck: abgerundete Ecken 4104">
            <a:extLst>
              <a:ext uri="{FF2B5EF4-FFF2-40B4-BE49-F238E27FC236}">
                <a16:creationId xmlns:a16="http://schemas.microsoft.com/office/drawing/2014/main" id="{EF0A7A78-A33A-1001-DC6B-18D99EEBCEA8}"/>
              </a:ext>
            </a:extLst>
          </p:cNvPr>
          <p:cNvSpPr/>
          <p:nvPr/>
        </p:nvSpPr>
        <p:spPr>
          <a:xfrm>
            <a:off x="6023401" y="2811003"/>
            <a:ext cx="1552574" cy="866576"/>
          </a:xfrm>
          <a:prstGeom prst="round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200"/>
              <a:t>CO</a:t>
            </a:r>
            <a:r>
              <a:rPr lang="de-DE" sz="1200" baseline="-25000"/>
              <a:t>2</a:t>
            </a:r>
            <a:r>
              <a:rPr lang="de-DE" sz="1200"/>
              <a:t>-Minimum; CO</a:t>
            </a:r>
            <a:r>
              <a:rPr lang="de-DE" sz="1200" baseline="-25000"/>
              <a:t>2</a:t>
            </a:r>
            <a:r>
              <a:rPr lang="de-DE" sz="1200"/>
              <a:t>-H</a:t>
            </a:r>
            <a:r>
              <a:rPr lang="de-DE" sz="1200" baseline="-25000"/>
              <a:t>2</a:t>
            </a:r>
            <a:r>
              <a:rPr lang="de-DE" sz="1200"/>
              <a:t>-Relevant</a:t>
            </a:r>
          </a:p>
        </p:txBody>
      </p:sp>
      <p:sp>
        <p:nvSpPr>
          <p:cNvPr id="4106" name="Rechteck: abgerundete Ecken 4105">
            <a:extLst>
              <a:ext uri="{FF2B5EF4-FFF2-40B4-BE49-F238E27FC236}">
                <a16:creationId xmlns:a16="http://schemas.microsoft.com/office/drawing/2014/main" id="{16D01A2B-A025-E15E-552C-819D7F3026C8}"/>
              </a:ext>
            </a:extLst>
          </p:cNvPr>
          <p:cNvSpPr/>
          <p:nvPr/>
        </p:nvSpPr>
        <p:spPr>
          <a:xfrm>
            <a:off x="7875608" y="2819998"/>
            <a:ext cx="1405828" cy="866576"/>
          </a:xfrm>
          <a:prstGeom prst="round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200"/>
              <a:t>CO</a:t>
            </a:r>
            <a:r>
              <a:rPr lang="de-DE" sz="1200" baseline="-25000"/>
              <a:t>2</a:t>
            </a:r>
            <a:r>
              <a:rPr lang="de-DE" sz="1200"/>
              <a:t>-Werte +</a:t>
            </a:r>
          </a:p>
          <a:p>
            <a:pPr algn="ctr"/>
            <a:r>
              <a:rPr lang="de-DE" sz="1200"/>
              <a:t>Kapitalkosten + Baujahr des H</a:t>
            </a:r>
            <a:r>
              <a:rPr lang="de-DE" sz="1200" baseline="-25000"/>
              <a:t>2</a:t>
            </a:r>
            <a:r>
              <a:rPr lang="de-DE" sz="1200"/>
              <a:t>-Systems</a:t>
            </a:r>
          </a:p>
        </p:txBody>
      </p:sp>
      <p:sp>
        <p:nvSpPr>
          <p:cNvPr id="4107" name="Rechteck: abgerundete Ecken 4106">
            <a:extLst>
              <a:ext uri="{FF2B5EF4-FFF2-40B4-BE49-F238E27FC236}">
                <a16:creationId xmlns:a16="http://schemas.microsoft.com/office/drawing/2014/main" id="{6622BDFA-C8B7-463F-4E05-56658BF8A524}"/>
              </a:ext>
            </a:extLst>
          </p:cNvPr>
          <p:cNvSpPr/>
          <p:nvPr/>
        </p:nvSpPr>
        <p:spPr>
          <a:xfrm>
            <a:off x="9529006" y="2848719"/>
            <a:ext cx="1672949" cy="866576"/>
          </a:xfrm>
          <a:prstGeom prst="round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200"/>
              <a:t>Kapitalkosten + Baujahr des H</a:t>
            </a:r>
            <a:r>
              <a:rPr lang="de-DE" sz="1200" baseline="-25000"/>
              <a:t>2</a:t>
            </a:r>
            <a:r>
              <a:rPr lang="de-DE" sz="1200"/>
              <a:t>-Systems</a:t>
            </a:r>
          </a:p>
        </p:txBody>
      </p:sp>
      <p:cxnSp>
        <p:nvCxnSpPr>
          <p:cNvPr id="4111" name="Verbinder: gewinkelt 4110">
            <a:extLst>
              <a:ext uri="{FF2B5EF4-FFF2-40B4-BE49-F238E27FC236}">
                <a16:creationId xmlns:a16="http://schemas.microsoft.com/office/drawing/2014/main" id="{399BD7B1-4E84-DA29-3649-8528ED57F177}"/>
              </a:ext>
            </a:extLst>
          </p:cNvPr>
          <p:cNvCxnSpPr>
            <a:cxnSpLocks/>
            <a:endCxn id="13" idx="1"/>
          </p:cNvCxnSpPr>
          <p:nvPr/>
        </p:nvCxnSpPr>
        <p:spPr>
          <a:xfrm rot="5400000" flipH="1" flipV="1">
            <a:off x="6578535" y="2196734"/>
            <a:ext cx="751462" cy="343170"/>
          </a:xfrm>
          <a:prstGeom prst="bentConnector4">
            <a:avLst>
              <a:gd name="adj1" fmla="val 33244"/>
              <a:gd name="adj2" fmla="val 28"/>
            </a:avLst>
          </a:prstGeom>
          <a:ln w="28575">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13" name="Verbinder: gewinkelt 4112">
            <a:extLst>
              <a:ext uri="{FF2B5EF4-FFF2-40B4-BE49-F238E27FC236}">
                <a16:creationId xmlns:a16="http://schemas.microsoft.com/office/drawing/2014/main" id="{95C69413-D497-A12C-FD26-EEE4C9992F65}"/>
              </a:ext>
            </a:extLst>
          </p:cNvPr>
          <p:cNvCxnSpPr>
            <a:cxnSpLocks/>
            <a:endCxn id="14" idx="1"/>
          </p:cNvCxnSpPr>
          <p:nvPr/>
        </p:nvCxnSpPr>
        <p:spPr>
          <a:xfrm rot="16200000" flipH="1">
            <a:off x="6510226" y="4038226"/>
            <a:ext cx="905086" cy="326162"/>
          </a:xfrm>
          <a:prstGeom prst="bentConnector4">
            <a:avLst>
              <a:gd name="adj1" fmla="val 35311"/>
              <a:gd name="adj2" fmla="val -456"/>
            </a:avLst>
          </a:prstGeom>
          <a:ln w="28575">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15" name="Verbinder: gewinkelt 4114">
            <a:extLst>
              <a:ext uri="{FF2B5EF4-FFF2-40B4-BE49-F238E27FC236}">
                <a16:creationId xmlns:a16="http://schemas.microsoft.com/office/drawing/2014/main" id="{BDC7D964-AEED-26C9-C208-E1268FC9D16E}"/>
              </a:ext>
            </a:extLst>
          </p:cNvPr>
          <p:cNvCxnSpPr>
            <a:cxnSpLocks/>
          </p:cNvCxnSpPr>
          <p:nvPr/>
        </p:nvCxnSpPr>
        <p:spPr>
          <a:xfrm rot="5400000" flipH="1" flipV="1">
            <a:off x="8372679" y="2260858"/>
            <a:ext cx="741022" cy="260298"/>
          </a:xfrm>
          <a:prstGeom prst="bentConnector2">
            <a:avLst/>
          </a:prstGeom>
          <a:ln w="28575">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17" name="Verbinder: gewinkelt 4116">
            <a:extLst>
              <a:ext uri="{FF2B5EF4-FFF2-40B4-BE49-F238E27FC236}">
                <a16:creationId xmlns:a16="http://schemas.microsoft.com/office/drawing/2014/main" id="{EF09192F-E881-BCD9-2CE0-1BB8B6F1C159}"/>
              </a:ext>
            </a:extLst>
          </p:cNvPr>
          <p:cNvCxnSpPr>
            <a:cxnSpLocks/>
            <a:endCxn id="16" idx="1"/>
          </p:cNvCxnSpPr>
          <p:nvPr/>
        </p:nvCxnSpPr>
        <p:spPr>
          <a:xfrm rot="16200000" flipH="1">
            <a:off x="8267857" y="4093946"/>
            <a:ext cx="916274" cy="225907"/>
          </a:xfrm>
          <a:prstGeom prst="bentConnector2">
            <a:avLst/>
          </a:prstGeom>
          <a:ln w="28575">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19" name="Verbinder: gewinkelt 4118">
            <a:extLst>
              <a:ext uri="{FF2B5EF4-FFF2-40B4-BE49-F238E27FC236}">
                <a16:creationId xmlns:a16="http://schemas.microsoft.com/office/drawing/2014/main" id="{CCEAD389-6023-D2AE-EC30-0459C33CF0FE}"/>
              </a:ext>
            </a:extLst>
          </p:cNvPr>
          <p:cNvCxnSpPr>
            <a:cxnSpLocks/>
            <a:endCxn id="17" idx="1"/>
          </p:cNvCxnSpPr>
          <p:nvPr/>
        </p:nvCxnSpPr>
        <p:spPr>
          <a:xfrm rot="5400000" flipH="1" flipV="1">
            <a:off x="10192882" y="2270105"/>
            <a:ext cx="795816" cy="246626"/>
          </a:xfrm>
          <a:prstGeom prst="bentConnector2">
            <a:avLst/>
          </a:prstGeom>
          <a:ln w="28575">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24" name="Verbinder: gewinkelt 4123">
            <a:extLst>
              <a:ext uri="{FF2B5EF4-FFF2-40B4-BE49-F238E27FC236}">
                <a16:creationId xmlns:a16="http://schemas.microsoft.com/office/drawing/2014/main" id="{846AE9DA-FC7A-0F3E-B507-BED01E06F7B5}"/>
              </a:ext>
            </a:extLst>
          </p:cNvPr>
          <p:cNvCxnSpPr>
            <a:cxnSpLocks/>
            <a:endCxn id="18" idx="1"/>
          </p:cNvCxnSpPr>
          <p:nvPr/>
        </p:nvCxnSpPr>
        <p:spPr>
          <a:xfrm rot="16200000" flipH="1">
            <a:off x="10130687" y="4085553"/>
            <a:ext cx="920206" cy="246626"/>
          </a:xfrm>
          <a:prstGeom prst="bentConnector2">
            <a:avLst/>
          </a:prstGeom>
          <a:ln w="28575">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26" name="Verbinder: gewinkelt 4125">
            <a:extLst>
              <a:ext uri="{FF2B5EF4-FFF2-40B4-BE49-F238E27FC236}">
                <a16:creationId xmlns:a16="http://schemas.microsoft.com/office/drawing/2014/main" id="{EB61AD14-B706-CA55-A27C-18C0FB077F08}"/>
              </a:ext>
            </a:extLst>
          </p:cNvPr>
          <p:cNvCxnSpPr>
            <a:cxnSpLocks/>
            <a:stCxn id="11" idx="3"/>
          </p:cNvCxnSpPr>
          <p:nvPr/>
        </p:nvCxnSpPr>
        <p:spPr>
          <a:xfrm>
            <a:off x="6544044" y="1993183"/>
            <a:ext cx="162897" cy="760858"/>
          </a:xfrm>
          <a:prstGeom prst="bentConnector2">
            <a:avLst/>
          </a:prstGeom>
          <a:ln w="28575">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28" name="Verbinder: gewinkelt 4127">
            <a:extLst>
              <a:ext uri="{FF2B5EF4-FFF2-40B4-BE49-F238E27FC236}">
                <a16:creationId xmlns:a16="http://schemas.microsoft.com/office/drawing/2014/main" id="{3FFAF468-99D0-7815-0CE0-A27414C2094C}"/>
              </a:ext>
            </a:extLst>
          </p:cNvPr>
          <p:cNvCxnSpPr>
            <a:cxnSpLocks/>
            <a:stCxn id="12" idx="3"/>
          </p:cNvCxnSpPr>
          <p:nvPr/>
        </p:nvCxnSpPr>
        <p:spPr>
          <a:xfrm flipV="1">
            <a:off x="6544044" y="3709819"/>
            <a:ext cx="162897" cy="955218"/>
          </a:xfrm>
          <a:prstGeom prst="bentConnector2">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30" name="Verbinder: gewinkelt 4129">
            <a:extLst>
              <a:ext uri="{FF2B5EF4-FFF2-40B4-BE49-F238E27FC236}">
                <a16:creationId xmlns:a16="http://schemas.microsoft.com/office/drawing/2014/main" id="{8997A029-E558-CDDC-D612-ED90839CE1BA}"/>
              </a:ext>
            </a:extLst>
          </p:cNvPr>
          <p:cNvCxnSpPr>
            <a:cxnSpLocks/>
            <a:stCxn id="14" idx="3"/>
          </p:cNvCxnSpPr>
          <p:nvPr/>
        </p:nvCxnSpPr>
        <p:spPr>
          <a:xfrm flipV="1">
            <a:off x="8276453" y="3691773"/>
            <a:ext cx="229593" cy="962077"/>
          </a:xfrm>
          <a:prstGeom prst="bentConnector2">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35" name="Verbinder: gewinkelt 4134">
            <a:extLst>
              <a:ext uri="{FF2B5EF4-FFF2-40B4-BE49-F238E27FC236}">
                <a16:creationId xmlns:a16="http://schemas.microsoft.com/office/drawing/2014/main" id="{86D88DA4-9E7A-74E2-EF12-4A8E6CD6D073}"/>
              </a:ext>
            </a:extLst>
          </p:cNvPr>
          <p:cNvCxnSpPr>
            <a:cxnSpLocks/>
            <a:stCxn id="13" idx="3"/>
          </p:cNvCxnSpPr>
          <p:nvPr/>
        </p:nvCxnSpPr>
        <p:spPr>
          <a:xfrm>
            <a:off x="8276454" y="1992588"/>
            <a:ext cx="191316" cy="818415"/>
          </a:xfrm>
          <a:prstGeom prst="bentConnector2">
            <a:avLst/>
          </a:prstGeom>
          <a:ln w="28575">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Verbinder: gewinkelt 23">
            <a:extLst>
              <a:ext uri="{FF2B5EF4-FFF2-40B4-BE49-F238E27FC236}">
                <a16:creationId xmlns:a16="http://schemas.microsoft.com/office/drawing/2014/main" id="{74A22F67-6EE3-5888-284F-9AB6D562118C}"/>
              </a:ext>
            </a:extLst>
          </p:cNvPr>
          <p:cNvCxnSpPr>
            <a:cxnSpLocks/>
            <a:stCxn id="15" idx="3"/>
            <a:endCxn id="4107" idx="0"/>
          </p:cNvCxnSpPr>
          <p:nvPr/>
        </p:nvCxnSpPr>
        <p:spPr>
          <a:xfrm>
            <a:off x="10037598" y="1987389"/>
            <a:ext cx="327883" cy="861330"/>
          </a:xfrm>
          <a:prstGeom prst="bentConnector2">
            <a:avLst/>
          </a:prstGeom>
          <a:ln w="28575">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Gerade Verbindung mit Pfeil 37">
            <a:extLst>
              <a:ext uri="{FF2B5EF4-FFF2-40B4-BE49-F238E27FC236}">
                <a16:creationId xmlns:a16="http://schemas.microsoft.com/office/drawing/2014/main" id="{2CDD0698-A815-4B0C-A278-3A16676E5D99}"/>
              </a:ext>
            </a:extLst>
          </p:cNvPr>
          <p:cNvCxnSpPr>
            <a:cxnSpLocks/>
            <a:stCxn id="10" idx="3"/>
            <a:endCxn id="12" idx="1"/>
          </p:cNvCxnSpPr>
          <p:nvPr/>
        </p:nvCxnSpPr>
        <p:spPr>
          <a:xfrm flipV="1">
            <a:off x="5120272" y="4665037"/>
            <a:ext cx="273690" cy="7419"/>
          </a:xfrm>
          <a:prstGeom prst="straightConnector1">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98" name="Verbinder: gewinkelt 4097">
            <a:extLst>
              <a:ext uri="{FF2B5EF4-FFF2-40B4-BE49-F238E27FC236}">
                <a16:creationId xmlns:a16="http://schemas.microsoft.com/office/drawing/2014/main" id="{B9B814FE-DCFC-CC8E-FDE6-4119624337CF}"/>
              </a:ext>
            </a:extLst>
          </p:cNvPr>
          <p:cNvCxnSpPr>
            <a:cxnSpLocks/>
            <a:stCxn id="16" idx="3"/>
            <a:endCxn id="4107" idx="2"/>
          </p:cNvCxnSpPr>
          <p:nvPr/>
        </p:nvCxnSpPr>
        <p:spPr>
          <a:xfrm flipV="1">
            <a:off x="9989031" y="3715295"/>
            <a:ext cx="376450" cy="949742"/>
          </a:xfrm>
          <a:prstGeom prst="bentConnector2">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Rechteck: abgerundete Ecken 25">
            <a:extLst>
              <a:ext uri="{FF2B5EF4-FFF2-40B4-BE49-F238E27FC236}">
                <a16:creationId xmlns:a16="http://schemas.microsoft.com/office/drawing/2014/main" id="{9A14A5F7-99B2-4A78-F6DF-8CE1C5963A8B}"/>
              </a:ext>
            </a:extLst>
          </p:cNvPr>
          <p:cNvSpPr/>
          <p:nvPr/>
        </p:nvSpPr>
        <p:spPr>
          <a:xfrm>
            <a:off x="2577327" y="1569776"/>
            <a:ext cx="1150082" cy="84025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H</a:t>
            </a:r>
            <a:r>
              <a:rPr lang="de-DE" sz="1400" baseline="-25000"/>
              <a:t>2</a:t>
            </a:r>
            <a:r>
              <a:rPr lang="de-DE" sz="1400"/>
              <a:t>-Modell</a:t>
            </a:r>
          </a:p>
          <a:p>
            <a:pPr algn="ctr"/>
            <a:r>
              <a:rPr lang="de-DE" sz="1400"/>
              <a:t>EE</a:t>
            </a:r>
          </a:p>
        </p:txBody>
      </p:sp>
      <p:sp>
        <p:nvSpPr>
          <p:cNvPr id="4138" name="Rechteck: abgerundete Ecken 4137">
            <a:extLst>
              <a:ext uri="{FF2B5EF4-FFF2-40B4-BE49-F238E27FC236}">
                <a16:creationId xmlns:a16="http://schemas.microsoft.com/office/drawing/2014/main" id="{CEE059B3-6443-B066-7A5E-10FF093D6BA7}"/>
              </a:ext>
            </a:extLst>
          </p:cNvPr>
          <p:cNvSpPr/>
          <p:nvPr/>
        </p:nvSpPr>
        <p:spPr>
          <a:xfrm>
            <a:off x="2586209" y="4252330"/>
            <a:ext cx="1150082" cy="840251"/>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de-DE" sz="1400"/>
              <a:t>H</a:t>
            </a:r>
            <a:r>
              <a:rPr lang="de-DE" sz="1400" baseline="-25000"/>
              <a:t>2</a:t>
            </a:r>
            <a:r>
              <a:rPr lang="de-DE" sz="1400"/>
              <a:t>-Modell</a:t>
            </a:r>
          </a:p>
          <a:p>
            <a:pPr algn="ctr"/>
            <a:r>
              <a:rPr lang="de-DE" sz="1400"/>
              <a:t>Gas</a:t>
            </a:r>
          </a:p>
        </p:txBody>
      </p:sp>
      <p:cxnSp>
        <p:nvCxnSpPr>
          <p:cNvPr id="4182" name="Verbinder: gewinkelt 4181">
            <a:extLst>
              <a:ext uri="{FF2B5EF4-FFF2-40B4-BE49-F238E27FC236}">
                <a16:creationId xmlns:a16="http://schemas.microsoft.com/office/drawing/2014/main" id="{0DDF8B73-B656-1E68-31D9-55100E84484E}"/>
              </a:ext>
            </a:extLst>
          </p:cNvPr>
          <p:cNvCxnSpPr>
            <a:endCxn id="26" idx="1"/>
          </p:cNvCxnSpPr>
          <p:nvPr/>
        </p:nvCxnSpPr>
        <p:spPr>
          <a:xfrm flipV="1">
            <a:off x="1857485" y="1989903"/>
            <a:ext cx="719842" cy="378416"/>
          </a:xfrm>
          <a:prstGeom prst="bentConnector3">
            <a:avLst>
              <a:gd name="adj1" fmla="val -811"/>
            </a:avLst>
          </a:prstGeom>
          <a:ln w="28575">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10" name="Verbinder: gewinkelt 4209">
            <a:extLst>
              <a:ext uri="{FF2B5EF4-FFF2-40B4-BE49-F238E27FC236}">
                <a16:creationId xmlns:a16="http://schemas.microsoft.com/office/drawing/2014/main" id="{5FA8F174-03D3-ECA9-7B9F-9F5577FFEF3A}"/>
              </a:ext>
            </a:extLst>
          </p:cNvPr>
          <p:cNvCxnSpPr>
            <a:cxnSpLocks/>
            <a:stCxn id="6" idx="2"/>
            <a:endCxn id="4138" idx="1"/>
          </p:cNvCxnSpPr>
          <p:nvPr/>
        </p:nvCxnSpPr>
        <p:spPr>
          <a:xfrm rot="16200000" flipH="1">
            <a:off x="1969843" y="4056090"/>
            <a:ext cx="481522" cy="751210"/>
          </a:xfrm>
          <a:prstGeom prst="bentConnector2">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13" name="Gerade Verbindung mit Pfeil 4212">
            <a:extLst>
              <a:ext uri="{FF2B5EF4-FFF2-40B4-BE49-F238E27FC236}">
                <a16:creationId xmlns:a16="http://schemas.microsoft.com/office/drawing/2014/main" id="{208443C4-67DD-CD40-6C06-701D466DF590}"/>
              </a:ext>
            </a:extLst>
          </p:cNvPr>
          <p:cNvCxnSpPr>
            <a:cxnSpLocks/>
          </p:cNvCxnSpPr>
          <p:nvPr/>
        </p:nvCxnSpPr>
        <p:spPr>
          <a:xfrm>
            <a:off x="5120272" y="1989577"/>
            <a:ext cx="273690" cy="3606"/>
          </a:xfrm>
          <a:prstGeom prst="straightConnector1">
            <a:avLst/>
          </a:prstGeom>
          <a:ln w="28575">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14" name="Gerade Verbindung mit Pfeil 4213">
            <a:extLst>
              <a:ext uri="{FF2B5EF4-FFF2-40B4-BE49-F238E27FC236}">
                <a16:creationId xmlns:a16="http://schemas.microsoft.com/office/drawing/2014/main" id="{61908127-4682-A687-E2C4-DA38E5C41A6C}"/>
              </a:ext>
            </a:extLst>
          </p:cNvPr>
          <p:cNvCxnSpPr>
            <a:cxnSpLocks/>
            <a:stCxn id="26" idx="3"/>
            <a:endCxn id="9" idx="1"/>
          </p:cNvCxnSpPr>
          <p:nvPr/>
        </p:nvCxnSpPr>
        <p:spPr>
          <a:xfrm flipV="1">
            <a:off x="3727409" y="1989577"/>
            <a:ext cx="242781" cy="326"/>
          </a:xfrm>
          <a:prstGeom prst="straightConnector1">
            <a:avLst/>
          </a:prstGeom>
          <a:ln w="28575">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15" name="Gerade Verbindung mit Pfeil 4214">
            <a:extLst>
              <a:ext uri="{FF2B5EF4-FFF2-40B4-BE49-F238E27FC236}">
                <a16:creationId xmlns:a16="http://schemas.microsoft.com/office/drawing/2014/main" id="{C66153EB-C84D-3838-25F4-6FDC0145F895}"/>
              </a:ext>
            </a:extLst>
          </p:cNvPr>
          <p:cNvCxnSpPr>
            <a:cxnSpLocks/>
            <a:endCxn id="10" idx="1"/>
          </p:cNvCxnSpPr>
          <p:nvPr/>
        </p:nvCxnSpPr>
        <p:spPr>
          <a:xfrm>
            <a:off x="3753504" y="4668746"/>
            <a:ext cx="216686" cy="3710"/>
          </a:xfrm>
          <a:prstGeom prst="straightConnector1">
            <a:avLst/>
          </a:prstGeom>
          <a:ln w="28575">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
        <p:nvSpPr>
          <p:cNvPr id="4216" name="Textfeld 4215">
            <a:extLst>
              <a:ext uri="{FF2B5EF4-FFF2-40B4-BE49-F238E27FC236}">
                <a16:creationId xmlns:a16="http://schemas.microsoft.com/office/drawing/2014/main" id="{D25F2E49-67C3-59AC-DF60-7011D2B4611E}"/>
              </a:ext>
            </a:extLst>
          </p:cNvPr>
          <p:cNvSpPr txBox="1"/>
          <p:nvPr/>
        </p:nvSpPr>
        <p:spPr>
          <a:xfrm>
            <a:off x="1176508" y="4718042"/>
            <a:ext cx="1216098" cy="430887"/>
          </a:xfrm>
          <a:prstGeom prst="rect">
            <a:avLst/>
          </a:prstGeom>
          <a:noFill/>
        </p:spPr>
        <p:txBody>
          <a:bodyPr wrap="square" rtlCol="0">
            <a:spAutoFit/>
          </a:bodyPr>
          <a:lstStyle/>
          <a:p>
            <a:r>
              <a:rPr lang="de-DE" sz="1100" err="1"/>
              <a:t>p</a:t>
            </a:r>
            <a:r>
              <a:rPr lang="de-DE" sz="1100" err="1">
                <a:latin typeface="Arial" panose="020B0604020202020204" pitchFamily="34" charset="0"/>
                <a:cs typeface="Arial" panose="020B0604020202020204" pitchFamily="34" charset="0"/>
              </a:rPr>
              <a:t>_nom_opt</a:t>
            </a:r>
            <a:r>
              <a:rPr lang="de-DE" sz="1100"/>
              <a:t>: </a:t>
            </a:r>
          </a:p>
          <a:p>
            <a:pPr marL="171450" indent="-171450">
              <a:buFont typeface="Arial" panose="020B0604020202020204" pitchFamily="34" charset="0"/>
              <a:buChar char="•"/>
            </a:pPr>
            <a:r>
              <a:rPr lang="de-DE" sz="1100"/>
              <a:t>Gas Boiler</a:t>
            </a:r>
            <a:endParaRPr lang="de-DE" sz="1100">
              <a:latin typeface="Arial" panose="020B0604020202020204" pitchFamily="34" charset="0"/>
              <a:cs typeface="Arial" panose="020B0604020202020204" pitchFamily="34" charset="0"/>
            </a:endParaRPr>
          </a:p>
        </p:txBody>
      </p:sp>
      <p:sp>
        <p:nvSpPr>
          <p:cNvPr id="4217" name="Textfeld 4216">
            <a:extLst>
              <a:ext uri="{FF2B5EF4-FFF2-40B4-BE49-F238E27FC236}">
                <a16:creationId xmlns:a16="http://schemas.microsoft.com/office/drawing/2014/main" id="{919A69D1-986B-6F52-7FE8-E9F32CA37CF8}"/>
              </a:ext>
            </a:extLst>
          </p:cNvPr>
          <p:cNvSpPr txBox="1"/>
          <p:nvPr/>
        </p:nvSpPr>
        <p:spPr>
          <a:xfrm>
            <a:off x="1176360" y="1378395"/>
            <a:ext cx="1234994" cy="600164"/>
          </a:xfrm>
          <a:prstGeom prst="rect">
            <a:avLst/>
          </a:prstGeom>
          <a:noFill/>
        </p:spPr>
        <p:txBody>
          <a:bodyPr wrap="square">
            <a:spAutoFit/>
          </a:bodyPr>
          <a:lstStyle/>
          <a:p>
            <a:r>
              <a:rPr lang="de-DE" sz="1100" err="1"/>
              <a:t>p</a:t>
            </a:r>
            <a:r>
              <a:rPr lang="de-DE" sz="1100" err="1">
                <a:latin typeface="Arial" panose="020B0604020202020204" pitchFamily="34" charset="0"/>
                <a:cs typeface="Arial" panose="020B0604020202020204" pitchFamily="34" charset="0"/>
              </a:rPr>
              <a:t>_nom_opt</a:t>
            </a:r>
            <a:r>
              <a:rPr lang="de-DE" sz="1100"/>
              <a:t>: </a:t>
            </a:r>
          </a:p>
          <a:p>
            <a:pPr marL="171450" indent="-171450">
              <a:buFont typeface="Arial" panose="020B0604020202020204" pitchFamily="34" charset="0"/>
              <a:buChar char="•"/>
            </a:pPr>
            <a:r>
              <a:rPr lang="de-DE" sz="1100"/>
              <a:t>Heat Pump</a:t>
            </a:r>
          </a:p>
          <a:p>
            <a:pPr marL="171450" indent="-171450">
              <a:buFont typeface="Arial" panose="020B0604020202020204" pitchFamily="34" charset="0"/>
              <a:buChar char="•"/>
            </a:pPr>
            <a:r>
              <a:rPr lang="de-DE" sz="1100">
                <a:latin typeface="Arial" panose="020B0604020202020204" pitchFamily="34" charset="0"/>
                <a:cs typeface="Arial" panose="020B0604020202020204" pitchFamily="34" charset="0"/>
              </a:rPr>
              <a:t>Batterie</a:t>
            </a:r>
          </a:p>
        </p:txBody>
      </p:sp>
    </p:spTree>
    <p:extLst>
      <p:ext uri="{BB962C8B-B14F-4D97-AF65-F5344CB8AC3E}">
        <p14:creationId xmlns:p14="http://schemas.microsoft.com/office/powerpoint/2010/main" val="103989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33F7B9-1880-E029-6B48-00E01ADFAFBC}"/>
              </a:ext>
            </a:extLst>
          </p:cNvPr>
          <p:cNvSpPr>
            <a:spLocks noGrp="1"/>
          </p:cNvSpPr>
          <p:nvPr>
            <p:ph type="title"/>
          </p:nvPr>
        </p:nvSpPr>
        <p:spPr/>
        <p:txBody>
          <a:bodyPr/>
          <a:lstStyle/>
          <a:p>
            <a:r>
              <a:rPr lang="de-DE"/>
              <a:t>Inhalt</a:t>
            </a:r>
          </a:p>
        </p:txBody>
      </p:sp>
      <p:sp>
        <p:nvSpPr>
          <p:cNvPr id="4" name="Textplatzhalter 3">
            <a:extLst>
              <a:ext uri="{FF2B5EF4-FFF2-40B4-BE49-F238E27FC236}">
                <a16:creationId xmlns:a16="http://schemas.microsoft.com/office/drawing/2014/main" id="{B3758AD1-27ED-7D39-065C-C9E3A2C9901B}"/>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06E94308-520B-44E1-1B00-D178687B24AD}"/>
              </a:ext>
            </a:extLst>
          </p:cNvPr>
          <p:cNvSpPr>
            <a:spLocks noGrp="1"/>
          </p:cNvSpPr>
          <p:nvPr>
            <p:ph type="dt" sz="half" idx="14"/>
          </p:nvPr>
        </p:nvSpPr>
        <p:spPr/>
        <p:txBody>
          <a:bodyPr/>
          <a:lstStyle/>
          <a:p>
            <a:pPr>
              <a:defRPr/>
            </a:pPr>
            <a:fld id="{7E4165A3-ACD9-4AA5-B95A-82DA06B8D41A}" type="datetime1">
              <a:rPr lang="de-DE" smtClean="0"/>
              <a:pPr>
                <a:defRPr/>
              </a:pPr>
              <a:t>19.09.2023</a:t>
            </a:fld>
            <a:endParaRPr lang="de-DE"/>
          </a:p>
        </p:txBody>
      </p:sp>
      <p:sp>
        <p:nvSpPr>
          <p:cNvPr id="6" name="Foliennummernplatzhalter 5">
            <a:extLst>
              <a:ext uri="{FF2B5EF4-FFF2-40B4-BE49-F238E27FC236}">
                <a16:creationId xmlns:a16="http://schemas.microsoft.com/office/drawing/2014/main" id="{C2F221E9-20D0-5A71-EF7A-E649825B6031}"/>
              </a:ext>
            </a:extLst>
          </p:cNvPr>
          <p:cNvSpPr>
            <a:spLocks noGrp="1"/>
          </p:cNvSpPr>
          <p:nvPr>
            <p:ph type="sldNum" sz="quarter" idx="15"/>
          </p:nvPr>
        </p:nvSpPr>
        <p:spPr/>
        <p:txBody>
          <a:bodyPr/>
          <a:lstStyle/>
          <a:p>
            <a:pPr>
              <a:defRPr/>
            </a:pPr>
            <a:r>
              <a:rPr lang="de-DE"/>
              <a:t>Seite </a:t>
            </a:r>
            <a:fld id="{43310F81-32EE-4F95-9E9C-0BDC6AD52EEC}" type="slidenum">
              <a:rPr lang="de-DE" smtClean="0"/>
              <a:pPr>
                <a:defRPr/>
              </a:pPr>
              <a:t>12</a:t>
            </a:fld>
            <a:endParaRPr lang="de-DE"/>
          </a:p>
        </p:txBody>
      </p:sp>
      <p:sp>
        <p:nvSpPr>
          <p:cNvPr id="7" name="Rechteck: abgerundete Ecken 6">
            <a:extLst>
              <a:ext uri="{FF2B5EF4-FFF2-40B4-BE49-F238E27FC236}">
                <a16:creationId xmlns:a16="http://schemas.microsoft.com/office/drawing/2014/main" id="{0E2B73CE-933A-6E59-5556-D0F24248EAD7}"/>
              </a:ext>
            </a:extLst>
          </p:cNvPr>
          <p:cNvSpPr/>
          <p:nvPr/>
        </p:nvSpPr>
        <p:spPr>
          <a:xfrm>
            <a:off x="1204388" y="1344168"/>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solidFill>
                  <a:schemeClr val="tx1"/>
                </a:solidFill>
                <a:latin typeface="Arial"/>
                <a:ea typeface="+mn-ea"/>
                <a:cs typeface="+mn-cs"/>
              </a:rPr>
              <a:t>Motivation &amp; Fragestellung</a:t>
            </a:r>
          </a:p>
        </p:txBody>
      </p:sp>
      <p:sp>
        <p:nvSpPr>
          <p:cNvPr id="8" name="Rechteck: abgerundete Ecken 7">
            <a:extLst>
              <a:ext uri="{FF2B5EF4-FFF2-40B4-BE49-F238E27FC236}">
                <a16:creationId xmlns:a16="http://schemas.microsoft.com/office/drawing/2014/main" id="{65C9E791-B5D4-B9E7-0B7D-DC1DE181E4F6}"/>
              </a:ext>
            </a:extLst>
          </p:cNvPr>
          <p:cNvSpPr/>
          <p:nvPr/>
        </p:nvSpPr>
        <p:spPr>
          <a:xfrm>
            <a:off x="4685025" y="1344168"/>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a:t>Implementation</a:t>
            </a:r>
          </a:p>
        </p:txBody>
      </p:sp>
      <p:sp>
        <p:nvSpPr>
          <p:cNvPr id="9" name="Rechteck: abgerundete Ecken 8">
            <a:extLst>
              <a:ext uri="{FF2B5EF4-FFF2-40B4-BE49-F238E27FC236}">
                <a16:creationId xmlns:a16="http://schemas.microsoft.com/office/drawing/2014/main" id="{A75071DE-13CB-11B9-7FD8-A49E4FFABDAE}"/>
              </a:ext>
            </a:extLst>
          </p:cNvPr>
          <p:cNvSpPr/>
          <p:nvPr/>
        </p:nvSpPr>
        <p:spPr>
          <a:xfrm>
            <a:off x="8165662" y="1344168"/>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Validierung</a:t>
            </a:r>
          </a:p>
        </p:txBody>
      </p:sp>
      <p:sp>
        <p:nvSpPr>
          <p:cNvPr id="10" name="Rechteck: abgerundete Ecken 9">
            <a:extLst>
              <a:ext uri="{FF2B5EF4-FFF2-40B4-BE49-F238E27FC236}">
                <a16:creationId xmlns:a16="http://schemas.microsoft.com/office/drawing/2014/main" id="{2FA0B64C-251D-1CBE-B369-A209C3B49748}"/>
              </a:ext>
            </a:extLst>
          </p:cNvPr>
          <p:cNvSpPr/>
          <p:nvPr/>
        </p:nvSpPr>
        <p:spPr>
          <a:xfrm>
            <a:off x="2606346" y="3831337"/>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a:t>Daten &amp; Annahmen</a:t>
            </a:r>
          </a:p>
        </p:txBody>
      </p:sp>
      <p:sp>
        <p:nvSpPr>
          <p:cNvPr id="11" name="Rechteck: abgerundete Ecken 10">
            <a:extLst>
              <a:ext uri="{FF2B5EF4-FFF2-40B4-BE49-F238E27FC236}">
                <a16:creationId xmlns:a16="http://schemas.microsoft.com/office/drawing/2014/main" id="{754ED11A-5EDD-1BB9-44E1-069D23F82BC4}"/>
              </a:ext>
            </a:extLst>
          </p:cNvPr>
          <p:cNvSpPr/>
          <p:nvPr/>
        </p:nvSpPr>
        <p:spPr>
          <a:xfrm>
            <a:off x="6102229" y="3831337"/>
            <a:ext cx="1913716" cy="1188720"/>
          </a:xfrm>
          <a:prstGeom prst="roundRect">
            <a:avLst/>
          </a:prstGeom>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a:solidFill>
                  <a:schemeClr val="bg1"/>
                </a:solidFill>
              </a:rPr>
              <a:t>Ergebnisse</a:t>
            </a:r>
          </a:p>
        </p:txBody>
      </p:sp>
      <p:sp>
        <p:nvSpPr>
          <p:cNvPr id="12" name="Rechteck: abgerundete Ecken 11">
            <a:extLst>
              <a:ext uri="{FF2B5EF4-FFF2-40B4-BE49-F238E27FC236}">
                <a16:creationId xmlns:a16="http://schemas.microsoft.com/office/drawing/2014/main" id="{AEBD0E54-6808-CEB1-761F-AA1867804FA6}"/>
              </a:ext>
            </a:extLst>
          </p:cNvPr>
          <p:cNvSpPr/>
          <p:nvPr/>
        </p:nvSpPr>
        <p:spPr>
          <a:xfrm>
            <a:off x="9565744" y="3826756"/>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Interpretation</a:t>
            </a:r>
          </a:p>
        </p:txBody>
      </p:sp>
      <p:pic>
        <p:nvPicPr>
          <p:cNvPr id="13" name="Grafik 12" descr="Fragezeichen mit einfarbiger Füllung">
            <a:extLst>
              <a:ext uri="{FF2B5EF4-FFF2-40B4-BE49-F238E27FC236}">
                <a16:creationId xmlns:a16="http://schemas.microsoft.com/office/drawing/2014/main" id="{266A6C9A-9372-77F1-3842-80AE783510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04388" y="1408440"/>
            <a:ext cx="464233" cy="464233"/>
          </a:xfrm>
          <a:prstGeom prst="rect">
            <a:avLst/>
          </a:prstGeom>
        </p:spPr>
      </p:pic>
      <p:pic>
        <p:nvPicPr>
          <p:cNvPr id="14" name="Graphic 10" descr="Research with solid fill">
            <a:extLst>
              <a:ext uri="{FF2B5EF4-FFF2-40B4-BE49-F238E27FC236}">
                <a16:creationId xmlns:a16="http://schemas.microsoft.com/office/drawing/2014/main" id="{B3B1EAB9-5845-A1AF-6CB3-6A57D7B274E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05914" y="3897475"/>
            <a:ext cx="316991" cy="316991"/>
          </a:xfrm>
          <a:prstGeom prst="rect">
            <a:avLst/>
          </a:prstGeom>
        </p:spPr>
      </p:pic>
      <p:pic>
        <p:nvPicPr>
          <p:cNvPr id="15" name="Graphic 12" descr="Route (Two Pins With A Path) with solid fill">
            <a:extLst>
              <a:ext uri="{FF2B5EF4-FFF2-40B4-BE49-F238E27FC236}">
                <a16:creationId xmlns:a16="http://schemas.microsoft.com/office/drawing/2014/main" id="{291B9B68-1A54-4E5D-F371-7BF787F43C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42371" y="1411299"/>
            <a:ext cx="369126" cy="369126"/>
          </a:xfrm>
          <a:prstGeom prst="rect">
            <a:avLst/>
          </a:prstGeom>
        </p:spPr>
      </p:pic>
      <p:pic>
        <p:nvPicPr>
          <p:cNvPr id="16" name="Graphic 16" descr="Presentation with pie chart with solid fill">
            <a:extLst>
              <a:ext uri="{FF2B5EF4-FFF2-40B4-BE49-F238E27FC236}">
                <a16:creationId xmlns:a16="http://schemas.microsoft.com/office/drawing/2014/main" id="{19B1BC35-1184-681E-44E4-DDE9CD1AF44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91462" y="3897475"/>
            <a:ext cx="407279" cy="407279"/>
          </a:xfrm>
          <a:prstGeom prst="rect">
            <a:avLst/>
          </a:prstGeom>
        </p:spPr>
      </p:pic>
      <p:pic>
        <p:nvPicPr>
          <p:cNvPr id="17" name="Grafik 16" descr="Abakus mit einfarbiger Füllung">
            <a:extLst>
              <a:ext uri="{FF2B5EF4-FFF2-40B4-BE49-F238E27FC236}">
                <a16:creationId xmlns:a16="http://schemas.microsoft.com/office/drawing/2014/main" id="{7E7AA31D-1EE3-A17E-8945-2FF6FDC9DB2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65662" y="1407980"/>
            <a:ext cx="401191" cy="401191"/>
          </a:xfrm>
          <a:prstGeom prst="rect">
            <a:avLst/>
          </a:prstGeom>
        </p:spPr>
      </p:pic>
      <p:pic>
        <p:nvPicPr>
          <p:cNvPr id="18" name="Graphic 22" descr="Upward trend with solid fill">
            <a:extLst>
              <a:ext uri="{FF2B5EF4-FFF2-40B4-BE49-F238E27FC236}">
                <a16:creationId xmlns:a16="http://schemas.microsoft.com/office/drawing/2014/main" id="{F548C62E-727B-8D7C-880D-811DD52D483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65744" y="3879538"/>
            <a:ext cx="343701" cy="343701"/>
          </a:xfrm>
          <a:prstGeom prst="rect">
            <a:avLst/>
          </a:prstGeom>
        </p:spPr>
      </p:pic>
      <p:cxnSp>
        <p:nvCxnSpPr>
          <p:cNvPr id="19" name="Gerade Verbindung mit Pfeil 18">
            <a:extLst>
              <a:ext uri="{FF2B5EF4-FFF2-40B4-BE49-F238E27FC236}">
                <a16:creationId xmlns:a16="http://schemas.microsoft.com/office/drawing/2014/main" id="{116362CA-66C6-C7A6-CEC6-628364FB038A}"/>
              </a:ext>
            </a:extLst>
          </p:cNvPr>
          <p:cNvCxnSpPr/>
          <p:nvPr/>
        </p:nvCxnSpPr>
        <p:spPr>
          <a:xfrm>
            <a:off x="1204388" y="3182112"/>
            <a:ext cx="10582228" cy="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20" name="Rechteck 19">
            <a:extLst>
              <a:ext uri="{FF2B5EF4-FFF2-40B4-BE49-F238E27FC236}">
                <a16:creationId xmlns:a16="http://schemas.microsoft.com/office/drawing/2014/main" id="{C717680B-08B3-EB08-C1B8-98D27799414F}"/>
              </a:ext>
            </a:extLst>
          </p:cNvPr>
          <p:cNvSpPr/>
          <p:nvPr/>
        </p:nvSpPr>
        <p:spPr>
          <a:xfrm rot="2762411">
            <a:off x="2065959" y="3087967"/>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1" name="Rechteck 20">
            <a:extLst>
              <a:ext uri="{FF2B5EF4-FFF2-40B4-BE49-F238E27FC236}">
                <a16:creationId xmlns:a16="http://schemas.microsoft.com/office/drawing/2014/main" id="{573D3FF4-1E1E-2C12-A4FC-CA3210891200}"/>
              </a:ext>
            </a:extLst>
          </p:cNvPr>
          <p:cNvSpPr/>
          <p:nvPr/>
        </p:nvSpPr>
        <p:spPr>
          <a:xfrm rot="2762411">
            <a:off x="3467611" y="3087966"/>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2" name="Rechteck 21">
            <a:extLst>
              <a:ext uri="{FF2B5EF4-FFF2-40B4-BE49-F238E27FC236}">
                <a16:creationId xmlns:a16="http://schemas.microsoft.com/office/drawing/2014/main" id="{736AB3F3-46E6-5388-3222-6F950D4D04D3}"/>
              </a:ext>
            </a:extLst>
          </p:cNvPr>
          <p:cNvSpPr/>
          <p:nvPr/>
        </p:nvSpPr>
        <p:spPr>
          <a:xfrm rot="2762411">
            <a:off x="5546596" y="3072898"/>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3" name="Rechteck 22">
            <a:extLst>
              <a:ext uri="{FF2B5EF4-FFF2-40B4-BE49-F238E27FC236}">
                <a16:creationId xmlns:a16="http://schemas.microsoft.com/office/drawing/2014/main" id="{1AB00473-F65C-C121-A88F-DE01BB769E4A}"/>
              </a:ext>
            </a:extLst>
          </p:cNvPr>
          <p:cNvSpPr/>
          <p:nvPr/>
        </p:nvSpPr>
        <p:spPr>
          <a:xfrm rot="2762411">
            <a:off x="6957572" y="3097110"/>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4" name="Rechteck 23">
            <a:extLst>
              <a:ext uri="{FF2B5EF4-FFF2-40B4-BE49-F238E27FC236}">
                <a16:creationId xmlns:a16="http://schemas.microsoft.com/office/drawing/2014/main" id="{5C7B7EFD-A59F-C037-FE62-564C656BCCF3}"/>
              </a:ext>
            </a:extLst>
          </p:cNvPr>
          <p:cNvSpPr/>
          <p:nvPr/>
        </p:nvSpPr>
        <p:spPr>
          <a:xfrm rot="2762411">
            <a:off x="9036557" y="3072898"/>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5" name="Rechteck 24">
            <a:extLst>
              <a:ext uri="{FF2B5EF4-FFF2-40B4-BE49-F238E27FC236}">
                <a16:creationId xmlns:a16="http://schemas.microsoft.com/office/drawing/2014/main" id="{726BB3BD-D056-81F8-59DA-76C037EA9FCA}"/>
              </a:ext>
            </a:extLst>
          </p:cNvPr>
          <p:cNvSpPr/>
          <p:nvPr/>
        </p:nvSpPr>
        <p:spPr>
          <a:xfrm rot="2762411">
            <a:off x="10430899" y="3087967"/>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cxnSp>
        <p:nvCxnSpPr>
          <p:cNvPr id="26" name="Gerade Verbindung mit Pfeil 25">
            <a:extLst>
              <a:ext uri="{FF2B5EF4-FFF2-40B4-BE49-F238E27FC236}">
                <a16:creationId xmlns:a16="http://schemas.microsoft.com/office/drawing/2014/main" id="{5507683E-B137-DBF4-D2DF-1E3FD604890E}"/>
              </a:ext>
            </a:extLst>
          </p:cNvPr>
          <p:cNvCxnSpPr>
            <a:cxnSpLocks/>
          </p:cNvCxnSpPr>
          <p:nvPr/>
        </p:nvCxnSpPr>
        <p:spPr>
          <a:xfrm flipV="1">
            <a:off x="2157603" y="2568803"/>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7" name="Gerade Verbindung mit Pfeil 26">
            <a:extLst>
              <a:ext uri="{FF2B5EF4-FFF2-40B4-BE49-F238E27FC236}">
                <a16:creationId xmlns:a16="http://schemas.microsoft.com/office/drawing/2014/main" id="{C45EF932-CFB2-96E7-DF55-F423CF32CF34}"/>
              </a:ext>
            </a:extLst>
          </p:cNvPr>
          <p:cNvCxnSpPr>
            <a:cxnSpLocks/>
          </p:cNvCxnSpPr>
          <p:nvPr/>
        </p:nvCxnSpPr>
        <p:spPr>
          <a:xfrm flipV="1">
            <a:off x="3563204" y="331752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8" name="Gerade Verbindung mit Pfeil 27">
            <a:extLst>
              <a:ext uri="{FF2B5EF4-FFF2-40B4-BE49-F238E27FC236}">
                <a16:creationId xmlns:a16="http://schemas.microsoft.com/office/drawing/2014/main" id="{E37F0027-9A71-5323-9FD4-109C07089857}"/>
              </a:ext>
            </a:extLst>
          </p:cNvPr>
          <p:cNvCxnSpPr>
            <a:cxnSpLocks/>
          </p:cNvCxnSpPr>
          <p:nvPr/>
        </p:nvCxnSpPr>
        <p:spPr>
          <a:xfrm flipV="1">
            <a:off x="5642765" y="2568803"/>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9" name="Gerade Verbindung mit Pfeil 28">
            <a:extLst>
              <a:ext uri="{FF2B5EF4-FFF2-40B4-BE49-F238E27FC236}">
                <a16:creationId xmlns:a16="http://schemas.microsoft.com/office/drawing/2014/main" id="{21AAAFA9-D1FC-163E-9C98-4B912339F0E5}"/>
              </a:ext>
            </a:extLst>
          </p:cNvPr>
          <p:cNvCxnSpPr>
            <a:cxnSpLocks/>
          </p:cNvCxnSpPr>
          <p:nvPr/>
        </p:nvCxnSpPr>
        <p:spPr>
          <a:xfrm flipV="1">
            <a:off x="7048367" y="331752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30" name="Gerade Verbindung mit Pfeil 29">
            <a:extLst>
              <a:ext uri="{FF2B5EF4-FFF2-40B4-BE49-F238E27FC236}">
                <a16:creationId xmlns:a16="http://schemas.microsoft.com/office/drawing/2014/main" id="{A670A1A9-7B0F-EC4C-F482-A78328D76DA0}"/>
              </a:ext>
            </a:extLst>
          </p:cNvPr>
          <p:cNvCxnSpPr>
            <a:cxnSpLocks/>
          </p:cNvCxnSpPr>
          <p:nvPr/>
        </p:nvCxnSpPr>
        <p:spPr>
          <a:xfrm flipV="1">
            <a:off x="9127929" y="255373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31" name="Gerade Verbindung mit Pfeil 30">
            <a:extLst>
              <a:ext uri="{FF2B5EF4-FFF2-40B4-BE49-F238E27FC236}">
                <a16:creationId xmlns:a16="http://schemas.microsoft.com/office/drawing/2014/main" id="{8272E310-54AE-A9A3-DB80-C612D34EFF4E}"/>
              </a:ext>
            </a:extLst>
          </p:cNvPr>
          <p:cNvCxnSpPr>
            <a:cxnSpLocks/>
          </p:cNvCxnSpPr>
          <p:nvPr/>
        </p:nvCxnSpPr>
        <p:spPr>
          <a:xfrm flipV="1">
            <a:off x="10522602" y="330098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07232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abgerundete Ecken 7">
            <a:extLst>
              <a:ext uri="{FF2B5EF4-FFF2-40B4-BE49-F238E27FC236}">
                <a16:creationId xmlns:a16="http://schemas.microsoft.com/office/drawing/2014/main" id="{12519F53-7D11-C258-3F3F-0A9A678DEE70}"/>
              </a:ext>
            </a:extLst>
          </p:cNvPr>
          <p:cNvSpPr/>
          <p:nvPr/>
        </p:nvSpPr>
        <p:spPr>
          <a:xfrm>
            <a:off x="1206500" y="170320"/>
            <a:ext cx="616023" cy="28086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4101" name="Datumsplatzhalter 6">
            <a:extLst>
              <a:ext uri="{FF2B5EF4-FFF2-40B4-BE49-F238E27FC236}">
                <a16:creationId xmlns:a16="http://schemas.microsoft.com/office/drawing/2014/main" id="{D0E199D4-D705-0AD4-753F-18B1153AA5AE}"/>
              </a:ext>
            </a:extLst>
          </p:cNvPr>
          <p:cNvSpPr>
            <a:spLocks noGrp="1"/>
          </p:cNvSpPr>
          <p:nvPr>
            <p:ph type="dt"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03B497E7-E929-4064-B944-B3F4A4A7E440}" type="datetime1">
              <a:rPr lang="de-DE" altLang="de-DE" smtClean="0"/>
              <a:pPr eaLnBrk="1" fontAlgn="base" hangingPunct="1">
                <a:spcBef>
                  <a:spcPct val="0"/>
                </a:spcBef>
                <a:spcAft>
                  <a:spcPct val="0"/>
                </a:spcAft>
              </a:pPr>
              <a:t>19.09.2023</a:t>
            </a:fld>
            <a:endParaRPr lang="de-DE" altLang="de-DE"/>
          </a:p>
        </p:txBody>
      </p:sp>
      <p:sp>
        <p:nvSpPr>
          <p:cNvPr id="4102" name="Foliennummernplatzhalter 7">
            <a:extLst>
              <a:ext uri="{FF2B5EF4-FFF2-40B4-BE49-F238E27FC236}">
                <a16:creationId xmlns:a16="http://schemas.microsoft.com/office/drawing/2014/main" id="{BB14ADD2-A3C5-95BD-C53D-E3A99C59CD4C}"/>
              </a:ext>
            </a:extLst>
          </p:cNvPr>
          <p:cNvSpPr>
            <a:spLocks noGrp="1"/>
          </p:cNvSpPr>
          <p:nvPr>
            <p:ph type="sldNum" sz="quarter" idx="17"/>
          </p:nvPr>
        </p:nvSpPr>
        <p:spPr bwMode="auto">
          <a:xfrm>
            <a:off x="1206500" y="6361113"/>
            <a:ext cx="971550" cy="214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a:t>Seite </a:t>
            </a:r>
            <a:fld id="{7F5CFEBC-59A2-48F9-8A4C-99D6EE2A2DB4}" type="slidenum">
              <a:rPr lang="de-DE" altLang="de-DE"/>
              <a:pPr eaLnBrk="1" hangingPunct="1"/>
              <a:t>13</a:t>
            </a:fld>
            <a:endParaRPr lang="de-DE" altLang="de-DE"/>
          </a:p>
        </p:txBody>
      </p:sp>
      <p:sp>
        <p:nvSpPr>
          <p:cNvPr id="2" name="Titel 10">
            <a:extLst>
              <a:ext uri="{FF2B5EF4-FFF2-40B4-BE49-F238E27FC236}">
                <a16:creationId xmlns:a16="http://schemas.microsoft.com/office/drawing/2014/main" id="{177C0179-04CE-2655-1810-12C35D7F596A}"/>
              </a:ext>
            </a:extLst>
          </p:cNvPr>
          <p:cNvSpPr>
            <a:spLocks noGrp="1"/>
          </p:cNvSpPr>
          <p:nvPr>
            <p:ph type="title"/>
          </p:nvPr>
        </p:nvSpPr>
        <p:spPr>
          <a:xfrm>
            <a:off x="1965708" y="170321"/>
            <a:ext cx="2133290" cy="432822"/>
          </a:xfrm>
        </p:spPr>
        <p:txBody>
          <a:bodyPr/>
          <a:lstStyle/>
          <a:p>
            <a:r>
              <a:rPr lang="de-DE" altLang="de-DE">
                <a:latin typeface="Arial" pitchFamily="34" charset="0"/>
              </a:rPr>
              <a:t>Ergebnisse</a:t>
            </a:r>
          </a:p>
        </p:txBody>
      </p:sp>
      <p:sp>
        <p:nvSpPr>
          <p:cNvPr id="10" name="Textfeld 9">
            <a:extLst>
              <a:ext uri="{FF2B5EF4-FFF2-40B4-BE49-F238E27FC236}">
                <a16:creationId xmlns:a16="http://schemas.microsoft.com/office/drawing/2014/main" id="{56BB0119-4837-7F2A-BA1D-5178F24CA52A}"/>
              </a:ext>
            </a:extLst>
          </p:cNvPr>
          <p:cNvSpPr txBox="1"/>
          <p:nvPr/>
        </p:nvSpPr>
        <p:spPr>
          <a:xfrm>
            <a:off x="1206500" y="564613"/>
            <a:ext cx="6989157" cy="307777"/>
          </a:xfrm>
          <a:prstGeom prst="rect">
            <a:avLst/>
          </a:prstGeom>
          <a:noFill/>
        </p:spPr>
        <p:txBody>
          <a:bodyPr wrap="none" rtlCol="0">
            <a:spAutoFit/>
          </a:bodyPr>
          <a:lstStyle/>
          <a:p>
            <a:r>
              <a:rPr lang="de-DE" sz="1400"/>
              <a:t>Vorstellung der Ergebnisse aus den optimierten „Referenznetzwerken“ (Gas und EE)  </a:t>
            </a:r>
          </a:p>
        </p:txBody>
      </p:sp>
      <p:pic>
        <p:nvPicPr>
          <p:cNvPr id="3" name="Graphic 16" descr="Presentation with pie chart with solid fill">
            <a:extLst>
              <a:ext uri="{FF2B5EF4-FFF2-40B4-BE49-F238E27FC236}">
                <a16:creationId xmlns:a16="http://schemas.microsoft.com/office/drawing/2014/main" id="{C74023FF-8574-3BFC-991C-303A165303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4912" y="155425"/>
            <a:ext cx="333166" cy="333166"/>
          </a:xfrm>
          <a:prstGeom prst="rect">
            <a:avLst/>
          </a:prstGeom>
        </p:spPr>
      </p:pic>
      <p:graphicFrame>
        <p:nvGraphicFramePr>
          <p:cNvPr id="57" name="Tabelle 26">
            <a:extLst>
              <a:ext uri="{FF2B5EF4-FFF2-40B4-BE49-F238E27FC236}">
                <a16:creationId xmlns:a16="http://schemas.microsoft.com/office/drawing/2014/main" id="{22DDF486-33CC-ABA6-E47A-D9526AFD87A6}"/>
              </a:ext>
            </a:extLst>
          </p:cNvPr>
          <p:cNvGraphicFramePr>
            <a:graphicFrameLocks noGrp="1"/>
          </p:cNvGraphicFramePr>
          <p:nvPr>
            <p:extLst>
              <p:ext uri="{D42A27DB-BD31-4B8C-83A1-F6EECF244321}">
                <p14:modId xmlns:p14="http://schemas.microsoft.com/office/powerpoint/2010/main" val="63602822"/>
              </p:ext>
            </p:extLst>
          </p:nvPr>
        </p:nvGraphicFramePr>
        <p:xfrm>
          <a:off x="1206500" y="1577357"/>
          <a:ext cx="8122920" cy="4063578"/>
        </p:xfrm>
        <a:graphic>
          <a:graphicData uri="http://schemas.openxmlformats.org/drawingml/2006/table">
            <a:tbl>
              <a:tblPr firstRow="1" bandRow="1">
                <a:tableStyleId>{0E3FDE45-AF77-4B5C-9715-49D594BDF05E}</a:tableStyleId>
              </a:tblPr>
              <a:tblGrid>
                <a:gridCol w="1836419">
                  <a:extLst>
                    <a:ext uri="{9D8B030D-6E8A-4147-A177-3AD203B41FA5}">
                      <a16:colId xmlns:a16="http://schemas.microsoft.com/office/drawing/2014/main" val="679260142"/>
                    </a:ext>
                  </a:extLst>
                </a:gridCol>
                <a:gridCol w="3048000">
                  <a:extLst>
                    <a:ext uri="{9D8B030D-6E8A-4147-A177-3AD203B41FA5}">
                      <a16:colId xmlns:a16="http://schemas.microsoft.com/office/drawing/2014/main" val="63597903"/>
                    </a:ext>
                  </a:extLst>
                </a:gridCol>
                <a:gridCol w="3238501">
                  <a:extLst>
                    <a:ext uri="{9D8B030D-6E8A-4147-A177-3AD203B41FA5}">
                      <a16:colId xmlns:a16="http://schemas.microsoft.com/office/drawing/2014/main" val="177849858"/>
                    </a:ext>
                  </a:extLst>
                </a:gridCol>
              </a:tblGrid>
              <a:tr h="377462">
                <a:tc>
                  <a:txBody>
                    <a:bodyPr/>
                    <a:lstStyle/>
                    <a:p>
                      <a:endParaRPr lang="de-DE"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178" rtl="0" eaLnBrk="1" fontAlgn="auto" latinLnBrk="0" hangingPunct="1">
                        <a:lnSpc>
                          <a:spcPct val="100000"/>
                        </a:lnSpc>
                        <a:spcBef>
                          <a:spcPts val="0"/>
                        </a:spcBef>
                        <a:spcAft>
                          <a:spcPts val="0"/>
                        </a:spcAft>
                        <a:buClrTx/>
                        <a:buSzTx/>
                        <a:buFontTx/>
                        <a:buNone/>
                        <a:tabLst/>
                        <a:defRPr/>
                      </a:pPr>
                      <a:r>
                        <a:rPr lang="de-DE" sz="1600"/>
                        <a:t>Ref – Gas – Netzwerk</a:t>
                      </a:r>
                    </a:p>
                    <a:p>
                      <a:endParaRPr lang="de-DE" sz="160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de-DE" sz="1600"/>
                        <a:t>Ref – EE – Netzwerk</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58461769"/>
                  </a:ext>
                </a:extLst>
              </a:tr>
              <a:tr h="605773">
                <a:tc>
                  <a:txBody>
                    <a:bodyPr/>
                    <a:lstStyle/>
                    <a:p>
                      <a:pPr algn="r"/>
                      <a:endParaRPr lang="de-DE"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l" defTabSz="457178" rtl="0" eaLnBrk="1" fontAlgn="auto" latinLnBrk="0" hangingPunct="1">
                        <a:lnSpc>
                          <a:spcPct val="100000"/>
                        </a:lnSpc>
                        <a:spcBef>
                          <a:spcPts val="0"/>
                        </a:spcBef>
                        <a:spcAft>
                          <a:spcPts val="0"/>
                        </a:spcAft>
                        <a:buClrTx/>
                        <a:buSzTx/>
                        <a:buFontTx/>
                        <a:buNone/>
                        <a:tabLst/>
                        <a:defRPr/>
                      </a:pPr>
                      <a:r>
                        <a:rPr lang="de-DE" sz="1400"/>
                        <a:t>1255.58 kWh/a</a:t>
                      </a:r>
                    </a:p>
                  </a:txBody>
                  <a:tcPr>
                    <a:lnL w="12700" cap="flat" cmpd="sng" algn="ctr">
                      <a:solidFill>
                        <a:schemeClr val="tx1"/>
                      </a:solidFill>
                      <a:prstDash val="solid"/>
                      <a:round/>
                      <a:headEnd type="none" w="med" len="med"/>
                      <a:tailEnd type="none" w="med" len="med"/>
                    </a:lnL>
                  </a:tcPr>
                </a:tc>
                <a:tc>
                  <a:txBody>
                    <a:bodyPr/>
                    <a:lstStyle/>
                    <a:p>
                      <a:pPr algn="l"/>
                      <a:r>
                        <a:rPr lang="de-DE" sz="1400"/>
                        <a:t>6873.74 kWh/a</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val="3128659107"/>
                  </a:ext>
                </a:extLst>
              </a:tr>
              <a:tr h="926497">
                <a:tc>
                  <a:txBody>
                    <a:bodyPr/>
                    <a:lstStyle/>
                    <a:p>
                      <a:endParaRPr lang="de-DE"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r>
                        <a:rPr lang="de-DE" sz="1400"/>
                        <a:t>Installiert: 10 kWp</a:t>
                      </a:r>
                    </a:p>
                    <a:p>
                      <a:pPr algn="l"/>
                      <a:r>
                        <a:rPr lang="de-DE" sz="1400"/>
                        <a:t>PV generiert: 10724.82 kWh</a:t>
                      </a:r>
                    </a:p>
                    <a:p>
                      <a:pPr algn="l"/>
                      <a:r>
                        <a:rPr lang="de-DE" sz="1400"/>
                        <a:t>Eigenverbrauch:  5091.08 kWh/a</a:t>
                      </a:r>
                    </a:p>
                  </a:txBody>
                  <a:tcPr>
                    <a:lnL w="12700" cap="flat" cmpd="sng" algn="ctr">
                      <a:solidFill>
                        <a:schemeClr val="tx1"/>
                      </a:solidFill>
                      <a:prstDash val="solid"/>
                      <a:round/>
                      <a:headEnd type="none" w="med" len="med"/>
                      <a:tailEnd type="none" w="med" len="med"/>
                    </a:lnL>
                  </a:tcPr>
                </a:tc>
                <a:tc>
                  <a:txBody>
                    <a:bodyPr/>
                    <a:lstStyle/>
                    <a:p>
                      <a:pPr algn="l"/>
                      <a:r>
                        <a:rPr lang="de-DE" sz="1400"/>
                        <a:t>Installiert: 10 kWp</a:t>
                      </a:r>
                    </a:p>
                    <a:p>
                      <a:pPr algn="l"/>
                      <a:r>
                        <a:rPr lang="de-DE" sz="1400"/>
                        <a:t>PV generiert: 10724.82 kWh</a:t>
                      </a:r>
                    </a:p>
                    <a:p>
                      <a:pPr algn="l"/>
                      <a:r>
                        <a:rPr lang="de-DE" sz="1400"/>
                        <a:t>Eigenverbrauch: 3751.48 kWh/a</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668533805"/>
                  </a:ext>
                </a:extLst>
              </a:tr>
              <a:tr h="651980">
                <a:tc>
                  <a:txBody>
                    <a:bodyPr/>
                    <a:lstStyle/>
                    <a:p>
                      <a:endParaRPr lang="de-DE"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l"/>
                      <a:r>
                        <a:rPr lang="de-DE" sz="1400"/>
                        <a:t>Installiert: 3 kWh</a:t>
                      </a:r>
                    </a:p>
                    <a:p>
                      <a:pPr algn="l"/>
                      <a:r>
                        <a:rPr lang="de-DE" sz="1400"/>
                        <a:t>Eingespeichert: 1047.2 kWh/a</a:t>
                      </a:r>
                    </a:p>
                  </a:txBody>
                  <a:tcPr>
                    <a:lnL w="12700" cap="flat" cmpd="sng" algn="ctr">
                      <a:solidFill>
                        <a:schemeClr val="tx1"/>
                      </a:solidFill>
                      <a:prstDash val="solid"/>
                      <a:round/>
                      <a:headEnd type="none" w="med" len="med"/>
                      <a:tailEnd type="none" w="med" len="med"/>
                    </a:lnL>
                  </a:tcPr>
                </a:tc>
                <a:tc>
                  <a:txBody>
                    <a:bodyPr/>
                    <a:lstStyle/>
                    <a:p>
                      <a:pPr algn="l"/>
                      <a:r>
                        <a:rPr lang="de-DE" sz="1400"/>
                        <a:t>Installiert: 3 kWh</a:t>
                      </a:r>
                    </a:p>
                    <a:p>
                      <a:pPr algn="l"/>
                      <a:r>
                        <a:rPr lang="de-DE" sz="1400"/>
                        <a:t>Eingespeichert: 890.2 kWh/a</a:t>
                      </a:r>
                    </a:p>
                  </a:txBody>
                  <a:tcPr>
                    <a:lnR w="12700" cap="flat" cmpd="sng" algn="ctr">
                      <a:solidFill>
                        <a:schemeClr val="tx1"/>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val="2906065895"/>
                  </a:ext>
                </a:extLst>
              </a:tr>
              <a:tr h="650104">
                <a:tc>
                  <a:txBody>
                    <a:bodyPr/>
                    <a:lstStyle/>
                    <a:p>
                      <a:endParaRPr lang="de-DE"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marL="0" marR="0" lvl="0" indent="0" algn="l" defTabSz="457178" rtl="0" eaLnBrk="1" fontAlgn="auto" latinLnBrk="0" hangingPunct="1">
                        <a:lnSpc>
                          <a:spcPct val="100000"/>
                        </a:lnSpc>
                        <a:spcBef>
                          <a:spcPts val="0"/>
                        </a:spcBef>
                        <a:spcAft>
                          <a:spcPts val="0"/>
                        </a:spcAft>
                        <a:buClrTx/>
                        <a:buSzTx/>
                        <a:buFontTx/>
                        <a:buNone/>
                        <a:tabLst/>
                        <a:defRPr/>
                      </a:pPr>
                      <a:r>
                        <a:rPr lang="de-DE" sz="1400"/>
                        <a:t>Installiert: 1.11 kWh</a:t>
                      </a:r>
                    </a:p>
                  </a:txBody>
                  <a:tcPr>
                    <a:lnL w="12700" cap="flat" cmpd="sng" algn="ctr">
                      <a:solidFill>
                        <a:schemeClr val="tx1"/>
                      </a:solidFill>
                      <a:prstDash val="solid"/>
                      <a:round/>
                      <a:headEnd type="none" w="med" len="med"/>
                      <a:tailEnd type="none" w="med" len="med"/>
                    </a:lnL>
                  </a:tcPr>
                </a:tc>
                <a:tc>
                  <a:txBody>
                    <a:bodyPr/>
                    <a:lstStyle/>
                    <a:p>
                      <a:pPr algn="l"/>
                      <a:r>
                        <a:rPr lang="de-DE" sz="1400"/>
                        <a:t>Installiert: 1.18 kWh</a:t>
                      </a: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172449889"/>
                  </a:ext>
                </a:extLst>
              </a:tr>
              <a:tr h="650104">
                <a:tc>
                  <a:txBody>
                    <a:bodyPr/>
                    <a:lstStyle/>
                    <a:p>
                      <a:endParaRPr lang="de-DE"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178" rtl="0" eaLnBrk="1" fontAlgn="auto" latinLnBrk="0" hangingPunct="1">
                        <a:lnSpc>
                          <a:spcPct val="100000"/>
                        </a:lnSpc>
                        <a:spcBef>
                          <a:spcPts val="0"/>
                        </a:spcBef>
                        <a:spcAft>
                          <a:spcPts val="0"/>
                        </a:spcAft>
                        <a:buClrTx/>
                        <a:buSzTx/>
                        <a:buFontTx/>
                        <a:buNone/>
                        <a:tabLst/>
                        <a:defRPr/>
                      </a:pPr>
                      <a:r>
                        <a:rPr lang="de-DE" sz="1400"/>
                        <a:t>Gas Boiler: 5.79 kW</a:t>
                      </a:r>
                    </a:p>
                    <a:p>
                      <a:pPr marL="0" marR="0" lvl="0" indent="0" algn="l" defTabSz="457178" rtl="0" eaLnBrk="1" fontAlgn="auto" latinLnBrk="0" hangingPunct="1">
                        <a:lnSpc>
                          <a:spcPct val="100000"/>
                        </a:lnSpc>
                        <a:spcBef>
                          <a:spcPts val="0"/>
                        </a:spcBef>
                        <a:spcAft>
                          <a:spcPts val="0"/>
                        </a:spcAft>
                        <a:buClrTx/>
                        <a:buSzTx/>
                        <a:buFontTx/>
                        <a:buNone/>
                        <a:tabLst/>
                        <a:defRPr/>
                      </a:pPr>
                      <a:r>
                        <a:rPr lang="de-DE" sz="1400" err="1"/>
                        <a:t>Heizstab</a:t>
                      </a:r>
                      <a:r>
                        <a:rPr lang="de-DE" sz="1400"/>
                        <a:t>: 3.77 kW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r>
                        <a:rPr lang="de-DE" sz="1400"/>
                        <a:t>Wärmepumpe: 4.53 kW</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14816851"/>
                  </a:ext>
                </a:extLst>
              </a:tr>
            </a:tbl>
          </a:graphicData>
        </a:graphic>
      </p:graphicFrame>
      <p:pic>
        <p:nvPicPr>
          <p:cNvPr id="58" name="Grafik 57" descr="Solarmodule Silhouette">
            <a:extLst>
              <a:ext uri="{FF2B5EF4-FFF2-40B4-BE49-F238E27FC236}">
                <a16:creationId xmlns:a16="http://schemas.microsoft.com/office/drawing/2014/main" id="{FC058F97-BC7C-C820-1700-79B8EA25E0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4428" y="2869228"/>
            <a:ext cx="559772" cy="559772"/>
          </a:xfrm>
          <a:prstGeom prst="rect">
            <a:avLst/>
          </a:prstGeom>
        </p:spPr>
      </p:pic>
      <p:pic>
        <p:nvPicPr>
          <p:cNvPr id="59" name="Grafik 58" descr="Voller Akku Silhouette">
            <a:extLst>
              <a:ext uri="{FF2B5EF4-FFF2-40B4-BE49-F238E27FC236}">
                <a16:creationId xmlns:a16="http://schemas.microsoft.com/office/drawing/2014/main" id="{9B56CB79-E7AA-2AEE-1FB7-C37BE134E9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6200000">
            <a:off x="1344912" y="3779254"/>
            <a:ext cx="499690" cy="499690"/>
          </a:xfrm>
          <a:prstGeom prst="rect">
            <a:avLst/>
          </a:prstGeom>
        </p:spPr>
      </p:pic>
      <p:pic>
        <p:nvPicPr>
          <p:cNvPr id="61" name="Grafik 60" descr="Strommast Silhouette">
            <a:extLst>
              <a:ext uri="{FF2B5EF4-FFF2-40B4-BE49-F238E27FC236}">
                <a16:creationId xmlns:a16="http://schemas.microsoft.com/office/drawing/2014/main" id="{014EC018-4809-E052-CE6C-BE99689B85F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34232" y="2213468"/>
            <a:ext cx="555807" cy="555807"/>
          </a:xfrm>
          <a:prstGeom prst="rect">
            <a:avLst/>
          </a:prstGeom>
        </p:spPr>
      </p:pic>
      <p:pic>
        <p:nvPicPr>
          <p:cNvPr id="62" name="Grafik 61">
            <a:extLst>
              <a:ext uri="{FF2B5EF4-FFF2-40B4-BE49-F238E27FC236}">
                <a16:creationId xmlns:a16="http://schemas.microsoft.com/office/drawing/2014/main" id="{163A2642-B495-5721-042E-82F4FE596032}"/>
              </a:ext>
            </a:extLst>
          </p:cNvPr>
          <p:cNvPicPr>
            <a:picLocks noChangeAspect="1"/>
          </p:cNvPicPr>
          <p:nvPr/>
        </p:nvPicPr>
        <p:blipFill>
          <a:blip r:embed="rId11"/>
          <a:stretch>
            <a:fillRect/>
          </a:stretch>
        </p:blipFill>
        <p:spPr>
          <a:xfrm>
            <a:off x="1450514" y="4464967"/>
            <a:ext cx="314938" cy="523915"/>
          </a:xfrm>
          <a:prstGeom prst="rect">
            <a:avLst/>
          </a:prstGeom>
        </p:spPr>
      </p:pic>
      <p:pic>
        <p:nvPicPr>
          <p:cNvPr id="4" name="Grafik 3" descr="Erneuerbare Energien Silhouette">
            <a:extLst>
              <a:ext uri="{FF2B5EF4-FFF2-40B4-BE49-F238E27FC236}">
                <a16:creationId xmlns:a16="http://schemas.microsoft.com/office/drawing/2014/main" id="{C68CB5C4-4BB4-92BF-3F0D-019949CD403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295390" y="5154195"/>
            <a:ext cx="531071" cy="531071"/>
          </a:xfrm>
          <a:prstGeom prst="rect">
            <a:avLst/>
          </a:prstGeom>
        </p:spPr>
      </p:pic>
      <p:pic>
        <p:nvPicPr>
          <p:cNvPr id="63" name="Grafik 62" descr="Feuer Silhouette">
            <a:extLst>
              <a:ext uri="{FF2B5EF4-FFF2-40B4-BE49-F238E27FC236}">
                <a16:creationId xmlns:a16="http://schemas.microsoft.com/office/drawing/2014/main" id="{C7835A45-8406-E893-2ED2-909FF410466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450514" y="5156537"/>
            <a:ext cx="493048" cy="493048"/>
          </a:xfrm>
          <a:prstGeom prst="rect">
            <a:avLst/>
          </a:prstGeom>
        </p:spPr>
      </p:pic>
      <p:sp>
        <p:nvSpPr>
          <p:cNvPr id="60" name="Textfeld 59">
            <a:extLst>
              <a:ext uri="{FF2B5EF4-FFF2-40B4-BE49-F238E27FC236}">
                <a16:creationId xmlns:a16="http://schemas.microsoft.com/office/drawing/2014/main" id="{11338E38-13D6-C13F-D132-AA3208323A83}"/>
              </a:ext>
            </a:extLst>
          </p:cNvPr>
          <p:cNvSpPr txBox="1"/>
          <p:nvPr/>
        </p:nvSpPr>
        <p:spPr>
          <a:xfrm>
            <a:off x="1416306" y="4746870"/>
            <a:ext cx="499690" cy="230832"/>
          </a:xfrm>
          <a:prstGeom prst="rect">
            <a:avLst/>
          </a:prstGeom>
          <a:noFill/>
        </p:spPr>
        <p:txBody>
          <a:bodyPr wrap="square" rtlCol="0">
            <a:spAutoFit/>
          </a:bodyPr>
          <a:lstStyle/>
          <a:p>
            <a:r>
              <a:rPr lang="de-DE" sz="900">
                <a:latin typeface="Arial" panose="020B0604020202020204" pitchFamily="34" charset="0"/>
                <a:cs typeface="Arial" panose="020B0604020202020204" pitchFamily="34" charset="0"/>
              </a:rPr>
              <a:t>H</a:t>
            </a:r>
            <a:r>
              <a:rPr lang="de-DE" sz="500">
                <a:latin typeface="Arial" panose="020B0604020202020204" pitchFamily="34" charset="0"/>
                <a:cs typeface="Arial" panose="020B0604020202020204" pitchFamily="34" charset="0"/>
              </a:rPr>
              <a:t>2</a:t>
            </a:r>
            <a:r>
              <a:rPr lang="de-DE" sz="900">
                <a:latin typeface="Arial" panose="020B0604020202020204" pitchFamily="34" charset="0"/>
                <a:cs typeface="Arial" panose="020B0604020202020204" pitchFamily="34" charset="0"/>
              </a:rPr>
              <a:t>O</a:t>
            </a:r>
            <a:endParaRPr lang="de-DE" sz="160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B8CB56AC-C702-6A4D-5A04-D1A351FE0022}"/>
              </a:ext>
            </a:extLst>
          </p:cNvPr>
          <p:cNvSpPr/>
          <p:nvPr/>
        </p:nvSpPr>
        <p:spPr>
          <a:xfrm>
            <a:off x="1206500" y="5020021"/>
            <a:ext cx="8122920" cy="639927"/>
          </a:xfrm>
          <a:prstGeom prst="rect">
            <a:avLst/>
          </a:prstGeom>
          <a:noFill/>
          <a:ln w="38100">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7" name="Grafik 6">
            <a:extLst>
              <a:ext uri="{FF2B5EF4-FFF2-40B4-BE49-F238E27FC236}">
                <a16:creationId xmlns:a16="http://schemas.microsoft.com/office/drawing/2014/main" id="{7417723A-6C34-3348-BC6B-3D0BCC80E49D}"/>
              </a:ext>
            </a:extLst>
          </p:cNvPr>
          <p:cNvPicPr>
            <a:picLocks noChangeAspect="1"/>
          </p:cNvPicPr>
          <p:nvPr/>
        </p:nvPicPr>
        <p:blipFill>
          <a:blip r:embed="rId16"/>
          <a:stretch>
            <a:fillRect/>
          </a:stretch>
        </p:blipFill>
        <p:spPr>
          <a:xfrm>
            <a:off x="9674376" y="82390"/>
            <a:ext cx="2448000" cy="950402"/>
          </a:xfrm>
          <a:prstGeom prst="rect">
            <a:avLst/>
          </a:prstGeom>
        </p:spPr>
      </p:pic>
    </p:spTree>
    <p:extLst>
      <p:ext uri="{BB962C8B-B14F-4D97-AF65-F5344CB8AC3E}">
        <p14:creationId xmlns:p14="http://schemas.microsoft.com/office/powerpoint/2010/main" val="3363925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Datumsplatzhalter 6">
            <a:extLst>
              <a:ext uri="{FF2B5EF4-FFF2-40B4-BE49-F238E27FC236}">
                <a16:creationId xmlns:a16="http://schemas.microsoft.com/office/drawing/2014/main" id="{D0E199D4-D705-0AD4-753F-18B1153AA5AE}"/>
              </a:ext>
            </a:extLst>
          </p:cNvPr>
          <p:cNvSpPr>
            <a:spLocks noGrp="1"/>
          </p:cNvSpPr>
          <p:nvPr>
            <p:ph type="dt"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03B497E7-E929-4064-B944-B3F4A4A7E440}" type="datetime1">
              <a:rPr lang="de-DE" altLang="de-DE" smtClean="0"/>
              <a:pPr eaLnBrk="1" fontAlgn="base" hangingPunct="1">
                <a:spcBef>
                  <a:spcPct val="0"/>
                </a:spcBef>
                <a:spcAft>
                  <a:spcPct val="0"/>
                </a:spcAft>
              </a:pPr>
              <a:t>19.09.2023</a:t>
            </a:fld>
            <a:endParaRPr lang="de-DE" altLang="de-DE"/>
          </a:p>
        </p:txBody>
      </p:sp>
      <p:sp>
        <p:nvSpPr>
          <p:cNvPr id="4102" name="Foliennummernplatzhalter 7">
            <a:extLst>
              <a:ext uri="{FF2B5EF4-FFF2-40B4-BE49-F238E27FC236}">
                <a16:creationId xmlns:a16="http://schemas.microsoft.com/office/drawing/2014/main" id="{BB14ADD2-A3C5-95BD-C53D-E3A99C59CD4C}"/>
              </a:ext>
            </a:extLst>
          </p:cNvPr>
          <p:cNvSpPr>
            <a:spLocks noGrp="1"/>
          </p:cNvSpPr>
          <p:nvPr>
            <p:ph type="sldNum" sz="quarter" idx="17"/>
          </p:nvPr>
        </p:nvSpPr>
        <p:spPr bwMode="auto">
          <a:xfrm>
            <a:off x="1206500" y="6361113"/>
            <a:ext cx="971550" cy="214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a:t>Seite </a:t>
            </a:r>
            <a:fld id="{7F5CFEBC-59A2-48F9-8A4C-99D6EE2A2DB4}" type="slidenum">
              <a:rPr lang="de-DE" altLang="de-DE"/>
              <a:pPr eaLnBrk="1" hangingPunct="1"/>
              <a:t>14</a:t>
            </a:fld>
            <a:endParaRPr lang="de-DE" altLang="de-DE"/>
          </a:p>
        </p:txBody>
      </p:sp>
      <p:sp>
        <p:nvSpPr>
          <p:cNvPr id="10" name="Textfeld 9">
            <a:extLst>
              <a:ext uri="{FF2B5EF4-FFF2-40B4-BE49-F238E27FC236}">
                <a16:creationId xmlns:a16="http://schemas.microsoft.com/office/drawing/2014/main" id="{56BB0119-4837-7F2A-BA1D-5178F24CA52A}"/>
              </a:ext>
            </a:extLst>
          </p:cNvPr>
          <p:cNvSpPr txBox="1"/>
          <p:nvPr/>
        </p:nvSpPr>
        <p:spPr>
          <a:xfrm>
            <a:off x="1206500" y="488711"/>
            <a:ext cx="4687373" cy="338554"/>
          </a:xfrm>
          <a:prstGeom prst="rect">
            <a:avLst/>
          </a:prstGeom>
          <a:noFill/>
        </p:spPr>
        <p:txBody>
          <a:bodyPr wrap="none" rtlCol="0">
            <a:spAutoFit/>
          </a:bodyPr>
          <a:lstStyle/>
          <a:p>
            <a:r>
              <a:rPr lang="de-DE" sz="1600" dirty="0"/>
              <a:t>Vorstellung der Ergebnisse aus Szenario 1 und 2:</a:t>
            </a:r>
          </a:p>
        </p:txBody>
      </p:sp>
      <p:pic>
        <p:nvPicPr>
          <p:cNvPr id="5" name="Grafik 4">
            <a:extLst>
              <a:ext uri="{FF2B5EF4-FFF2-40B4-BE49-F238E27FC236}">
                <a16:creationId xmlns:a16="http://schemas.microsoft.com/office/drawing/2014/main" id="{55881DCA-C797-183A-2EDE-E2F55940959B}"/>
              </a:ext>
            </a:extLst>
          </p:cNvPr>
          <p:cNvPicPr>
            <a:picLocks noChangeAspect="1"/>
          </p:cNvPicPr>
          <p:nvPr/>
        </p:nvPicPr>
        <p:blipFill>
          <a:blip r:embed="rId3"/>
          <a:stretch>
            <a:fillRect/>
          </a:stretch>
        </p:blipFill>
        <p:spPr>
          <a:xfrm>
            <a:off x="9744000" y="81507"/>
            <a:ext cx="2448000" cy="950402"/>
          </a:xfrm>
          <a:prstGeom prst="rect">
            <a:avLst/>
          </a:prstGeom>
        </p:spPr>
      </p:pic>
      <p:sp>
        <p:nvSpPr>
          <p:cNvPr id="6" name="Textfeld 5">
            <a:extLst>
              <a:ext uri="{FF2B5EF4-FFF2-40B4-BE49-F238E27FC236}">
                <a16:creationId xmlns:a16="http://schemas.microsoft.com/office/drawing/2014/main" id="{DF4569F2-AEB7-B18B-02F8-0A7C9A7081E9}"/>
              </a:ext>
            </a:extLst>
          </p:cNvPr>
          <p:cNvSpPr txBox="1"/>
          <p:nvPr/>
        </p:nvSpPr>
        <p:spPr>
          <a:xfrm>
            <a:off x="1206500" y="866506"/>
            <a:ext cx="10439336" cy="52322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de-DE" sz="1400" dirty="0"/>
              <a:t>Szenario 1 „Reduktion der Investitionskosten“: H</a:t>
            </a:r>
            <a:r>
              <a:rPr lang="de-DE" sz="1400" baseline="-25000"/>
              <a:t>2</a:t>
            </a:r>
            <a:r>
              <a:rPr lang="de-DE" sz="1400" dirty="0"/>
              <a:t>-Komponenten werden nicht dimensioniert</a:t>
            </a:r>
            <a:endParaRPr lang="de-DE" sz="1400" dirty="0">
              <a:latin typeface="Arial" panose="020B0604020202020204" pitchFamily="34" charset="0"/>
              <a:cs typeface="Arial" panose="020B0604020202020204" pitchFamily="34" charset="0"/>
            </a:endParaRPr>
          </a:p>
          <a:p>
            <a:pPr marL="285750" indent="-285750">
              <a:buClr>
                <a:schemeClr val="accent1"/>
              </a:buClr>
              <a:buFont typeface="Wingdings" panose="05000000000000000000" pitchFamily="2" charset="2"/>
              <a:buChar char="§"/>
            </a:pPr>
            <a:r>
              <a:rPr lang="de-DE" sz="1400" dirty="0">
                <a:latin typeface="Arial" panose="020B0604020202020204" pitchFamily="34" charset="0"/>
                <a:cs typeface="Arial" panose="020B0604020202020204" pitchFamily="34" charset="0"/>
              </a:rPr>
              <a:t>Szenario 2 „CO</a:t>
            </a:r>
            <a:r>
              <a:rPr lang="de-DE" sz="1400" baseline="-25000"/>
              <a:t>2</a:t>
            </a:r>
            <a:r>
              <a:rPr lang="de-DE" sz="1400" dirty="0">
                <a:latin typeface="Arial" panose="020B0604020202020204" pitchFamily="34" charset="0"/>
                <a:cs typeface="Arial" panose="020B0604020202020204" pitchFamily="34" charset="0"/>
              </a:rPr>
              <a:t>-Sensivitätsanalyse„</a:t>
            </a:r>
          </a:p>
        </p:txBody>
      </p:sp>
      <p:pic>
        <p:nvPicPr>
          <p:cNvPr id="9" name="Grafik 8">
            <a:extLst>
              <a:ext uri="{FF2B5EF4-FFF2-40B4-BE49-F238E27FC236}">
                <a16:creationId xmlns:a16="http://schemas.microsoft.com/office/drawing/2014/main" id="{6009DD59-154D-5DD7-CEFE-14ACBF002BDB}"/>
              </a:ext>
            </a:extLst>
          </p:cNvPr>
          <p:cNvPicPr>
            <a:picLocks noChangeAspect="1"/>
          </p:cNvPicPr>
          <p:nvPr/>
        </p:nvPicPr>
        <p:blipFill>
          <a:blip r:embed="rId4"/>
          <a:stretch>
            <a:fillRect/>
          </a:stretch>
        </p:blipFill>
        <p:spPr>
          <a:xfrm>
            <a:off x="6403870" y="2068928"/>
            <a:ext cx="3927822" cy="3067764"/>
          </a:xfrm>
          <a:prstGeom prst="rect">
            <a:avLst/>
          </a:prstGeom>
        </p:spPr>
      </p:pic>
      <p:pic>
        <p:nvPicPr>
          <p:cNvPr id="11" name="Grafik 10">
            <a:extLst>
              <a:ext uri="{FF2B5EF4-FFF2-40B4-BE49-F238E27FC236}">
                <a16:creationId xmlns:a16="http://schemas.microsoft.com/office/drawing/2014/main" id="{A0BF171F-948F-C2AE-972A-21935A2FE9BF}"/>
              </a:ext>
            </a:extLst>
          </p:cNvPr>
          <p:cNvPicPr>
            <a:picLocks noChangeAspect="1"/>
          </p:cNvPicPr>
          <p:nvPr/>
        </p:nvPicPr>
        <p:blipFill>
          <a:blip r:embed="rId5"/>
          <a:stretch>
            <a:fillRect/>
          </a:stretch>
        </p:blipFill>
        <p:spPr>
          <a:xfrm>
            <a:off x="935210" y="2109572"/>
            <a:ext cx="4033893" cy="3027120"/>
          </a:xfrm>
          <a:prstGeom prst="rect">
            <a:avLst/>
          </a:prstGeom>
        </p:spPr>
      </p:pic>
      <p:cxnSp>
        <p:nvCxnSpPr>
          <p:cNvPr id="19" name="Gerader Verbinder 18">
            <a:extLst>
              <a:ext uri="{FF2B5EF4-FFF2-40B4-BE49-F238E27FC236}">
                <a16:creationId xmlns:a16="http://schemas.microsoft.com/office/drawing/2014/main" id="{84DA070E-0F1A-0E3D-FDB0-3A05831D58EE}"/>
              </a:ext>
            </a:extLst>
          </p:cNvPr>
          <p:cNvCxnSpPr>
            <a:cxnSpLocks/>
          </p:cNvCxnSpPr>
          <p:nvPr/>
        </p:nvCxnSpPr>
        <p:spPr>
          <a:xfrm>
            <a:off x="9456471" y="4663085"/>
            <a:ext cx="1283371" cy="0"/>
          </a:xfrm>
          <a:prstGeom prst="line">
            <a:avLst/>
          </a:prstGeom>
          <a:ln w="12700">
            <a:solidFill>
              <a:schemeClr val="tx1"/>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Gerader Verbinder 21">
            <a:extLst>
              <a:ext uri="{FF2B5EF4-FFF2-40B4-BE49-F238E27FC236}">
                <a16:creationId xmlns:a16="http://schemas.microsoft.com/office/drawing/2014/main" id="{95D3C31F-2D4C-0789-378E-8D270EFE454A}"/>
              </a:ext>
            </a:extLst>
          </p:cNvPr>
          <p:cNvCxnSpPr>
            <a:cxnSpLocks/>
          </p:cNvCxnSpPr>
          <p:nvPr/>
        </p:nvCxnSpPr>
        <p:spPr>
          <a:xfrm flipV="1">
            <a:off x="9452879" y="4663085"/>
            <a:ext cx="0" cy="612362"/>
          </a:xfrm>
          <a:prstGeom prst="line">
            <a:avLst/>
          </a:prstGeom>
          <a:ln w="12700">
            <a:solidFill>
              <a:schemeClr val="tx1"/>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5" name="Textfeld 24">
            <a:extLst>
              <a:ext uri="{FF2B5EF4-FFF2-40B4-BE49-F238E27FC236}">
                <a16:creationId xmlns:a16="http://schemas.microsoft.com/office/drawing/2014/main" id="{C68F3859-3B97-F86E-3374-61B800A6AEA1}"/>
              </a:ext>
            </a:extLst>
          </p:cNvPr>
          <p:cNvSpPr txBox="1"/>
          <p:nvPr/>
        </p:nvSpPr>
        <p:spPr>
          <a:xfrm>
            <a:off x="10739842" y="4509196"/>
            <a:ext cx="780983" cy="307777"/>
          </a:xfrm>
          <a:prstGeom prst="rect">
            <a:avLst/>
          </a:prstGeom>
          <a:noFill/>
        </p:spPr>
        <p:txBody>
          <a:bodyPr wrap="none" rtlCol="0">
            <a:spAutoFit/>
          </a:bodyPr>
          <a:lstStyle/>
          <a:p>
            <a:r>
              <a:rPr lang="de-DE" sz="1400" dirty="0">
                <a:latin typeface="Arial" panose="020B0604020202020204" pitchFamily="34" charset="0"/>
                <a:cs typeface="Arial" panose="020B0604020202020204" pitchFamily="34" charset="0"/>
              </a:rPr>
              <a:t>26.37 a</a:t>
            </a:r>
          </a:p>
        </p:txBody>
      </p:sp>
      <p:sp>
        <p:nvSpPr>
          <p:cNvPr id="26" name="Textfeld 25">
            <a:extLst>
              <a:ext uri="{FF2B5EF4-FFF2-40B4-BE49-F238E27FC236}">
                <a16:creationId xmlns:a16="http://schemas.microsoft.com/office/drawing/2014/main" id="{972604B2-2119-68B0-68CF-A533E3BF1EB0}"/>
              </a:ext>
            </a:extLst>
          </p:cNvPr>
          <p:cNvSpPr txBox="1"/>
          <p:nvPr/>
        </p:nvSpPr>
        <p:spPr>
          <a:xfrm>
            <a:off x="8888563" y="5275447"/>
            <a:ext cx="1218603" cy="307777"/>
          </a:xfrm>
          <a:prstGeom prst="rect">
            <a:avLst/>
          </a:prstGeom>
          <a:noFill/>
        </p:spPr>
        <p:txBody>
          <a:bodyPr wrap="none" rtlCol="0">
            <a:spAutoFit/>
          </a:bodyPr>
          <a:lstStyle/>
          <a:p>
            <a:r>
              <a:rPr lang="de-DE" sz="1400" dirty="0"/>
              <a:t>3384.69 kg/a</a:t>
            </a:r>
          </a:p>
        </p:txBody>
      </p:sp>
      <p:cxnSp>
        <p:nvCxnSpPr>
          <p:cNvPr id="28" name="Gerader Verbinder 27">
            <a:extLst>
              <a:ext uri="{FF2B5EF4-FFF2-40B4-BE49-F238E27FC236}">
                <a16:creationId xmlns:a16="http://schemas.microsoft.com/office/drawing/2014/main" id="{33AD1D03-1352-0518-53A3-56956656B28C}"/>
              </a:ext>
            </a:extLst>
          </p:cNvPr>
          <p:cNvCxnSpPr>
            <a:cxnSpLocks/>
          </p:cNvCxnSpPr>
          <p:nvPr/>
        </p:nvCxnSpPr>
        <p:spPr>
          <a:xfrm flipV="1">
            <a:off x="8014223" y="4469918"/>
            <a:ext cx="0" cy="805529"/>
          </a:xfrm>
          <a:prstGeom prst="line">
            <a:avLst/>
          </a:prstGeom>
          <a:ln w="12700">
            <a:solidFill>
              <a:schemeClr val="tx1"/>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0" name="Textfeld 29">
            <a:extLst>
              <a:ext uri="{FF2B5EF4-FFF2-40B4-BE49-F238E27FC236}">
                <a16:creationId xmlns:a16="http://schemas.microsoft.com/office/drawing/2014/main" id="{7E4636A0-FA23-E7C7-3719-80AE446E9E3B}"/>
              </a:ext>
            </a:extLst>
          </p:cNvPr>
          <p:cNvSpPr txBox="1"/>
          <p:nvPr/>
        </p:nvSpPr>
        <p:spPr>
          <a:xfrm>
            <a:off x="7400449" y="5275446"/>
            <a:ext cx="1218603" cy="307777"/>
          </a:xfrm>
          <a:prstGeom prst="rect">
            <a:avLst/>
          </a:prstGeom>
          <a:noFill/>
        </p:spPr>
        <p:txBody>
          <a:bodyPr wrap="none" rtlCol="0">
            <a:spAutoFit/>
          </a:bodyPr>
          <a:lstStyle/>
          <a:p>
            <a:r>
              <a:rPr lang="de-DE" sz="1400" dirty="0">
                <a:latin typeface="Arial" panose="020B0604020202020204" pitchFamily="34" charset="0"/>
                <a:cs typeface="Arial" panose="020B0604020202020204" pitchFamily="34" charset="0"/>
              </a:rPr>
              <a:t>2267.24 kg/a</a:t>
            </a:r>
            <a:endParaRPr lang="de-DE" sz="1400" dirty="0"/>
          </a:p>
        </p:txBody>
      </p:sp>
      <p:cxnSp>
        <p:nvCxnSpPr>
          <p:cNvPr id="31" name="Gerader Verbinder 30">
            <a:extLst>
              <a:ext uri="{FF2B5EF4-FFF2-40B4-BE49-F238E27FC236}">
                <a16:creationId xmlns:a16="http://schemas.microsoft.com/office/drawing/2014/main" id="{4F4EEF85-58D5-931E-920C-D9E28F8AB01B}"/>
              </a:ext>
            </a:extLst>
          </p:cNvPr>
          <p:cNvCxnSpPr>
            <a:cxnSpLocks/>
          </p:cNvCxnSpPr>
          <p:nvPr/>
        </p:nvCxnSpPr>
        <p:spPr>
          <a:xfrm>
            <a:off x="6707089" y="4469918"/>
            <a:ext cx="1302661" cy="0"/>
          </a:xfrm>
          <a:prstGeom prst="line">
            <a:avLst/>
          </a:prstGeom>
          <a:ln w="12700">
            <a:solidFill>
              <a:schemeClr val="tx1"/>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6" name="Textfeld 35">
            <a:extLst>
              <a:ext uri="{FF2B5EF4-FFF2-40B4-BE49-F238E27FC236}">
                <a16:creationId xmlns:a16="http://schemas.microsoft.com/office/drawing/2014/main" id="{F67C0ADE-4F1C-AD04-6934-725AB55F8982}"/>
              </a:ext>
            </a:extLst>
          </p:cNvPr>
          <p:cNvSpPr txBox="1"/>
          <p:nvPr/>
        </p:nvSpPr>
        <p:spPr>
          <a:xfrm>
            <a:off x="5835195" y="4316029"/>
            <a:ext cx="977935" cy="307777"/>
          </a:xfrm>
          <a:prstGeom prst="rect">
            <a:avLst/>
          </a:prstGeom>
          <a:noFill/>
        </p:spPr>
        <p:txBody>
          <a:bodyPr wrap="square">
            <a:spAutoFit/>
          </a:bodyPr>
          <a:lstStyle/>
          <a:p>
            <a:r>
              <a:rPr lang="de-DE" sz="1400" dirty="0">
                <a:latin typeface="Arial" panose="020B0604020202020204" pitchFamily="34" charset="0"/>
                <a:cs typeface="Arial" panose="020B0604020202020204" pitchFamily="34" charset="0"/>
              </a:rPr>
              <a:t>28.36 a </a:t>
            </a:r>
            <a:endParaRPr lang="de-DE" sz="1400" dirty="0"/>
          </a:p>
        </p:txBody>
      </p:sp>
      <p:sp>
        <p:nvSpPr>
          <p:cNvPr id="38" name="Rechteck: abgerundete Ecken 37">
            <a:extLst>
              <a:ext uri="{FF2B5EF4-FFF2-40B4-BE49-F238E27FC236}">
                <a16:creationId xmlns:a16="http://schemas.microsoft.com/office/drawing/2014/main" id="{CFC7D6CD-2F6F-3595-673E-22CE8391B67C}"/>
              </a:ext>
            </a:extLst>
          </p:cNvPr>
          <p:cNvSpPr/>
          <p:nvPr/>
        </p:nvSpPr>
        <p:spPr>
          <a:xfrm>
            <a:off x="1206500" y="170320"/>
            <a:ext cx="616023" cy="28086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39" name="Titel 10">
            <a:extLst>
              <a:ext uri="{FF2B5EF4-FFF2-40B4-BE49-F238E27FC236}">
                <a16:creationId xmlns:a16="http://schemas.microsoft.com/office/drawing/2014/main" id="{949BA4CC-59BD-320E-AE9E-021CB940CE7C}"/>
              </a:ext>
            </a:extLst>
          </p:cNvPr>
          <p:cNvSpPr>
            <a:spLocks noGrp="1"/>
          </p:cNvSpPr>
          <p:nvPr>
            <p:ph type="title"/>
          </p:nvPr>
        </p:nvSpPr>
        <p:spPr>
          <a:xfrm>
            <a:off x="1965708" y="170321"/>
            <a:ext cx="2133290" cy="432822"/>
          </a:xfrm>
        </p:spPr>
        <p:txBody>
          <a:bodyPr/>
          <a:lstStyle/>
          <a:p>
            <a:r>
              <a:rPr lang="de-DE" altLang="de-DE" dirty="0">
                <a:latin typeface="Arial" pitchFamily="34" charset="0"/>
              </a:rPr>
              <a:t>Ergebnisse</a:t>
            </a:r>
          </a:p>
        </p:txBody>
      </p:sp>
      <p:pic>
        <p:nvPicPr>
          <p:cNvPr id="40" name="Graphic 16" descr="Presentation with pie chart with solid fill">
            <a:extLst>
              <a:ext uri="{FF2B5EF4-FFF2-40B4-BE49-F238E27FC236}">
                <a16:creationId xmlns:a16="http://schemas.microsoft.com/office/drawing/2014/main" id="{F1A3E26B-6EC4-677D-E9A5-A7A87CF22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44912" y="155425"/>
            <a:ext cx="333166" cy="333166"/>
          </a:xfrm>
          <a:prstGeom prst="rect">
            <a:avLst/>
          </a:prstGeom>
        </p:spPr>
      </p:pic>
    </p:spTree>
    <p:extLst>
      <p:ext uri="{BB962C8B-B14F-4D97-AF65-F5344CB8AC3E}">
        <p14:creationId xmlns:p14="http://schemas.microsoft.com/office/powerpoint/2010/main" val="416743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Datumsplatzhalter 6">
            <a:extLst>
              <a:ext uri="{FF2B5EF4-FFF2-40B4-BE49-F238E27FC236}">
                <a16:creationId xmlns:a16="http://schemas.microsoft.com/office/drawing/2014/main" id="{D0E199D4-D705-0AD4-753F-18B1153AA5AE}"/>
              </a:ext>
            </a:extLst>
          </p:cNvPr>
          <p:cNvSpPr>
            <a:spLocks noGrp="1"/>
          </p:cNvSpPr>
          <p:nvPr>
            <p:ph type="dt"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03B497E7-E929-4064-B944-B3F4A4A7E440}" type="datetime1">
              <a:rPr lang="de-DE" altLang="de-DE" smtClean="0"/>
              <a:pPr eaLnBrk="1" fontAlgn="base" hangingPunct="1">
                <a:spcBef>
                  <a:spcPct val="0"/>
                </a:spcBef>
                <a:spcAft>
                  <a:spcPct val="0"/>
                </a:spcAft>
              </a:pPr>
              <a:t>19.09.2023</a:t>
            </a:fld>
            <a:endParaRPr lang="de-DE" altLang="de-DE"/>
          </a:p>
        </p:txBody>
      </p:sp>
      <p:sp>
        <p:nvSpPr>
          <p:cNvPr id="4102" name="Foliennummernplatzhalter 7">
            <a:extLst>
              <a:ext uri="{FF2B5EF4-FFF2-40B4-BE49-F238E27FC236}">
                <a16:creationId xmlns:a16="http://schemas.microsoft.com/office/drawing/2014/main" id="{BB14ADD2-A3C5-95BD-C53D-E3A99C59CD4C}"/>
              </a:ext>
            </a:extLst>
          </p:cNvPr>
          <p:cNvSpPr>
            <a:spLocks noGrp="1"/>
          </p:cNvSpPr>
          <p:nvPr>
            <p:ph type="sldNum" sz="quarter" idx="17"/>
          </p:nvPr>
        </p:nvSpPr>
        <p:spPr bwMode="auto">
          <a:xfrm>
            <a:off x="1206500" y="6361113"/>
            <a:ext cx="971550" cy="214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a:t>Seite </a:t>
            </a:r>
            <a:fld id="{7F5CFEBC-59A2-48F9-8A4C-99D6EE2A2DB4}" type="slidenum">
              <a:rPr lang="de-DE" altLang="de-DE"/>
              <a:pPr eaLnBrk="1" hangingPunct="1"/>
              <a:t>15</a:t>
            </a:fld>
            <a:endParaRPr lang="de-DE" altLang="de-DE"/>
          </a:p>
        </p:txBody>
      </p:sp>
      <p:sp>
        <p:nvSpPr>
          <p:cNvPr id="10" name="Textfeld 9">
            <a:extLst>
              <a:ext uri="{FF2B5EF4-FFF2-40B4-BE49-F238E27FC236}">
                <a16:creationId xmlns:a16="http://schemas.microsoft.com/office/drawing/2014/main" id="{56BB0119-4837-7F2A-BA1D-5178F24CA52A}"/>
              </a:ext>
            </a:extLst>
          </p:cNvPr>
          <p:cNvSpPr txBox="1"/>
          <p:nvPr/>
        </p:nvSpPr>
        <p:spPr>
          <a:xfrm>
            <a:off x="1206500" y="490097"/>
            <a:ext cx="4687373" cy="338554"/>
          </a:xfrm>
          <a:prstGeom prst="rect">
            <a:avLst/>
          </a:prstGeom>
          <a:noFill/>
        </p:spPr>
        <p:txBody>
          <a:bodyPr wrap="none" rtlCol="0">
            <a:spAutoFit/>
          </a:bodyPr>
          <a:lstStyle/>
          <a:p>
            <a:r>
              <a:rPr lang="de-DE" sz="1600"/>
              <a:t>Vorstellung der Ergebnisse aus Szenario 3 und 4:</a:t>
            </a:r>
          </a:p>
        </p:txBody>
      </p:sp>
      <p:pic>
        <p:nvPicPr>
          <p:cNvPr id="55" name="Grafik 54">
            <a:extLst>
              <a:ext uri="{FF2B5EF4-FFF2-40B4-BE49-F238E27FC236}">
                <a16:creationId xmlns:a16="http://schemas.microsoft.com/office/drawing/2014/main" id="{80FA6E35-7B42-04DA-8C1B-96249A3D069A}"/>
              </a:ext>
            </a:extLst>
          </p:cNvPr>
          <p:cNvPicPr>
            <a:picLocks noChangeAspect="1"/>
          </p:cNvPicPr>
          <p:nvPr/>
        </p:nvPicPr>
        <p:blipFill>
          <a:blip r:embed="rId3"/>
          <a:stretch>
            <a:fillRect/>
          </a:stretch>
        </p:blipFill>
        <p:spPr>
          <a:xfrm>
            <a:off x="9729216" y="120567"/>
            <a:ext cx="2462784" cy="956142"/>
          </a:xfrm>
          <a:prstGeom prst="rect">
            <a:avLst/>
          </a:prstGeom>
        </p:spPr>
      </p:pic>
      <p:pic>
        <p:nvPicPr>
          <p:cNvPr id="56" name="Grafik 55">
            <a:extLst>
              <a:ext uri="{FF2B5EF4-FFF2-40B4-BE49-F238E27FC236}">
                <a16:creationId xmlns:a16="http://schemas.microsoft.com/office/drawing/2014/main" id="{C2304C5C-837F-9DFF-6908-355C9EA23F2E}"/>
              </a:ext>
            </a:extLst>
          </p:cNvPr>
          <p:cNvPicPr>
            <a:picLocks noChangeAspect="1"/>
          </p:cNvPicPr>
          <p:nvPr/>
        </p:nvPicPr>
        <p:blipFill>
          <a:blip r:embed="rId4"/>
          <a:stretch>
            <a:fillRect/>
          </a:stretch>
        </p:blipFill>
        <p:spPr>
          <a:xfrm>
            <a:off x="2391731" y="1336873"/>
            <a:ext cx="7506623" cy="4092467"/>
          </a:xfrm>
          <a:prstGeom prst="rect">
            <a:avLst/>
          </a:prstGeom>
        </p:spPr>
      </p:pic>
      <p:pic>
        <p:nvPicPr>
          <p:cNvPr id="58" name="Grafik 57">
            <a:extLst>
              <a:ext uri="{FF2B5EF4-FFF2-40B4-BE49-F238E27FC236}">
                <a16:creationId xmlns:a16="http://schemas.microsoft.com/office/drawing/2014/main" id="{CD689316-5137-272E-A906-37F269366E60}"/>
              </a:ext>
            </a:extLst>
          </p:cNvPr>
          <p:cNvPicPr>
            <a:picLocks noChangeAspect="1"/>
          </p:cNvPicPr>
          <p:nvPr/>
        </p:nvPicPr>
        <p:blipFill>
          <a:blip r:embed="rId5"/>
          <a:stretch>
            <a:fillRect/>
          </a:stretch>
        </p:blipFill>
        <p:spPr>
          <a:xfrm>
            <a:off x="1519506" y="1723776"/>
            <a:ext cx="904128" cy="711760"/>
          </a:xfrm>
          <a:prstGeom prst="ellipse">
            <a:avLst/>
          </a:prstGeom>
          <a:ln w="635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cxnSp>
        <p:nvCxnSpPr>
          <p:cNvPr id="60" name="Gerade Verbindung mit Pfeil 59">
            <a:extLst>
              <a:ext uri="{FF2B5EF4-FFF2-40B4-BE49-F238E27FC236}">
                <a16:creationId xmlns:a16="http://schemas.microsoft.com/office/drawing/2014/main" id="{C56FC44F-3E27-A350-B25F-2556C8271062}"/>
              </a:ext>
            </a:extLst>
          </p:cNvPr>
          <p:cNvCxnSpPr>
            <a:cxnSpLocks/>
            <a:endCxn id="58" idx="6"/>
          </p:cNvCxnSpPr>
          <p:nvPr/>
        </p:nvCxnSpPr>
        <p:spPr>
          <a:xfrm flipH="1" flipV="1">
            <a:off x="2423634" y="2079656"/>
            <a:ext cx="1705471" cy="134163"/>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 name="Gerader Verbinder 61">
            <a:extLst>
              <a:ext uri="{FF2B5EF4-FFF2-40B4-BE49-F238E27FC236}">
                <a16:creationId xmlns:a16="http://schemas.microsoft.com/office/drawing/2014/main" id="{BDD4BBC5-5158-395F-7DC2-30120BD96860}"/>
              </a:ext>
            </a:extLst>
          </p:cNvPr>
          <p:cNvCxnSpPr>
            <a:cxnSpLocks/>
          </p:cNvCxnSpPr>
          <p:nvPr/>
        </p:nvCxnSpPr>
        <p:spPr>
          <a:xfrm>
            <a:off x="1882360" y="2153767"/>
            <a:ext cx="0" cy="581826"/>
          </a:xfrm>
          <a:prstGeom prst="line">
            <a:avLst/>
          </a:prstGeom>
          <a:ln w="12700">
            <a:solidFill>
              <a:schemeClr val="tx1"/>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98" name="Gerader Verbinder 4097">
            <a:extLst>
              <a:ext uri="{FF2B5EF4-FFF2-40B4-BE49-F238E27FC236}">
                <a16:creationId xmlns:a16="http://schemas.microsoft.com/office/drawing/2014/main" id="{3B4DD9D3-6AB9-86DE-3922-BDAC379BD9A0}"/>
              </a:ext>
            </a:extLst>
          </p:cNvPr>
          <p:cNvCxnSpPr>
            <a:cxnSpLocks/>
          </p:cNvCxnSpPr>
          <p:nvPr/>
        </p:nvCxnSpPr>
        <p:spPr>
          <a:xfrm>
            <a:off x="2270218" y="1436174"/>
            <a:ext cx="0" cy="643482"/>
          </a:xfrm>
          <a:prstGeom prst="line">
            <a:avLst/>
          </a:prstGeom>
          <a:ln w="12700">
            <a:solidFill>
              <a:schemeClr val="tx1"/>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105" name="Gerader Verbinder 4104">
            <a:extLst>
              <a:ext uri="{FF2B5EF4-FFF2-40B4-BE49-F238E27FC236}">
                <a16:creationId xmlns:a16="http://schemas.microsoft.com/office/drawing/2014/main" id="{F178E44B-A624-AA3F-227C-2447242E32D6}"/>
              </a:ext>
            </a:extLst>
          </p:cNvPr>
          <p:cNvCxnSpPr>
            <a:cxnSpLocks/>
          </p:cNvCxnSpPr>
          <p:nvPr/>
        </p:nvCxnSpPr>
        <p:spPr>
          <a:xfrm>
            <a:off x="2270218" y="2080154"/>
            <a:ext cx="0" cy="655439"/>
          </a:xfrm>
          <a:prstGeom prst="line">
            <a:avLst/>
          </a:prstGeom>
          <a:ln w="12700">
            <a:solidFill>
              <a:schemeClr val="tx1"/>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106" name="Gerader Verbinder 4105">
            <a:extLst>
              <a:ext uri="{FF2B5EF4-FFF2-40B4-BE49-F238E27FC236}">
                <a16:creationId xmlns:a16="http://schemas.microsoft.com/office/drawing/2014/main" id="{0DC75302-2DC1-18C6-26B7-5D84FF23A155}"/>
              </a:ext>
            </a:extLst>
          </p:cNvPr>
          <p:cNvCxnSpPr>
            <a:cxnSpLocks/>
          </p:cNvCxnSpPr>
          <p:nvPr/>
        </p:nvCxnSpPr>
        <p:spPr>
          <a:xfrm>
            <a:off x="1882360" y="1436174"/>
            <a:ext cx="0" cy="643482"/>
          </a:xfrm>
          <a:prstGeom prst="line">
            <a:avLst/>
          </a:prstGeom>
          <a:ln w="12700">
            <a:solidFill>
              <a:schemeClr val="tx1"/>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4113" name="Grafik 4112">
            <a:extLst>
              <a:ext uri="{FF2B5EF4-FFF2-40B4-BE49-F238E27FC236}">
                <a16:creationId xmlns:a16="http://schemas.microsoft.com/office/drawing/2014/main" id="{DAB082BC-A51B-DC98-AC0B-C16B66382415}"/>
              </a:ext>
            </a:extLst>
          </p:cNvPr>
          <p:cNvPicPr>
            <a:picLocks noChangeAspect="1"/>
          </p:cNvPicPr>
          <p:nvPr/>
        </p:nvPicPr>
        <p:blipFill>
          <a:blip r:embed="rId6"/>
          <a:stretch>
            <a:fillRect/>
          </a:stretch>
        </p:blipFill>
        <p:spPr>
          <a:xfrm>
            <a:off x="10323265" y="1792069"/>
            <a:ext cx="967144" cy="643467"/>
          </a:xfrm>
          <a:prstGeom prst="ellipse">
            <a:avLst/>
          </a:prstGeom>
          <a:ln w="31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cxnSp>
        <p:nvCxnSpPr>
          <p:cNvPr id="4114" name="Gerader Verbinder 4113">
            <a:extLst>
              <a:ext uri="{FF2B5EF4-FFF2-40B4-BE49-F238E27FC236}">
                <a16:creationId xmlns:a16="http://schemas.microsoft.com/office/drawing/2014/main" id="{886FF17A-56E4-6E11-61CF-7514FB1CF715}"/>
              </a:ext>
            </a:extLst>
          </p:cNvPr>
          <p:cNvCxnSpPr>
            <a:cxnSpLocks/>
          </p:cNvCxnSpPr>
          <p:nvPr/>
        </p:nvCxnSpPr>
        <p:spPr>
          <a:xfrm>
            <a:off x="10602688" y="2144623"/>
            <a:ext cx="0" cy="581826"/>
          </a:xfrm>
          <a:prstGeom prst="line">
            <a:avLst/>
          </a:prstGeom>
          <a:ln w="12700">
            <a:solidFill>
              <a:schemeClr val="tx1"/>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115" name="Gerader Verbinder 4114">
            <a:extLst>
              <a:ext uri="{FF2B5EF4-FFF2-40B4-BE49-F238E27FC236}">
                <a16:creationId xmlns:a16="http://schemas.microsoft.com/office/drawing/2014/main" id="{01AC023B-BD72-2059-B6D0-4100EC289803}"/>
              </a:ext>
            </a:extLst>
          </p:cNvPr>
          <p:cNvCxnSpPr>
            <a:cxnSpLocks/>
          </p:cNvCxnSpPr>
          <p:nvPr/>
        </p:nvCxnSpPr>
        <p:spPr>
          <a:xfrm>
            <a:off x="11118562" y="1435676"/>
            <a:ext cx="0" cy="643482"/>
          </a:xfrm>
          <a:prstGeom prst="line">
            <a:avLst/>
          </a:prstGeom>
          <a:ln w="12700">
            <a:solidFill>
              <a:schemeClr val="tx1"/>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116" name="Gerader Verbinder 4115">
            <a:extLst>
              <a:ext uri="{FF2B5EF4-FFF2-40B4-BE49-F238E27FC236}">
                <a16:creationId xmlns:a16="http://schemas.microsoft.com/office/drawing/2014/main" id="{70B7A625-B70F-9D0E-923B-88A35023D08A}"/>
              </a:ext>
            </a:extLst>
          </p:cNvPr>
          <p:cNvCxnSpPr>
            <a:cxnSpLocks/>
          </p:cNvCxnSpPr>
          <p:nvPr/>
        </p:nvCxnSpPr>
        <p:spPr>
          <a:xfrm>
            <a:off x="11118562" y="2079656"/>
            <a:ext cx="0" cy="655439"/>
          </a:xfrm>
          <a:prstGeom prst="line">
            <a:avLst/>
          </a:prstGeom>
          <a:ln w="12700">
            <a:solidFill>
              <a:schemeClr val="tx1"/>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117" name="Gerader Verbinder 4116">
            <a:extLst>
              <a:ext uri="{FF2B5EF4-FFF2-40B4-BE49-F238E27FC236}">
                <a16:creationId xmlns:a16="http://schemas.microsoft.com/office/drawing/2014/main" id="{0A9B8143-A3C0-BFE9-1505-5C5EB25157BA}"/>
              </a:ext>
            </a:extLst>
          </p:cNvPr>
          <p:cNvCxnSpPr>
            <a:cxnSpLocks/>
          </p:cNvCxnSpPr>
          <p:nvPr/>
        </p:nvCxnSpPr>
        <p:spPr>
          <a:xfrm>
            <a:off x="10602688" y="1470320"/>
            <a:ext cx="0" cy="643482"/>
          </a:xfrm>
          <a:prstGeom prst="line">
            <a:avLst/>
          </a:prstGeom>
          <a:ln w="12700">
            <a:solidFill>
              <a:schemeClr val="tx1"/>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118" name="Gerade Verbindung mit Pfeil 4117">
            <a:extLst>
              <a:ext uri="{FF2B5EF4-FFF2-40B4-BE49-F238E27FC236}">
                <a16:creationId xmlns:a16="http://schemas.microsoft.com/office/drawing/2014/main" id="{F06A579A-0510-1245-792D-F4ED2E51FCBD}"/>
              </a:ext>
            </a:extLst>
          </p:cNvPr>
          <p:cNvCxnSpPr>
            <a:cxnSpLocks/>
            <a:endCxn id="4113" idx="2"/>
          </p:cNvCxnSpPr>
          <p:nvPr/>
        </p:nvCxnSpPr>
        <p:spPr>
          <a:xfrm flipV="1">
            <a:off x="8001728" y="2113803"/>
            <a:ext cx="2321537" cy="292607"/>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121" name="Textfeld 4120">
            <a:extLst>
              <a:ext uri="{FF2B5EF4-FFF2-40B4-BE49-F238E27FC236}">
                <a16:creationId xmlns:a16="http://schemas.microsoft.com/office/drawing/2014/main" id="{8C657F15-72C8-DBED-99AF-C354B7406D24}"/>
              </a:ext>
            </a:extLst>
          </p:cNvPr>
          <p:cNvSpPr txBox="1"/>
          <p:nvPr/>
        </p:nvSpPr>
        <p:spPr>
          <a:xfrm>
            <a:off x="1601280" y="2714845"/>
            <a:ext cx="524503" cy="276999"/>
          </a:xfrm>
          <a:prstGeom prst="rect">
            <a:avLst/>
          </a:prstGeom>
          <a:noFill/>
        </p:spPr>
        <p:txBody>
          <a:bodyPr wrap="none" rtlCol="0">
            <a:spAutoFit/>
          </a:bodyPr>
          <a:lstStyle/>
          <a:p>
            <a:r>
              <a:rPr lang="de-DE" sz="1200">
                <a:latin typeface="Arial" panose="020B0604020202020204" pitchFamily="34" charset="0"/>
                <a:cs typeface="Arial" panose="020B0604020202020204" pitchFamily="34" charset="0"/>
              </a:rPr>
              <a:t>2027</a:t>
            </a:r>
          </a:p>
        </p:txBody>
      </p:sp>
      <p:sp>
        <p:nvSpPr>
          <p:cNvPr id="4122" name="Textfeld 4121">
            <a:extLst>
              <a:ext uri="{FF2B5EF4-FFF2-40B4-BE49-F238E27FC236}">
                <a16:creationId xmlns:a16="http://schemas.microsoft.com/office/drawing/2014/main" id="{ED482470-A5F2-8237-00B7-E84C794A9923}"/>
              </a:ext>
            </a:extLst>
          </p:cNvPr>
          <p:cNvSpPr txBox="1"/>
          <p:nvPr/>
        </p:nvSpPr>
        <p:spPr>
          <a:xfrm>
            <a:off x="10869321" y="2704942"/>
            <a:ext cx="524503" cy="276999"/>
          </a:xfrm>
          <a:prstGeom prst="rect">
            <a:avLst/>
          </a:prstGeom>
          <a:noFill/>
        </p:spPr>
        <p:txBody>
          <a:bodyPr wrap="none" rtlCol="0">
            <a:spAutoFit/>
          </a:bodyPr>
          <a:lstStyle/>
          <a:p>
            <a:r>
              <a:rPr lang="de-DE" sz="1200">
                <a:latin typeface="Arial" panose="020B0604020202020204" pitchFamily="34" charset="0"/>
                <a:cs typeface="Arial" panose="020B0604020202020204" pitchFamily="34" charset="0"/>
              </a:rPr>
              <a:t>2033</a:t>
            </a:r>
          </a:p>
        </p:txBody>
      </p:sp>
      <p:sp>
        <p:nvSpPr>
          <p:cNvPr id="4123" name="Textfeld 4122">
            <a:extLst>
              <a:ext uri="{FF2B5EF4-FFF2-40B4-BE49-F238E27FC236}">
                <a16:creationId xmlns:a16="http://schemas.microsoft.com/office/drawing/2014/main" id="{9923DAB2-3148-98EB-029C-A94D73961D00}"/>
              </a:ext>
            </a:extLst>
          </p:cNvPr>
          <p:cNvSpPr txBox="1"/>
          <p:nvPr/>
        </p:nvSpPr>
        <p:spPr>
          <a:xfrm>
            <a:off x="10336056" y="2704942"/>
            <a:ext cx="524503" cy="276999"/>
          </a:xfrm>
          <a:prstGeom prst="rect">
            <a:avLst/>
          </a:prstGeom>
          <a:noFill/>
        </p:spPr>
        <p:txBody>
          <a:bodyPr wrap="none" rtlCol="0">
            <a:spAutoFit/>
          </a:bodyPr>
          <a:lstStyle/>
          <a:p>
            <a:r>
              <a:rPr lang="de-DE" sz="1200">
                <a:latin typeface="Arial" panose="020B0604020202020204" pitchFamily="34" charset="0"/>
                <a:cs typeface="Arial" panose="020B0604020202020204" pitchFamily="34" charset="0"/>
              </a:rPr>
              <a:t>2029</a:t>
            </a:r>
          </a:p>
        </p:txBody>
      </p:sp>
      <p:sp>
        <p:nvSpPr>
          <p:cNvPr id="4124" name="Textfeld 4123">
            <a:extLst>
              <a:ext uri="{FF2B5EF4-FFF2-40B4-BE49-F238E27FC236}">
                <a16:creationId xmlns:a16="http://schemas.microsoft.com/office/drawing/2014/main" id="{C2B2FB0E-A1B3-38D9-ED20-D1B824354C8F}"/>
              </a:ext>
            </a:extLst>
          </p:cNvPr>
          <p:cNvSpPr txBox="1"/>
          <p:nvPr/>
        </p:nvSpPr>
        <p:spPr>
          <a:xfrm>
            <a:off x="2024386" y="2723414"/>
            <a:ext cx="524503" cy="276999"/>
          </a:xfrm>
          <a:prstGeom prst="rect">
            <a:avLst/>
          </a:prstGeom>
          <a:noFill/>
        </p:spPr>
        <p:txBody>
          <a:bodyPr wrap="none" rtlCol="0">
            <a:spAutoFit/>
          </a:bodyPr>
          <a:lstStyle/>
          <a:p>
            <a:r>
              <a:rPr lang="de-DE" sz="1200">
                <a:latin typeface="Arial" panose="020B0604020202020204" pitchFamily="34" charset="0"/>
                <a:cs typeface="Arial" panose="020B0604020202020204" pitchFamily="34" charset="0"/>
              </a:rPr>
              <a:t>2029</a:t>
            </a:r>
          </a:p>
        </p:txBody>
      </p:sp>
      <p:sp>
        <p:nvSpPr>
          <p:cNvPr id="4125" name="Textfeld 4124">
            <a:extLst>
              <a:ext uri="{FF2B5EF4-FFF2-40B4-BE49-F238E27FC236}">
                <a16:creationId xmlns:a16="http://schemas.microsoft.com/office/drawing/2014/main" id="{3FBF919F-C141-56E6-72EB-2130FB9CBA42}"/>
              </a:ext>
            </a:extLst>
          </p:cNvPr>
          <p:cNvSpPr txBox="1"/>
          <p:nvPr/>
        </p:nvSpPr>
        <p:spPr>
          <a:xfrm>
            <a:off x="1344912" y="1178117"/>
            <a:ext cx="780983" cy="276999"/>
          </a:xfrm>
          <a:prstGeom prst="rect">
            <a:avLst/>
          </a:prstGeom>
          <a:noFill/>
        </p:spPr>
        <p:txBody>
          <a:bodyPr wrap="square" rtlCol="0">
            <a:spAutoFit/>
          </a:bodyPr>
          <a:lstStyle/>
          <a:p>
            <a:r>
              <a:rPr lang="de-DE" sz="1200"/>
              <a:t>57.000 €</a:t>
            </a:r>
            <a:endParaRPr lang="de-DE" sz="1200">
              <a:latin typeface="Arial" panose="020B0604020202020204" pitchFamily="34" charset="0"/>
              <a:cs typeface="Arial" panose="020B0604020202020204" pitchFamily="34" charset="0"/>
            </a:endParaRPr>
          </a:p>
        </p:txBody>
      </p:sp>
      <p:sp>
        <p:nvSpPr>
          <p:cNvPr id="4126" name="Textfeld 4125">
            <a:extLst>
              <a:ext uri="{FF2B5EF4-FFF2-40B4-BE49-F238E27FC236}">
                <a16:creationId xmlns:a16="http://schemas.microsoft.com/office/drawing/2014/main" id="{480DAA42-E497-4DD0-E966-74D2A126E907}"/>
              </a:ext>
            </a:extLst>
          </p:cNvPr>
          <p:cNvSpPr txBox="1"/>
          <p:nvPr/>
        </p:nvSpPr>
        <p:spPr>
          <a:xfrm>
            <a:off x="2169380" y="1168114"/>
            <a:ext cx="780983" cy="276999"/>
          </a:xfrm>
          <a:prstGeom prst="rect">
            <a:avLst/>
          </a:prstGeom>
          <a:noFill/>
        </p:spPr>
        <p:txBody>
          <a:bodyPr wrap="square" rtlCol="0">
            <a:spAutoFit/>
          </a:bodyPr>
          <a:lstStyle/>
          <a:p>
            <a:r>
              <a:rPr lang="de-DE" sz="1200">
                <a:latin typeface="Arial" panose="020B0604020202020204" pitchFamily="34" charset="0"/>
                <a:cs typeface="Arial" panose="020B0604020202020204" pitchFamily="34" charset="0"/>
              </a:rPr>
              <a:t>55.000 €</a:t>
            </a:r>
          </a:p>
        </p:txBody>
      </p:sp>
      <p:sp>
        <p:nvSpPr>
          <p:cNvPr id="4127" name="Textfeld 4126">
            <a:extLst>
              <a:ext uri="{FF2B5EF4-FFF2-40B4-BE49-F238E27FC236}">
                <a16:creationId xmlns:a16="http://schemas.microsoft.com/office/drawing/2014/main" id="{F669366E-1952-EC5C-BB0F-9D629745A144}"/>
              </a:ext>
            </a:extLst>
          </p:cNvPr>
          <p:cNvSpPr txBox="1"/>
          <p:nvPr/>
        </p:nvSpPr>
        <p:spPr>
          <a:xfrm>
            <a:off x="9909464" y="1208204"/>
            <a:ext cx="780983" cy="276999"/>
          </a:xfrm>
          <a:prstGeom prst="rect">
            <a:avLst/>
          </a:prstGeom>
          <a:noFill/>
        </p:spPr>
        <p:txBody>
          <a:bodyPr wrap="none" rtlCol="0">
            <a:spAutoFit/>
          </a:bodyPr>
          <a:lstStyle/>
          <a:p>
            <a:r>
              <a:rPr lang="de-DE" sz="1200">
                <a:latin typeface="Arial" panose="020B0604020202020204" pitchFamily="34" charset="0"/>
                <a:cs typeface="Arial" panose="020B0604020202020204" pitchFamily="34" charset="0"/>
              </a:rPr>
              <a:t>41.000 €</a:t>
            </a:r>
          </a:p>
        </p:txBody>
      </p:sp>
      <p:sp>
        <p:nvSpPr>
          <p:cNvPr id="4128" name="Textfeld 4127">
            <a:extLst>
              <a:ext uri="{FF2B5EF4-FFF2-40B4-BE49-F238E27FC236}">
                <a16:creationId xmlns:a16="http://schemas.microsoft.com/office/drawing/2014/main" id="{BF0557C5-997F-12D2-C23A-4F6BB4A21514}"/>
              </a:ext>
            </a:extLst>
          </p:cNvPr>
          <p:cNvSpPr txBox="1"/>
          <p:nvPr/>
        </p:nvSpPr>
        <p:spPr>
          <a:xfrm>
            <a:off x="11043315" y="1198374"/>
            <a:ext cx="780983" cy="276999"/>
          </a:xfrm>
          <a:prstGeom prst="rect">
            <a:avLst/>
          </a:prstGeom>
          <a:noFill/>
        </p:spPr>
        <p:txBody>
          <a:bodyPr wrap="none" rtlCol="0">
            <a:spAutoFit/>
          </a:bodyPr>
          <a:lstStyle/>
          <a:p>
            <a:r>
              <a:rPr lang="de-DE" sz="1200">
                <a:latin typeface="Arial" panose="020B0604020202020204" pitchFamily="34" charset="0"/>
                <a:cs typeface="Arial" panose="020B0604020202020204" pitchFamily="34" charset="0"/>
              </a:rPr>
              <a:t>43.000 €</a:t>
            </a:r>
          </a:p>
        </p:txBody>
      </p:sp>
      <p:sp>
        <p:nvSpPr>
          <p:cNvPr id="5" name="Rechteck: abgerundete Ecken 4">
            <a:extLst>
              <a:ext uri="{FF2B5EF4-FFF2-40B4-BE49-F238E27FC236}">
                <a16:creationId xmlns:a16="http://schemas.microsoft.com/office/drawing/2014/main" id="{908E8106-58FC-DBA3-F8E6-E372CA5600DD}"/>
              </a:ext>
            </a:extLst>
          </p:cNvPr>
          <p:cNvSpPr/>
          <p:nvPr/>
        </p:nvSpPr>
        <p:spPr>
          <a:xfrm>
            <a:off x="1206500" y="170320"/>
            <a:ext cx="616023" cy="28086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6" name="Titel 10">
            <a:extLst>
              <a:ext uri="{FF2B5EF4-FFF2-40B4-BE49-F238E27FC236}">
                <a16:creationId xmlns:a16="http://schemas.microsoft.com/office/drawing/2014/main" id="{9E650258-0404-7DC4-C9FA-E66212755CD5}"/>
              </a:ext>
            </a:extLst>
          </p:cNvPr>
          <p:cNvSpPr txBox="1">
            <a:spLocks/>
          </p:cNvSpPr>
          <p:nvPr/>
        </p:nvSpPr>
        <p:spPr bwMode="auto">
          <a:xfrm>
            <a:off x="1965708" y="170321"/>
            <a:ext cx="2133290" cy="432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defTabSz="455602" rtl="0" eaLnBrk="1" fontAlgn="base" hangingPunct="1">
              <a:lnSpc>
                <a:spcPts val="3000"/>
              </a:lnSpc>
              <a:spcBef>
                <a:spcPct val="0"/>
              </a:spcBef>
              <a:spcAft>
                <a:spcPct val="0"/>
              </a:spcAft>
              <a:defRPr sz="3000" b="1" kern="1200">
                <a:solidFill>
                  <a:schemeClr val="tx1"/>
                </a:solidFill>
                <a:latin typeface="Arial"/>
                <a:ea typeface="+mj-ea"/>
                <a:cs typeface="+mj-cs"/>
              </a:defRPr>
            </a:lvl1pPr>
            <a:lvl2pPr algn="l" defTabSz="455602" rtl="0" eaLnBrk="1" fontAlgn="base" hangingPunct="1">
              <a:lnSpc>
                <a:spcPts val="3000"/>
              </a:lnSpc>
              <a:spcBef>
                <a:spcPct val="0"/>
              </a:spcBef>
              <a:spcAft>
                <a:spcPct val="0"/>
              </a:spcAft>
              <a:defRPr sz="3000" b="1">
                <a:solidFill>
                  <a:schemeClr val="tx1"/>
                </a:solidFill>
                <a:latin typeface="Arial" pitchFamily="34" charset="0"/>
              </a:defRPr>
            </a:lvl2pPr>
            <a:lvl3pPr algn="l" defTabSz="455602" rtl="0" eaLnBrk="1" fontAlgn="base" hangingPunct="1">
              <a:lnSpc>
                <a:spcPts val="3000"/>
              </a:lnSpc>
              <a:spcBef>
                <a:spcPct val="0"/>
              </a:spcBef>
              <a:spcAft>
                <a:spcPct val="0"/>
              </a:spcAft>
              <a:defRPr sz="3000" b="1">
                <a:solidFill>
                  <a:schemeClr val="tx1"/>
                </a:solidFill>
                <a:latin typeface="Arial" pitchFamily="34" charset="0"/>
              </a:defRPr>
            </a:lvl3pPr>
            <a:lvl4pPr algn="l" defTabSz="455602" rtl="0" eaLnBrk="1" fontAlgn="base" hangingPunct="1">
              <a:lnSpc>
                <a:spcPts val="3000"/>
              </a:lnSpc>
              <a:spcBef>
                <a:spcPct val="0"/>
              </a:spcBef>
              <a:spcAft>
                <a:spcPct val="0"/>
              </a:spcAft>
              <a:defRPr sz="3000" b="1">
                <a:solidFill>
                  <a:schemeClr val="tx1"/>
                </a:solidFill>
                <a:latin typeface="Arial" pitchFamily="34" charset="0"/>
              </a:defRPr>
            </a:lvl4pPr>
            <a:lvl5pPr algn="l" defTabSz="455602" rtl="0" eaLnBrk="1" fontAlgn="base" hangingPunct="1">
              <a:lnSpc>
                <a:spcPts val="3000"/>
              </a:lnSpc>
              <a:spcBef>
                <a:spcPct val="0"/>
              </a:spcBef>
              <a:spcAft>
                <a:spcPct val="0"/>
              </a:spcAft>
              <a:defRPr sz="3000" b="1">
                <a:solidFill>
                  <a:schemeClr val="tx1"/>
                </a:solidFill>
                <a:latin typeface="Arial" pitchFamily="34" charset="0"/>
              </a:defRPr>
            </a:lvl5pPr>
            <a:lvl6pPr marL="457189" algn="l" defTabSz="455602" rtl="0" eaLnBrk="1" fontAlgn="base" hangingPunct="1">
              <a:lnSpc>
                <a:spcPts val="2800"/>
              </a:lnSpc>
              <a:spcBef>
                <a:spcPct val="0"/>
              </a:spcBef>
              <a:spcAft>
                <a:spcPct val="0"/>
              </a:spcAft>
              <a:defRPr sz="3200" b="1">
                <a:solidFill>
                  <a:schemeClr val="tx1"/>
                </a:solidFill>
                <a:latin typeface="Arial" pitchFamily="34" charset="0"/>
              </a:defRPr>
            </a:lvl6pPr>
            <a:lvl7pPr marL="914377" algn="l" defTabSz="455602" rtl="0" eaLnBrk="1" fontAlgn="base" hangingPunct="1">
              <a:lnSpc>
                <a:spcPts val="2800"/>
              </a:lnSpc>
              <a:spcBef>
                <a:spcPct val="0"/>
              </a:spcBef>
              <a:spcAft>
                <a:spcPct val="0"/>
              </a:spcAft>
              <a:defRPr sz="3200" b="1">
                <a:solidFill>
                  <a:schemeClr val="tx1"/>
                </a:solidFill>
                <a:latin typeface="Arial" pitchFamily="34" charset="0"/>
              </a:defRPr>
            </a:lvl7pPr>
            <a:lvl8pPr marL="1371566" algn="l" defTabSz="455602" rtl="0" eaLnBrk="1" fontAlgn="base" hangingPunct="1">
              <a:lnSpc>
                <a:spcPts val="2800"/>
              </a:lnSpc>
              <a:spcBef>
                <a:spcPct val="0"/>
              </a:spcBef>
              <a:spcAft>
                <a:spcPct val="0"/>
              </a:spcAft>
              <a:defRPr sz="3200" b="1">
                <a:solidFill>
                  <a:schemeClr val="tx1"/>
                </a:solidFill>
                <a:latin typeface="Arial" pitchFamily="34" charset="0"/>
              </a:defRPr>
            </a:lvl8pPr>
            <a:lvl9pPr marL="1828754" algn="l" defTabSz="455602" rtl="0" eaLnBrk="1" fontAlgn="base" hangingPunct="1">
              <a:lnSpc>
                <a:spcPts val="2800"/>
              </a:lnSpc>
              <a:spcBef>
                <a:spcPct val="0"/>
              </a:spcBef>
              <a:spcAft>
                <a:spcPct val="0"/>
              </a:spcAft>
              <a:defRPr sz="3200" b="1">
                <a:solidFill>
                  <a:schemeClr val="tx1"/>
                </a:solidFill>
                <a:latin typeface="Arial" pitchFamily="34" charset="0"/>
              </a:defRPr>
            </a:lvl9pPr>
          </a:lstStyle>
          <a:p>
            <a:r>
              <a:rPr lang="de-DE" altLang="de-DE">
                <a:latin typeface="Arial" pitchFamily="34" charset="0"/>
              </a:rPr>
              <a:t>Ergebnisse</a:t>
            </a:r>
          </a:p>
        </p:txBody>
      </p:sp>
      <p:pic>
        <p:nvPicPr>
          <p:cNvPr id="11" name="Graphic 16" descr="Presentation with pie chart with solid fill">
            <a:extLst>
              <a:ext uri="{FF2B5EF4-FFF2-40B4-BE49-F238E27FC236}">
                <a16:creationId xmlns:a16="http://schemas.microsoft.com/office/drawing/2014/main" id="{54173D90-CC71-B330-EEBD-115CA798C31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44912" y="155425"/>
            <a:ext cx="333166" cy="333166"/>
          </a:xfrm>
          <a:prstGeom prst="rect">
            <a:avLst/>
          </a:prstGeom>
        </p:spPr>
      </p:pic>
      <p:sp>
        <p:nvSpPr>
          <p:cNvPr id="12" name="Textfeld 11">
            <a:extLst>
              <a:ext uri="{FF2B5EF4-FFF2-40B4-BE49-F238E27FC236}">
                <a16:creationId xmlns:a16="http://schemas.microsoft.com/office/drawing/2014/main" id="{65455342-52A4-AF0D-21A8-4C13A9CD7F5B}"/>
              </a:ext>
            </a:extLst>
          </p:cNvPr>
          <p:cNvSpPr txBox="1"/>
          <p:nvPr/>
        </p:nvSpPr>
        <p:spPr>
          <a:xfrm>
            <a:off x="1206500" y="866506"/>
            <a:ext cx="10439336" cy="5262979"/>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de-DE" sz="1400"/>
              <a:t>Szenario 3: Kostenreduktion bei definierten CO</a:t>
            </a:r>
            <a:r>
              <a:rPr lang="de-DE" sz="1400" baseline="-25000"/>
              <a:t>2</a:t>
            </a:r>
            <a:r>
              <a:rPr lang="de-DE" sz="1400"/>
              <a:t>-Emissionen</a:t>
            </a:r>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endParaRPr lang="de-DE" sz="1400"/>
          </a:p>
          <a:p>
            <a:pPr marL="285750" indent="-285750">
              <a:buClr>
                <a:schemeClr val="accent1"/>
              </a:buClr>
              <a:buFont typeface="Wingdings" panose="05000000000000000000" pitchFamily="2" charset="2"/>
              <a:buChar char="§"/>
            </a:pPr>
            <a:r>
              <a:rPr lang="de-DE" sz="1400"/>
              <a:t>Szenario 4: Lebensdauer der H</a:t>
            </a:r>
            <a:r>
              <a:rPr lang="de-DE" sz="1400" baseline="-25000"/>
              <a:t>2</a:t>
            </a:r>
            <a:r>
              <a:rPr lang="de-DE" sz="1400"/>
              <a:t>-Komponenten </a:t>
            </a:r>
            <a:endParaRPr lang="de-DE" sz="1400">
              <a:latin typeface="Arial" panose="020B0604020202020204" pitchFamily="34" charset="0"/>
              <a:cs typeface="Arial" panose="020B0604020202020204" pitchFamily="34" charset="0"/>
            </a:endParaRPr>
          </a:p>
          <a:p>
            <a:pPr>
              <a:buClr>
                <a:schemeClr val="accent1"/>
              </a:buClr>
            </a:pPr>
            <a:r>
              <a:rPr lang="de-DE" sz="1400"/>
              <a:t> </a:t>
            </a:r>
            <a:endParaRPr lang="de-DE"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7939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Datumsplatzhalter 6">
            <a:extLst>
              <a:ext uri="{FF2B5EF4-FFF2-40B4-BE49-F238E27FC236}">
                <a16:creationId xmlns:a16="http://schemas.microsoft.com/office/drawing/2014/main" id="{D0E199D4-D705-0AD4-753F-18B1153AA5AE}"/>
              </a:ext>
            </a:extLst>
          </p:cNvPr>
          <p:cNvSpPr>
            <a:spLocks noGrp="1"/>
          </p:cNvSpPr>
          <p:nvPr>
            <p:ph type="dt"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03B497E7-E929-4064-B944-B3F4A4A7E440}" type="datetime1">
              <a:rPr lang="de-DE" altLang="de-DE" smtClean="0"/>
              <a:pPr eaLnBrk="1" fontAlgn="base" hangingPunct="1">
                <a:spcBef>
                  <a:spcPct val="0"/>
                </a:spcBef>
                <a:spcAft>
                  <a:spcPct val="0"/>
                </a:spcAft>
              </a:pPr>
              <a:t>19.09.2023</a:t>
            </a:fld>
            <a:endParaRPr lang="de-DE" altLang="de-DE"/>
          </a:p>
        </p:txBody>
      </p:sp>
      <p:sp>
        <p:nvSpPr>
          <p:cNvPr id="4102" name="Foliennummernplatzhalter 7">
            <a:extLst>
              <a:ext uri="{FF2B5EF4-FFF2-40B4-BE49-F238E27FC236}">
                <a16:creationId xmlns:a16="http://schemas.microsoft.com/office/drawing/2014/main" id="{BB14ADD2-A3C5-95BD-C53D-E3A99C59CD4C}"/>
              </a:ext>
            </a:extLst>
          </p:cNvPr>
          <p:cNvSpPr>
            <a:spLocks noGrp="1"/>
          </p:cNvSpPr>
          <p:nvPr>
            <p:ph type="sldNum" sz="quarter" idx="17"/>
          </p:nvPr>
        </p:nvSpPr>
        <p:spPr bwMode="auto">
          <a:xfrm>
            <a:off x="1206500" y="6361113"/>
            <a:ext cx="971550" cy="214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a:t>Seite </a:t>
            </a:r>
            <a:fld id="{7F5CFEBC-59A2-48F9-8A4C-99D6EE2A2DB4}" type="slidenum">
              <a:rPr lang="de-DE" altLang="de-DE"/>
              <a:pPr eaLnBrk="1" hangingPunct="1"/>
              <a:t>16</a:t>
            </a:fld>
            <a:endParaRPr lang="de-DE" altLang="de-DE"/>
          </a:p>
        </p:txBody>
      </p:sp>
      <p:sp>
        <p:nvSpPr>
          <p:cNvPr id="10" name="Textfeld 9">
            <a:extLst>
              <a:ext uri="{FF2B5EF4-FFF2-40B4-BE49-F238E27FC236}">
                <a16:creationId xmlns:a16="http://schemas.microsoft.com/office/drawing/2014/main" id="{56BB0119-4837-7F2A-BA1D-5178F24CA52A}"/>
              </a:ext>
            </a:extLst>
          </p:cNvPr>
          <p:cNvSpPr txBox="1"/>
          <p:nvPr/>
        </p:nvSpPr>
        <p:spPr>
          <a:xfrm>
            <a:off x="1206500" y="518795"/>
            <a:ext cx="4174412" cy="338554"/>
          </a:xfrm>
          <a:prstGeom prst="rect">
            <a:avLst/>
          </a:prstGeom>
          <a:noFill/>
        </p:spPr>
        <p:txBody>
          <a:bodyPr wrap="none" rtlCol="0">
            <a:spAutoFit/>
          </a:bodyPr>
          <a:lstStyle/>
          <a:p>
            <a:r>
              <a:rPr lang="de-DE" sz="1600" dirty="0"/>
              <a:t>Vorstellung der Ergebnisse aus Szenario 5: </a:t>
            </a:r>
          </a:p>
        </p:txBody>
      </p:sp>
      <p:pic>
        <p:nvPicPr>
          <p:cNvPr id="6" name="Grafik 5">
            <a:extLst>
              <a:ext uri="{FF2B5EF4-FFF2-40B4-BE49-F238E27FC236}">
                <a16:creationId xmlns:a16="http://schemas.microsoft.com/office/drawing/2014/main" id="{8602C482-8D7E-918C-8030-6A9F557B9C83}"/>
              </a:ext>
            </a:extLst>
          </p:cNvPr>
          <p:cNvPicPr>
            <a:picLocks noChangeAspect="1"/>
          </p:cNvPicPr>
          <p:nvPr/>
        </p:nvPicPr>
        <p:blipFill>
          <a:blip r:embed="rId3"/>
          <a:stretch>
            <a:fillRect/>
          </a:stretch>
        </p:blipFill>
        <p:spPr>
          <a:xfrm>
            <a:off x="1206500" y="1205823"/>
            <a:ext cx="3478623" cy="2454193"/>
          </a:xfrm>
          <a:prstGeom prst="rect">
            <a:avLst/>
          </a:prstGeom>
        </p:spPr>
      </p:pic>
      <p:pic>
        <p:nvPicPr>
          <p:cNvPr id="12" name="Grafik 11">
            <a:extLst>
              <a:ext uri="{FF2B5EF4-FFF2-40B4-BE49-F238E27FC236}">
                <a16:creationId xmlns:a16="http://schemas.microsoft.com/office/drawing/2014/main" id="{E2463261-4E65-0659-D4F6-87EFD0717C4C}"/>
              </a:ext>
            </a:extLst>
          </p:cNvPr>
          <p:cNvPicPr>
            <a:picLocks noChangeAspect="1"/>
          </p:cNvPicPr>
          <p:nvPr/>
        </p:nvPicPr>
        <p:blipFill>
          <a:blip r:embed="rId4"/>
          <a:stretch>
            <a:fillRect/>
          </a:stretch>
        </p:blipFill>
        <p:spPr>
          <a:xfrm>
            <a:off x="8429204" y="3429000"/>
            <a:ext cx="3480784" cy="2475449"/>
          </a:xfrm>
          <a:prstGeom prst="rect">
            <a:avLst/>
          </a:prstGeom>
        </p:spPr>
      </p:pic>
      <p:pic>
        <p:nvPicPr>
          <p:cNvPr id="4" name="Grafik 3">
            <a:extLst>
              <a:ext uri="{FF2B5EF4-FFF2-40B4-BE49-F238E27FC236}">
                <a16:creationId xmlns:a16="http://schemas.microsoft.com/office/drawing/2014/main" id="{537BAE7A-E536-E909-6F6F-0846E3054322}"/>
              </a:ext>
            </a:extLst>
          </p:cNvPr>
          <p:cNvPicPr>
            <a:picLocks noChangeAspect="1"/>
          </p:cNvPicPr>
          <p:nvPr/>
        </p:nvPicPr>
        <p:blipFill>
          <a:blip r:embed="rId5"/>
          <a:stretch>
            <a:fillRect/>
          </a:stretch>
        </p:blipFill>
        <p:spPr>
          <a:xfrm>
            <a:off x="9744000" y="125918"/>
            <a:ext cx="2448000" cy="950396"/>
          </a:xfrm>
          <a:prstGeom prst="rect">
            <a:avLst/>
          </a:prstGeom>
        </p:spPr>
      </p:pic>
      <p:pic>
        <p:nvPicPr>
          <p:cNvPr id="7" name="Grafik 6">
            <a:extLst>
              <a:ext uri="{FF2B5EF4-FFF2-40B4-BE49-F238E27FC236}">
                <a16:creationId xmlns:a16="http://schemas.microsoft.com/office/drawing/2014/main" id="{38191A89-B153-1A6F-5D64-D681159A3D72}"/>
              </a:ext>
            </a:extLst>
          </p:cNvPr>
          <p:cNvPicPr>
            <a:picLocks noChangeAspect="1"/>
          </p:cNvPicPr>
          <p:nvPr/>
        </p:nvPicPr>
        <p:blipFill>
          <a:blip r:embed="rId6"/>
          <a:stretch>
            <a:fillRect/>
          </a:stretch>
        </p:blipFill>
        <p:spPr>
          <a:xfrm>
            <a:off x="4816772" y="2118987"/>
            <a:ext cx="3480783" cy="2454193"/>
          </a:xfrm>
          <a:prstGeom prst="rect">
            <a:avLst/>
          </a:prstGeom>
        </p:spPr>
      </p:pic>
      <p:sp>
        <p:nvSpPr>
          <p:cNvPr id="13" name="Rechteck: abgerundete Ecken 12">
            <a:extLst>
              <a:ext uri="{FF2B5EF4-FFF2-40B4-BE49-F238E27FC236}">
                <a16:creationId xmlns:a16="http://schemas.microsoft.com/office/drawing/2014/main" id="{BAB1D49D-4DBF-B165-594D-2E8311267387}"/>
              </a:ext>
            </a:extLst>
          </p:cNvPr>
          <p:cNvSpPr/>
          <p:nvPr/>
        </p:nvSpPr>
        <p:spPr>
          <a:xfrm>
            <a:off x="1206500" y="170320"/>
            <a:ext cx="616023" cy="28086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5" name="Titel 10">
            <a:extLst>
              <a:ext uri="{FF2B5EF4-FFF2-40B4-BE49-F238E27FC236}">
                <a16:creationId xmlns:a16="http://schemas.microsoft.com/office/drawing/2014/main" id="{03FB0DC6-E963-AFAF-40FB-2F48EABC90D4}"/>
              </a:ext>
            </a:extLst>
          </p:cNvPr>
          <p:cNvSpPr txBox="1">
            <a:spLocks/>
          </p:cNvSpPr>
          <p:nvPr/>
        </p:nvSpPr>
        <p:spPr bwMode="auto">
          <a:xfrm>
            <a:off x="1965708" y="170321"/>
            <a:ext cx="2133290" cy="432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defTabSz="455602" rtl="0" eaLnBrk="1" fontAlgn="base" hangingPunct="1">
              <a:lnSpc>
                <a:spcPts val="3000"/>
              </a:lnSpc>
              <a:spcBef>
                <a:spcPct val="0"/>
              </a:spcBef>
              <a:spcAft>
                <a:spcPct val="0"/>
              </a:spcAft>
              <a:defRPr sz="3000" b="1" kern="1200">
                <a:solidFill>
                  <a:schemeClr val="tx1"/>
                </a:solidFill>
                <a:latin typeface="Arial"/>
                <a:ea typeface="+mj-ea"/>
                <a:cs typeface="+mj-cs"/>
              </a:defRPr>
            </a:lvl1pPr>
            <a:lvl2pPr algn="l" defTabSz="455602" rtl="0" eaLnBrk="1" fontAlgn="base" hangingPunct="1">
              <a:lnSpc>
                <a:spcPts val="3000"/>
              </a:lnSpc>
              <a:spcBef>
                <a:spcPct val="0"/>
              </a:spcBef>
              <a:spcAft>
                <a:spcPct val="0"/>
              </a:spcAft>
              <a:defRPr sz="3000" b="1">
                <a:solidFill>
                  <a:schemeClr val="tx1"/>
                </a:solidFill>
                <a:latin typeface="Arial" pitchFamily="34" charset="0"/>
              </a:defRPr>
            </a:lvl2pPr>
            <a:lvl3pPr algn="l" defTabSz="455602" rtl="0" eaLnBrk="1" fontAlgn="base" hangingPunct="1">
              <a:lnSpc>
                <a:spcPts val="3000"/>
              </a:lnSpc>
              <a:spcBef>
                <a:spcPct val="0"/>
              </a:spcBef>
              <a:spcAft>
                <a:spcPct val="0"/>
              </a:spcAft>
              <a:defRPr sz="3000" b="1">
                <a:solidFill>
                  <a:schemeClr val="tx1"/>
                </a:solidFill>
                <a:latin typeface="Arial" pitchFamily="34" charset="0"/>
              </a:defRPr>
            </a:lvl3pPr>
            <a:lvl4pPr algn="l" defTabSz="455602" rtl="0" eaLnBrk="1" fontAlgn="base" hangingPunct="1">
              <a:lnSpc>
                <a:spcPts val="3000"/>
              </a:lnSpc>
              <a:spcBef>
                <a:spcPct val="0"/>
              </a:spcBef>
              <a:spcAft>
                <a:spcPct val="0"/>
              </a:spcAft>
              <a:defRPr sz="3000" b="1">
                <a:solidFill>
                  <a:schemeClr val="tx1"/>
                </a:solidFill>
                <a:latin typeface="Arial" pitchFamily="34" charset="0"/>
              </a:defRPr>
            </a:lvl4pPr>
            <a:lvl5pPr algn="l" defTabSz="455602" rtl="0" eaLnBrk="1" fontAlgn="base" hangingPunct="1">
              <a:lnSpc>
                <a:spcPts val="3000"/>
              </a:lnSpc>
              <a:spcBef>
                <a:spcPct val="0"/>
              </a:spcBef>
              <a:spcAft>
                <a:spcPct val="0"/>
              </a:spcAft>
              <a:defRPr sz="3000" b="1">
                <a:solidFill>
                  <a:schemeClr val="tx1"/>
                </a:solidFill>
                <a:latin typeface="Arial" pitchFamily="34" charset="0"/>
              </a:defRPr>
            </a:lvl5pPr>
            <a:lvl6pPr marL="457189" algn="l" defTabSz="455602" rtl="0" eaLnBrk="1" fontAlgn="base" hangingPunct="1">
              <a:lnSpc>
                <a:spcPts val="2800"/>
              </a:lnSpc>
              <a:spcBef>
                <a:spcPct val="0"/>
              </a:spcBef>
              <a:spcAft>
                <a:spcPct val="0"/>
              </a:spcAft>
              <a:defRPr sz="3200" b="1">
                <a:solidFill>
                  <a:schemeClr val="tx1"/>
                </a:solidFill>
                <a:latin typeface="Arial" pitchFamily="34" charset="0"/>
              </a:defRPr>
            </a:lvl6pPr>
            <a:lvl7pPr marL="914377" algn="l" defTabSz="455602" rtl="0" eaLnBrk="1" fontAlgn="base" hangingPunct="1">
              <a:lnSpc>
                <a:spcPts val="2800"/>
              </a:lnSpc>
              <a:spcBef>
                <a:spcPct val="0"/>
              </a:spcBef>
              <a:spcAft>
                <a:spcPct val="0"/>
              </a:spcAft>
              <a:defRPr sz="3200" b="1">
                <a:solidFill>
                  <a:schemeClr val="tx1"/>
                </a:solidFill>
                <a:latin typeface="Arial" pitchFamily="34" charset="0"/>
              </a:defRPr>
            </a:lvl7pPr>
            <a:lvl8pPr marL="1371566" algn="l" defTabSz="455602" rtl="0" eaLnBrk="1" fontAlgn="base" hangingPunct="1">
              <a:lnSpc>
                <a:spcPts val="2800"/>
              </a:lnSpc>
              <a:spcBef>
                <a:spcPct val="0"/>
              </a:spcBef>
              <a:spcAft>
                <a:spcPct val="0"/>
              </a:spcAft>
              <a:defRPr sz="3200" b="1">
                <a:solidFill>
                  <a:schemeClr val="tx1"/>
                </a:solidFill>
                <a:latin typeface="Arial" pitchFamily="34" charset="0"/>
              </a:defRPr>
            </a:lvl8pPr>
            <a:lvl9pPr marL="1828754" algn="l" defTabSz="455602" rtl="0" eaLnBrk="1" fontAlgn="base" hangingPunct="1">
              <a:lnSpc>
                <a:spcPts val="2800"/>
              </a:lnSpc>
              <a:spcBef>
                <a:spcPct val="0"/>
              </a:spcBef>
              <a:spcAft>
                <a:spcPct val="0"/>
              </a:spcAft>
              <a:defRPr sz="3200" b="1">
                <a:solidFill>
                  <a:schemeClr val="tx1"/>
                </a:solidFill>
                <a:latin typeface="Arial" pitchFamily="34" charset="0"/>
              </a:defRPr>
            </a:lvl9pPr>
          </a:lstStyle>
          <a:p>
            <a:r>
              <a:rPr lang="de-DE" altLang="de-DE">
                <a:latin typeface="Arial" pitchFamily="34" charset="0"/>
              </a:rPr>
              <a:t>Ergebnisse</a:t>
            </a:r>
            <a:endParaRPr lang="de-DE" altLang="de-DE" dirty="0">
              <a:latin typeface="Arial" pitchFamily="34" charset="0"/>
            </a:endParaRPr>
          </a:p>
        </p:txBody>
      </p:sp>
      <p:pic>
        <p:nvPicPr>
          <p:cNvPr id="17" name="Graphic 16" descr="Presentation with pie chart with solid fill">
            <a:extLst>
              <a:ext uri="{FF2B5EF4-FFF2-40B4-BE49-F238E27FC236}">
                <a16:creationId xmlns:a16="http://schemas.microsoft.com/office/drawing/2014/main" id="{6518F143-5C65-CA29-8EC3-5BFDEF8137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44912" y="155425"/>
            <a:ext cx="333166" cy="333166"/>
          </a:xfrm>
          <a:prstGeom prst="rect">
            <a:avLst/>
          </a:prstGeom>
        </p:spPr>
      </p:pic>
    </p:spTree>
    <p:extLst>
      <p:ext uri="{BB962C8B-B14F-4D97-AF65-F5344CB8AC3E}">
        <p14:creationId xmlns:p14="http://schemas.microsoft.com/office/powerpoint/2010/main" val="648114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33F7B9-1880-E029-6B48-00E01ADFAFBC}"/>
              </a:ext>
            </a:extLst>
          </p:cNvPr>
          <p:cNvSpPr>
            <a:spLocks noGrp="1"/>
          </p:cNvSpPr>
          <p:nvPr>
            <p:ph type="title"/>
          </p:nvPr>
        </p:nvSpPr>
        <p:spPr/>
        <p:txBody>
          <a:bodyPr/>
          <a:lstStyle/>
          <a:p>
            <a:r>
              <a:rPr lang="de-DE"/>
              <a:t>Inhalt</a:t>
            </a:r>
          </a:p>
        </p:txBody>
      </p:sp>
      <p:sp>
        <p:nvSpPr>
          <p:cNvPr id="4" name="Textplatzhalter 3">
            <a:extLst>
              <a:ext uri="{FF2B5EF4-FFF2-40B4-BE49-F238E27FC236}">
                <a16:creationId xmlns:a16="http://schemas.microsoft.com/office/drawing/2014/main" id="{B3758AD1-27ED-7D39-065C-C9E3A2C9901B}"/>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06E94308-520B-44E1-1B00-D178687B24AD}"/>
              </a:ext>
            </a:extLst>
          </p:cNvPr>
          <p:cNvSpPr>
            <a:spLocks noGrp="1"/>
          </p:cNvSpPr>
          <p:nvPr>
            <p:ph type="dt" sz="half" idx="14"/>
          </p:nvPr>
        </p:nvSpPr>
        <p:spPr/>
        <p:txBody>
          <a:bodyPr/>
          <a:lstStyle/>
          <a:p>
            <a:pPr>
              <a:defRPr/>
            </a:pPr>
            <a:fld id="{7E4165A3-ACD9-4AA5-B95A-82DA06B8D41A}" type="datetime1">
              <a:rPr lang="de-DE" smtClean="0"/>
              <a:pPr>
                <a:defRPr/>
              </a:pPr>
              <a:t>19.09.2023</a:t>
            </a:fld>
            <a:endParaRPr lang="de-DE"/>
          </a:p>
        </p:txBody>
      </p:sp>
      <p:sp>
        <p:nvSpPr>
          <p:cNvPr id="6" name="Foliennummernplatzhalter 5">
            <a:extLst>
              <a:ext uri="{FF2B5EF4-FFF2-40B4-BE49-F238E27FC236}">
                <a16:creationId xmlns:a16="http://schemas.microsoft.com/office/drawing/2014/main" id="{C2F221E9-20D0-5A71-EF7A-E649825B6031}"/>
              </a:ext>
            </a:extLst>
          </p:cNvPr>
          <p:cNvSpPr>
            <a:spLocks noGrp="1"/>
          </p:cNvSpPr>
          <p:nvPr>
            <p:ph type="sldNum" sz="quarter" idx="15"/>
          </p:nvPr>
        </p:nvSpPr>
        <p:spPr/>
        <p:txBody>
          <a:bodyPr/>
          <a:lstStyle/>
          <a:p>
            <a:pPr>
              <a:defRPr/>
            </a:pPr>
            <a:r>
              <a:rPr lang="de-DE"/>
              <a:t>Seite </a:t>
            </a:r>
            <a:fld id="{43310F81-32EE-4F95-9E9C-0BDC6AD52EEC}" type="slidenum">
              <a:rPr lang="de-DE" smtClean="0"/>
              <a:pPr>
                <a:defRPr/>
              </a:pPr>
              <a:t>17</a:t>
            </a:fld>
            <a:endParaRPr lang="de-DE"/>
          </a:p>
        </p:txBody>
      </p:sp>
      <p:sp>
        <p:nvSpPr>
          <p:cNvPr id="7" name="Rechteck: abgerundete Ecken 6">
            <a:extLst>
              <a:ext uri="{FF2B5EF4-FFF2-40B4-BE49-F238E27FC236}">
                <a16:creationId xmlns:a16="http://schemas.microsoft.com/office/drawing/2014/main" id="{0E2B73CE-933A-6E59-5556-D0F24248EAD7}"/>
              </a:ext>
            </a:extLst>
          </p:cNvPr>
          <p:cNvSpPr/>
          <p:nvPr/>
        </p:nvSpPr>
        <p:spPr>
          <a:xfrm>
            <a:off x="1204388" y="1344168"/>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solidFill>
                  <a:schemeClr val="tx1"/>
                </a:solidFill>
                <a:latin typeface="Arial"/>
                <a:ea typeface="+mn-ea"/>
                <a:cs typeface="+mn-cs"/>
              </a:rPr>
              <a:t>Motivation &amp; Fragestellung</a:t>
            </a:r>
          </a:p>
        </p:txBody>
      </p:sp>
      <p:sp>
        <p:nvSpPr>
          <p:cNvPr id="8" name="Rechteck: abgerundete Ecken 7">
            <a:extLst>
              <a:ext uri="{FF2B5EF4-FFF2-40B4-BE49-F238E27FC236}">
                <a16:creationId xmlns:a16="http://schemas.microsoft.com/office/drawing/2014/main" id="{65C9E791-B5D4-B9E7-0B7D-DC1DE181E4F6}"/>
              </a:ext>
            </a:extLst>
          </p:cNvPr>
          <p:cNvSpPr/>
          <p:nvPr/>
        </p:nvSpPr>
        <p:spPr>
          <a:xfrm>
            <a:off x="4685025" y="1344168"/>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a:t>Implementation</a:t>
            </a:r>
          </a:p>
        </p:txBody>
      </p:sp>
      <p:sp>
        <p:nvSpPr>
          <p:cNvPr id="9" name="Rechteck: abgerundete Ecken 8">
            <a:extLst>
              <a:ext uri="{FF2B5EF4-FFF2-40B4-BE49-F238E27FC236}">
                <a16:creationId xmlns:a16="http://schemas.microsoft.com/office/drawing/2014/main" id="{A75071DE-13CB-11B9-7FD8-A49E4FFABDAE}"/>
              </a:ext>
            </a:extLst>
          </p:cNvPr>
          <p:cNvSpPr/>
          <p:nvPr/>
        </p:nvSpPr>
        <p:spPr>
          <a:xfrm>
            <a:off x="8165662" y="1344168"/>
            <a:ext cx="1913716" cy="1188720"/>
          </a:xfrm>
          <a:prstGeom prst="roundRect">
            <a:avLst/>
          </a:prstGeom>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a:solidFill>
                  <a:schemeClr val="bg1"/>
                </a:solidFill>
              </a:rPr>
              <a:t>Validierung</a:t>
            </a:r>
          </a:p>
        </p:txBody>
      </p:sp>
      <p:sp>
        <p:nvSpPr>
          <p:cNvPr id="10" name="Rechteck: abgerundete Ecken 9">
            <a:extLst>
              <a:ext uri="{FF2B5EF4-FFF2-40B4-BE49-F238E27FC236}">
                <a16:creationId xmlns:a16="http://schemas.microsoft.com/office/drawing/2014/main" id="{2FA0B64C-251D-1CBE-B369-A209C3B49748}"/>
              </a:ext>
            </a:extLst>
          </p:cNvPr>
          <p:cNvSpPr/>
          <p:nvPr/>
        </p:nvSpPr>
        <p:spPr>
          <a:xfrm>
            <a:off x="2606346" y="3831337"/>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a:t>Daten &amp; Annahmen</a:t>
            </a:r>
          </a:p>
        </p:txBody>
      </p:sp>
      <p:sp>
        <p:nvSpPr>
          <p:cNvPr id="11" name="Rechteck: abgerundete Ecken 10">
            <a:extLst>
              <a:ext uri="{FF2B5EF4-FFF2-40B4-BE49-F238E27FC236}">
                <a16:creationId xmlns:a16="http://schemas.microsoft.com/office/drawing/2014/main" id="{754ED11A-5EDD-1BB9-44E1-069D23F82BC4}"/>
              </a:ext>
            </a:extLst>
          </p:cNvPr>
          <p:cNvSpPr/>
          <p:nvPr/>
        </p:nvSpPr>
        <p:spPr>
          <a:xfrm>
            <a:off x="6102229" y="3831337"/>
            <a:ext cx="1913716" cy="1188720"/>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dirty="0">
                <a:solidFill>
                  <a:schemeClr val="tx1"/>
                </a:solidFill>
              </a:rPr>
              <a:t>Ergebnisse</a:t>
            </a:r>
          </a:p>
        </p:txBody>
      </p:sp>
      <p:sp>
        <p:nvSpPr>
          <p:cNvPr id="12" name="Rechteck: abgerundete Ecken 11">
            <a:extLst>
              <a:ext uri="{FF2B5EF4-FFF2-40B4-BE49-F238E27FC236}">
                <a16:creationId xmlns:a16="http://schemas.microsoft.com/office/drawing/2014/main" id="{AEBD0E54-6808-CEB1-761F-AA1867804FA6}"/>
              </a:ext>
            </a:extLst>
          </p:cNvPr>
          <p:cNvSpPr/>
          <p:nvPr/>
        </p:nvSpPr>
        <p:spPr>
          <a:xfrm>
            <a:off x="9565744" y="3826756"/>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Interpretation &amp; Fazit</a:t>
            </a:r>
          </a:p>
        </p:txBody>
      </p:sp>
      <p:pic>
        <p:nvPicPr>
          <p:cNvPr id="13" name="Grafik 12" descr="Fragezeichen mit einfarbiger Füllung">
            <a:extLst>
              <a:ext uri="{FF2B5EF4-FFF2-40B4-BE49-F238E27FC236}">
                <a16:creationId xmlns:a16="http://schemas.microsoft.com/office/drawing/2014/main" id="{266A6C9A-9372-77F1-3842-80AE783510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04388" y="1408440"/>
            <a:ext cx="464233" cy="464233"/>
          </a:xfrm>
          <a:prstGeom prst="rect">
            <a:avLst/>
          </a:prstGeom>
        </p:spPr>
      </p:pic>
      <p:pic>
        <p:nvPicPr>
          <p:cNvPr id="14" name="Graphic 10" descr="Research with solid fill">
            <a:extLst>
              <a:ext uri="{FF2B5EF4-FFF2-40B4-BE49-F238E27FC236}">
                <a16:creationId xmlns:a16="http://schemas.microsoft.com/office/drawing/2014/main" id="{B3B1EAB9-5845-A1AF-6CB3-6A57D7B274E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05914" y="3897475"/>
            <a:ext cx="316991" cy="316991"/>
          </a:xfrm>
          <a:prstGeom prst="rect">
            <a:avLst/>
          </a:prstGeom>
        </p:spPr>
      </p:pic>
      <p:pic>
        <p:nvPicPr>
          <p:cNvPr id="15" name="Graphic 12" descr="Route (Two Pins With A Path) with solid fill">
            <a:extLst>
              <a:ext uri="{FF2B5EF4-FFF2-40B4-BE49-F238E27FC236}">
                <a16:creationId xmlns:a16="http://schemas.microsoft.com/office/drawing/2014/main" id="{291B9B68-1A54-4E5D-F371-7BF787F43C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42371" y="1411299"/>
            <a:ext cx="369126" cy="369126"/>
          </a:xfrm>
          <a:prstGeom prst="rect">
            <a:avLst/>
          </a:prstGeom>
        </p:spPr>
      </p:pic>
      <p:pic>
        <p:nvPicPr>
          <p:cNvPr id="16" name="Graphic 16" descr="Presentation with pie chart with solid fill">
            <a:extLst>
              <a:ext uri="{FF2B5EF4-FFF2-40B4-BE49-F238E27FC236}">
                <a16:creationId xmlns:a16="http://schemas.microsoft.com/office/drawing/2014/main" id="{19B1BC35-1184-681E-44E4-DDE9CD1AF44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91462" y="3897475"/>
            <a:ext cx="407279" cy="407279"/>
          </a:xfrm>
          <a:prstGeom prst="rect">
            <a:avLst/>
          </a:prstGeom>
        </p:spPr>
      </p:pic>
      <p:pic>
        <p:nvPicPr>
          <p:cNvPr id="17" name="Grafik 16" descr="Abakus mit einfarbiger Füllung">
            <a:extLst>
              <a:ext uri="{FF2B5EF4-FFF2-40B4-BE49-F238E27FC236}">
                <a16:creationId xmlns:a16="http://schemas.microsoft.com/office/drawing/2014/main" id="{7E7AA31D-1EE3-A17E-8945-2FF6FDC9DB2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65662" y="1407980"/>
            <a:ext cx="401191" cy="401191"/>
          </a:xfrm>
          <a:prstGeom prst="rect">
            <a:avLst/>
          </a:prstGeom>
        </p:spPr>
      </p:pic>
      <p:pic>
        <p:nvPicPr>
          <p:cNvPr id="18" name="Graphic 22" descr="Upward trend with solid fill">
            <a:extLst>
              <a:ext uri="{FF2B5EF4-FFF2-40B4-BE49-F238E27FC236}">
                <a16:creationId xmlns:a16="http://schemas.microsoft.com/office/drawing/2014/main" id="{F548C62E-727B-8D7C-880D-811DD52D483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65744" y="3879538"/>
            <a:ext cx="343701" cy="343701"/>
          </a:xfrm>
          <a:prstGeom prst="rect">
            <a:avLst/>
          </a:prstGeom>
        </p:spPr>
      </p:pic>
      <p:cxnSp>
        <p:nvCxnSpPr>
          <p:cNvPr id="19" name="Gerade Verbindung mit Pfeil 18">
            <a:extLst>
              <a:ext uri="{FF2B5EF4-FFF2-40B4-BE49-F238E27FC236}">
                <a16:creationId xmlns:a16="http://schemas.microsoft.com/office/drawing/2014/main" id="{116362CA-66C6-C7A6-CEC6-628364FB038A}"/>
              </a:ext>
            </a:extLst>
          </p:cNvPr>
          <p:cNvCxnSpPr/>
          <p:nvPr/>
        </p:nvCxnSpPr>
        <p:spPr>
          <a:xfrm>
            <a:off x="1204388" y="3182112"/>
            <a:ext cx="10582228" cy="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20" name="Rechteck 19">
            <a:extLst>
              <a:ext uri="{FF2B5EF4-FFF2-40B4-BE49-F238E27FC236}">
                <a16:creationId xmlns:a16="http://schemas.microsoft.com/office/drawing/2014/main" id="{C717680B-08B3-EB08-C1B8-98D27799414F}"/>
              </a:ext>
            </a:extLst>
          </p:cNvPr>
          <p:cNvSpPr/>
          <p:nvPr/>
        </p:nvSpPr>
        <p:spPr>
          <a:xfrm rot="2762411">
            <a:off x="2065959" y="3087967"/>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1" name="Rechteck 20">
            <a:extLst>
              <a:ext uri="{FF2B5EF4-FFF2-40B4-BE49-F238E27FC236}">
                <a16:creationId xmlns:a16="http://schemas.microsoft.com/office/drawing/2014/main" id="{573D3FF4-1E1E-2C12-A4FC-CA3210891200}"/>
              </a:ext>
            </a:extLst>
          </p:cNvPr>
          <p:cNvSpPr/>
          <p:nvPr/>
        </p:nvSpPr>
        <p:spPr>
          <a:xfrm rot="2762411">
            <a:off x="3467611" y="3087966"/>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2" name="Rechteck 21">
            <a:extLst>
              <a:ext uri="{FF2B5EF4-FFF2-40B4-BE49-F238E27FC236}">
                <a16:creationId xmlns:a16="http://schemas.microsoft.com/office/drawing/2014/main" id="{736AB3F3-46E6-5388-3222-6F950D4D04D3}"/>
              </a:ext>
            </a:extLst>
          </p:cNvPr>
          <p:cNvSpPr/>
          <p:nvPr/>
        </p:nvSpPr>
        <p:spPr>
          <a:xfrm rot="2762411">
            <a:off x="5546596" y="3072898"/>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3" name="Rechteck 22">
            <a:extLst>
              <a:ext uri="{FF2B5EF4-FFF2-40B4-BE49-F238E27FC236}">
                <a16:creationId xmlns:a16="http://schemas.microsoft.com/office/drawing/2014/main" id="{1AB00473-F65C-C121-A88F-DE01BB769E4A}"/>
              </a:ext>
            </a:extLst>
          </p:cNvPr>
          <p:cNvSpPr/>
          <p:nvPr/>
        </p:nvSpPr>
        <p:spPr>
          <a:xfrm rot="2762411">
            <a:off x="6957572" y="3097110"/>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4" name="Rechteck 23">
            <a:extLst>
              <a:ext uri="{FF2B5EF4-FFF2-40B4-BE49-F238E27FC236}">
                <a16:creationId xmlns:a16="http://schemas.microsoft.com/office/drawing/2014/main" id="{5C7B7EFD-A59F-C037-FE62-564C656BCCF3}"/>
              </a:ext>
            </a:extLst>
          </p:cNvPr>
          <p:cNvSpPr/>
          <p:nvPr/>
        </p:nvSpPr>
        <p:spPr>
          <a:xfrm rot="2762411">
            <a:off x="9036557" y="3072898"/>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5" name="Rechteck 24">
            <a:extLst>
              <a:ext uri="{FF2B5EF4-FFF2-40B4-BE49-F238E27FC236}">
                <a16:creationId xmlns:a16="http://schemas.microsoft.com/office/drawing/2014/main" id="{726BB3BD-D056-81F8-59DA-76C037EA9FCA}"/>
              </a:ext>
            </a:extLst>
          </p:cNvPr>
          <p:cNvSpPr/>
          <p:nvPr/>
        </p:nvSpPr>
        <p:spPr>
          <a:xfrm rot="2762411">
            <a:off x="10430899" y="3087967"/>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cxnSp>
        <p:nvCxnSpPr>
          <p:cNvPr id="26" name="Gerade Verbindung mit Pfeil 25">
            <a:extLst>
              <a:ext uri="{FF2B5EF4-FFF2-40B4-BE49-F238E27FC236}">
                <a16:creationId xmlns:a16="http://schemas.microsoft.com/office/drawing/2014/main" id="{5507683E-B137-DBF4-D2DF-1E3FD604890E}"/>
              </a:ext>
            </a:extLst>
          </p:cNvPr>
          <p:cNvCxnSpPr>
            <a:cxnSpLocks/>
          </p:cNvCxnSpPr>
          <p:nvPr/>
        </p:nvCxnSpPr>
        <p:spPr>
          <a:xfrm flipV="1">
            <a:off x="2157603" y="2568803"/>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7" name="Gerade Verbindung mit Pfeil 26">
            <a:extLst>
              <a:ext uri="{FF2B5EF4-FFF2-40B4-BE49-F238E27FC236}">
                <a16:creationId xmlns:a16="http://schemas.microsoft.com/office/drawing/2014/main" id="{C45EF932-CFB2-96E7-DF55-F423CF32CF34}"/>
              </a:ext>
            </a:extLst>
          </p:cNvPr>
          <p:cNvCxnSpPr>
            <a:cxnSpLocks/>
          </p:cNvCxnSpPr>
          <p:nvPr/>
        </p:nvCxnSpPr>
        <p:spPr>
          <a:xfrm flipV="1">
            <a:off x="3563204" y="331752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8" name="Gerade Verbindung mit Pfeil 27">
            <a:extLst>
              <a:ext uri="{FF2B5EF4-FFF2-40B4-BE49-F238E27FC236}">
                <a16:creationId xmlns:a16="http://schemas.microsoft.com/office/drawing/2014/main" id="{E37F0027-9A71-5323-9FD4-109C07089857}"/>
              </a:ext>
            </a:extLst>
          </p:cNvPr>
          <p:cNvCxnSpPr>
            <a:cxnSpLocks/>
          </p:cNvCxnSpPr>
          <p:nvPr/>
        </p:nvCxnSpPr>
        <p:spPr>
          <a:xfrm flipV="1">
            <a:off x="5642765" y="2568803"/>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9" name="Gerade Verbindung mit Pfeil 28">
            <a:extLst>
              <a:ext uri="{FF2B5EF4-FFF2-40B4-BE49-F238E27FC236}">
                <a16:creationId xmlns:a16="http://schemas.microsoft.com/office/drawing/2014/main" id="{21AAAFA9-D1FC-163E-9C98-4B912339F0E5}"/>
              </a:ext>
            </a:extLst>
          </p:cNvPr>
          <p:cNvCxnSpPr>
            <a:cxnSpLocks/>
          </p:cNvCxnSpPr>
          <p:nvPr/>
        </p:nvCxnSpPr>
        <p:spPr>
          <a:xfrm flipV="1">
            <a:off x="7048367" y="331752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30" name="Gerade Verbindung mit Pfeil 29">
            <a:extLst>
              <a:ext uri="{FF2B5EF4-FFF2-40B4-BE49-F238E27FC236}">
                <a16:creationId xmlns:a16="http://schemas.microsoft.com/office/drawing/2014/main" id="{A670A1A9-7B0F-EC4C-F482-A78328D76DA0}"/>
              </a:ext>
            </a:extLst>
          </p:cNvPr>
          <p:cNvCxnSpPr>
            <a:cxnSpLocks/>
          </p:cNvCxnSpPr>
          <p:nvPr/>
        </p:nvCxnSpPr>
        <p:spPr>
          <a:xfrm flipV="1">
            <a:off x="9127929" y="255373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31" name="Gerade Verbindung mit Pfeil 30">
            <a:extLst>
              <a:ext uri="{FF2B5EF4-FFF2-40B4-BE49-F238E27FC236}">
                <a16:creationId xmlns:a16="http://schemas.microsoft.com/office/drawing/2014/main" id="{8272E310-54AE-A9A3-DB80-C612D34EFF4E}"/>
              </a:ext>
            </a:extLst>
          </p:cNvPr>
          <p:cNvCxnSpPr>
            <a:cxnSpLocks/>
          </p:cNvCxnSpPr>
          <p:nvPr/>
        </p:nvCxnSpPr>
        <p:spPr>
          <a:xfrm flipV="1">
            <a:off x="10522602" y="330098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186053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Datumsplatzhalter 6">
            <a:extLst>
              <a:ext uri="{FF2B5EF4-FFF2-40B4-BE49-F238E27FC236}">
                <a16:creationId xmlns:a16="http://schemas.microsoft.com/office/drawing/2014/main" id="{D0E199D4-D705-0AD4-753F-18B1153AA5AE}"/>
              </a:ext>
            </a:extLst>
          </p:cNvPr>
          <p:cNvSpPr>
            <a:spLocks noGrp="1"/>
          </p:cNvSpPr>
          <p:nvPr>
            <p:ph type="dt"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03B497E7-E929-4064-B944-B3F4A4A7E440}" type="datetime1">
              <a:rPr lang="de-DE" altLang="de-DE" smtClean="0"/>
              <a:pPr eaLnBrk="1" fontAlgn="base" hangingPunct="1">
                <a:spcBef>
                  <a:spcPct val="0"/>
                </a:spcBef>
                <a:spcAft>
                  <a:spcPct val="0"/>
                </a:spcAft>
              </a:pPr>
              <a:t>19.09.2023</a:t>
            </a:fld>
            <a:endParaRPr lang="de-DE" altLang="de-DE"/>
          </a:p>
        </p:txBody>
      </p:sp>
      <p:sp>
        <p:nvSpPr>
          <p:cNvPr id="4102" name="Foliennummernplatzhalter 7">
            <a:extLst>
              <a:ext uri="{FF2B5EF4-FFF2-40B4-BE49-F238E27FC236}">
                <a16:creationId xmlns:a16="http://schemas.microsoft.com/office/drawing/2014/main" id="{BB14ADD2-A3C5-95BD-C53D-E3A99C59CD4C}"/>
              </a:ext>
            </a:extLst>
          </p:cNvPr>
          <p:cNvSpPr>
            <a:spLocks noGrp="1"/>
          </p:cNvSpPr>
          <p:nvPr>
            <p:ph type="sldNum" sz="quarter" idx="17"/>
          </p:nvPr>
        </p:nvSpPr>
        <p:spPr bwMode="auto">
          <a:xfrm>
            <a:off x="1206500" y="6361113"/>
            <a:ext cx="971550" cy="214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a:t>Seite </a:t>
            </a:r>
            <a:fld id="{7F5CFEBC-59A2-48F9-8A4C-99D6EE2A2DB4}" type="slidenum">
              <a:rPr lang="de-DE" altLang="de-DE"/>
              <a:pPr eaLnBrk="1" hangingPunct="1"/>
              <a:t>18</a:t>
            </a:fld>
            <a:endParaRPr lang="de-DE" altLang="de-DE"/>
          </a:p>
        </p:txBody>
      </p:sp>
      <p:sp>
        <p:nvSpPr>
          <p:cNvPr id="2" name="Titel 10">
            <a:extLst>
              <a:ext uri="{FF2B5EF4-FFF2-40B4-BE49-F238E27FC236}">
                <a16:creationId xmlns:a16="http://schemas.microsoft.com/office/drawing/2014/main" id="{177C0179-04CE-2655-1810-12C35D7F596A}"/>
              </a:ext>
            </a:extLst>
          </p:cNvPr>
          <p:cNvSpPr>
            <a:spLocks noGrp="1"/>
          </p:cNvSpPr>
          <p:nvPr>
            <p:ph type="title"/>
          </p:nvPr>
        </p:nvSpPr>
        <p:spPr>
          <a:xfrm>
            <a:off x="1960935" y="170320"/>
            <a:ext cx="2172915" cy="432822"/>
          </a:xfrm>
        </p:spPr>
        <p:txBody>
          <a:bodyPr/>
          <a:lstStyle/>
          <a:p>
            <a:r>
              <a:rPr lang="de-DE" altLang="de-DE" dirty="0">
                <a:latin typeface="Arial" pitchFamily="34" charset="0"/>
              </a:rPr>
              <a:t>Validierung </a:t>
            </a:r>
          </a:p>
        </p:txBody>
      </p:sp>
      <p:sp>
        <p:nvSpPr>
          <p:cNvPr id="10" name="Textfeld 9">
            <a:extLst>
              <a:ext uri="{FF2B5EF4-FFF2-40B4-BE49-F238E27FC236}">
                <a16:creationId xmlns:a16="http://schemas.microsoft.com/office/drawing/2014/main" id="{56BB0119-4837-7F2A-BA1D-5178F24CA52A}"/>
              </a:ext>
            </a:extLst>
          </p:cNvPr>
          <p:cNvSpPr txBox="1"/>
          <p:nvPr/>
        </p:nvSpPr>
        <p:spPr>
          <a:xfrm>
            <a:off x="1160188" y="483344"/>
            <a:ext cx="3584123" cy="307777"/>
          </a:xfrm>
          <a:prstGeom prst="rect">
            <a:avLst/>
          </a:prstGeom>
          <a:noFill/>
        </p:spPr>
        <p:txBody>
          <a:bodyPr wrap="none" rtlCol="0">
            <a:spAutoFit/>
          </a:bodyPr>
          <a:lstStyle/>
          <a:p>
            <a:r>
              <a:rPr lang="de-DE" sz="1400" dirty="0"/>
              <a:t>Validierung der gewonnenen Erkenntnisse:</a:t>
            </a:r>
          </a:p>
        </p:txBody>
      </p:sp>
      <p:sp>
        <p:nvSpPr>
          <p:cNvPr id="9" name="Rechteck: abgerundete Ecken 8">
            <a:extLst>
              <a:ext uri="{FF2B5EF4-FFF2-40B4-BE49-F238E27FC236}">
                <a16:creationId xmlns:a16="http://schemas.microsoft.com/office/drawing/2014/main" id="{831AB779-24C5-C307-F331-54555E958DE7}"/>
              </a:ext>
            </a:extLst>
          </p:cNvPr>
          <p:cNvSpPr/>
          <p:nvPr/>
        </p:nvSpPr>
        <p:spPr>
          <a:xfrm>
            <a:off x="1206500" y="170320"/>
            <a:ext cx="616023" cy="28086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pic>
        <p:nvPicPr>
          <p:cNvPr id="11" name="Graphic 16" descr="Presentation with pie chart with solid fill">
            <a:extLst>
              <a:ext uri="{FF2B5EF4-FFF2-40B4-BE49-F238E27FC236}">
                <a16:creationId xmlns:a16="http://schemas.microsoft.com/office/drawing/2014/main" id="{04FFE696-382C-C375-141C-BD0B43A7CA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4912" y="155425"/>
            <a:ext cx="333166" cy="333166"/>
          </a:xfrm>
          <a:prstGeom prst="rect">
            <a:avLst/>
          </a:prstGeom>
        </p:spPr>
      </p:pic>
      <p:graphicFrame>
        <p:nvGraphicFramePr>
          <p:cNvPr id="12" name="Tabelle 12">
            <a:extLst>
              <a:ext uri="{FF2B5EF4-FFF2-40B4-BE49-F238E27FC236}">
                <a16:creationId xmlns:a16="http://schemas.microsoft.com/office/drawing/2014/main" id="{0AB0DC12-22A9-CA40-BB61-970831616FDD}"/>
              </a:ext>
            </a:extLst>
          </p:cNvPr>
          <p:cNvGraphicFramePr>
            <a:graphicFrameLocks noGrp="1"/>
          </p:cNvGraphicFramePr>
          <p:nvPr>
            <p:extLst>
              <p:ext uri="{D42A27DB-BD31-4B8C-83A1-F6EECF244321}">
                <p14:modId xmlns:p14="http://schemas.microsoft.com/office/powerpoint/2010/main" val="1754490048"/>
              </p:ext>
            </p:extLst>
          </p:nvPr>
        </p:nvGraphicFramePr>
        <p:xfrm>
          <a:off x="1206500" y="912030"/>
          <a:ext cx="10918825" cy="4400879"/>
        </p:xfrm>
        <a:graphic>
          <a:graphicData uri="http://schemas.openxmlformats.org/drawingml/2006/table">
            <a:tbl>
              <a:tblPr firstRow="1" bandRow="1">
                <a:tableStyleId>{F5AB1C69-6EDB-4FF4-983F-18BD219EF322}</a:tableStyleId>
              </a:tblPr>
              <a:tblGrid>
                <a:gridCol w="1108076">
                  <a:extLst>
                    <a:ext uri="{9D8B030D-6E8A-4147-A177-3AD203B41FA5}">
                      <a16:colId xmlns:a16="http://schemas.microsoft.com/office/drawing/2014/main" val="3110163930"/>
                    </a:ext>
                  </a:extLst>
                </a:gridCol>
                <a:gridCol w="3571875">
                  <a:extLst>
                    <a:ext uri="{9D8B030D-6E8A-4147-A177-3AD203B41FA5}">
                      <a16:colId xmlns:a16="http://schemas.microsoft.com/office/drawing/2014/main" val="1132225488"/>
                    </a:ext>
                  </a:extLst>
                </a:gridCol>
                <a:gridCol w="2695575">
                  <a:extLst>
                    <a:ext uri="{9D8B030D-6E8A-4147-A177-3AD203B41FA5}">
                      <a16:colId xmlns:a16="http://schemas.microsoft.com/office/drawing/2014/main" val="687952668"/>
                    </a:ext>
                  </a:extLst>
                </a:gridCol>
                <a:gridCol w="3543299">
                  <a:extLst>
                    <a:ext uri="{9D8B030D-6E8A-4147-A177-3AD203B41FA5}">
                      <a16:colId xmlns:a16="http://schemas.microsoft.com/office/drawing/2014/main" val="3676553647"/>
                    </a:ext>
                  </a:extLst>
                </a:gridCol>
              </a:tblGrid>
              <a:tr h="463026">
                <a:tc>
                  <a:txBody>
                    <a:bodyPr/>
                    <a:lstStyle/>
                    <a:p>
                      <a:r>
                        <a:rPr lang="de-DE" sz="1400" dirty="0"/>
                        <a:t>Szenario:</a:t>
                      </a:r>
                    </a:p>
                  </a:txBody>
                  <a:tcPr/>
                </a:tc>
                <a:tc>
                  <a:txBody>
                    <a:bodyPr/>
                    <a:lstStyle/>
                    <a:p>
                      <a:r>
                        <a:rPr lang="de-DE" sz="1400" dirty="0"/>
                        <a:t>Parameter: </a:t>
                      </a:r>
                    </a:p>
                  </a:txBody>
                  <a:tcPr/>
                </a:tc>
                <a:tc>
                  <a:txBody>
                    <a:bodyPr/>
                    <a:lstStyle/>
                    <a:p>
                      <a:r>
                        <a:rPr lang="de-DE" sz="1400" dirty="0"/>
                        <a:t>Erwartung: </a:t>
                      </a:r>
                    </a:p>
                  </a:txBody>
                  <a:tcPr/>
                </a:tc>
                <a:tc>
                  <a:txBody>
                    <a:bodyPr/>
                    <a:lstStyle/>
                    <a:p>
                      <a:r>
                        <a:rPr lang="de-DE" sz="1400" dirty="0"/>
                        <a:t>Ergebnis: </a:t>
                      </a:r>
                    </a:p>
                  </a:txBody>
                  <a:tcPr/>
                </a:tc>
                <a:extLst>
                  <a:ext uri="{0D108BD9-81ED-4DB2-BD59-A6C34878D82A}">
                    <a16:rowId xmlns:a16="http://schemas.microsoft.com/office/drawing/2014/main" val="2922988470"/>
                  </a:ext>
                </a:extLst>
              </a:tr>
              <a:tr h="570854">
                <a:tc>
                  <a:txBody>
                    <a:bodyPr/>
                    <a:lstStyle/>
                    <a:p>
                      <a:r>
                        <a:rPr lang="de-DE" sz="1200" dirty="0"/>
                        <a:t>Szenario 1: </a:t>
                      </a:r>
                    </a:p>
                  </a:txBody>
                  <a:tcPr/>
                </a:tc>
                <a:tc>
                  <a:txBody>
                    <a:bodyPr/>
                    <a:lstStyle/>
                    <a:p>
                      <a:r>
                        <a:rPr lang="de-DE" sz="1200" dirty="0"/>
                        <a:t>Verringerung der Kapitalkosten um weitere 90% ausgehend vom Szenario Minimum </a:t>
                      </a:r>
                    </a:p>
                  </a:txBody>
                  <a:tcPr/>
                </a:tc>
                <a:tc>
                  <a:txBody>
                    <a:bodyPr/>
                    <a:lstStyle/>
                    <a:p>
                      <a:r>
                        <a:rPr lang="de-DE" sz="1200"/>
                        <a:t>Nutzung des H</a:t>
                      </a:r>
                      <a:r>
                        <a:rPr lang="de-DE" sz="1200" baseline="-25000"/>
                        <a:t>2</a:t>
                      </a:r>
                      <a:r>
                        <a:rPr lang="de-DE" sz="1200"/>
                        <a:t> – Systems </a:t>
                      </a:r>
                    </a:p>
                  </a:txBody>
                  <a:tcPr/>
                </a:tc>
                <a:tc>
                  <a:txBody>
                    <a:bodyPr/>
                    <a:lstStyle/>
                    <a:p>
                      <a:r>
                        <a:rPr lang="de-DE" sz="1200"/>
                        <a:t>Keine Nutzung des H</a:t>
                      </a:r>
                      <a:r>
                        <a:rPr lang="de-DE" sz="1200" baseline="-25000"/>
                        <a:t>2</a:t>
                      </a:r>
                      <a:r>
                        <a:rPr lang="de-DE" sz="1200"/>
                        <a:t> – Systems </a:t>
                      </a:r>
                    </a:p>
                  </a:txBody>
                  <a:tcPr/>
                </a:tc>
                <a:extLst>
                  <a:ext uri="{0D108BD9-81ED-4DB2-BD59-A6C34878D82A}">
                    <a16:rowId xmlns:a16="http://schemas.microsoft.com/office/drawing/2014/main" val="3287421227"/>
                  </a:ext>
                </a:extLst>
              </a:tr>
              <a:tr h="1035279">
                <a:tc>
                  <a:txBody>
                    <a:bodyPr/>
                    <a:lstStyle/>
                    <a:p>
                      <a:pPr marL="0" algn="l" defTabSz="457178" rtl="0" eaLnBrk="1" latinLnBrk="0" hangingPunct="1"/>
                      <a:r>
                        <a:rPr lang="de-DE" sz="1200" kern="1200" dirty="0">
                          <a:solidFill>
                            <a:schemeClr val="dk1"/>
                          </a:solidFill>
                          <a:latin typeface="+mn-lt"/>
                          <a:ea typeface="+mn-ea"/>
                          <a:cs typeface="+mn-cs"/>
                        </a:rPr>
                        <a:t>Szenario 2: </a:t>
                      </a:r>
                    </a:p>
                  </a:txBody>
                  <a:tcPr/>
                </a:tc>
                <a:tc>
                  <a:txBody>
                    <a:bodyPr/>
                    <a:lstStyle/>
                    <a:p>
                      <a:pPr marL="0" algn="l" defTabSz="457178" rtl="0" eaLnBrk="1" latinLnBrk="0" hangingPunct="1"/>
                      <a:r>
                        <a:rPr lang="de-DE" sz="1200" kern="1200">
                          <a:solidFill>
                            <a:schemeClr val="dk1"/>
                          </a:solidFill>
                          <a:latin typeface="+mn-lt"/>
                          <a:ea typeface="+mn-ea"/>
                          <a:cs typeface="+mn-cs"/>
                        </a:rPr>
                        <a:t>Reduktion der CO</a:t>
                      </a:r>
                      <a:r>
                        <a:rPr lang="de-DE" sz="1200" baseline="-25000"/>
                        <a:t>2</a:t>
                      </a:r>
                      <a:r>
                        <a:rPr lang="de-DE" sz="1200" kern="1200">
                          <a:solidFill>
                            <a:schemeClr val="dk1"/>
                          </a:solidFill>
                          <a:latin typeface="+mn-lt"/>
                          <a:ea typeface="+mn-ea"/>
                          <a:cs typeface="+mn-cs"/>
                        </a:rPr>
                        <a:t> – Emissionen beider Referenzwerke</a:t>
                      </a:r>
                    </a:p>
                  </a:txBody>
                  <a:tcPr/>
                </a:tc>
                <a:tc>
                  <a:txBody>
                    <a:bodyPr/>
                    <a:lstStyle/>
                    <a:p>
                      <a:pPr marL="0" algn="l" defTabSz="457178" rtl="0" eaLnBrk="1" latinLnBrk="0" hangingPunct="1"/>
                      <a:r>
                        <a:rPr lang="de-DE" sz="1200" kern="1200">
                          <a:solidFill>
                            <a:schemeClr val="dk1"/>
                          </a:solidFill>
                          <a:latin typeface="+mn-lt"/>
                          <a:ea typeface="+mn-ea"/>
                          <a:cs typeface="+mn-cs"/>
                        </a:rPr>
                        <a:t>CO</a:t>
                      </a:r>
                      <a:r>
                        <a:rPr lang="de-DE" sz="1200" baseline="-25000"/>
                        <a:t>2</a:t>
                      </a:r>
                      <a:r>
                        <a:rPr lang="de-DE" sz="1200" kern="1200">
                          <a:solidFill>
                            <a:schemeClr val="dk1"/>
                          </a:solidFill>
                          <a:latin typeface="+mn-lt"/>
                          <a:ea typeface="+mn-ea"/>
                          <a:cs typeface="+mn-cs"/>
                        </a:rPr>
                        <a:t> – Minimum bei Nutzung des gesamten PV – Stroms</a:t>
                      </a:r>
                    </a:p>
                  </a:txBody>
                  <a:tcPr/>
                </a:tc>
                <a:tc>
                  <a:txBody>
                    <a:bodyPr/>
                    <a:lstStyle/>
                    <a:p>
                      <a:pPr marL="0" algn="l" defTabSz="457178" rtl="0" eaLnBrk="1" latinLnBrk="0" hangingPunct="1"/>
                      <a:r>
                        <a:rPr lang="de-DE" sz="1200" kern="1200">
                          <a:solidFill>
                            <a:schemeClr val="dk1"/>
                          </a:solidFill>
                          <a:latin typeface="+mn-lt"/>
                          <a:ea typeface="+mn-ea"/>
                          <a:cs typeface="+mn-cs"/>
                        </a:rPr>
                        <a:t>Gas: Erwartung eingetroffen 60% der Basis CO</a:t>
                      </a:r>
                      <a:r>
                        <a:rPr lang="de-DE" sz="1200" baseline="-25000"/>
                        <a:t>2</a:t>
                      </a:r>
                      <a:r>
                        <a:rPr lang="de-DE" sz="1200" kern="1200">
                          <a:solidFill>
                            <a:schemeClr val="dk1"/>
                          </a:solidFill>
                          <a:latin typeface="+mn-lt"/>
                          <a:ea typeface="+mn-ea"/>
                          <a:cs typeface="+mn-cs"/>
                        </a:rPr>
                        <a:t> – Emissionen </a:t>
                      </a:r>
                    </a:p>
                    <a:p>
                      <a:pPr marL="0" algn="l" defTabSz="457178" rtl="0" eaLnBrk="1" latinLnBrk="0" hangingPunct="1"/>
                      <a:r>
                        <a:rPr lang="de-DE" sz="1200" kern="1200">
                          <a:solidFill>
                            <a:schemeClr val="dk1"/>
                          </a:solidFill>
                          <a:latin typeface="+mn-lt"/>
                          <a:ea typeface="+mn-ea"/>
                          <a:cs typeface="+mn-cs"/>
                        </a:rPr>
                        <a:t>EE: Erwartung nicht eingetroffen; Wärmepumpe skaliert gegen unendlich (Maßnahme: WP optimiert und Wert im H</a:t>
                      </a:r>
                      <a:r>
                        <a:rPr lang="de-DE" sz="1200" baseline="-25000"/>
                        <a:t>2</a:t>
                      </a:r>
                      <a:r>
                        <a:rPr lang="de-DE" sz="1200" kern="1200">
                          <a:solidFill>
                            <a:schemeClr val="dk1"/>
                          </a:solidFill>
                          <a:latin typeface="+mn-lt"/>
                          <a:ea typeface="+mn-ea"/>
                          <a:cs typeface="+mn-cs"/>
                        </a:rPr>
                        <a:t> – Netzwerk festgelegt)</a:t>
                      </a:r>
                    </a:p>
                  </a:txBody>
                  <a:tcPr/>
                </a:tc>
                <a:extLst>
                  <a:ext uri="{0D108BD9-81ED-4DB2-BD59-A6C34878D82A}">
                    <a16:rowId xmlns:a16="http://schemas.microsoft.com/office/drawing/2014/main" val="2946899110"/>
                  </a:ext>
                </a:extLst>
              </a:tr>
              <a:tr h="493776">
                <a:tc>
                  <a:txBody>
                    <a:bodyPr/>
                    <a:lstStyle/>
                    <a:p>
                      <a:pPr marL="0" algn="l" defTabSz="457178" rtl="0" eaLnBrk="1" latinLnBrk="0" hangingPunct="1"/>
                      <a:r>
                        <a:rPr lang="de-DE" sz="1200" kern="1200" dirty="0">
                          <a:solidFill>
                            <a:schemeClr val="dk1"/>
                          </a:solidFill>
                          <a:latin typeface="+mn-lt"/>
                          <a:ea typeface="+mn-ea"/>
                          <a:cs typeface="+mn-cs"/>
                        </a:rPr>
                        <a:t>Szenario 3:</a:t>
                      </a:r>
                    </a:p>
                  </a:txBody>
                  <a:tcPr/>
                </a:tc>
                <a:tc>
                  <a:txBody>
                    <a:bodyPr/>
                    <a:lstStyle/>
                    <a:p>
                      <a:endParaRPr lang="de-DE" sz="1200" dirty="0"/>
                    </a:p>
                  </a:txBody>
                  <a:tcPr/>
                </a:tc>
                <a:tc>
                  <a:txBody>
                    <a:bodyPr/>
                    <a:lstStyle/>
                    <a:p>
                      <a:endParaRPr lang="de-DE" sz="1200" dirty="0"/>
                    </a:p>
                  </a:txBody>
                  <a:tcPr/>
                </a:tc>
                <a:tc rowSpan="2">
                  <a:txBody>
                    <a:bodyPr/>
                    <a:lstStyle/>
                    <a:p>
                      <a:r>
                        <a:rPr lang="en-US" sz="1200"/>
                        <a:t>“The seasonal hydrogen storage system might be an interesting option if economics are not the main driver for the decision</a:t>
                      </a:r>
                    </a:p>
                    <a:p>
                      <a:r>
                        <a:rPr lang="en-US" sz="1200"/>
                        <a:t>to install such a system in one’s own home.” [1]</a:t>
                      </a:r>
                      <a:endParaRPr lang="de-DE" sz="1200"/>
                    </a:p>
                  </a:txBody>
                  <a:tcPr/>
                </a:tc>
                <a:extLst>
                  <a:ext uri="{0D108BD9-81ED-4DB2-BD59-A6C34878D82A}">
                    <a16:rowId xmlns:a16="http://schemas.microsoft.com/office/drawing/2014/main" val="2396233929"/>
                  </a:ext>
                </a:extLst>
              </a:tr>
              <a:tr h="466344">
                <a:tc>
                  <a:txBody>
                    <a:bodyPr/>
                    <a:lstStyle/>
                    <a:p>
                      <a:pPr marL="0" algn="l" defTabSz="457178" rtl="0" eaLnBrk="1" latinLnBrk="0" hangingPunct="1"/>
                      <a:r>
                        <a:rPr lang="de-DE" sz="1200" kern="1200" dirty="0">
                          <a:solidFill>
                            <a:schemeClr val="dk1"/>
                          </a:solidFill>
                          <a:latin typeface="+mn-lt"/>
                          <a:ea typeface="+mn-ea"/>
                          <a:cs typeface="+mn-cs"/>
                        </a:rPr>
                        <a:t>Szenario 4:</a:t>
                      </a:r>
                    </a:p>
                  </a:txBody>
                  <a:tcPr/>
                </a:tc>
                <a:tc>
                  <a:txBody>
                    <a:bodyPr/>
                    <a:lstStyle/>
                    <a:p>
                      <a:endParaRPr lang="de-DE" sz="1200" dirty="0"/>
                    </a:p>
                  </a:txBody>
                  <a:tcPr/>
                </a:tc>
                <a:tc>
                  <a:txBody>
                    <a:bodyPr/>
                    <a:lstStyle/>
                    <a:p>
                      <a:endParaRPr lang="de-DE" sz="1200" dirty="0"/>
                    </a:p>
                  </a:txBody>
                  <a:tcPr/>
                </a:tc>
                <a:tc vMerge="1">
                  <a:txBody>
                    <a:bodyPr/>
                    <a:lstStyle/>
                    <a:p>
                      <a:endParaRPr lang="de-DE" dirty="0"/>
                    </a:p>
                  </a:txBody>
                  <a:tcPr/>
                </a:tc>
                <a:extLst>
                  <a:ext uri="{0D108BD9-81ED-4DB2-BD59-A6C34878D82A}">
                    <a16:rowId xmlns:a16="http://schemas.microsoft.com/office/drawing/2014/main" val="2167465639"/>
                  </a:ext>
                </a:extLst>
              </a:tr>
              <a:tr h="1027537">
                <a:tc>
                  <a:txBody>
                    <a:bodyPr/>
                    <a:lstStyle/>
                    <a:p>
                      <a:pPr marL="0" algn="l" defTabSz="457178" rtl="0" eaLnBrk="1" latinLnBrk="0" hangingPunct="1"/>
                      <a:r>
                        <a:rPr lang="de-DE" sz="1200" kern="1200" dirty="0">
                          <a:solidFill>
                            <a:schemeClr val="dk1"/>
                          </a:solidFill>
                          <a:latin typeface="+mn-lt"/>
                          <a:ea typeface="+mn-ea"/>
                          <a:cs typeface="+mn-cs"/>
                        </a:rPr>
                        <a:t>Szenario 5:</a:t>
                      </a:r>
                    </a:p>
                  </a:txBody>
                  <a:tcPr/>
                </a:tc>
                <a:tc>
                  <a:txBody>
                    <a:bodyPr/>
                    <a:lstStyle/>
                    <a:p>
                      <a:pPr marL="0" algn="l" defTabSz="457178" rtl="0" eaLnBrk="1" latinLnBrk="0" hangingPunct="1"/>
                      <a:r>
                        <a:rPr lang="de-DE" sz="1200" kern="1200">
                          <a:solidFill>
                            <a:schemeClr val="dk1"/>
                          </a:solidFill>
                          <a:latin typeface="+mn-lt"/>
                          <a:ea typeface="+mn-ea"/>
                          <a:cs typeface="+mn-cs"/>
                        </a:rPr>
                        <a:t>Variation der H</a:t>
                      </a:r>
                      <a:r>
                        <a:rPr lang="de-DE" sz="1200" baseline="-25000"/>
                        <a:t>2</a:t>
                      </a:r>
                      <a:r>
                        <a:rPr lang="de-DE" sz="1200" kern="1200">
                          <a:solidFill>
                            <a:schemeClr val="dk1"/>
                          </a:solidFill>
                          <a:latin typeface="+mn-lt"/>
                          <a:ea typeface="+mn-ea"/>
                          <a:cs typeface="+mn-cs"/>
                        </a:rPr>
                        <a:t> – Speichergröße </a:t>
                      </a:r>
                    </a:p>
                  </a:txBody>
                  <a:tcPr/>
                </a:tc>
                <a:tc>
                  <a:txBody>
                    <a:bodyPr/>
                    <a:lstStyle/>
                    <a:p>
                      <a:pPr marL="0" algn="l" defTabSz="457178" rtl="0" eaLnBrk="1" latinLnBrk="0" hangingPunct="1"/>
                      <a:r>
                        <a:rPr lang="de-DE" sz="1200" kern="1200">
                          <a:solidFill>
                            <a:schemeClr val="dk1"/>
                          </a:solidFill>
                          <a:latin typeface="+mn-lt"/>
                          <a:ea typeface="+mn-ea"/>
                          <a:cs typeface="+mn-cs"/>
                        </a:rPr>
                        <a:t>CO</a:t>
                      </a:r>
                      <a:r>
                        <a:rPr lang="de-DE" sz="1200" baseline="-25000"/>
                        <a:t>2</a:t>
                      </a:r>
                      <a:r>
                        <a:rPr lang="de-DE" sz="1200" kern="1200">
                          <a:solidFill>
                            <a:schemeClr val="dk1"/>
                          </a:solidFill>
                          <a:latin typeface="+mn-lt"/>
                          <a:ea typeface="+mn-ea"/>
                          <a:cs typeface="+mn-cs"/>
                        </a:rPr>
                        <a:t> – Emissionen sollten sinken; Investitionskosten des Projektes sollte steigen</a:t>
                      </a:r>
                    </a:p>
                  </a:txBody>
                  <a:tcPr/>
                </a:tc>
                <a:tc>
                  <a:txBody>
                    <a:bodyPr/>
                    <a:lstStyle/>
                    <a:p>
                      <a:pPr marL="0" algn="l" defTabSz="457178" rtl="0" eaLnBrk="1" latinLnBrk="0" hangingPunct="1"/>
                      <a:r>
                        <a:rPr lang="de-DE" sz="1200" kern="1200">
                          <a:solidFill>
                            <a:schemeClr val="dk1"/>
                          </a:solidFill>
                          <a:latin typeface="+mn-lt"/>
                          <a:ea typeface="+mn-ea"/>
                          <a:cs typeface="+mn-cs"/>
                        </a:rPr>
                        <a:t>CO</a:t>
                      </a:r>
                      <a:r>
                        <a:rPr lang="de-DE" sz="1200" baseline="-25000"/>
                        <a:t>2</a:t>
                      </a:r>
                      <a:r>
                        <a:rPr lang="de-DE" sz="1200" kern="1200">
                          <a:solidFill>
                            <a:schemeClr val="dk1"/>
                          </a:solidFill>
                          <a:latin typeface="+mn-lt"/>
                          <a:ea typeface="+mn-ea"/>
                          <a:cs typeface="+mn-cs"/>
                        </a:rPr>
                        <a:t>: Sinkende Emissionen beim EE – Netzwerk. Weniger sinkende Emissionen beim Gas – Netzwerk. Die saisonale Wirkung wird durch größere Speicher verbessert.</a:t>
                      </a:r>
                    </a:p>
                    <a:p>
                      <a:pPr marL="0" algn="l" defTabSz="457178" rtl="0" eaLnBrk="1" latinLnBrk="0" hangingPunct="1"/>
                      <a:r>
                        <a:rPr lang="de-DE" sz="1200" kern="1200">
                          <a:solidFill>
                            <a:schemeClr val="dk1"/>
                          </a:solidFill>
                          <a:latin typeface="+mn-lt"/>
                          <a:ea typeface="+mn-ea"/>
                          <a:cs typeface="+mn-cs"/>
                        </a:rPr>
                        <a:t>Investitionskosten: steigende Investitionskosten werden beobachtet, gleichzeitig steigen die Erlöse durch Einsparungen</a:t>
                      </a:r>
                    </a:p>
                  </a:txBody>
                  <a:tcPr/>
                </a:tc>
                <a:extLst>
                  <a:ext uri="{0D108BD9-81ED-4DB2-BD59-A6C34878D82A}">
                    <a16:rowId xmlns:a16="http://schemas.microsoft.com/office/drawing/2014/main" val="4083435669"/>
                  </a:ext>
                </a:extLst>
              </a:tr>
            </a:tbl>
          </a:graphicData>
        </a:graphic>
      </p:graphicFrame>
    </p:spTree>
    <p:extLst>
      <p:ext uri="{BB962C8B-B14F-4D97-AF65-F5344CB8AC3E}">
        <p14:creationId xmlns:p14="http://schemas.microsoft.com/office/powerpoint/2010/main" val="476111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33F7B9-1880-E029-6B48-00E01ADFAFBC}"/>
              </a:ext>
            </a:extLst>
          </p:cNvPr>
          <p:cNvSpPr>
            <a:spLocks noGrp="1"/>
          </p:cNvSpPr>
          <p:nvPr>
            <p:ph type="title"/>
          </p:nvPr>
        </p:nvSpPr>
        <p:spPr/>
        <p:txBody>
          <a:bodyPr/>
          <a:lstStyle/>
          <a:p>
            <a:r>
              <a:rPr lang="de-DE"/>
              <a:t>Inhalt</a:t>
            </a:r>
          </a:p>
        </p:txBody>
      </p:sp>
      <p:sp>
        <p:nvSpPr>
          <p:cNvPr id="4" name="Textplatzhalter 3">
            <a:extLst>
              <a:ext uri="{FF2B5EF4-FFF2-40B4-BE49-F238E27FC236}">
                <a16:creationId xmlns:a16="http://schemas.microsoft.com/office/drawing/2014/main" id="{B3758AD1-27ED-7D39-065C-C9E3A2C9901B}"/>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06E94308-520B-44E1-1B00-D178687B24AD}"/>
              </a:ext>
            </a:extLst>
          </p:cNvPr>
          <p:cNvSpPr>
            <a:spLocks noGrp="1"/>
          </p:cNvSpPr>
          <p:nvPr>
            <p:ph type="dt" sz="half" idx="14"/>
          </p:nvPr>
        </p:nvSpPr>
        <p:spPr/>
        <p:txBody>
          <a:bodyPr/>
          <a:lstStyle/>
          <a:p>
            <a:pPr>
              <a:defRPr/>
            </a:pPr>
            <a:fld id="{7E4165A3-ACD9-4AA5-B95A-82DA06B8D41A}" type="datetime1">
              <a:rPr lang="de-DE" smtClean="0"/>
              <a:pPr>
                <a:defRPr/>
              </a:pPr>
              <a:t>19.09.2023</a:t>
            </a:fld>
            <a:endParaRPr lang="de-DE"/>
          </a:p>
        </p:txBody>
      </p:sp>
      <p:sp>
        <p:nvSpPr>
          <p:cNvPr id="6" name="Foliennummernplatzhalter 5">
            <a:extLst>
              <a:ext uri="{FF2B5EF4-FFF2-40B4-BE49-F238E27FC236}">
                <a16:creationId xmlns:a16="http://schemas.microsoft.com/office/drawing/2014/main" id="{C2F221E9-20D0-5A71-EF7A-E649825B6031}"/>
              </a:ext>
            </a:extLst>
          </p:cNvPr>
          <p:cNvSpPr>
            <a:spLocks noGrp="1"/>
          </p:cNvSpPr>
          <p:nvPr>
            <p:ph type="sldNum" sz="quarter" idx="15"/>
          </p:nvPr>
        </p:nvSpPr>
        <p:spPr/>
        <p:txBody>
          <a:bodyPr/>
          <a:lstStyle/>
          <a:p>
            <a:pPr>
              <a:defRPr/>
            </a:pPr>
            <a:r>
              <a:rPr lang="de-DE"/>
              <a:t>Seite </a:t>
            </a:r>
            <a:fld id="{43310F81-32EE-4F95-9E9C-0BDC6AD52EEC}" type="slidenum">
              <a:rPr lang="de-DE" smtClean="0"/>
              <a:pPr>
                <a:defRPr/>
              </a:pPr>
              <a:t>19</a:t>
            </a:fld>
            <a:endParaRPr lang="de-DE"/>
          </a:p>
        </p:txBody>
      </p:sp>
      <p:sp>
        <p:nvSpPr>
          <p:cNvPr id="7" name="Rechteck: abgerundete Ecken 6">
            <a:extLst>
              <a:ext uri="{FF2B5EF4-FFF2-40B4-BE49-F238E27FC236}">
                <a16:creationId xmlns:a16="http://schemas.microsoft.com/office/drawing/2014/main" id="{0E2B73CE-933A-6E59-5556-D0F24248EAD7}"/>
              </a:ext>
            </a:extLst>
          </p:cNvPr>
          <p:cNvSpPr/>
          <p:nvPr/>
        </p:nvSpPr>
        <p:spPr>
          <a:xfrm>
            <a:off x="1204388" y="1344168"/>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solidFill>
                  <a:schemeClr val="tx1"/>
                </a:solidFill>
                <a:latin typeface="Arial"/>
                <a:ea typeface="+mn-ea"/>
                <a:cs typeface="+mn-cs"/>
              </a:rPr>
              <a:t>Motivation &amp; Fragestellung</a:t>
            </a:r>
          </a:p>
        </p:txBody>
      </p:sp>
      <p:sp>
        <p:nvSpPr>
          <p:cNvPr id="8" name="Rechteck: abgerundete Ecken 7">
            <a:extLst>
              <a:ext uri="{FF2B5EF4-FFF2-40B4-BE49-F238E27FC236}">
                <a16:creationId xmlns:a16="http://schemas.microsoft.com/office/drawing/2014/main" id="{65C9E791-B5D4-B9E7-0B7D-DC1DE181E4F6}"/>
              </a:ext>
            </a:extLst>
          </p:cNvPr>
          <p:cNvSpPr/>
          <p:nvPr/>
        </p:nvSpPr>
        <p:spPr>
          <a:xfrm>
            <a:off x="4685025" y="1344168"/>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a:t>Implementation</a:t>
            </a:r>
          </a:p>
        </p:txBody>
      </p:sp>
      <p:sp>
        <p:nvSpPr>
          <p:cNvPr id="9" name="Rechteck: abgerundete Ecken 8">
            <a:extLst>
              <a:ext uri="{FF2B5EF4-FFF2-40B4-BE49-F238E27FC236}">
                <a16:creationId xmlns:a16="http://schemas.microsoft.com/office/drawing/2014/main" id="{A75071DE-13CB-11B9-7FD8-A49E4FFABDAE}"/>
              </a:ext>
            </a:extLst>
          </p:cNvPr>
          <p:cNvSpPr/>
          <p:nvPr/>
        </p:nvSpPr>
        <p:spPr>
          <a:xfrm>
            <a:off x="8165662" y="1344168"/>
            <a:ext cx="1913716" cy="1188720"/>
          </a:xfrm>
          <a:prstGeom prst="roundRect">
            <a:avLst/>
          </a:prstGeom>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a:solidFill>
                  <a:schemeClr val="tx1"/>
                </a:solidFill>
              </a:rPr>
              <a:t>Validierung</a:t>
            </a:r>
            <a:endParaRPr lang="de-DE">
              <a:solidFill>
                <a:schemeClr val="bg1"/>
              </a:solidFill>
            </a:endParaRPr>
          </a:p>
        </p:txBody>
      </p:sp>
      <p:sp>
        <p:nvSpPr>
          <p:cNvPr id="10" name="Rechteck: abgerundete Ecken 9">
            <a:extLst>
              <a:ext uri="{FF2B5EF4-FFF2-40B4-BE49-F238E27FC236}">
                <a16:creationId xmlns:a16="http://schemas.microsoft.com/office/drawing/2014/main" id="{2FA0B64C-251D-1CBE-B369-A209C3B49748}"/>
              </a:ext>
            </a:extLst>
          </p:cNvPr>
          <p:cNvSpPr/>
          <p:nvPr/>
        </p:nvSpPr>
        <p:spPr>
          <a:xfrm>
            <a:off x="2606346" y="3831337"/>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a:t>Daten &amp; Annahmen</a:t>
            </a:r>
          </a:p>
        </p:txBody>
      </p:sp>
      <p:sp>
        <p:nvSpPr>
          <p:cNvPr id="11" name="Rechteck: abgerundete Ecken 10">
            <a:extLst>
              <a:ext uri="{FF2B5EF4-FFF2-40B4-BE49-F238E27FC236}">
                <a16:creationId xmlns:a16="http://schemas.microsoft.com/office/drawing/2014/main" id="{754ED11A-5EDD-1BB9-44E1-069D23F82BC4}"/>
              </a:ext>
            </a:extLst>
          </p:cNvPr>
          <p:cNvSpPr/>
          <p:nvPr/>
        </p:nvSpPr>
        <p:spPr>
          <a:xfrm>
            <a:off x="6102229" y="3831337"/>
            <a:ext cx="1913716" cy="1188720"/>
          </a:xfrm>
          <a:prstGeom prst="round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a:solidFill>
                  <a:schemeClr val="tx1"/>
                </a:solidFill>
              </a:rPr>
              <a:t>Ergebnisse</a:t>
            </a:r>
          </a:p>
        </p:txBody>
      </p:sp>
      <p:sp>
        <p:nvSpPr>
          <p:cNvPr id="12" name="Rechteck: abgerundete Ecken 11">
            <a:extLst>
              <a:ext uri="{FF2B5EF4-FFF2-40B4-BE49-F238E27FC236}">
                <a16:creationId xmlns:a16="http://schemas.microsoft.com/office/drawing/2014/main" id="{AEBD0E54-6808-CEB1-761F-AA1867804FA6}"/>
              </a:ext>
            </a:extLst>
          </p:cNvPr>
          <p:cNvSpPr/>
          <p:nvPr/>
        </p:nvSpPr>
        <p:spPr>
          <a:xfrm>
            <a:off x="9565744" y="3826756"/>
            <a:ext cx="1913716" cy="1188720"/>
          </a:xfrm>
          <a:prstGeom prst="roundRect">
            <a:avLst/>
          </a:prstGeom>
          <a:solidFill>
            <a:schemeClr val="accent2"/>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solidFill>
                  <a:schemeClr val="bg1"/>
                </a:solidFill>
              </a:rPr>
              <a:t>Interpretation</a:t>
            </a:r>
          </a:p>
        </p:txBody>
      </p:sp>
      <p:pic>
        <p:nvPicPr>
          <p:cNvPr id="13" name="Grafik 12" descr="Fragezeichen mit einfarbiger Füllung">
            <a:extLst>
              <a:ext uri="{FF2B5EF4-FFF2-40B4-BE49-F238E27FC236}">
                <a16:creationId xmlns:a16="http://schemas.microsoft.com/office/drawing/2014/main" id="{266A6C9A-9372-77F1-3842-80AE783510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04388" y="1408440"/>
            <a:ext cx="464233" cy="464233"/>
          </a:xfrm>
          <a:prstGeom prst="rect">
            <a:avLst/>
          </a:prstGeom>
        </p:spPr>
      </p:pic>
      <p:pic>
        <p:nvPicPr>
          <p:cNvPr id="14" name="Graphic 10" descr="Research with solid fill">
            <a:extLst>
              <a:ext uri="{FF2B5EF4-FFF2-40B4-BE49-F238E27FC236}">
                <a16:creationId xmlns:a16="http://schemas.microsoft.com/office/drawing/2014/main" id="{B3B1EAB9-5845-A1AF-6CB3-6A57D7B274E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05914" y="3897475"/>
            <a:ext cx="316991" cy="316991"/>
          </a:xfrm>
          <a:prstGeom prst="rect">
            <a:avLst/>
          </a:prstGeom>
        </p:spPr>
      </p:pic>
      <p:pic>
        <p:nvPicPr>
          <p:cNvPr id="15" name="Graphic 12" descr="Route (Two Pins With A Path) with solid fill">
            <a:extLst>
              <a:ext uri="{FF2B5EF4-FFF2-40B4-BE49-F238E27FC236}">
                <a16:creationId xmlns:a16="http://schemas.microsoft.com/office/drawing/2014/main" id="{291B9B68-1A54-4E5D-F371-7BF787F43C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42371" y="1411299"/>
            <a:ext cx="369126" cy="369126"/>
          </a:xfrm>
          <a:prstGeom prst="rect">
            <a:avLst/>
          </a:prstGeom>
        </p:spPr>
      </p:pic>
      <p:pic>
        <p:nvPicPr>
          <p:cNvPr id="16" name="Graphic 16" descr="Presentation with pie chart with solid fill">
            <a:extLst>
              <a:ext uri="{FF2B5EF4-FFF2-40B4-BE49-F238E27FC236}">
                <a16:creationId xmlns:a16="http://schemas.microsoft.com/office/drawing/2014/main" id="{19B1BC35-1184-681E-44E4-DDE9CD1AF44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91462" y="3897475"/>
            <a:ext cx="407279" cy="407279"/>
          </a:xfrm>
          <a:prstGeom prst="rect">
            <a:avLst/>
          </a:prstGeom>
        </p:spPr>
      </p:pic>
      <p:pic>
        <p:nvPicPr>
          <p:cNvPr id="17" name="Grafik 16" descr="Abakus mit einfarbiger Füllung">
            <a:extLst>
              <a:ext uri="{FF2B5EF4-FFF2-40B4-BE49-F238E27FC236}">
                <a16:creationId xmlns:a16="http://schemas.microsoft.com/office/drawing/2014/main" id="{7E7AA31D-1EE3-A17E-8945-2FF6FDC9DB2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65662" y="1407980"/>
            <a:ext cx="401191" cy="401191"/>
          </a:xfrm>
          <a:prstGeom prst="rect">
            <a:avLst/>
          </a:prstGeom>
        </p:spPr>
      </p:pic>
      <p:pic>
        <p:nvPicPr>
          <p:cNvPr id="18" name="Graphic 22" descr="Upward trend with solid fill">
            <a:extLst>
              <a:ext uri="{FF2B5EF4-FFF2-40B4-BE49-F238E27FC236}">
                <a16:creationId xmlns:a16="http://schemas.microsoft.com/office/drawing/2014/main" id="{F548C62E-727B-8D7C-880D-811DD52D483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98112" y="3870765"/>
            <a:ext cx="343701" cy="343701"/>
          </a:xfrm>
          <a:prstGeom prst="rect">
            <a:avLst/>
          </a:prstGeom>
        </p:spPr>
      </p:pic>
      <p:cxnSp>
        <p:nvCxnSpPr>
          <p:cNvPr id="19" name="Gerade Verbindung mit Pfeil 18">
            <a:extLst>
              <a:ext uri="{FF2B5EF4-FFF2-40B4-BE49-F238E27FC236}">
                <a16:creationId xmlns:a16="http://schemas.microsoft.com/office/drawing/2014/main" id="{116362CA-66C6-C7A6-CEC6-628364FB038A}"/>
              </a:ext>
            </a:extLst>
          </p:cNvPr>
          <p:cNvCxnSpPr/>
          <p:nvPr/>
        </p:nvCxnSpPr>
        <p:spPr>
          <a:xfrm>
            <a:off x="1204388" y="3182112"/>
            <a:ext cx="10582228" cy="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20" name="Rechteck 19">
            <a:extLst>
              <a:ext uri="{FF2B5EF4-FFF2-40B4-BE49-F238E27FC236}">
                <a16:creationId xmlns:a16="http://schemas.microsoft.com/office/drawing/2014/main" id="{C717680B-08B3-EB08-C1B8-98D27799414F}"/>
              </a:ext>
            </a:extLst>
          </p:cNvPr>
          <p:cNvSpPr/>
          <p:nvPr/>
        </p:nvSpPr>
        <p:spPr>
          <a:xfrm rot="2762411">
            <a:off x="2065959" y="3087967"/>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1" name="Rechteck 20">
            <a:extLst>
              <a:ext uri="{FF2B5EF4-FFF2-40B4-BE49-F238E27FC236}">
                <a16:creationId xmlns:a16="http://schemas.microsoft.com/office/drawing/2014/main" id="{573D3FF4-1E1E-2C12-A4FC-CA3210891200}"/>
              </a:ext>
            </a:extLst>
          </p:cNvPr>
          <p:cNvSpPr/>
          <p:nvPr/>
        </p:nvSpPr>
        <p:spPr>
          <a:xfrm rot="2762411">
            <a:off x="3467611" y="3087966"/>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2" name="Rechteck 21">
            <a:extLst>
              <a:ext uri="{FF2B5EF4-FFF2-40B4-BE49-F238E27FC236}">
                <a16:creationId xmlns:a16="http://schemas.microsoft.com/office/drawing/2014/main" id="{736AB3F3-46E6-5388-3222-6F950D4D04D3}"/>
              </a:ext>
            </a:extLst>
          </p:cNvPr>
          <p:cNvSpPr/>
          <p:nvPr/>
        </p:nvSpPr>
        <p:spPr>
          <a:xfrm rot="2762411">
            <a:off x="5546596" y="3072898"/>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3" name="Rechteck 22">
            <a:extLst>
              <a:ext uri="{FF2B5EF4-FFF2-40B4-BE49-F238E27FC236}">
                <a16:creationId xmlns:a16="http://schemas.microsoft.com/office/drawing/2014/main" id="{1AB00473-F65C-C121-A88F-DE01BB769E4A}"/>
              </a:ext>
            </a:extLst>
          </p:cNvPr>
          <p:cNvSpPr/>
          <p:nvPr/>
        </p:nvSpPr>
        <p:spPr>
          <a:xfrm rot="2762411">
            <a:off x="6957572" y="3097110"/>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4" name="Rechteck 23">
            <a:extLst>
              <a:ext uri="{FF2B5EF4-FFF2-40B4-BE49-F238E27FC236}">
                <a16:creationId xmlns:a16="http://schemas.microsoft.com/office/drawing/2014/main" id="{5C7B7EFD-A59F-C037-FE62-564C656BCCF3}"/>
              </a:ext>
            </a:extLst>
          </p:cNvPr>
          <p:cNvSpPr/>
          <p:nvPr/>
        </p:nvSpPr>
        <p:spPr>
          <a:xfrm rot="2762411">
            <a:off x="9036557" y="3072898"/>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5" name="Rechteck 24">
            <a:extLst>
              <a:ext uri="{FF2B5EF4-FFF2-40B4-BE49-F238E27FC236}">
                <a16:creationId xmlns:a16="http://schemas.microsoft.com/office/drawing/2014/main" id="{726BB3BD-D056-81F8-59DA-76C037EA9FCA}"/>
              </a:ext>
            </a:extLst>
          </p:cNvPr>
          <p:cNvSpPr/>
          <p:nvPr/>
        </p:nvSpPr>
        <p:spPr>
          <a:xfrm rot="2762411">
            <a:off x="10430899" y="3087967"/>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cxnSp>
        <p:nvCxnSpPr>
          <p:cNvPr id="26" name="Gerade Verbindung mit Pfeil 25">
            <a:extLst>
              <a:ext uri="{FF2B5EF4-FFF2-40B4-BE49-F238E27FC236}">
                <a16:creationId xmlns:a16="http://schemas.microsoft.com/office/drawing/2014/main" id="{5507683E-B137-DBF4-D2DF-1E3FD604890E}"/>
              </a:ext>
            </a:extLst>
          </p:cNvPr>
          <p:cNvCxnSpPr>
            <a:cxnSpLocks/>
          </p:cNvCxnSpPr>
          <p:nvPr/>
        </p:nvCxnSpPr>
        <p:spPr>
          <a:xfrm flipV="1">
            <a:off x="2157603" y="2568803"/>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7" name="Gerade Verbindung mit Pfeil 26">
            <a:extLst>
              <a:ext uri="{FF2B5EF4-FFF2-40B4-BE49-F238E27FC236}">
                <a16:creationId xmlns:a16="http://schemas.microsoft.com/office/drawing/2014/main" id="{C45EF932-CFB2-96E7-DF55-F423CF32CF34}"/>
              </a:ext>
            </a:extLst>
          </p:cNvPr>
          <p:cNvCxnSpPr>
            <a:cxnSpLocks/>
          </p:cNvCxnSpPr>
          <p:nvPr/>
        </p:nvCxnSpPr>
        <p:spPr>
          <a:xfrm flipV="1">
            <a:off x="3563204" y="331752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8" name="Gerade Verbindung mit Pfeil 27">
            <a:extLst>
              <a:ext uri="{FF2B5EF4-FFF2-40B4-BE49-F238E27FC236}">
                <a16:creationId xmlns:a16="http://schemas.microsoft.com/office/drawing/2014/main" id="{E37F0027-9A71-5323-9FD4-109C07089857}"/>
              </a:ext>
            </a:extLst>
          </p:cNvPr>
          <p:cNvCxnSpPr>
            <a:cxnSpLocks/>
          </p:cNvCxnSpPr>
          <p:nvPr/>
        </p:nvCxnSpPr>
        <p:spPr>
          <a:xfrm flipV="1">
            <a:off x="5642765" y="2568803"/>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9" name="Gerade Verbindung mit Pfeil 28">
            <a:extLst>
              <a:ext uri="{FF2B5EF4-FFF2-40B4-BE49-F238E27FC236}">
                <a16:creationId xmlns:a16="http://schemas.microsoft.com/office/drawing/2014/main" id="{21AAAFA9-D1FC-163E-9C98-4B912339F0E5}"/>
              </a:ext>
            </a:extLst>
          </p:cNvPr>
          <p:cNvCxnSpPr>
            <a:cxnSpLocks/>
          </p:cNvCxnSpPr>
          <p:nvPr/>
        </p:nvCxnSpPr>
        <p:spPr>
          <a:xfrm flipV="1">
            <a:off x="7048367" y="331752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30" name="Gerade Verbindung mit Pfeil 29">
            <a:extLst>
              <a:ext uri="{FF2B5EF4-FFF2-40B4-BE49-F238E27FC236}">
                <a16:creationId xmlns:a16="http://schemas.microsoft.com/office/drawing/2014/main" id="{A670A1A9-7B0F-EC4C-F482-A78328D76DA0}"/>
              </a:ext>
            </a:extLst>
          </p:cNvPr>
          <p:cNvCxnSpPr>
            <a:cxnSpLocks/>
          </p:cNvCxnSpPr>
          <p:nvPr/>
        </p:nvCxnSpPr>
        <p:spPr>
          <a:xfrm flipV="1">
            <a:off x="9127929" y="255373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31" name="Gerade Verbindung mit Pfeil 30">
            <a:extLst>
              <a:ext uri="{FF2B5EF4-FFF2-40B4-BE49-F238E27FC236}">
                <a16:creationId xmlns:a16="http://schemas.microsoft.com/office/drawing/2014/main" id="{8272E310-54AE-A9A3-DB80-C612D34EFF4E}"/>
              </a:ext>
            </a:extLst>
          </p:cNvPr>
          <p:cNvCxnSpPr>
            <a:cxnSpLocks/>
          </p:cNvCxnSpPr>
          <p:nvPr/>
        </p:nvCxnSpPr>
        <p:spPr>
          <a:xfrm flipV="1">
            <a:off x="10522602" y="330098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43595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33F7B9-1880-E029-6B48-00E01ADFAFBC}"/>
              </a:ext>
            </a:extLst>
          </p:cNvPr>
          <p:cNvSpPr>
            <a:spLocks noGrp="1"/>
          </p:cNvSpPr>
          <p:nvPr>
            <p:ph type="title"/>
          </p:nvPr>
        </p:nvSpPr>
        <p:spPr>
          <a:xfrm>
            <a:off x="1204388" y="152173"/>
            <a:ext cx="10801349" cy="712482"/>
          </a:xfrm>
        </p:spPr>
        <p:txBody>
          <a:bodyPr/>
          <a:lstStyle/>
          <a:p>
            <a:r>
              <a:rPr lang="de-DE" dirty="0"/>
              <a:t>Inhalt</a:t>
            </a:r>
          </a:p>
        </p:txBody>
      </p:sp>
      <p:sp>
        <p:nvSpPr>
          <p:cNvPr id="5" name="Datumsplatzhalter 4">
            <a:extLst>
              <a:ext uri="{FF2B5EF4-FFF2-40B4-BE49-F238E27FC236}">
                <a16:creationId xmlns:a16="http://schemas.microsoft.com/office/drawing/2014/main" id="{06E94308-520B-44E1-1B00-D178687B24AD}"/>
              </a:ext>
            </a:extLst>
          </p:cNvPr>
          <p:cNvSpPr>
            <a:spLocks noGrp="1"/>
          </p:cNvSpPr>
          <p:nvPr>
            <p:ph type="dt" sz="half" idx="14"/>
          </p:nvPr>
        </p:nvSpPr>
        <p:spPr/>
        <p:txBody>
          <a:bodyPr/>
          <a:lstStyle/>
          <a:p>
            <a:pPr>
              <a:defRPr/>
            </a:pPr>
            <a:fld id="{7E4165A3-ACD9-4AA5-B95A-82DA06B8D41A}" type="datetime1">
              <a:rPr lang="de-DE" smtClean="0"/>
              <a:pPr>
                <a:defRPr/>
              </a:pPr>
              <a:t>19.09.2023</a:t>
            </a:fld>
            <a:endParaRPr lang="de-DE"/>
          </a:p>
        </p:txBody>
      </p:sp>
      <p:sp>
        <p:nvSpPr>
          <p:cNvPr id="6" name="Foliennummernplatzhalter 5">
            <a:extLst>
              <a:ext uri="{FF2B5EF4-FFF2-40B4-BE49-F238E27FC236}">
                <a16:creationId xmlns:a16="http://schemas.microsoft.com/office/drawing/2014/main" id="{C2F221E9-20D0-5A71-EF7A-E649825B6031}"/>
              </a:ext>
            </a:extLst>
          </p:cNvPr>
          <p:cNvSpPr>
            <a:spLocks noGrp="1"/>
          </p:cNvSpPr>
          <p:nvPr>
            <p:ph type="sldNum" sz="quarter" idx="15"/>
          </p:nvPr>
        </p:nvSpPr>
        <p:spPr/>
        <p:txBody>
          <a:bodyPr/>
          <a:lstStyle/>
          <a:p>
            <a:pPr>
              <a:defRPr/>
            </a:pPr>
            <a:r>
              <a:rPr lang="de-DE"/>
              <a:t>Seite </a:t>
            </a:r>
            <a:fld id="{43310F81-32EE-4F95-9E9C-0BDC6AD52EEC}" type="slidenum">
              <a:rPr lang="de-DE" smtClean="0"/>
              <a:pPr>
                <a:defRPr/>
              </a:pPr>
              <a:t>2</a:t>
            </a:fld>
            <a:endParaRPr lang="de-DE"/>
          </a:p>
        </p:txBody>
      </p:sp>
      <p:sp>
        <p:nvSpPr>
          <p:cNvPr id="13" name="Rechteck: abgerundete Ecken 12">
            <a:extLst>
              <a:ext uri="{FF2B5EF4-FFF2-40B4-BE49-F238E27FC236}">
                <a16:creationId xmlns:a16="http://schemas.microsoft.com/office/drawing/2014/main" id="{CDCAEF86-DFEB-8BDA-BFFF-CE2B7A8D347A}"/>
              </a:ext>
            </a:extLst>
          </p:cNvPr>
          <p:cNvSpPr/>
          <p:nvPr/>
        </p:nvSpPr>
        <p:spPr>
          <a:xfrm>
            <a:off x="1204388" y="1344168"/>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solidFill>
                  <a:schemeClr val="tx1"/>
                </a:solidFill>
                <a:latin typeface="Arial"/>
                <a:ea typeface="+mn-ea"/>
                <a:cs typeface="+mn-cs"/>
              </a:rPr>
              <a:t>Motivation &amp; Fragestellung</a:t>
            </a:r>
          </a:p>
        </p:txBody>
      </p:sp>
      <p:sp>
        <p:nvSpPr>
          <p:cNvPr id="15" name="Rechteck: abgerundete Ecken 14">
            <a:extLst>
              <a:ext uri="{FF2B5EF4-FFF2-40B4-BE49-F238E27FC236}">
                <a16:creationId xmlns:a16="http://schemas.microsoft.com/office/drawing/2014/main" id="{EC7389C7-9BC2-CB84-5B66-AECDE8EA20E5}"/>
              </a:ext>
            </a:extLst>
          </p:cNvPr>
          <p:cNvSpPr/>
          <p:nvPr/>
        </p:nvSpPr>
        <p:spPr>
          <a:xfrm>
            <a:off x="4685025" y="1344168"/>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Implementation</a:t>
            </a:r>
          </a:p>
        </p:txBody>
      </p:sp>
      <p:sp>
        <p:nvSpPr>
          <p:cNvPr id="19" name="Rechteck: abgerundete Ecken 18">
            <a:extLst>
              <a:ext uri="{FF2B5EF4-FFF2-40B4-BE49-F238E27FC236}">
                <a16:creationId xmlns:a16="http://schemas.microsoft.com/office/drawing/2014/main" id="{E9E3EDE0-63ED-5070-37E5-A075F506AD17}"/>
              </a:ext>
            </a:extLst>
          </p:cNvPr>
          <p:cNvSpPr/>
          <p:nvPr/>
        </p:nvSpPr>
        <p:spPr>
          <a:xfrm>
            <a:off x="8165662" y="1344168"/>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Validierung</a:t>
            </a:r>
          </a:p>
        </p:txBody>
      </p:sp>
      <p:sp>
        <p:nvSpPr>
          <p:cNvPr id="34" name="Rechteck: abgerundete Ecken 33">
            <a:extLst>
              <a:ext uri="{FF2B5EF4-FFF2-40B4-BE49-F238E27FC236}">
                <a16:creationId xmlns:a16="http://schemas.microsoft.com/office/drawing/2014/main" id="{1C1CE951-EFBC-C1D1-AF5A-0FC055CD3441}"/>
              </a:ext>
            </a:extLst>
          </p:cNvPr>
          <p:cNvSpPr/>
          <p:nvPr/>
        </p:nvSpPr>
        <p:spPr>
          <a:xfrm>
            <a:off x="2606346" y="3831337"/>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Daten &amp; Annahmen</a:t>
            </a:r>
          </a:p>
        </p:txBody>
      </p:sp>
      <p:sp>
        <p:nvSpPr>
          <p:cNvPr id="35" name="Rechteck: abgerundete Ecken 34">
            <a:extLst>
              <a:ext uri="{FF2B5EF4-FFF2-40B4-BE49-F238E27FC236}">
                <a16:creationId xmlns:a16="http://schemas.microsoft.com/office/drawing/2014/main" id="{FD5D7E54-7FB3-13B3-3198-29198ACDB8F9}"/>
              </a:ext>
            </a:extLst>
          </p:cNvPr>
          <p:cNvSpPr/>
          <p:nvPr/>
        </p:nvSpPr>
        <p:spPr>
          <a:xfrm>
            <a:off x="6102229" y="3831337"/>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Ergebnisse</a:t>
            </a:r>
          </a:p>
        </p:txBody>
      </p:sp>
      <p:sp>
        <p:nvSpPr>
          <p:cNvPr id="40" name="Rechteck: abgerundete Ecken 39">
            <a:extLst>
              <a:ext uri="{FF2B5EF4-FFF2-40B4-BE49-F238E27FC236}">
                <a16:creationId xmlns:a16="http://schemas.microsoft.com/office/drawing/2014/main" id="{718BD4CF-5512-225E-A828-B0DF451A5F1D}"/>
              </a:ext>
            </a:extLst>
          </p:cNvPr>
          <p:cNvSpPr/>
          <p:nvPr/>
        </p:nvSpPr>
        <p:spPr>
          <a:xfrm>
            <a:off x="9565744" y="3826756"/>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Interpretation</a:t>
            </a:r>
          </a:p>
        </p:txBody>
      </p:sp>
      <p:pic>
        <p:nvPicPr>
          <p:cNvPr id="44" name="Grafik 43" descr="Fragezeichen mit einfarbiger Füllung">
            <a:extLst>
              <a:ext uri="{FF2B5EF4-FFF2-40B4-BE49-F238E27FC236}">
                <a16:creationId xmlns:a16="http://schemas.microsoft.com/office/drawing/2014/main" id="{8332764B-DBF2-B76A-240D-75EA44EDB2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04388" y="1408440"/>
            <a:ext cx="464233" cy="464233"/>
          </a:xfrm>
          <a:prstGeom prst="rect">
            <a:avLst/>
          </a:prstGeom>
        </p:spPr>
      </p:pic>
      <p:pic>
        <p:nvPicPr>
          <p:cNvPr id="45" name="Graphic 10" descr="Research with solid fill">
            <a:extLst>
              <a:ext uri="{FF2B5EF4-FFF2-40B4-BE49-F238E27FC236}">
                <a16:creationId xmlns:a16="http://schemas.microsoft.com/office/drawing/2014/main" id="{2DBC8637-3423-312A-F177-7EF298A01C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05914" y="3897475"/>
            <a:ext cx="316991" cy="316991"/>
          </a:xfrm>
          <a:prstGeom prst="rect">
            <a:avLst/>
          </a:prstGeom>
        </p:spPr>
      </p:pic>
      <p:pic>
        <p:nvPicPr>
          <p:cNvPr id="46" name="Graphic 12" descr="Route (Two Pins With A Path) with solid fill">
            <a:extLst>
              <a:ext uri="{FF2B5EF4-FFF2-40B4-BE49-F238E27FC236}">
                <a16:creationId xmlns:a16="http://schemas.microsoft.com/office/drawing/2014/main" id="{FC96C2FF-EF2E-7E55-7B89-ED7D54822C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42371" y="1411299"/>
            <a:ext cx="369126" cy="369126"/>
          </a:xfrm>
          <a:prstGeom prst="rect">
            <a:avLst/>
          </a:prstGeom>
        </p:spPr>
      </p:pic>
      <p:pic>
        <p:nvPicPr>
          <p:cNvPr id="47" name="Graphic 16" descr="Presentation with pie chart with solid fill">
            <a:extLst>
              <a:ext uri="{FF2B5EF4-FFF2-40B4-BE49-F238E27FC236}">
                <a16:creationId xmlns:a16="http://schemas.microsoft.com/office/drawing/2014/main" id="{42DD536F-07D5-A198-EC04-ACCA5562EB6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97691" y="3897475"/>
            <a:ext cx="407279" cy="407279"/>
          </a:xfrm>
          <a:prstGeom prst="rect">
            <a:avLst/>
          </a:prstGeom>
        </p:spPr>
      </p:pic>
      <p:pic>
        <p:nvPicPr>
          <p:cNvPr id="48" name="Grafik 47" descr="Abakus mit einfarbiger Füllung">
            <a:extLst>
              <a:ext uri="{FF2B5EF4-FFF2-40B4-BE49-F238E27FC236}">
                <a16:creationId xmlns:a16="http://schemas.microsoft.com/office/drawing/2014/main" id="{E23EE881-34EF-C978-296A-38CF53332CE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65662" y="1407980"/>
            <a:ext cx="401191" cy="401191"/>
          </a:xfrm>
          <a:prstGeom prst="rect">
            <a:avLst/>
          </a:prstGeom>
        </p:spPr>
      </p:pic>
      <p:pic>
        <p:nvPicPr>
          <p:cNvPr id="49" name="Graphic 22" descr="Upward trend with solid fill">
            <a:extLst>
              <a:ext uri="{FF2B5EF4-FFF2-40B4-BE49-F238E27FC236}">
                <a16:creationId xmlns:a16="http://schemas.microsoft.com/office/drawing/2014/main" id="{5903B8FB-D2C8-D6CC-F1F8-090D67A059E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65744" y="3879538"/>
            <a:ext cx="343701" cy="343701"/>
          </a:xfrm>
          <a:prstGeom prst="rect">
            <a:avLst/>
          </a:prstGeom>
        </p:spPr>
      </p:pic>
      <p:cxnSp>
        <p:nvCxnSpPr>
          <p:cNvPr id="51" name="Gerade Verbindung mit Pfeil 50">
            <a:extLst>
              <a:ext uri="{FF2B5EF4-FFF2-40B4-BE49-F238E27FC236}">
                <a16:creationId xmlns:a16="http://schemas.microsoft.com/office/drawing/2014/main" id="{2811603F-F0D3-8721-FC1A-7A1708925D64}"/>
              </a:ext>
            </a:extLst>
          </p:cNvPr>
          <p:cNvCxnSpPr/>
          <p:nvPr/>
        </p:nvCxnSpPr>
        <p:spPr>
          <a:xfrm>
            <a:off x="1204388" y="3182112"/>
            <a:ext cx="10582228" cy="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53" name="Rechteck 52">
            <a:extLst>
              <a:ext uri="{FF2B5EF4-FFF2-40B4-BE49-F238E27FC236}">
                <a16:creationId xmlns:a16="http://schemas.microsoft.com/office/drawing/2014/main" id="{AC7BEF29-1ECC-C99B-0049-A281ABE9088A}"/>
              </a:ext>
            </a:extLst>
          </p:cNvPr>
          <p:cNvSpPr/>
          <p:nvPr/>
        </p:nvSpPr>
        <p:spPr>
          <a:xfrm rot="2762411">
            <a:off x="2065959" y="3087967"/>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54" name="Rechteck 53">
            <a:extLst>
              <a:ext uri="{FF2B5EF4-FFF2-40B4-BE49-F238E27FC236}">
                <a16:creationId xmlns:a16="http://schemas.microsoft.com/office/drawing/2014/main" id="{795DEC6D-C0BD-DE24-5A07-C5F0D4544E33}"/>
              </a:ext>
            </a:extLst>
          </p:cNvPr>
          <p:cNvSpPr/>
          <p:nvPr/>
        </p:nvSpPr>
        <p:spPr>
          <a:xfrm rot="2762411">
            <a:off x="3467611" y="3087966"/>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55" name="Rechteck 54">
            <a:extLst>
              <a:ext uri="{FF2B5EF4-FFF2-40B4-BE49-F238E27FC236}">
                <a16:creationId xmlns:a16="http://schemas.microsoft.com/office/drawing/2014/main" id="{126891F3-20EB-852B-38B0-152E93192C23}"/>
              </a:ext>
            </a:extLst>
          </p:cNvPr>
          <p:cNvSpPr/>
          <p:nvPr/>
        </p:nvSpPr>
        <p:spPr>
          <a:xfrm rot="2762411">
            <a:off x="5546596" y="3072898"/>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56" name="Rechteck 55">
            <a:extLst>
              <a:ext uri="{FF2B5EF4-FFF2-40B4-BE49-F238E27FC236}">
                <a16:creationId xmlns:a16="http://schemas.microsoft.com/office/drawing/2014/main" id="{9421D077-F8D8-D01E-4C89-9E5DB1D94FA1}"/>
              </a:ext>
            </a:extLst>
          </p:cNvPr>
          <p:cNvSpPr/>
          <p:nvPr/>
        </p:nvSpPr>
        <p:spPr>
          <a:xfrm rot="2762411">
            <a:off x="6957572" y="3097110"/>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57" name="Rechteck 56">
            <a:extLst>
              <a:ext uri="{FF2B5EF4-FFF2-40B4-BE49-F238E27FC236}">
                <a16:creationId xmlns:a16="http://schemas.microsoft.com/office/drawing/2014/main" id="{BA476900-7931-B640-9DC6-BEF9C39D24F6}"/>
              </a:ext>
            </a:extLst>
          </p:cNvPr>
          <p:cNvSpPr/>
          <p:nvPr/>
        </p:nvSpPr>
        <p:spPr>
          <a:xfrm rot="2762411">
            <a:off x="9036557" y="3072898"/>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58" name="Rechteck 57">
            <a:extLst>
              <a:ext uri="{FF2B5EF4-FFF2-40B4-BE49-F238E27FC236}">
                <a16:creationId xmlns:a16="http://schemas.microsoft.com/office/drawing/2014/main" id="{BD5EF0AE-5AAF-0A61-26D5-315D92A9A251}"/>
              </a:ext>
            </a:extLst>
          </p:cNvPr>
          <p:cNvSpPr/>
          <p:nvPr/>
        </p:nvSpPr>
        <p:spPr>
          <a:xfrm rot="2762411">
            <a:off x="10430899" y="3087967"/>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cxnSp>
        <p:nvCxnSpPr>
          <p:cNvPr id="60" name="Gerade Verbindung mit Pfeil 59">
            <a:extLst>
              <a:ext uri="{FF2B5EF4-FFF2-40B4-BE49-F238E27FC236}">
                <a16:creationId xmlns:a16="http://schemas.microsoft.com/office/drawing/2014/main" id="{612D5CF6-F0A9-1F04-1638-B2DE71D609D1}"/>
              </a:ext>
            </a:extLst>
          </p:cNvPr>
          <p:cNvCxnSpPr>
            <a:cxnSpLocks/>
          </p:cNvCxnSpPr>
          <p:nvPr/>
        </p:nvCxnSpPr>
        <p:spPr>
          <a:xfrm flipV="1">
            <a:off x="2157603" y="2568803"/>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2" name="Gerade Verbindung mit Pfeil 61">
            <a:extLst>
              <a:ext uri="{FF2B5EF4-FFF2-40B4-BE49-F238E27FC236}">
                <a16:creationId xmlns:a16="http://schemas.microsoft.com/office/drawing/2014/main" id="{AF9F9C6B-8F2D-CCFB-2F6C-3E8960F11FD4}"/>
              </a:ext>
            </a:extLst>
          </p:cNvPr>
          <p:cNvCxnSpPr>
            <a:cxnSpLocks/>
          </p:cNvCxnSpPr>
          <p:nvPr/>
        </p:nvCxnSpPr>
        <p:spPr>
          <a:xfrm flipV="1">
            <a:off x="3563204" y="331752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3" name="Gerade Verbindung mit Pfeil 62">
            <a:extLst>
              <a:ext uri="{FF2B5EF4-FFF2-40B4-BE49-F238E27FC236}">
                <a16:creationId xmlns:a16="http://schemas.microsoft.com/office/drawing/2014/main" id="{FF8100CA-914D-B42E-4ADA-DA23158668D7}"/>
              </a:ext>
            </a:extLst>
          </p:cNvPr>
          <p:cNvCxnSpPr>
            <a:cxnSpLocks/>
          </p:cNvCxnSpPr>
          <p:nvPr/>
        </p:nvCxnSpPr>
        <p:spPr>
          <a:xfrm flipV="1">
            <a:off x="5642765" y="2568803"/>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4" name="Gerade Verbindung mit Pfeil 63">
            <a:extLst>
              <a:ext uri="{FF2B5EF4-FFF2-40B4-BE49-F238E27FC236}">
                <a16:creationId xmlns:a16="http://schemas.microsoft.com/office/drawing/2014/main" id="{10EF408D-480F-6766-9948-8A7527BA6475}"/>
              </a:ext>
            </a:extLst>
          </p:cNvPr>
          <p:cNvCxnSpPr>
            <a:cxnSpLocks/>
          </p:cNvCxnSpPr>
          <p:nvPr/>
        </p:nvCxnSpPr>
        <p:spPr>
          <a:xfrm flipV="1">
            <a:off x="7048367" y="331752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5" name="Gerade Verbindung mit Pfeil 64">
            <a:extLst>
              <a:ext uri="{FF2B5EF4-FFF2-40B4-BE49-F238E27FC236}">
                <a16:creationId xmlns:a16="http://schemas.microsoft.com/office/drawing/2014/main" id="{4F7DD401-7ABF-3E76-BF30-F917EC55E016}"/>
              </a:ext>
            </a:extLst>
          </p:cNvPr>
          <p:cNvCxnSpPr>
            <a:cxnSpLocks/>
          </p:cNvCxnSpPr>
          <p:nvPr/>
        </p:nvCxnSpPr>
        <p:spPr>
          <a:xfrm flipV="1">
            <a:off x="9127929" y="255373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6" name="Gerade Verbindung mit Pfeil 65">
            <a:extLst>
              <a:ext uri="{FF2B5EF4-FFF2-40B4-BE49-F238E27FC236}">
                <a16:creationId xmlns:a16="http://schemas.microsoft.com/office/drawing/2014/main" id="{6AB6118D-E707-7998-6CFE-7383DFBEBE5E}"/>
              </a:ext>
            </a:extLst>
          </p:cNvPr>
          <p:cNvCxnSpPr>
            <a:cxnSpLocks/>
          </p:cNvCxnSpPr>
          <p:nvPr/>
        </p:nvCxnSpPr>
        <p:spPr>
          <a:xfrm flipV="1">
            <a:off x="10522602" y="330098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315904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Datumsplatzhalter 6">
            <a:extLst>
              <a:ext uri="{FF2B5EF4-FFF2-40B4-BE49-F238E27FC236}">
                <a16:creationId xmlns:a16="http://schemas.microsoft.com/office/drawing/2014/main" id="{D0E199D4-D705-0AD4-753F-18B1153AA5AE}"/>
              </a:ext>
            </a:extLst>
          </p:cNvPr>
          <p:cNvSpPr>
            <a:spLocks noGrp="1"/>
          </p:cNvSpPr>
          <p:nvPr>
            <p:ph type="dt"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03B497E7-E929-4064-B944-B3F4A4A7E440}" type="datetime1">
              <a:rPr lang="de-DE" altLang="de-DE" smtClean="0"/>
              <a:pPr eaLnBrk="1" fontAlgn="base" hangingPunct="1">
                <a:spcBef>
                  <a:spcPct val="0"/>
                </a:spcBef>
                <a:spcAft>
                  <a:spcPct val="0"/>
                </a:spcAft>
              </a:pPr>
              <a:t>19.09.2023</a:t>
            </a:fld>
            <a:endParaRPr lang="de-DE" altLang="de-DE"/>
          </a:p>
        </p:txBody>
      </p:sp>
      <p:sp>
        <p:nvSpPr>
          <p:cNvPr id="4102" name="Foliennummernplatzhalter 7">
            <a:extLst>
              <a:ext uri="{FF2B5EF4-FFF2-40B4-BE49-F238E27FC236}">
                <a16:creationId xmlns:a16="http://schemas.microsoft.com/office/drawing/2014/main" id="{BB14ADD2-A3C5-95BD-C53D-E3A99C59CD4C}"/>
              </a:ext>
            </a:extLst>
          </p:cNvPr>
          <p:cNvSpPr>
            <a:spLocks noGrp="1"/>
          </p:cNvSpPr>
          <p:nvPr>
            <p:ph type="sldNum" sz="quarter" idx="17"/>
          </p:nvPr>
        </p:nvSpPr>
        <p:spPr bwMode="auto">
          <a:xfrm>
            <a:off x="1206500" y="6361113"/>
            <a:ext cx="971550" cy="214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a:t>Seite </a:t>
            </a:r>
            <a:fld id="{7F5CFEBC-59A2-48F9-8A4C-99D6EE2A2DB4}" type="slidenum">
              <a:rPr lang="de-DE" altLang="de-DE"/>
              <a:pPr eaLnBrk="1" hangingPunct="1"/>
              <a:t>20</a:t>
            </a:fld>
            <a:endParaRPr lang="de-DE" altLang="de-DE"/>
          </a:p>
        </p:txBody>
      </p:sp>
      <p:sp>
        <p:nvSpPr>
          <p:cNvPr id="2" name="Titel 10">
            <a:extLst>
              <a:ext uri="{FF2B5EF4-FFF2-40B4-BE49-F238E27FC236}">
                <a16:creationId xmlns:a16="http://schemas.microsoft.com/office/drawing/2014/main" id="{177C0179-04CE-2655-1810-12C35D7F596A}"/>
              </a:ext>
            </a:extLst>
          </p:cNvPr>
          <p:cNvSpPr>
            <a:spLocks noGrp="1"/>
          </p:cNvSpPr>
          <p:nvPr>
            <p:ph type="title"/>
          </p:nvPr>
        </p:nvSpPr>
        <p:spPr>
          <a:xfrm>
            <a:off x="1960935" y="170320"/>
            <a:ext cx="1228415" cy="432822"/>
          </a:xfrm>
        </p:spPr>
        <p:txBody>
          <a:bodyPr/>
          <a:lstStyle/>
          <a:p>
            <a:r>
              <a:rPr lang="de-DE" altLang="de-DE" dirty="0">
                <a:latin typeface="Arial" pitchFamily="34" charset="0"/>
              </a:rPr>
              <a:t>Fazit </a:t>
            </a:r>
          </a:p>
        </p:txBody>
      </p:sp>
      <p:sp>
        <p:nvSpPr>
          <p:cNvPr id="10" name="Textfeld 9">
            <a:extLst>
              <a:ext uri="{FF2B5EF4-FFF2-40B4-BE49-F238E27FC236}">
                <a16:creationId xmlns:a16="http://schemas.microsoft.com/office/drawing/2014/main" id="{56BB0119-4837-7F2A-BA1D-5178F24CA52A}"/>
              </a:ext>
            </a:extLst>
          </p:cNvPr>
          <p:cNvSpPr txBox="1"/>
          <p:nvPr/>
        </p:nvSpPr>
        <p:spPr>
          <a:xfrm>
            <a:off x="1160188" y="567009"/>
            <a:ext cx="2383986" cy="338554"/>
          </a:xfrm>
          <a:prstGeom prst="rect">
            <a:avLst/>
          </a:prstGeom>
          <a:noFill/>
        </p:spPr>
        <p:txBody>
          <a:bodyPr wrap="none" rtlCol="0">
            <a:spAutoFit/>
          </a:bodyPr>
          <a:lstStyle/>
          <a:p>
            <a:r>
              <a:rPr lang="de-DE" sz="1600"/>
              <a:t>Auf Basis der Szenarien</a:t>
            </a:r>
          </a:p>
        </p:txBody>
      </p:sp>
      <p:sp>
        <p:nvSpPr>
          <p:cNvPr id="7" name="Textfeld 6">
            <a:extLst>
              <a:ext uri="{FF2B5EF4-FFF2-40B4-BE49-F238E27FC236}">
                <a16:creationId xmlns:a16="http://schemas.microsoft.com/office/drawing/2014/main" id="{AD81D5D2-32E6-F89B-77B3-2E8C05440E44}"/>
              </a:ext>
            </a:extLst>
          </p:cNvPr>
          <p:cNvSpPr txBox="1"/>
          <p:nvPr/>
        </p:nvSpPr>
        <p:spPr>
          <a:xfrm>
            <a:off x="1160189" y="1136593"/>
            <a:ext cx="9638876" cy="4585871"/>
          </a:xfrm>
          <a:prstGeom prst="rect">
            <a:avLst/>
          </a:prstGeom>
          <a:noFill/>
        </p:spPr>
        <p:txBody>
          <a:bodyPr wrap="square" rtlCol="0">
            <a:spAutoFit/>
          </a:bodyPr>
          <a:lstStyle/>
          <a:p>
            <a:pPr algn="just"/>
            <a:r>
              <a:rPr lang="de-DE" sz="1600" b="1" dirty="0">
                <a:latin typeface="+mn-lt"/>
                <a:ea typeface="Calibri Light" panose="020F0302020204030204" pitchFamily="34" charset="0"/>
                <a:cs typeface="Calibri Light" panose="020F0302020204030204" pitchFamily="34" charset="0"/>
              </a:rPr>
              <a:t>Szenario 1: </a:t>
            </a:r>
          </a:p>
          <a:p>
            <a:pPr marL="285750" indent="-285750" algn="just">
              <a:buClr>
                <a:schemeClr val="accent3"/>
              </a:buClr>
              <a:buFont typeface="Wingdings" panose="05000000000000000000" pitchFamily="2" charset="2"/>
              <a:buChar char="§"/>
            </a:pPr>
            <a:r>
              <a:rPr lang="de-DE" sz="1400" dirty="0">
                <a:latin typeface="+mn-lt"/>
                <a:ea typeface="Calibri Light" panose="020F0302020204030204" pitchFamily="34" charset="0"/>
                <a:cs typeface="Calibri Light" panose="020F0302020204030204" pitchFamily="34" charset="0"/>
              </a:rPr>
              <a:t>Die reine Reduktion der Kosten entlang der Learning </a:t>
            </a:r>
            <a:r>
              <a:rPr lang="de-DE" sz="1400" dirty="0" err="1">
                <a:latin typeface="+mn-lt"/>
                <a:ea typeface="Calibri Light" panose="020F0302020204030204" pitchFamily="34" charset="0"/>
                <a:cs typeface="Calibri Light" panose="020F0302020204030204" pitchFamily="34" charset="0"/>
              </a:rPr>
              <a:t>Curve</a:t>
            </a:r>
            <a:r>
              <a:rPr lang="de-DE" sz="1400" dirty="0">
                <a:latin typeface="+mn-lt"/>
                <a:ea typeface="Calibri Light" panose="020F0302020204030204" pitchFamily="34" charset="0"/>
                <a:cs typeface="Calibri Light" panose="020F0302020204030204" pitchFamily="34" charset="0"/>
              </a:rPr>
              <a:t> hat keine Dimensionierung der H</a:t>
            </a:r>
            <a:r>
              <a:rPr lang="de-DE" sz="1400" baseline="-25000"/>
              <a:t>2</a:t>
            </a:r>
            <a:r>
              <a:rPr lang="de-DE" sz="1400" dirty="0">
                <a:latin typeface="+mn-lt"/>
                <a:ea typeface="Calibri Light" panose="020F0302020204030204" pitchFamily="34" charset="0"/>
                <a:cs typeface="Calibri Light" panose="020F0302020204030204" pitchFamily="34" charset="0"/>
              </a:rPr>
              <a:t> – Komponenten zur Folge.</a:t>
            </a:r>
          </a:p>
          <a:p>
            <a:pPr marL="285750" indent="-285750" algn="just">
              <a:buFont typeface="Wingdings" panose="05000000000000000000" pitchFamily="2" charset="2"/>
              <a:buChar char="§"/>
            </a:pPr>
            <a:endParaRPr lang="de-DE" sz="1600" dirty="0">
              <a:latin typeface="+mn-lt"/>
              <a:ea typeface="Calibri Light" panose="020F0302020204030204" pitchFamily="34" charset="0"/>
              <a:cs typeface="Calibri Light" panose="020F0302020204030204" pitchFamily="34" charset="0"/>
            </a:endParaRPr>
          </a:p>
          <a:p>
            <a:pPr algn="just"/>
            <a:r>
              <a:rPr lang="de-DE" sz="1600" b="1" dirty="0">
                <a:latin typeface="+mn-lt"/>
                <a:ea typeface="Calibri Light" panose="020F0302020204030204" pitchFamily="34" charset="0"/>
                <a:cs typeface="Calibri Light" panose="020F0302020204030204" pitchFamily="34" charset="0"/>
              </a:rPr>
              <a:t>Szenario 2:</a:t>
            </a:r>
          </a:p>
          <a:p>
            <a:pPr marL="285750" indent="-285750" algn="just">
              <a:buClr>
                <a:schemeClr val="accent3"/>
              </a:buClr>
              <a:buFont typeface="Wingdings" panose="05000000000000000000" pitchFamily="2" charset="2"/>
              <a:buChar char="§"/>
            </a:pPr>
            <a:r>
              <a:rPr lang="de-DE" sz="1400" dirty="0">
                <a:latin typeface="+mn-lt"/>
                <a:ea typeface="Calibri Light" panose="020F0302020204030204" pitchFamily="34" charset="0"/>
                <a:cs typeface="Calibri Light" panose="020F0302020204030204" pitchFamily="34" charset="0"/>
              </a:rPr>
              <a:t>Einführung von CO</a:t>
            </a:r>
            <a:r>
              <a:rPr lang="de-DE" sz="1400" baseline="-25000"/>
              <a:t>2</a:t>
            </a:r>
            <a:r>
              <a:rPr lang="de-DE" sz="1400" dirty="0">
                <a:latin typeface="+mn-lt"/>
                <a:ea typeface="Calibri Light" panose="020F0302020204030204" pitchFamily="34" charset="0"/>
                <a:cs typeface="Calibri Light" panose="020F0302020204030204" pitchFamily="34" charset="0"/>
              </a:rPr>
              <a:t> – Grenzen im Eigenheimsektor begünstigt die Anwendung von H</a:t>
            </a:r>
            <a:r>
              <a:rPr lang="de-DE" sz="1400" baseline="-25000"/>
              <a:t>2</a:t>
            </a:r>
            <a:r>
              <a:rPr lang="de-DE" sz="1400" dirty="0">
                <a:latin typeface="+mn-lt"/>
                <a:ea typeface="Calibri Light" panose="020F0302020204030204" pitchFamily="34" charset="0"/>
                <a:cs typeface="Calibri Light" panose="020F0302020204030204" pitchFamily="34" charset="0"/>
              </a:rPr>
              <a:t> – Systemen.</a:t>
            </a:r>
          </a:p>
          <a:p>
            <a:pPr marL="285750" indent="-285750" algn="just">
              <a:buFont typeface="Wingdings" panose="05000000000000000000" pitchFamily="2" charset="2"/>
              <a:buChar char="§"/>
            </a:pPr>
            <a:endParaRPr lang="de-DE" sz="1600" dirty="0">
              <a:latin typeface="+mn-lt"/>
              <a:ea typeface="Calibri Light" panose="020F0302020204030204" pitchFamily="34" charset="0"/>
              <a:cs typeface="Calibri Light" panose="020F0302020204030204" pitchFamily="34" charset="0"/>
            </a:endParaRPr>
          </a:p>
          <a:p>
            <a:pPr algn="just"/>
            <a:r>
              <a:rPr lang="de-DE" sz="1600" b="1" dirty="0">
                <a:latin typeface="+mn-lt"/>
                <a:ea typeface="Calibri Light" panose="020F0302020204030204" pitchFamily="34" charset="0"/>
                <a:cs typeface="Calibri Light" panose="020F0302020204030204" pitchFamily="34" charset="0"/>
              </a:rPr>
              <a:t>Szenario 3: </a:t>
            </a:r>
          </a:p>
          <a:p>
            <a:pPr marL="285750" indent="-285750" algn="just">
              <a:buClr>
                <a:schemeClr val="accent3"/>
              </a:buClr>
              <a:buFont typeface="Wingdings" panose="05000000000000000000" pitchFamily="2" charset="2"/>
              <a:buChar char="§"/>
            </a:pPr>
            <a:r>
              <a:rPr lang="de-DE" sz="1400" dirty="0">
                <a:latin typeface="+mn-lt"/>
                <a:ea typeface="Calibri Light" panose="020F0302020204030204" pitchFamily="34" charset="0"/>
                <a:cs typeface="Calibri Light" panose="020F0302020204030204" pitchFamily="34" charset="0"/>
              </a:rPr>
              <a:t>Die wirtschaftliche Machbarkeit zeigt sich für ein gasbasiertes Energiesystem in den Jahren 2029/2033. Für ein erneuerbares Energiesystem zeigt sich diese in den Jahren 2027/2029. (Nebenbedingung: CO</a:t>
            </a:r>
            <a:r>
              <a:rPr lang="de-DE" sz="1400" baseline="-25000"/>
              <a:t>2</a:t>
            </a:r>
            <a:r>
              <a:rPr lang="de-DE" sz="1400" dirty="0">
                <a:latin typeface="+mn-lt"/>
                <a:ea typeface="Calibri Light" panose="020F0302020204030204" pitchFamily="34" charset="0"/>
                <a:cs typeface="Calibri Light" panose="020F0302020204030204" pitchFamily="34" charset="0"/>
              </a:rPr>
              <a:t> – Minimum und angenommener Kostenreduktion)</a:t>
            </a:r>
          </a:p>
          <a:p>
            <a:pPr marL="285750" indent="-285750" algn="just">
              <a:buFont typeface="Wingdings" panose="05000000000000000000" pitchFamily="2" charset="2"/>
              <a:buChar char="§"/>
            </a:pPr>
            <a:endParaRPr lang="de-DE" sz="1600" dirty="0">
              <a:latin typeface="+mn-lt"/>
              <a:ea typeface="Calibri Light" panose="020F0302020204030204" pitchFamily="34" charset="0"/>
              <a:cs typeface="Calibri Light" panose="020F0302020204030204" pitchFamily="34" charset="0"/>
            </a:endParaRPr>
          </a:p>
          <a:p>
            <a:pPr algn="just"/>
            <a:r>
              <a:rPr lang="de-DE" sz="1600" b="1" dirty="0">
                <a:latin typeface="+mn-lt"/>
                <a:ea typeface="Calibri Light" panose="020F0302020204030204" pitchFamily="34" charset="0"/>
                <a:cs typeface="Calibri Light" panose="020F0302020204030204" pitchFamily="34" charset="0"/>
              </a:rPr>
              <a:t>Szenario 4: </a:t>
            </a:r>
          </a:p>
          <a:p>
            <a:pPr marL="285750" indent="-285750" algn="just">
              <a:buClr>
                <a:schemeClr val="accent3"/>
              </a:buClr>
              <a:buFont typeface="Wingdings" panose="05000000000000000000" pitchFamily="2" charset="2"/>
              <a:buChar char="§"/>
            </a:pPr>
            <a:r>
              <a:rPr lang="de-DE" sz="1400" dirty="0">
                <a:latin typeface="+mn-lt"/>
                <a:ea typeface="Calibri Light" panose="020F0302020204030204" pitchFamily="34" charset="0"/>
                <a:cs typeface="Calibri Light" panose="020F0302020204030204" pitchFamily="34" charset="0"/>
              </a:rPr>
              <a:t>Jegliche Ersatzbeschaffung der H</a:t>
            </a:r>
            <a:r>
              <a:rPr lang="de-DE" sz="1400" baseline="-25000"/>
              <a:t>2</a:t>
            </a:r>
            <a:r>
              <a:rPr lang="de-DE" sz="1400" dirty="0">
                <a:latin typeface="+mn-lt"/>
                <a:ea typeface="Calibri Light" panose="020F0302020204030204" pitchFamily="34" charset="0"/>
                <a:cs typeface="Calibri Light" panose="020F0302020204030204" pitchFamily="34" charset="0"/>
              </a:rPr>
              <a:t> – Komponenten innerhalb des Betrachtungszeitraums benachteiligen deren Einsatz</a:t>
            </a:r>
          </a:p>
          <a:p>
            <a:pPr marL="285750" indent="-285750" algn="just">
              <a:buFont typeface="Wingdings" panose="05000000000000000000" pitchFamily="2" charset="2"/>
              <a:buChar char="§"/>
            </a:pPr>
            <a:endParaRPr lang="de-DE" sz="1600" dirty="0">
              <a:latin typeface="+mn-lt"/>
              <a:ea typeface="Calibri Light" panose="020F0302020204030204" pitchFamily="34" charset="0"/>
              <a:cs typeface="Calibri Light" panose="020F0302020204030204" pitchFamily="34" charset="0"/>
            </a:endParaRPr>
          </a:p>
          <a:p>
            <a:pPr algn="just"/>
            <a:r>
              <a:rPr lang="de-DE" sz="1600" b="1" dirty="0">
                <a:latin typeface="+mn-lt"/>
                <a:ea typeface="Calibri Light" panose="020F0302020204030204" pitchFamily="34" charset="0"/>
                <a:cs typeface="Calibri Light" panose="020F0302020204030204" pitchFamily="34" charset="0"/>
              </a:rPr>
              <a:t>Szenario 5:</a:t>
            </a:r>
          </a:p>
          <a:p>
            <a:pPr marL="268288" indent="-268288" algn="just">
              <a:buClr>
                <a:schemeClr val="accent3"/>
              </a:buClr>
              <a:buFont typeface="Wingdings" panose="05000000000000000000" pitchFamily="2" charset="2"/>
              <a:buChar char="§"/>
            </a:pPr>
            <a:r>
              <a:rPr lang="de-DE" sz="1400" dirty="0">
                <a:latin typeface="+mn-lt"/>
                <a:ea typeface="Calibri Light" panose="020F0302020204030204" pitchFamily="34" charset="0"/>
                <a:cs typeface="Calibri Light" panose="020F0302020204030204" pitchFamily="34" charset="0"/>
              </a:rPr>
              <a:t>Im angenommenen Szenario weist ein erneuerbares Energiesystem eine höhere Eignung für den Zubau von H</a:t>
            </a:r>
            <a:r>
              <a:rPr lang="de-DE" sz="1400" baseline="-25000"/>
              <a:t>2</a:t>
            </a:r>
            <a:r>
              <a:rPr lang="de-DE" sz="1400" dirty="0">
                <a:latin typeface="+mn-lt"/>
                <a:ea typeface="Calibri Light" panose="020F0302020204030204" pitchFamily="34" charset="0"/>
                <a:cs typeface="Calibri Light" panose="020F0302020204030204" pitchFamily="34" charset="0"/>
              </a:rPr>
              <a:t> – Komponenten auf, als ein gasbasiertes Energiesystem. </a:t>
            </a:r>
            <a:endParaRPr lang="de-DE" sz="2000" dirty="0">
              <a:latin typeface="Arial" panose="020B0604020202020204" pitchFamily="34" charset="0"/>
              <a:cs typeface="Arial" panose="020B0604020202020204" pitchFamily="34" charset="0"/>
            </a:endParaRPr>
          </a:p>
        </p:txBody>
      </p:sp>
      <p:sp>
        <p:nvSpPr>
          <p:cNvPr id="4" name="Rechteck: abgerundete Ecken 3">
            <a:extLst>
              <a:ext uri="{FF2B5EF4-FFF2-40B4-BE49-F238E27FC236}">
                <a16:creationId xmlns:a16="http://schemas.microsoft.com/office/drawing/2014/main" id="{12B726A3-53BF-48BF-CD75-FDE058A04D4A}"/>
              </a:ext>
            </a:extLst>
          </p:cNvPr>
          <p:cNvSpPr/>
          <p:nvPr/>
        </p:nvSpPr>
        <p:spPr>
          <a:xfrm>
            <a:off x="1206500" y="170320"/>
            <a:ext cx="616023" cy="28086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pic>
        <p:nvPicPr>
          <p:cNvPr id="5" name="Graphic 16" descr="Presentation with pie chart with solid fill">
            <a:extLst>
              <a:ext uri="{FF2B5EF4-FFF2-40B4-BE49-F238E27FC236}">
                <a16:creationId xmlns:a16="http://schemas.microsoft.com/office/drawing/2014/main" id="{47C68F84-1CBE-928A-00A1-627CF16C72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4912" y="155425"/>
            <a:ext cx="333166" cy="333166"/>
          </a:xfrm>
          <a:prstGeom prst="rect">
            <a:avLst/>
          </a:prstGeom>
        </p:spPr>
      </p:pic>
    </p:spTree>
    <p:extLst>
      <p:ext uri="{BB962C8B-B14F-4D97-AF65-F5344CB8AC3E}">
        <p14:creationId xmlns:p14="http://schemas.microsoft.com/office/powerpoint/2010/main" val="2999608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2A15C9-90C4-946E-81BD-E4034D6AAEB2}"/>
              </a:ext>
            </a:extLst>
          </p:cNvPr>
          <p:cNvSpPr>
            <a:spLocks noGrp="1"/>
          </p:cNvSpPr>
          <p:nvPr>
            <p:ph type="title"/>
          </p:nvPr>
        </p:nvSpPr>
        <p:spPr>
          <a:xfrm>
            <a:off x="1960935" y="164460"/>
            <a:ext cx="3986737" cy="363237"/>
          </a:xfrm>
        </p:spPr>
        <p:txBody>
          <a:bodyPr/>
          <a:lstStyle/>
          <a:p>
            <a:r>
              <a:rPr lang="de-DE" dirty="0"/>
              <a:t>Grenzen der Analyse</a:t>
            </a:r>
          </a:p>
        </p:txBody>
      </p:sp>
      <p:sp>
        <p:nvSpPr>
          <p:cNvPr id="3" name="Inhaltsplatzhalter 2">
            <a:extLst>
              <a:ext uri="{FF2B5EF4-FFF2-40B4-BE49-F238E27FC236}">
                <a16:creationId xmlns:a16="http://schemas.microsoft.com/office/drawing/2014/main" id="{7A731EA1-52C4-5000-31F4-F36053C6F434}"/>
              </a:ext>
            </a:extLst>
          </p:cNvPr>
          <p:cNvSpPr>
            <a:spLocks noGrp="1"/>
          </p:cNvSpPr>
          <p:nvPr>
            <p:ph sz="quarter" idx="12"/>
          </p:nvPr>
        </p:nvSpPr>
        <p:spPr>
          <a:xfrm>
            <a:off x="1205973" y="1457661"/>
            <a:ext cx="8766702" cy="2819064"/>
          </a:xfrm>
        </p:spPr>
        <p:txBody>
          <a:bodyPr/>
          <a:lstStyle/>
          <a:p>
            <a:pPr marL="112717" lvl="2" indent="-285750">
              <a:lnSpc>
                <a:spcPct val="150000"/>
              </a:lnSpc>
              <a:buClr>
                <a:schemeClr val="accent3"/>
              </a:buClr>
            </a:pPr>
            <a:r>
              <a:rPr lang="de-DE" sz="1400" dirty="0">
                <a:latin typeface="+mn-lt"/>
                <a:ea typeface="Calibri Light" panose="020F0302020204030204" pitchFamily="34" charset="0"/>
                <a:cs typeface="Calibri Light" panose="020F0302020204030204" pitchFamily="34" charset="0"/>
              </a:rPr>
              <a:t>Statische Werte für Strom-, Gaspreis sowie Einspeisevergütung und CO</a:t>
            </a:r>
            <a:r>
              <a:rPr lang="de-DE" sz="1400" baseline="-25000" dirty="0">
                <a:latin typeface="+mn-lt"/>
                <a:ea typeface="Calibri Light" panose="020F0302020204030204" pitchFamily="34" charset="0"/>
                <a:cs typeface="Calibri Light" panose="020F0302020204030204" pitchFamily="34" charset="0"/>
              </a:rPr>
              <a:t>2</a:t>
            </a:r>
            <a:r>
              <a:rPr lang="de-DE" sz="1400" dirty="0">
                <a:latin typeface="+mn-lt"/>
                <a:ea typeface="Calibri Light" panose="020F0302020204030204" pitchFamily="34" charset="0"/>
                <a:cs typeface="Calibri Light" panose="020F0302020204030204" pitchFamily="34" charset="0"/>
              </a:rPr>
              <a:t>-Emissionen des Strommixes: </a:t>
            </a:r>
          </a:p>
          <a:p>
            <a:pPr marL="646104" lvl="4" indent="-285750">
              <a:lnSpc>
                <a:spcPct val="150000"/>
              </a:lnSpc>
              <a:buClr>
                <a:schemeClr val="accent3"/>
              </a:buClr>
            </a:pPr>
            <a:r>
              <a:rPr lang="de-DE" sz="1400" dirty="0">
                <a:latin typeface="+mn-lt"/>
                <a:ea typeface="Calibri Light" panose="020F0302020204030204" pitchFamily="34" charset="0"/>
                <a:cs typeface="Calibri Light" panose="020F0302020204030204" pitchFamily="34" charset="0"/>
              </a:rPr>
              <a:t>Momentaufnahme von in der Realität schwankenden Preisen (bzw. Preisentwicklung)</a:t>
            </a:r>
          </a:p>
          <a:p>
            <a:pPr marL="268288" lvl="4" indent="-268288">
              <a:lnSpc>
                <a:spcPct val="150000"/>
              </a:lnSpc>
              <a:buClr>
                <a:schemeClr val="accent3"/>
              </a:buClr>
              <a:buFont typeface="Wingdings" panose="05000000000000000000" pitchFamily="2" charset="2"/>
              <a:buChar char="§"/>
            </a:pPr>
            <a:r>
              <a:rPr lang="de-DE" sz="1400" dirty="0">
                <a:latin typeface="+mn-lt"/>
                <a:ea typeface="Calibri Light" panose="020F0302020204030204" pitchFamily="34" charset="0"/>
                <a:cs typeface="Calibri Light" panose="020F0302020204030204" pitchFamily="34" charset="0"/>
              </a:rPr>
              <a:t>Wasser- &amp; CO</a:t>
            </a:r>
            <a:r>
              <a:rPr lang="de-DE" sz="1400" baseline="-25000" dirty="0">
                <a:latin typeface="+mn-lt"/>
                <a:ea typeface="Calibri Light" panose="020F0302020204030204" pitchFamily="34" charset="0"/>
                <a:cs typeface="Calibri Light" panose="020F0302020204030204" pitchFamily="34" charset="0"/>
              </a:rPr>
              <a:t>2</a:t>
            </a:r>
            <a:r>
              <a:rPr lang="de-DE" sz="1400" dirty="0">
                <a:latin typeface="+mn-lt"/>
                <a:ea typeface="Calibri Light" panose="020F0302020204030204" pitchFamily="34" charset="0"/>
                <a:cs typeface="Calibri Light" panose="020F0302020204030204" pitchFamily="34" charset="0"/>
              </a:rPr>
              <a:t>-Preise nicht berücksichtigt: deren Einsatz würde zu anderen Komponentengrößen führen</a:t>
            </a:r>
          </a:p>
          <a:p>
            <a:pPr marL="268288" lvl="4" indent="-268288">
              <a:lnSpc>
                <a:spcPct val="150000"/>
              </a:lnSpc>
              <a:buClr>
                <a:schemeClr val="accent3"/>
              </a:buClr>
              <a:buFont typeface="Wingdings" panose="05000000000000000000" pitchFamily="2" charset="2"/>
              <a:buChar char="§"/>
            </a:pPr>
            <a:r>
              <a:rPr lang="de-DE" sz="1400" dirty="0">
                <a:latin typeface="+mn-lt"/>
                <a:ea typeface="Calibri Light" panose="020F0302020204030204" pitchFamily="34" charset="0"/>
                <a:cs typeface="Calibri Light" panose="020F0302020204030204" pitchFamily="34" charset="0"/>
              </a:rPr>
              <a:t>Verwendung synthetischer Lastprofile einer 4-Personen-Haushaltsgröße</a:t>
            </a:r>
          </a:p>
          <a:p>
            <a:pPr marL="268288" lvl="4" indent="-268288">
              <a:lnSpc>
                <a:spcPct val="150000"/>
              </a:lnSpc>
              <a:buClr>
                <a:schemeClr val="accent3"/>
              </a:buClr>
              <a:buFont typeface="Wingdings" panose="05000000000000000000" pitchFamily="2" charset="2"/>
              <a:buChar char="§"/>
            </a:pPr>
            <a:r>
              <a:rPr lang="de-DE" sz="1400" dirty="0">
                <a:latin typeface="+mn-lt"/>
                <a:ea typeface="Calibri Light" panose="020F0302020204030204" pitchFamily="34" charset="0"/>
                <a:cs typeface="Calibri Light" panose="020F0302020204030204" pitchFamily="34" charset="0"/>
              </a:rPr>
              <a:t>Keine Wartungs- und Installationskosten berücksichtigt</a:t>
            </a:r>
          </a:p>
          <a:p>
            <a:pPr marL="268288" lvl="4" indent="-268288">
              <a:lnSpc>
                <a:spcPct val="150000"/>
              </a:lnSpc>
              <a:buClr>
                <a:schemeClr val="accent3"/>
              </a:buClr>
              <a:buFont typeface="Wingdings" panose="05000000000000000000" pitchFamily="2" charset="2"/>
              <a:buChar char="§"/>
            </a:pPr>
            <a:r>
              <a:rPr lang="de-DE" sz="1400" dirty="0">
                <a:latin typeface="+mn-lt"/>
                <a:ea typeface="Calibri Light" panose="020F0302020204030204" pitchFamily="34" charset="0"/>
                <a:cs typeface="Calibri Light" panose="020F0302020204030204" pitchFamily="34" charset="0"/>
              </a:rPr>
              <a:t>Komponentenpreise aus Listenpreisen (stand 2023)</a:t>
            </a:r>
          </a:p>
        </p:txBody>
      </p:sp>
      <p:sp>
        <p:nvSpPr>
          <p:cNvPr id="5" name="Datumsplatzhalter 4">
            <a:extLst>
              <a:ext uri="{FF2B5EF4-FFF2-40B4-BE49-F238E27FC236}">
                <a16:creationId xmlns:a16="http://schemas.microsoft.com/office/drawing/2014/main" id="{4BE89F07-0C61-A3F6-84CF-7F402B93CEF8}"/>
              </a:ext>
            </a:extLst>
          </p:cNvPr>
          <p:cNvSpPr>
            <a:spLocks noGrp="1"/>
          </p:cNvSpPr>
          <p:nvPr>
            <p:ph type="dt" sz="half" idx="14"/>
          </p:nvPr>
        </p:nvSpPr>
        <p:spPr/>
        <p:txBody>
          <a:bodyPr/>
          <a:lstStyle/>
          <a:p>
            <a:pPr>
              <a:defRPr/>
            </a:pPr>
            <a:fld id="{2AADCCB3-EECF-43C1-9F1F-0F98A4311647}" type="datetime1">
              <a:rPr lang="de-DE" smtClean="0"/>
              <a:pPr>
                <a:defRPr/>
              </a:pPr>
              <a:t>19.09.2023</a:t>
            </a:fld>
            <a:endParaRPr lang="de-DE"/>
          </a:p>
        </p:txBody>
      </p:sp>
      <p:sp>
        <p:nvSpPr>
          <p:cNvPr id="6" name="Foliennummernplatzhalter 5">
            <a:extLst>
              <a:ext uri="{FF2B5EF4-FFF2-40B4-BE49-F238E27FC236}">
                <a16:creationId xmlns:a16="http://schemas.microsoft.com/office/drawing/2014/main" id="{B93CAAA4-848A-2981-D796-9275C39F7DA7}"/>
              </a:ext>
            </a:extLst>
          </p:cNvPr>
          <p:cNvSpPr>
            <a:spLocks noGrp="1"/>
          </p:cNvSpPr>
          <p:nvPr>
            <p:ph type="sldNum" sz="quarter" idx="15"/>
          </p:nvPr>
        </p:nvSpPr>
        <p:spPr/>
        <p:txBody>
          <a:bodyPr/>
          <a:lstStyle/>
          <a:p>
            <a:r>
              <a:rPr lang="de-DE" altLang="de-DE"/>
              <a:t>Seite </a:t>
            </a:r>
            <a:fld id="{1FAD1803-BE97-4A0E-8D2F-4C8D61DA15F6}" type="slidenum">
              <a:rPr lang="de-DE" altLang="de-DE" smtClean="0"/>
              <a:pPr/>
              <a:t>21</a:t>
            </a:fld>
            <a:endParaRPr lang="de-DE" altLang="de-DE"/>
          </a:p>
        </p:txBody>
      </p:sp>
      <p:sp>
        <p:nvSpPr>
          <p:cNvPr id="8" name="Rechteck: abgerundete Ecken 7">
            <a:extLst>
              <a:ext uri="{FF2B5EF4-FFF2-40B4-BE49-F238E27FC236}">
                <a16:creationId xmlns:a16="http://schemas.microsoft.com/office/drawing/2014/main" id="{8F3CED48-09B7-E81E-4D70-A1C7940D89A1}"/>
              </a:ext>
            </a:extLst>
          </p:cNvPr>
          <p:cNvSpPr/>
          <p:nvPr/>
        </p:nvSpPr>
        <p:spPr>
          <a:xfrm>
            <a:off x="1206500" y="170320"/>
            <a:ext cx="616023" cy="28086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pic>
        <p:nvPicPr>
          <p:cNvPr id="9" name="Graphic 16" descr="Presentation with pie chart with solid fill">
            <a:extLst>
              <a:ext uri="{FF2B5EF4-FFF2-40B4-BE49-F238E27FC236}">
                <a16:creationId xmlns:a16="http://schemas.microsoft.com/office/drawing/2014/main" id="{8B5D9EB5-E610-903D-03F7-17B55A1768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4912" y="155425"/>
            <a:ext cx="333166" cy="333166"/>
          </a:xfrm>
          <a:prstGeom prst="rect">
            <a:avLst/>
          </a:prstGeom>
        </p:spPr>
      </p:pic>
      <p:sp>
        <p:nvSpPr>
          <p:cNvPr id="10" name="Textfeld 9">
            <a:extLst>
              <a:ext uri="{FF2B5EF4-FFF2-40B4-BE49-F238E27FC236}">
                <a16:creationId xmlns:a16="http://schemas.microsoft.com/office/drawing/2014/main" id="{78910BA8-45A6-07C9-AF6F-B46A4BC80E9F}"/>
              </a:ext>
            </a:extLst>
          </p:cNvPr>
          <p:cNvSpPr txBox="1"/>
          <p:nvPr/>
        </p:nvSpPr>
        <p:spPr>
          <a:xfrm>
            <a:off x="1184202" y="564845"/>
            <a:ext cx="4724114" cy="338554"/>
          </a:xfrm>
          <a:prstGeom prst="rect">
            <a:avLst/>
          </a:prstGeom>
          <a:noFill/>
        </p:spPr>
        <p:txBody>
          <a:bodyPr wrap="none" rtlCol="0">
            <a:spAutoFit/>
          </a:bodyPr>
          <a:lstStyle/>
          <a:p>
            <a:r>
              <a:rPr lang="de-DE" sz="1600" dirty="0">
                <a:latin typeface="+mn-lt"/>
                <a:ea typeface="Calibri Light" panose="020F0302020204030204" pitchFamily="34" charset="0"/>
                <a:cs typeface="Calibri Light" panose="020F0302020204030204" pitchFamily="34" charset="0"/>
              </a:rPr>
              <a:t>Grenzen der Analyse durch folgende Annahmen</a:t>
            </a:r>
            <a:r>
              <a:rPr lang="de-DE" sz="1600" dirty="0">
                <a:latin typeface="Arial" panose="020B0604020202020204" pitchFamily="34" charset="0"/>
                <a:cs typeface="Arial" panose="020B0604020202020204" pitchFamily="34" charset="0"/>
              </a:rPr>
              <a:t>:</a:t>
            </a:r>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2016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2A15C9-90C4-946E-81BD-E4034D6AAEB2}"/>
              </a:ext>
            </a:extLst>
          </p:cNvPr>
          <p:cNvSpPr>
            <a:spLocks noGrp="1"/>
          </p:cNvSpPr>
          <p:nvPr>
            <p:ph type="title"/>
          </p:nvPr>
        </p:nvSpPr>
        <p:spPr>
          <a:xfrm>
            <a:off x="1960935" y="164460"/>
            <a:ext cx="3986737" cy="363237"/>
          </a:xfrm>
        </p:spPr>
        <p:txBody>
          <a:bodyPr/>
          <a:lstStyle/>
          <a:p>
            <a:r>
              <a:rPr lang="de-DE"/>
              <a:t>Ausblick</a:t>
            </a:r>
          </a:p>
        </p:txBody>
      </p:sp>
      <p:sp>
        <p:nvSpPr>
          <p:cNvPr id="3" name="Inhaltsplatzhalter 2">
            <a:extLst>
              <a:ext uri="{FF2B5EF4-FFF2-40B4-BE49-F238E27FC236}">
                <a16:creationId xmlns:a16="http://schemas.microsoft.com/office/drawing/2014/main" id="{7A731EA1-52C4-5000-31F4-F36053C6F434}"/>
              </a:ext>
            </a:extLst>
          </p:cNvPr>
          <p:cNvSpPr>
            <a:spLocks noGrp="1"/>
          </p:cNvSpPr>
          <p:nvPr>
            <p:ph sz="quarter" idx="12"/>
          </p:nvPr>
        </p:nvSpPr>
        <p:spPr>
          <a:xfrm>
            <a:off x="1206500" y="697555"/>
            <a:ext cx="10799764" cy="4407845"/>
          </a:xfrm>
        </p:spPr>
        <p:txBody>
          <a:bodyPr/>
          <a:lstStyle/>
          <a:p>
            <a:pPr marL="285750" lvl="3" indent="-285750">
              <a:lnSpc>
                <a:spcPct val="150000"/>
              </a:lnSpc>
              <a:buClr>
                <a:schemeClr val="accent3"/>
              </a:buClr>
            </a:pPr>
            <a:r>
              <a:rPr lang="de-DE" sz="1400" dirty="0">
                <a:latin typeface="+mn-lt"/>
                <a:ea typeface="Calibri Light" panose="020F0302020204030204" pitchFamily="34" charset="0"/>
                <a:cs typeface="Calibri Light" panose="020F0302020204030204" pitchFamily="34" charset="0"/>
              </a:rPr>
              <a:t>Dynamische Simulation der konstant angenommenen Parameter</a:t>
            </a:r>
          </a:p>
          <a:p>
            <a:pPr marL="285750" lvl="3" indent="-285750">
              <a:lnSpc>
                <a:spcPct val="150000"/>
              </a:lnSpc>
              <a:buClr>
                <a:schemeClr val="accent3"/>
              </a:buClr>
            </a:pPr>
            <a:endParaRPr lang="de-DE" sz="1400">
              <a:latin typeface="+mn-lt"/>
              <a:ea typeface="Calibri Light" panose="020F0302020204030204" pitchFamily="34" charset="0"/>
              <a:cs typeface="Calibri Light" panose="020F0302020204030204" pitchFamily="34" charset="0"/>
            </a:endParaRPr>
          </a:p>
          <a:p>
            <a:pPr marL="285750" lvl="3" indent="-285750">
              <a:lnSpc>
                <a:spcPct val="150000"/>
              </a:lnSpc>
              <a:buClr>
                <a:schemeClr val="accent3"/>
              </a:buClr>
            </a:pPr>
            <a:r>
              <a:rPr lang="de-DE" sz="1400" dirty="0">
                <a:latin typeface="+mn-lt"/>
                <a:ea typeface="Calibri Light" panose="020F0302020204030204" pitchFamily="34" charset="0"/>
                <a:cs typeface="Calibri Light" panose="020F0302020204030204" pitchFamily="34" charset="0"/>
              </a:rPr>
              <a:t>Untersuchung zu politischen und sozialen Hebeln zur Senkung der CO</a:t>
            </a:r>
            <a:r>
              <a:rPr lang="de-DE" sz="1400" baseline="-25000" dirty="0"/>
              <a:t>2</a:t>
            </a:r>
            <a:r>
              <a:rPr lang="de-DE" sz="1400" dirty="0">
                <a:latin typeface="+mn-lt"/>
                <a:ea typeface="Calibri Light" panose="020F0302020204030204" pitchFamily="34" charset="0"/>
                <a:cs typeface="Calibri Light" panose="020F0302020204030204" pitchFamily="34" charset="0"/>
              </a:rPr>
              <a:t> – Grenze </a:t>
            </a:r>
          </a:p>
          <a:p>
            <a:pPr marL="646104" lvl="4" indent="-285750">
              <a:lnSpc>
                <a:spcPct val="150000"/>
              </a:lnSpc>
              <a:buClr>
                <a:schemeClr val="accent3"/>
              </a:buClr>
            </a:pPr>
            <a:r>
              <a:rPr lang="de-DE" sz="1400" dirty="0">
                <a:latin typeface="+mn-lt"/>
                <a:ea typeface="Calibri Light" panose="020F0302020204030204" pitchFamily="34" charset="0"/>
                <a:cs typeface="Calibri Light" panose="020F0302020204030204" pitchFamily="34" charset="0"/>
              </a:rPr>
              <a:t>Analyse der Auswirkungen durch eine CO</a:t>
            </a:r>
            <a:r>
              <a:rPr lang="de-DE" sz="1400" baseline="-25000" dirty="0"/>
              <a:t>2</a:t>
            </a:r>
            <a:r>
              <a:rPr lang="de-DE" sz="1400" dirty="0">
                <a:latin typeface="+mn-lt"/>
                <a:ea typeface="Calibri Light" panose="020F0302020204030204" pitchFamily="34" charset="0"/>
                <a:cs typeface="Calibri Light" panose="020F0302020204030204" pitchFamily="34" charset="0"/>
              </a:rPr>
              <a:t>-Steuer</a:t>
            </a:r>
          </a:p>
          <a:p>
            <a:pPr marL="0" lvl="3" indent="0">
              <a:lnSpc>
                <a:spcPct val="150000"/>
              </a:lnSpc>
              <a:buClr>
                <a:schemeClr val="accent3"/>
              </a:buClr>
              <a:buNone/>
            </a:pPr>
            <a:r>
              <a:rPr lang="de-DE" sz="1400">
                <a:latin typeface="+mn-lt"/>
                <a:ea typeface="Calibri Light" panose="020F0302020204030204" pitchFamily="34" charset="0"/>
                <a:cs typeface="Calibri Light" panose="020F0302020204030204" pitchFamily="34" charset="0"/>
              </a:rPr>
              <a:t>		</a:t>
            </a:r>
            <a:r>
              <a:rPr lang="de-DE" sz="1400" dirty="0">
                <a:latin typeface="+mn-lt"/>
                <a:ea typeface="Calibri Light" panose="020F0302020204030204" pitchFamily="34" charset="0"/>
                <a:cs typeface="Calibri Light" panose="020F0302020204030204" pitchFamily="34" charset="0"/>
              </a:rPr>
              <a:t>Welcher CO</a:t>
            </a:r>
            <a:r>
              <a:rPr lang="de-DE" sz="1400" baseline="-25000" dirty="0"/>
              <a:t>2</a:t>
            </a:r>
            <a:r>
              <a:rPr lang="de-DE" sz="1400" dirty="0">
                <a:latin typeface="+mn-lt"/>
                <a:ea typeface="Calibri Light" panose="020F0302020204030204" pitchFamily="34" charset="0"/>
                <a:cs typeface="Calibri Light" panose="020F0302020204030204" pitchFamily="34" charset="0"/>
              </a:rPr>
              <a:t>-Preis könnte eine CO</a:t>
            </a:r>
            <a:r>
              <a:rPr lang="de-DE" sz="1400" baseline="-25000" dirty="0"/>
              <a:t>2</a:t>
            </a:r>
            <a:r>
              <a:rPr lang="de-DE" sz="1400" dirty="0">
                <a:latin typeface="+mn-lt"/>
                <a:ea typeface="Calibri Light" panose="020F0302020204030204" pitchFamily="34" charset="0"/>
                <a:cs typeface="Calibri Light" panose="020F0302020204030204" pitchFamily="34" charset="0"/>
              </a:rPr>
              <a:t>-Reduktion forcieren, sodass ein saisonaler H</a:t>
            </a:r>
            <a:r>
              <a:rPr lang="de-DE" sz="1400" baseline="-25000" dirty="0"/>
              <a:t>2</a:t>
            </a:r>
            <a:r>
              <a:rPr lang="de-DE" sz="1400" dirty="0">
                <a:latin typeface="+mn-lt"/>
                <a:ea typeface="Calibri Light" panose="020F0302020204030204" pitchFamily="34" charset="0"/>
                <a:cs typeface="Calibri Light" panose="020F0302020204030204" pitchFamily="34" charset="0"/>
              </a:rPr>
              <a:t>-Speicher</a:t>
            </a:r>
            <a:endParaRPr lang="de-DE" sz="1400">
              <a:latin typeface="+mn-lt"/>
              <a:ea typeface="Calibri Light" panose="020F0302020204030204" pitchFamily="34" charset="0"/>
              <a:cs typeface="Calibri Light" panose="020F0302020204030204" pitchFamily="34" charset="0"/>
            </a:endParaRPr>
          </a:p>
          <a:p>
            <a:pPr marL="0" lvl="3" indent="0">
              <a:lnSpc>
                <a:spcPct val="150000"/>
              </a:lnSpc>
              <a:buClr>
                <a:schemeClr val="accent3"/>
              </a:buClr>
              <a:buNone/>
            </a:pPr>
            <a:r>
              <a:rPr lang="de-DE" sz="1400">
                <a:latin typeface="+mn-lt"/>
                <a:ea typeface="Calibri Light" panose="020F0302020204030204" pitchFamily="34" charset="0"/>
                <a:cs typeface="Calibri Light" panose="020F0302020204030204" pitchFamily="34" charset="0"/>
              </a:rPr>
              <a:t>		</a:t>
            </a:r>
            <a:r>
              <a:rPr lang="de-DE" sz="1400" dirty="0">
                <a:latin typeface="+mn-lt"/>
                <a:ea typeface="Calibri Light" panose="020F0302020204030204" pitchFamily="34" charset="0"/>
                <a:cs typeface="Calibri Light" panose="020F0302020204030204" pitchFamily="34" charset="0"/>
              </a:rPr>
              <a:t>für ein Eigenheim wirtschaftlich wird?</a:t>
            </a:r>
          </a:p>
          <a:p>
            <a:pPr marL="0" lvl="3" indent="0">
              <a:lnSpc>
                <a:spcPct val="150000"/>
              </a:lnSpc>
              <a:buClr>
                <a:schemeClr val="accent3"/>
              </a:buClr>
              <a:buNone/>
            </a:pPr>
            <a:endParaRPr lang="de-DE" sz="1400">
              <a:latin typeface="+mn-lt"/>
              <a:ea typeface="Calibri Light" panose="020F0302020204030204" pitchFamily="34" charset="0"/>
              <a:cs typeface="Calibri Light" panose="020F0302020204030204" pitchFamily="34" charset="0"/>
            </a:endParaRPr>
          </a:p>
          <a:p>
            <a:pPr marL="285750" lvl="3" indent="-285750">
              <a:lnSpc>
                <a:spcPct val="150000"/>
              </a:lnSpc>
              <a:buClr>
                <a:schemeClr val="accent3"/>
              </a:buClr>
            </a:pPr>
            <a:r>
              <a:rPr lang="de-DE" sz="1400" dirty="0">
                <a:latin typeface="+mn-lt"/>
                <a:ea typeface="Calibri Light" panose="020F0302020204030204" pitchFamily="34" charset="0"/>
                <a:cs typeface="Calibri Light" panose="020F0302020204030204" pitchFamily="34" charset="0"/>
              </a:rPr>
              <a:t>Analyse unterschiedlicher Standorte</a:t>
            </a:r>
            <a:endParaRPr lang="de-DE" sz="1400">
              <a:latin typeface="+mn-lt"/>
              <a:ea typeface="Calibri Light" panose="020F0302020204030204" pitchFamily="34" charset="0"/>
              <a:cs typeface="Calibri Light" panose="020F0302020204030204" pitchFamily="34" charset="0"/>
            </a:endParaRPr>
          </a:p>
          <a:p>
            <a:pPr marL="646104" lvl="4" indent="-285750">
              <a:lnSpc>
                <a:spcPct val="100000"/>
              </a:lnSpc>
              <a:buClr>
                <a:schemeClr val="accent3"/>
              </a:buClr>
            </a:pPr>
            <a:r>
              <a:rPr lang="de-DE" sz="1400" dirty="0">
                <a:latin typeface="+mn-lt"/>
                <a:ea typeface="Calibri Light" panose="020F0302020204030204" pitchFamily="34" charset="0"/>
                <a:cs typeface="Calibri Light" panose="020F0302020204030204" pitchFamily="34" charset="0"/>
              </a:rPr>
              <a:t>unterschiedliche Wetterbedingungen </a:t>
            </a:r>
            <a:endParaRPr lang="de-DE" sz="1400">
              <a:latin typeface="+mn-lt"/>
              <a:ea typeface="Calibri Light" panose="020F0302020204030204" pitchFamily="34" charset="0"/>
              <a:cs typeface="Calibri Light" panose="020F0302020204030204" pitchFamily="34" charset="0"/>
            </a:endParaRPr>
          </a:p>
          <a:p>
            <a:pPr marL="646104" lvl="4" indent="-285750">
              <a:lnSpc>
                <a:spcPct val="100000"/>
              </a:lnSpc>
              <a:buClr>
                <a:schemeClr val="accent3"/>
              </a:buClr>
            </a:pPr>
            <a:r>
              <a:rPr lang="de-DE" sz="1400">
                <a:latin typeface="+mn-lt"/>
                <a:ea typeface="Calibri Light" panose="020F0302020204030204" pitchFamily="34" charset="0"/>
                <a:cs typeface="Calibri Light" panose="020F0302020204030204" pitchFamily="34" charset="0"/>
              </a:rPr>
              <a:t>unterschiedliche Gebäudestrukturen</a:t>
            </a:r>
          </a:p>
          <a:p>
            <a:pPr marL="285750" lvl="3" indent="-285750">
              <a:lnSpc>
                <a:spcPct val="150000"/>
              </a:lnSpc>
              <a:buClr>
                <a:schemeClr val="accent3"/>
              </a:buClr>
            </a:pPr>
            <a:endParaRPr lang="de-DE" sz="1400">
              <a:latin typeface="+mn-lt"/>
              <a:ea typeface="Calibri Light" panose="020F0302020204030204" pitchFamily="34" charset="0"/>
              <a:cs typeface="Calibri Light" panose="020F0302020204030204" pitchFamily="34" charset="0"/>
            </a:endParaRPr>
          </a:p>
        </p:txBody>
      </p:sp>
      <p:sp>
        <p:nvSpPr>
          <p:cNvPr id="5" name="Datumsplatzhalter 4">
            <a:extLst>
              <a:ext uri="{FF2B5EF4-FFF2-40B4-BE49-F238E27FC236}">
                <a16:creationId xmlns:a16="http://schemas.microsoft.com/office/drawing/2014/main" id="{4BE89F07-0C61-A3F6-84CF-7F402B93CEF8}"/>
              </a:ext>
            </a:extLst>
          </p:cNvPr>
          <p:cNvSpPr>
            <a:spLocks noGrp="1"/>
          </p:cNvSpPr>
          <p:nvPr>
            <p:ph type="dt" sz="half" idx="14"/>
          </p:nvPr>
        </p:nvSpPr>
        <p:spPr/>
        <p:txBody>
          <a:bodyPr/>
          <a:lstStyle/>
          <a:p>
            <a:pPr>
              <a:defRPr/>
            </a:pPr>
            <a:fld id="{2AADCCB3-EECF-43C1-9F1F-0F98A4311647}" type="datetime1">
              <a:rPr lang="de-DE" smtClean="0"/>
              <a:pPr>
                <a:defRPr/>
              </a:pPr>
              <a:t>19.09.2023</a:t>
            </a:fld>
            <a:endParaRPr lang="de-DE"/>
          </a:p>
        </p:txBody>
      </p:sp>
      <p:sp>
        <p:nvSpPr>
          <p:cNvPr id="6" name="Foliennummernplatzhalter 5">
            <a:extLst>
              <a:ext uri="{FF2B5EF4-FFF2-40B4-BE49-F238E27FC236}">
                <a16:creationId xmlns:a16="http://schemas.microsoft.com/office/drawing/2014/main" id="{B93CAAA4-848A-2981-D796-9275C39F7DA7}"/>
              </a:ext>
            </a:extLst>
          </p:cNvPr>
          <p:cNvSpPr>
            <a:spLocks noGrp="1"/>
          </p:cNvSpPr>
          <p:nvPr>
            <p:ph type="sldNum" sz="quarter" idx="15"/>
          </p:nvPr>
        </p:nvSpPr>
        <p:spPr/>
        <p:txBody>
          <a:bodyPr/>
          <a:lstStyle/>
          <a:p>
            <a:r>
              <a:rPr lang="de-DE" altLang="de-DE"/>
              <a:t>Seite </a:t>
            </a:r>
            <a:fld id="{1FAD1803-BE97-4A0E-8D2F-4C8D61DA15F6}" type="slidenum">
              <a:rPr lang="de-DE" altLang="de-DE" smtClean="0"/>
              <a:pPr/>
              <a:t>22</a:t>
            </a:fld>
            <a:endParaRPr lang="de-DE" altLang="de-DE"/>
          </a:p>
        </p:txBody>
      </p:sp>
      <p:sp>
        <p:nvSpPr>
          <p:cNvPr id="8" name="Rechteck: abgerundete Ecken 7">
            <a:extLst>
              <a:ext uri="{FF2B5EF4-FFF2-40B4-BE49-F238E27FC236}">
                <a16:creationId xmlns:a16="http://schemas.microsoft.com/office/drawing/2014/main" id="{8F3CED48-09B7-E81E-4D70-A1C7940D89A1}"/>
              </a:ext>
            </a:extLst>
          </p:cNvPr>
          <p:cNvSpPr/>
          <p:nvPr/>
        </p:nvSpPr>
        <p:spPr>
          <a:xfrm>
            <a:off x="1206500" y="170320"/>
            <a:ext cx="616023" cy="28086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pic>
        <p:nvPicPr>
          <p:cNvPr id="9" name="Graphic 16" descr="Presentation with pie chart with solid fill">
            <a:extLst>
              <a:ext uri="{FF2B5EF4-FFF2-40B4-BE49-F238E27FC236}">
                <a16:creationId xmlns:a16="http://schemas.microsoft.com/office/drawing/2014/main" id="{8B5D9EB5-E610-903D-03F7-17B55A1768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44912" y="155425"/>
            <a:ext cx="333166" cy="333166"/>
          </a:xfrm>
          <a:prstGeom prst="rect">
            <a:avLst/>
          </a:prstGeom>
        </p:spPr>
      </p:pic>
    </p:spTree>
    <p:extLst>
      <p:ext uri="{BB962C8B-B14F-4D97-AF65-F5344CB8AC3E}">
        <p14:creationId xmlns:p14="http://schemas.microsoft.com/office/powerpoint/2010/main" val="2786573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E3F7F8-AFA8-AF44-E3F2-7A11ED3B34F5}"/>
              </a:ext>
            </a:extLst>
          </p:cNvPr>
          <p:cNvSpPr>
            <a:spLocks noGrp="1"/>
          </p:cNvSpPr>
          <p:nvPr>
            <p:ph type="title"/>
          </p:nvPr>
        </p:nvSpPr>
        <p:spPr/>
        <p:txBody>
          <a:bodyPr/>
          <a:lstStyle/>
          <a:p>
            <a:r>
              <a:rPr lang="de-DE"/>
              <a:t>Literatur</a:t>
            </a:r>
          </a:p>
        </p:txBody>
      </p:sp>
      <p:sp>
        <p:nvSpPr>
          <p:cNvPr id="4" name="Textplatzhalter 3">
            <a:extLst>
              <a:ext uri="{FF2B5EF4-FFF2-40B4-BE49-F238E27FC236}">
                <a16:creationId xmlns:a16="http://schemas.microsoft.com/office/drawing/2014/main" id="{B637B1EB-9F6A-7E0B-0623-5ED8FDF635C6}"/>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67F82C3D-3B92-305B-C292-6959249EDF61}"/>
              </a:ext>
            </a:extLst>
          </p:cNvPr>
          <p:cNvSpPr>
            <a:spLocks noGrp="1"/>
          </p:cNvSpPr>
          <p:nvPr>
            <p:ph type="dt" sz="half" idx="14"/>
          </p:nvPr>
        </p:nvSpPr>
        <p:spPr/>
        <p:txBody>
          <a:bodyPr/>
          <a:lstStyle/>
          <a:p>
            <a:pPr>
              <a:defRPr/>
            </a:pPr>
            <a:fld id="{2AADCCB3-EECF-43C1-9F1F-0F98A4311647}" type="datetime1">
              <a:rPr lang="de-DE" smtClean="0"/>
              <a:pPr>
                <a:defRPr/>
              </a:pPr>
              <a:t>19.09.2023</a:t>
            </a:fld>
            <a:endParaRPr lang="de-DE"/>
          </a:p>
        </p:txBody>
      </p:sp>
      <p:sp>
        <p:nvSpPr>
          <p:cNvPr id="6" name="Foliennummernplatzhalter 5">
            <a:extLst>
              <a:ext uri="{FF2B5EF4-FFF2-40B4-BE49-F238E27FC236}">
                <a16:creationId xmlns:a16="http://schemas.microsoft.com/office/drawing/2014/main" id="{38DA8334-D2A4-04D5-0007-FA7AD0B77840}"/>
              </a:ext>
            </a:extLst>
          </p:cNvPr>
          <p:cNvSpPr>
            <a:spLocks noGrp="1"/>
          </p:cNvSpPr>
          <p:nvPr>
            <p:ph type="sldNum" sz="quarter" idx="15"/>
          </p:nvPr>
        </p:nvSpPr>
        <p:spPr/>
        <p:txBody>
          <a:bodyPr/>
          <a:lstStyle/>
          <a:p>
            <a:r>
              <a:rPr lang="de-DE" altLang="de-DE"/>
              <a:t>Seite </a:t>
            </a:r>
            <a:fld id="{1FAD1803-BE97-4A0E-8D2F-4C8D61DA15F6}" type="slidenum">
              <a:rPr lang="de-DE" altLang="de-DE" smtClean="0"/>
              <a:pPr/>
              <a:t>23</a:t>
            </a:fld>
            <a:endParaRPr lang="de-DE" altLang="de-DE"/>
          </a:p>
        </p:txBody>
      </p:sp>
      <p:sp>
        <p:nvSpPr>
          <p:cNvPr id="7" name="Inhaltsplatzhalter 6">
            <a:extLst>
              <a:ext uri="{FF2B5EF4-FFF2-40B4-BE49-F238E27FC236}">
                <a16:creationId xmlns:a16="http://schemas.microsoft.com/office/drawing/2014/main" id="{75ABA182-8A20-8D91-49CA-360F5228282F}"/>
              </a:ext>
            </a:extLst>
          </p:cNvPr>
          <p:cNvSpPr txBox="1">
            <a:spLocks noGrp="1"/>
          </p:cNvSpPr>
          <p:nvPr>
            <p:ph sz="quarter" idx="12"/>
          </p:nvPr>
        </p:nvSpPr>
        <p:spPr>
          <a:xfrm>
            <a:off x="1206500" y="1357313"/>
            <a:ext cx="10799763" cy="1246495"/>
          </a:xfrm>
          <a:prstGeom prst="rect">
            <a:avLst/>
          </a:prstGeom>
          <a:noFill/>
        </p:spPr>
        <p:txBody>
          <a:bodyPr wrap="square" rtlCol="0">
            <a:spAutoFit/>
          </a:bodyPr>
          <a:lstStyle/>
          <a:p>
            <a:pPr>
              <a:lnSpc>
                <a:spcPct val="100000"/>
              </a:lnSpc>
            </a:pPr>
            <a:r>
              <a:rPr lang="de-DE" sz="900">
                <a:latin typeface="Arial" panose="020B0604020202020204" pitchFamily="34" charset="0"/>
                <a:cs typeface="Arial" panose="020B0604020202020204" pitchFamily="34" charset="0"/>
              </a:rPr>
              <a:t>[1] 	Keiner, Dominik; Thoma, Christian; Bogdanov, </a:t>
            </a:r>
            <a:r>
              <a:rPr lang="de-DE" sz="900" err="1">
                <a:latin typeface="Arial" panose="020B0604020202020204" pitchFamily="34" charset="0"/>
                <a:cs typeface="Arial" panose="020B0604020202020204" pitchFamily="34" charset="0"/>
              </a:rPr>
              <a:t>Dmitrii</a:t>
            </a:r>
            <a:r>
              <a:rPr lang="de-DE" sz="900">
                <a:latin typeface="Arial" panose="020B0604020202020204" pitchFamily="34" charset="0"/>
                <a:cs typeface="Arial" panose="020B0604020202020204" pitchFamily="34" charset="0"/>
              </a:rPr>
              <a:t>; Breyer, Christian</a:t>
            </a:r>
          </a:p>
          <a:p>
            <a:pPr>
              <a:lnSpc>
                <a:spcPct val="100000"/>
              </a:lnSpc>
            </a:pPr>
            <a:r>
              <a:rPr lang="de-DE" sz="900">
                <a:latin typeface="Arial" panose="020B0604020202020204" pitchFamily="34" charset="0"/>
                <a:cs typeface="Arial" panose="020B0604020202020204" pitchFamily="34" charset="0"/>
              </a:rPr>
              <a:t>	</a:t>
            </a:r>
            <a:r>
              <a:rPr lang="de-DE" sz="900" err="1">
                <a:latin typeface="Arial" panose="020B0604020202020204" pitchFamily="34" charset="0"/>
                <a:cs typeface="Arial" panose="020B0604020202020204" pitchFamily="34" charset="0"/>
              </a:rPr>
              <a:t>Seasonal</a:t>
            </a:r>
            <a:r>
              <a:rPr lang="de-DE" sz="900">
                <a:latin typeface="Arial" panose="020B0604020202020204" pitchFamily="34" charset="0"/>
                <a:cs typeface="Arial" panose="020B0604020202020204" pitchFamily="34" charset="0"/>
              </a:rPr>
              <a:t> hydrogen </a:t>
            </a:r>
            <a:r>
              <a:rPr lang="de-DE" sz="900" err="1">
                <a:latin typeface="Arial" panose="020B0604020202020204" pitchFamily="34" charset="0"/>
                <a:cs typeface="Arial" panose="020B0604020202020204" pitchFamily="34" charset="0"/>
              </a:rPr>
              <a:t>storage</a:t>
            </a:r>
            <a:r>
              <a:rPr lang="de-DE" sz="900">
                <a:latin typeface="Arial" panose="020B0604020202020204" pitchFamily="34" charset="0"/>
                <a:cs typeface="Arial" panose="020B0604020202020204" pitchFamily="34" charset="0"/>
              </a:rPr>
              <a:t> </a:t>
            </a:r>
            <a:r>
              <a:rPr lang="de-DE" sz="900" err="1">
                <a:latin typeface="Arial" panose="020B0604020202020204" pitchFamily="34" charset="0"/>
                <a:cs typeface="Arial" panose="020B0604020202020204" pitchFamily="34" charset="0"/>
              </a:rPr>
              <a:t>for</a:t>
            </a:r>
            <a:r>
              <a:rPr lang="de-DE" sz="900">
                <a:latin typeface="Arial" panose="020B0604020202020204" pitchFamily="34" charset="0"/>
                <a:cs typeface="Arial" panose="020B0604020202020204" pitchFamily="34" charset="0"/>
              </a:rPr>
              <a:t> </a:t>
            </a:r>
            <a:r>
              <a:rPr lang="de-DE" sz="900" err="1">
                <a:latin typeface="Arial" panose="020B0604020202020204" pitchFamily="34" charset="0"/>
                <a:cs typeface="Arial" panose="020B0604020202020204" pitchFamily="34" charset="0"/>
              </a:rPr>
              <a:t>residential</a:t>
            </a:r>
            <a:r>
              <a:rPr lang="de-DE" sz="900">
                <a:latin typeface="Arial" panose="020B0604020202020204" pitchFamily="34" charset="0"/>
                <a:cs typeface="Arial" panose="020B0604020202020204" pitchFamily="34" charset="0"/>
              </a:rPr>
              <a:t> on- and off-</a:t>
            </a:r>
            <a:r>
              <a:rPr lang="de-DE" sz="900" err="1">
                <a:latin typeface="Arial" panose="020B0604020202020204" pitchFamily="34" charset="0"/>
                <a:cs typeface="Arial" panose="020B0604020202020204" pitchFamily="34" charset="0"/>
              </a:rPr>
              <a:t>grid</a:t>
            </a:r>
            <a:r>
              <a:rPr lang="de-DE" sz="900">
                <a:latin typeface="Arial" panose="020B0604020202020204" pitchFamily="34" charset="0"/>
                <a:cs typeface="Arial" panose="020B0604020202020204" pitchFamily="34" charset="0"/>
              </a:rPr>
              <a:t> solar </a:t>
            </a:r>
            <a:r>
              <a:rPr lang="de-DE" sz="900" err="1">
                <a:latin typeface="Arial" panose="020B0604020202020204" pitchFamily="34" charset="0"/>
                <a:cs typeface="Arial" panose="020B0604020202020204" pitchFamily="34" charset="0"/>
              </a:rPr>
              <a:t>photovoltaics</a:t>
            </a:r>
            <a:r>
              <a:rPr lang="de-DE" sz="900">
                <a:latin typeface="Arial" panose="020B0604020202020204" pitchFamily="34" charset="0"/>
                <a:cs typeface="Arial" panose="020B0604020202020204" pitchFamily="34" charset="0"/>
              </a:rPr>
              <a:t> </a:t>
            </a:r>
            <a:r>
              <a:rPr lang="de-DE" sz="900" err="1">
                <a:latin typeface="Arial" panose="020B0604020202020204" pitchFamily="34" charset="0"/>
                <a:cs typeface="Arial" panose="020B0604020202020204" pitchFamily="34" charset="0"/>
              </a:rPr>
              <a:t>prosumer</a:t>
            </a:r>
            <a:r>
              <a:rPr lang="de-DE" sz="900">
                <a:latin typeface="Arial" panose="020B0604020202020204" pitchFamily="34" charset="0"/>
                <a:cs typeface="Arial" panose="020B0604020202020204" pitchFamily="34" charset="0"/>
              </a:rPr>
              <a:t> </a:t>
            </a:r>
            <a:r>
              <a:rPr lang="de-DE" sz="900" err="1">
                <a:latin typeface="Arial" panose="020B0604020202020204" pitchFamily="34" charset="0"/>
                <a:cs typeface="Arial" panose="020B0604020202020204" pitchFamily="34" charset="0"/>
              </a:rPr>
              <a:t>applications</a:t>
            </a:r>
            <a:r>
              <a:rPr lang="de-DE" sz="900">
                <a:latin typeface="Arial" panose="020B0604020202020204" pitchFamily="34" charset="0"/>
                <a:cs typeface="Arial" panose="020B0604020202020204" pitchFamily="34" charset="0"/>
              </a:rPr>
              <a:t>: </a:t>
            </a:r>
            <a:r>
              <a:rPr lang="de-DE" sz="900" err="1">
                <a:latin typeface="Arial" panose="020B0604020202020204" pitchFamily="34" charset="0"/>
                <a:cs typeface="Arial" panose="020B0604020202020204" pitchFamily="34" charset="0"/>
              </a:rPr>
              <a:t>Revolutionary</a:t>
            </a:r>
            <a:r>
              <a:rPr lang="de-DE" sz="900">
                <a:latin typeface="Arial" panose="020B0604020202020204" pitchFamily="34" charset="0"/>
                <a:cs typeface="Arial" panose="020B0604020202020204" pitchFamily="34" charset="0"/>
              </a:rPr>
              <a:t> </a:t>
            </a:r>
            <a:r>
              <a:rPr lang="de-DE" sz="900" err="1">
                <a:latin typeface="Arial" panose="020B0604020202020204" pitchFamily="34" charset="0"/>
                <a:cs typeface="Arial" panose="020B0604020202020204" pitchFamily="34" charset="0"/>
              </a:rPr>
              <a:t>solution</a:t>
            </a:r>
            <a:r>
              <a:rPr lang="de-DE" sz="900">
                <a:latin typeface="Arial" panose="020B0604020202020204" pitchFamily="34" charset="0"/>
                <a:cs typeface="Arial" panose="020B0604020202020204" pitchFamily="34" charset="0"/>
              </a:rPr>
              <a:t> </a:t>
            </a:r>
            <a:r>
              <a:rPr lang="de-DE" sz="900" err="1">
                <a:latin typeface="Arial" panose="020B0604020202020204" pitchFamily="34" charset="0"/>
                <a:cs typeface="Arial" panose="020B0604020202020204" pitchFamily="34" charset="0"/>
              </a:rPr>
              <a:t>or</a:t>
            </a:r>
            <a:r>
              <a:rPr lang="de-DE" sz="900">
                <a:latin typeface="Arial" panose="020B0604020202020204" pitchFamily="34" charset="0"/>
                <a:cs typeface="Arial" panose="020B0604020202020204" pitchFamily="34" charset="0"/>
              </a:rPr>
              <a:t> </a:t>
            </a:r>
            <a:r>
              <a:rPr lang="de-DE" sz="900" err="1">
                <a:latin typeface="Arial" panose="020B0604020202020204" pitchFamily="34" charset="0"/>
                <a:cs typeface="Arial" panose="020B0604020202020204" pitchFamily="34" charset="0"/>
              </a:rPr>
              <a:t>niche</a:t>
            </a:r>
            <a:r>
              <a:rPr lang="de-DE" sz="900">
                <a:latin typeface="Arial" panose="020B0604020202020204" pitchFamily="34" charset="0"/>
                <a:cs typeface="Arial" panose="020B0604020202020204" pitchFamily="34" charset="0"/>
              </a:rPr>
              <a:t> </a:t>
            </a:r>
            <a:r>
              <a:rPr lang="de-DE" sz="900" err="1">
                <a:latin typeface="Arial" panose="020B0604020202020204" pitchFamily="34" charset="0"/>
                <a:cs typeface="Arial" panose="020B0604020202020204" pitchFamily="34" charset="0"/>
              </a:rPr>
              <a:t>market</a:t>
            </a:r>
            <a:r>
              <a:rPr lang="de-DE" sz="900">
                <a:latin typeface="Arial" panose="020B0604020202020204" pitchFamily="34" charset="0"/>
                <a:cs typeface="Arial" panose="020B0604020202020204" pitchFamily="34" charset="0"/>
              </a:rPr>
              <a:t> </a:t>
            </a:r>
            <a:r>
              <a:rPr lang="de-DE" sz="900" err="1">
                <a:latin typeface="Arial" panose="020B0604020202020204" pitchFamily="34" charset="0"/>
                <a:cs typeface="Arial" panose="020B0604020202020204" pitchFamily="34" charset="0"/>
              </a:rPr>
              <a:t>for</a:t>
            </a:r>
            <a:r>
              <a:rPr lang="de-DE" sz="900">
                <a:latin typeface="Arial" panose="020B0604020202020204" pitchFamily="34" charset="0"/>
                <a:cs typeface="Arial" panose="020B0604020202020204" pitchFamily="34" charset="0"/>
              </a:rPr>
              <a:t> </a:t>
            </a:r>
            <a:r>
              <a:rPr lang="de-DE" sz="900" err="1">
                <a:latin typeface="Arial" panose="020B0604020202020204" pitchFamily="34" charset="0"/>
                <a:cs typeface="Arial" panose="020B0604020202020204" pitchFamily="34" charset="0"/>
              </a:rPr>
              <a:t>the</a:t>
            </a:r>
            <a:r>
              <a:rPr lang="de-DE" sz="900">
                <a:latin typeface="Arial" panose="020B0604020202020204" pitchFamily="34" charset="0"/>
                <a:cs typeface="Arial" panose="020B0604020202020204" pitchFamily="34" charset="0"/>
              </a:rPr>
              <a:t> </a:t>
            </a:r>
            <a:r>
              <a:rPr lang="de-DE" sz="900" err="1">
                <a:latin typeface="Arial" panose="020B0604020202020204" pitchFamily="34" charset="0"/>
                <a:cs typeface="Arial" panose="020B0604020202020204" pitchFamily="34" charset="0"/>
              </a:rPr>
              <a:t>energy</a:t>
            </a:r>
            <a:r>
              <a:rPr lang="de-DE" sz="900">
                <a:latin typeface="Arial" panose="020B0604020202020204" pitchFamily="34" charset="0"/>
                <a:cs typeface="Arial" panose="020B0604020202020204" pitchFamily="34" charset="0"/>
              </a:rPr>
              <a:t> </a:t>
            </a:r>
            <a:r>
              <a:rPr lang="de-DE" sz="900" err="1">
                <a:latin typeface="Arial" panose="020B0604020202020204" pitchFamily="34" charset="0"/>
                <a:cs typeface="Arial" panose="020B0604020202020204" pitchFamily="34" charset="0"/>
              </a:rPr>
              <a:t>transition</a:t>
            </a:r>
            <a:r>
              <a:rPr lang="de-DE" sz="900">
                <a:latin typeface="Arial" panose="020B0604020202020204" pitchFamily="34" charset="0"/>
                <a:cs typeface="Arial" panose="020B0604020202020204" pitchFamily="34" charset="0"/>
              </a:rPr>
              <a:t> </a:t>
            </a:r>
            <a:r>
              <a:rPr lang="de-DE" sz="900" err="1">
                <a:latin typeface="Arial" panose="020B0604020202020204" pitchFamily="34" charset="0"/>
                <a:cs typeface="Arial" panose="020B0604020202020204" pitchFamily="34" charset="0"/>
              </a:rPr>
              <a:t>until</a:t>
            </a:r>
            <a:r>
              <a:rPr lang="de-DE" sz="900">
                <a:latin typeface="Arial" panose="020B0604020202020204" pitchFamily="34" charset="0"/>
                <a:cs typeface="Arial" panose="020B0604020202020204" pitchFamily="34" charset="0"/>
              </a:rPr>
              <a:t> 2050?,</a:t>
            </a:r>
          </a:p>
          <a:p>
            <a:pPr>
              <a:lnSpc>
                <a:spcPct val="100000"/>
              </a:lnSpc>
            </a:pPr>
            <a:r>
              <a:rPr lang="de-DE" sz="900">
                <a:latin typeface="Arial" panose="020B0604020202020204" pitchFamily="34" charset="0"/>
                <a:cs typeface="Arial" panose="020B0604020202020204" pitchFamily="34" charset="0"/>
              </a:rPr>
              <a:t>	https://doi.org/10.1016/j.apenergy.2023.121009.; 2023</a:t>
            </a:r>
          </a:p>
          <a:p>
            <a:pPr>
              <a:lnSpc>
                <a:spcPct val="100000"/>
              </a:lnSpc>
            </a:pPr>
            <a:r>
              <a:rPr lang="de-DE" sz="900">
                <a:latin typeface="Arial" panose="020B0604020202020204" pitchFamily="34" charset="0"/>
                <a:cs typeface="Arial" panose="020B0604020202020204" pitchFamily="34" charset="0"/>
              </a:rPr>
              <a:t>[2] 	Holst, Marius; Aschbrenner, Stefan; </a:t>
            </a:r>
            <a:r>
              <a:rPr lang="de-DE" sz="900" err="1">
                <a:latin typeface="Arial" panose="020B0604020202020204" pitchFamily="34" charset="0"/>
                <a:cs typeface="Arial" panose="020B0604020202020204" pitchFamily="34" charset="0"/>
              </a:rPr>
              <a:t>Smolinka</a:t>
            </a:r>
            <a:r>
              <a:rPr lang="de-DE" sz="900">
                <a:latin typeface="Arial" panose="020B0604020202020204" pitchFamily="34" charset="0"/>
                <a:cs typeface="Arial" panose="020B0604020202020204" pitchFamily="34" charset="0"/>
              </a:rPr>
              <a:t>, Tom; </a:t>
            </a:r>
            <a:r>
              <a:rPr lang="de-DE" sz="900" err="1">
                <a:latin typeface="Arial" panose="020B0604020202020204" pitchFamily="34" charset="0"/>
                <a:cs typeface="Arial" panose="020B0604020202020204" pitchFamily="34" charset="0"/>
              </a:rPr>
              <a:t>Voglstätter</a:t>
            </a:r>
            <a:r>
              <a:rPr lang="de-DE" sz="900">
                <a:latin typeface="Arial" panose="020B0604020202020204" pitchFamily="34" charset="0"/>
                <a:cs typeface="Arial" panose="020B0604020202020204" pitchFamily="34" charset="0"/>
              </a:rPr>
              <a:t>, Christopher; Grimm, Gunter </a:t>
            </a:r>
          </a:p>
          <a:p>
            <a:pPr>
              <a:lnSpc>
                <a:spcPct val="100000"/>
              </a:lnSpc>
            </a:pPr>
            <a:r>
              <a:rPr lang="de-DE" sz="900">
                <a:latin typeface="Arial" panose="020B0604020202020204" pitchFamily="34" charset="0"/>
                <a:cs typeface="Arial" panose="020B0604020202020204" pitchFamily="34" charset="0"/>
              </a:rPr>
              <a:t>	</a:t>
            </a:r>
            <a:r>
              <a:rPr lang="en-US" sz="900">
                <a:latin typeface="Arial" panose="020B0604020202020204" pitchFamily="34" charset="0"/>
                <a:cs typeface="Arial" panose="020B0604020202020204" pitchFamily="34" charset="0"/>
              </a:rPr>
              <a:t>COST FORECAST FOR LOW-TEMPERATURE ELECTROLYSIS – TECHNOLOGY DRIVEN BOTTOM-UP PROGNOSIS FOR PEM AND ALKALINE WATER ELECTROLYSIS SYSTEMS</a:t>
            </a:r>
          </a:p>
          <a:p>
            <a:pPr>
              <a:lnSpc>
                <a:spcPct val="100000"/>
              </a:lnSpc>
            </a:pPr>
            <a:r>
              <a:rPr lang="en-US" sz="900">
                <a:latin typeface="Arial" panose="020B0604020202020204" pitchFamily="34" charset="0"/>
                <a:cs typeface="Arial" panose="020B0604020202020204" pitchFamily="34" charset="0"/>
              </a:rPr>
              <a:t>	https://www.ise.fraunhofer.de/content/dam/ise/de/documents/publications/studies/cost-forecast-for-low-temperature-electrolysis.pdf; 2021</a:t>
            </a:r>
          </a:p>
          <a:p>
            <a:pPr>
              <a:lnSpc>
                <a:spcPct val="100000"/>
              </a:lnSpc>
            </a:pPr>
            <a:r>
              <a:rPr lang="en-US" sz="900">
                <a:latin typeface="Arial" panose="020B0604020202020204" pitchFamily="34" charset="0"/>
                <a:cs typeface="Arial" panose="020B0604020202020204" pitchFamily="34" charset="0"/>
              </a:rPr>
              <a:t>[3]	C. </a:t>
            </a:r>
            <a:r>
              <a:rPr lang="en-US" sz="900" err="1">
                <a:latin typeface="Arial" panose="020B0604020202020204" pitchFamily="34" charset="0"/>
                <a:cs typeface="Arial" panose="020B0604020202020204" pitchFamily="34" charset="0"/>
              </a:rPr>
              <a:t>Hebling</a:t>
            </a:r>
            <a:r>
              <a:rPr lang="en-US" sz="900">
                <a:latin typeface="Arial" panose="020B0604020202020204" pitchFamily="34" charset="0"/>
                <a:cs typeface="Arial" panose="020B0604020202020204" pitchFamily="34" charset="0"/>
              </a:rPr>
              <a:t>, M. </a:t>
            </a:r>
            <a:r>
              <a:rPr lang="en-US" sz="900" err="1">
                <a:latin typeface="Arial" panose="020B0604020202020204" pitchFamily="34" charset="0"/>
                <a:cs typeface="Arial" panose="020B0604020202020204" pitchFamily="34" charset="0"/>
              </a:rPr>
              <a:t>Ragwitz</a:t>
            </a:r>
            <a:r>
              <a:rPr lang="en-US" sz="900">
                <a:latin typeface="Arial" panose="020B0604020202020204" pitchFamily="34" charset="0"/>
                <a:cs typeface="Arial" panose="020B0604020202020204" pitchFamily="34" charset="0"/>
              </a:rPr>
              <a:t>, T. </a:t>
            </a:r>
            <a:r>
              <a:rPr lang="en-US" sz="900" err="1">
                <a:latin typeface="Arial" panose="020B0604020202020204" pitchFamily="34" charset="0"/>
                <a:cs typeface="Arial" panose="020B0604020202020204" pitchFamily="34" charset="0"/>
              </a:rPr>
              <a:t>Fleiter</a:t>
            </a:r>
            <a:r>
              <a:rPr lang="en-US" sz="900">
                <a:latin typeface="Arial" panose="020B0604020202020204" pitchFamily="34" charset="0"/>
                <a:cs typeface="Arial" panose="020B0604020202020204" pitchFamily="34" charset="0"/>
              </a:rPr>
              <a:t>, U. </a:t>
            </a:r>
            <a:r>
              <a:rPr lang="en-US" sz="900" err="1">
                <a:latin typeface="Arial" panose="020B0604020202020204" pitchFamily="34" charset="0"/>
                <a:cs typeface="Arial" panose="020B0604020202020204" pitchFamily="34" charset="0"/>
              </a:rPr>
              <a:t>Groos</a:t>
            </a:r>
            <a:r>
              <a:rPr lang="en-US" sz="900">
                <a:latin typeface="Arial" panose="020B0604020202020204" pitchFamily="34" charset="0"/>
                <a:cs typeface="Arial" panose="020B0604020202020204" pitchFamily="34" charset="0"/>
              </a:rPr>
              <a:t>, D. </a:t>
            </a:r>
            <a:r>
              <a:rPr lang="en-US" sz="900" err="1">
                <a:latin typeface="Arial" panose="020B0604020202020204" pitchFamily="34" charset="0"/>
                <a:cs typeface="Arial" panose="020B0604020202020204" pitchFamily="34" charset="0"/>
              </a:rPr>
              <a:t>Härle</a:t>
            </a:r>
            <a:r>
              <a:rPr lang="en-US" sz="900">
                <a:latin typeface="Arial" panose="020B0604020202020204" pitchFamily="34" charset="0"/>
                <a:cs typeface="Arial" panose="020B0604020202020204" pitchFamily="34" charset="0"/>
              </a:rPr>
              <a:t>, A. Held, M. Jahn, N. Müller, T. Pfeifer, P. </a:t>
            </a:r>
            <a:r>
              <a:rPr lang="en-US" sz="900" err="1">
                <a:latin typeface="Arial" panose="020B0604020202020204" pitchFamily="34" charset="0"/>
                <a:cs typeface="Arial" panose="020B0604020202020204" pitchFamily="34" charset="0"/>
              </a:rPr>
              <a:t>Plötz</a:t>
            </a:r>
            <a:r>
              <a:rPr lang="en-US" sz="900">
                <a:latin typeface="Arial" panose="020B0604020202020204" pitchFamily="34" charset="0"/>
                <a:cs typeface="Arial" panose="020B0604020202020204" pitchFamily="34" charset="0"/>
              </a:rPr>
              <a:t>, O. </a:t>
            </a:r>
            <a:r>
              <a:rPr lang="en-US" sz="900" err="1">
                <a:latin typeface="Arial" panose="020B0604020202020204" pitchFamily="34" charset="0"/>
                <a:cs typeface="Arial" panose="020B0604020202020204" pitchFamily="34" charset="0"/>
              </a:rPr>
              <a:t>Ranzmeyer</a:t>
            </a:r>
            <a:r>
              <a:rPr lang="en-US" sz="900">
                <a:latin typeface="Arial" panose="020B0604020202020204" pitchFamily="34" charset="0"/>
                <a:cs typeface="Arial" panose="020B0604020202020204" pitchFamily="34" charset="0"/>
              </a:rPr>
              <a:t>, A. </a:t>
            </a:r>
            <a:r>
              <a:rPr lang="en-US" sz="900" err="1">
                <a:latin typeface="Arial" panose="020B0604020202020204" pitchFamily="34" charset="0"/>
                <a:cs typeface="Arial" panose="020B0604020202020204" pitchFamily="34" charset="0"/>
              </a:rPr>
              <a:t>Schaadt</a:t>
            </a:r>
            <a:r>
              <a:rPr lang="en-US" sz="900">
                <a:latin typeface="Arial" panose="020B0604020202020204" pitchFamily="34" charset="0"/>
                <a:cs typeface="Arial" panose="020B0604020202020204" pitchFamily="34" charset="0"/>
              </a:rPr>
              <a:t>, F. </a:t>
            </a:r>
            <a:r>
              <a:rPr lang="en-US" sz="900" err="1">
                <a:latin typeface="Arial" panose="020B0604020202020204" pitchFamily="34" charset="0"/>
                <a:cs typeface="Arial" panose="020B0604020202020204" pitchFamily="34" charset="0"/>
              </a:rPr>
              <a:t>Sensfuß</a:t>
            </a:r>
            <a:r>
              <a:rPr lang="en-US" sz="900">
                <a:latin typeface="Arial" panose="020B0604020202020204" pitchFamily="34" charset="0"/>
                <a:cs typeface="Arial" panose="020B0604020202020204" pitchFamily="34" charset="0"/>
              </a:rPr>
              <a:t>, T. </a:t>
            </a:r>
            <a:r>
              <a:rPr lang="en-US" sz="900" err="1">
                <a:latin typeface="Arial" panose="020B0604020202020204" pitchFamily="34" charset="0"/>
                <a:cs typeface="Arial" panose="020B0604020202020204" pitchFamily="34" charset="0"/>
              </a:rPr>
              <a:t>Smolinka</a:t>
            </a:r>
            <a:r>
              <a:rPr lang="en-US" sz="900">
                <a:latin typeface="Arial" panose="020B0604020202020204" pitchFamily="34" charset="0"/>
                <a:cs typeface="Arial" panose="020B0604020202020204" pitchFamily="34" charset="0"/>
              </a:rPr>
              <a:t>, M. </a:t>
            </a:r>
            <a:r>
              <a:rPr lang="en-US" sz="900" err="1">
                <a:latin typeface="Arial" panose="020B0604020202020204" pitchFamily="34" charset="0"/>
                <a:cs typeface="Arial" panose="020B0604020202020204" pitchFamily="34" charset="0"/>
              </a:rPr>
              <a:t>Wietschel</a:t>
            </a:r>
            <a:endParaRPr lang="en-US" sz="900">
              <a:latin typeface="Arial" panose="020B0604020202020204" pitchFamily="34" charset="0"/>
              <a:cs typeface="Arial" panose="020B0604020202020204" pitchFamily="34" charset="0"/>
            </a:endParaRPr>
          </a:p>
          <a:p>
            <a:pPr>
              <a:lnSpc>
                <a:spcPct val="100000"/>
              </a:lnSpc>
            </a:pPr>
            <a:r>
              <a:rPr lang="en-US" sz="900">
                <a:latin typeface="Arial" panose="020B0604020202020204" pitchFamily="34" charset="0"/>
                <a:cs typeface="Arial" panose="020B0604020202020204" pitchFamily="34" charset="0"/>
              </a:rPr>
              <a:t>	Eine </a:t>
            </a:r>
            <a:r>
              <a:rPr lang="en-US" sz="900" err="1">
                <a:latin typeface="Arial" panose="020B0604020202020204" pitchFamily="34" charset="0"/>
                <a:cs typeface="Arial" panose="020B0604020202020204" pitchFamily="34" charset="0"/>
              </a:rPr>
              <a:t>Wasserstoff</a:t>
            </a:r>
            <a:r>
              <a:rPr lang="en-US" sz="900">
                <a:latin typeface="Arial" panose="020B0604020202020204" pitchFamily="34" charset="0"/>
                <a:cs typeface="Arial" panose="020B0604020202020204" pitchFamily="34" charset="0"/>
              </a:rPr>
              <a:t>-Roadmap für Deutschland</a:t>
            </a:r>
          </a:p>
          <a:p>
            <a:pPr>
              <a:lnSpc>
                <a:spcPct val="100000"/>
              </a:lnSpc>
            </a:pPr>
            <a:r>
              <a:rPr lang="en-US" sz="900">
                <a:latin typeface="Arial" panose="020B0604020202020204" pitchFamily="34" charset="0"/>
                <a:cs typeface="Arial" panose="020B0604020202020204" pitchFamily="34" charset="0"/>
              </a:rPr>
              <a:t>	https://www.ieg.fraunhofer.de/content/dam/ieg/documents/pressemitteilungen/2019-10_Fraunhofer_Wasserstoff-Roadmap_fuer_Deutschland.pdf; 2019</a:t>
            </a:r>
            <a:endParaRPr lang="de-DE" sz="9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319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hteck: abgerundete Ecken 7">
            <a:extLst>
              <a:ext uri="{FF2B5EF4-FFF2-40B4-BE49-F238E27FC236}">
                <a16:creationId xmlns:a16="http://schemas.microsoft.com/office/drawing/2014/main" id="{12519F53-7D11-C258-3F3F-0A9A678DEE70}"/>
              </a:ext>
            </a:extLst>
          </p:cNvPr>
          <p:cNvSpPr/>
          <p:nvPr/>
        </p:nvSpPr>
        <p:spPr>
          <a:xfrm>
            <a:off x="1184202" y="164734"/>
            <a:ext cx="670235" cy="58477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4101" name="Datumsplatzhalter 6">
            <a:extLst>
              <a:ext uri="{FF2B5EF4-FFF2-40B4-BE49-F238E27FC236}">
                <a16:creationId xmlns:a16="http://schemas.microsoft.com/office/drawing/2014/main" id="{D0E199D4-D705-0AD4-753F-18B1153AA5AE}"/>
              </a:ext>
            </a:extLst>
          </p:cNvPr>
          <p:cNvSpPr>
            <a:spLocks noGrp="1"/>
          </p:cNvSpPr>
          <p:nvPr>
            <p:ph type="dt"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03B497E7-E929-4064-B944-B3F4A4A7E440}" type="datetime1">
              <a:rPr lang="de-DE" altLang="de-DE" smtClean="0"/>
              <a:pPr eaLnBrk="1" fontAlgn="base" hangingPunct="1">
                <a:spcBef>
                  <a:spcPct val="0"/>
                </a:spcBef>
                <a:spcAft>
                  <a:spcPct val="0"/>
                </a:spcAft>
              </a:pPr>
              <a:t>19.09.2023</a:t>
            </a:fld>
            <a:endParaRPr lang="de-DE" altLang="de-DE"/>
          </a:p>
        </p:txBody>
      </p:sp>
      <p:sp>
        <p:nvSpPr>
          <p:cNvPr id="4102" name="Foliennummernplatzhalter 7">
            <a:extLst>
              <a:ext uri="{FF2B5EF4-FFF2-40B4-BE49-F238E27FC236}">
                <a16:creationId xmlns:a16="http://schemas.microsoft.com/office/drawing/2014/main" id="{BB14ADD2-A3C5-95BD-C53D-E3A99C59CD4C}"/>
              </a:ext>
            </a:extLst>
          </p:cNvPr>
          <p:cNvSpPr>
            <a:spLocks noGrp="1"/>
          </p:cNvSpPr>
          <p:nvPr>
            <p:ph type="sldNum" sz="quarter" idx="17"/>
          </p:nvPr>
        </p:nvSpPr>
        <p:spPr bwMode="auto">
          <a:xfrm>
            <a:off x="1206500" y="6361113"/>
            <a:ext cx="971550" cy="214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a:t>Seite </a:t>
            </a:r>
            <a:fld id="{7F5CFEBC-59A2-48F9-8A4C-99D6EE2A2DB4}" type="slidenum">
              <a:rPr lang="de-DE" altLang="de-DE"/>
              <a:pPr eaLnBrk="1" hangingPunct="1"/>
              <a:t>24</a:t>
            </a:fld>
            <a:endParaRPr lang="de-DE" altLang="de-DE"/>
          </a:p>
        </p:txBody>
      </p:sp>
      <p:sp>
        <p:nvSpPr>
          <p:cNvPr id="2" name="Titel 10">
            <a:extLst>
              <a:ext uri="{FF2B5EF4-FFF2-40B4-BE49-F238E27FC236}">
                <a16:creationId xmlns:a16="http://schemas.microsoft.com/office/drawing/2014/main" id="{177C0179-04CE-2655-1810-12C35D7F596A}"/>
              </a:ext>
            </a:extLst>
          </p:cNvPr>
          <p:cNvSpPr>
            <a:spLocks noGrp="1"/>
          </p:cNvSpPr>
          <p:nvPr>
            <p:ph type="title"/>
          </p:nvPr>
        </p:nvSpPr>
        <p:spPr>
          <a:xfrm>
            <a:off x="1943410" y="316688"/>
            <a:ext cx="10799762" cy="432822"/>
          </a:xfrm>
        </p:spPr>
        <p:txBody>
          <a:bodyPr/>
          <a:lstStyle/>
          <a:p>
            <a:r>
              <a:rPr lang="de-DE" altLang="de-DE">
                <a:latin typeface="Arial" pitchFamily="34" charset="0"/>
              </a:rPr>
              <a:t>Daten &amp; Annahmen </a:t>
            </a:r>
          </a:p>
        </p:txBody>
      </p:sp>
      <p:pic>
        <p:nvPicPr>
          <p:cNvPr id="3" name="Graphic 10" descr="Research with solid fill">
            <a:extLst>
              <a:ext uri="{FF2B5EF4-FFF2-40B4-BE49-F238E27FC236}">
                <a16:creationId xmlns:a16="http://schemas.microsoft.com/office/drawing/2014/main" id="{3D29FD4C-AE92-88F7-E47B-22E33809DA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4202" y="164734"/>
            <a:ext cx="604214" cy="604214"/>
          </a:xfrm>
          <a:prstGeom prst="rect">
            <a:avLst/>
          </a:prstGeom>
        </p:spPr>
      </p:pic>
      <p:graphicFrame>
        <p:nvGraphicFramePr>
          <p:cNvPr id="4109" name="Tabelle 8">
            <a:extLst>
              <a:ext uri="{FF2B5EF4-FFF2-40B4-BE49-F238E27FC236}">
                <a16:creationId xmlns:a16="http://schemas.microsoft.com/office/drawing/2014/main" id="{6F9C3D26-CB73-E03A-D775-C7398009E5A3}"/>
              </a:ext>
            </a:extLst>
          </p:cNvPr>
          <p:cNvGraphicFramePr>
            <a:graphicFrameLocks noGrp="1"/>
          </p:cNvGraphicFramePr>
          <p:nvPr>
            <p:extLst>
              <p:ext uri="{D42A27DB-BD31-4B8C-83A1-F6EECF244321}">
                <p14:modId xmlns:p14="http://schemas.microsoft.com/office/powerpoint/2010/main" val="3377795202"/>
              </p:ext>
            </p:extLst>
          </p:nvPr>
        </p:nvGraphicFramePr>
        <p:xfrm>
          <a:off x="1206500" y="932018"/>
          <a:ext cx="7236442" cy="4877902"/>
        </p:xfrm>
        <a:graphic>
          <a:graphicData uri="http://schemas.openxmlformats.org/drawingml/2006/table">
            <a:tbl>
              <a:tblPr firstRow="1" bandRow="1">
                <a:tableStyleId>{9DCAF9ED-07DC-4A11-8D7F-57B35C25682E}</a:tableStyleId>
              </a:tblPr>
              <a:tblGrid>
                <a:gridCol w="972487">
                  <a:extLst>
                    <a:ext uri="{9D8B030D-6E8A-4147-A177-3AD203B41FA5}">
                      <a16:colId xmlns:a16="http://schemas.microsoft.com/office/drawing/2014/main" val="34090609"/>
                    </a:ext>
                  </a:extLst>
                </a:gridCol>
                <a:gridCol w="2526317">
                  <a:extLst>
                    <a:ext uri="{9D8B030D-6E8A-4147-A177-3AD203B41FA5}">
                      <a16:colId xmlns:a16="http://schemas.microsoft.com/office/drawing/2014/main" val="3115702074"/>
                    </a:ext>
                  </a:extLst>
                </a:gridCol>
                <a:gridCol w="654288">
                  <a:extLst>
                    <a:ext uri="{9D8B030D-6E8A-4147-A177-3AD203B41FA5}">
                      <a16:colId xmlns:a16="http://schemas.microsoft.com/office/drawing/2014/main" val="2091516976"/>
                    </a:ext>
                  </a:extLst>
                </a:gridCol>
                <a:gridCol w="3083350">
                  <a:extLst>
                    <a:ext uri="{9D8B030D-6E8A-4147-A177-3AD203B41FA5}">
                      <a16:colId xmlns:a16="http://schemas.microsoft.com/office/drawing/2014/main" val="2218946811"/>
                    </a:ext>
                  </a:extLst>
                </a:gridCol>
              </a:tblGrid>
              <a:tr h="247482">
                <a:tc gridSpan="4">
                  <a:txBody>
                    <a:bodyPr/>
                    <a:lstStyle/>
                    <a:p>
                      <a:pPr lvl="0" algn="l"/>
                      <a:r>
                        <a:rPr lang="de-DE" sz="1000" b="1" kern="1200" dirty="0">
                          <a:solidFill>
                            <a:schemeClr val="bg1"/>
                          </a:solidFill>
                          <a:latin typeface="+mn-lt"/>
                          <a:ea typeface="+mn-ea"/>
                          <a:cs typeface="+mn-cs"/>
                        </a:rPr>
                        <a:t>Daten und Annahmen für das Gesamtsystem</a:t>
                      </a:r>
                    </a:p>
                  </a:txBody>
                  <a:tcPr anchor="ctr"/>
                </a:tc>
                <a:tc hMerge="1">
                  <a:txBody>
                    <a:bodyPr/>
                    <a:lstStyle/>
                    <a:p>
                      <a:pPr lvl="1" algn="l"/>
                      <a:endParaRPr lang="de-DE" sz="1000" b="0" kern="1200">
                        <a:solidFill>
                          <a:schemeClr val="tx1"/>
                        </a:solidFill>
                        <a:latin typeface="+mn-lt"/>
                        <a:ea typeface="+mn-ea"/>
                        <a:cs typeface="+mn-cs"/>
                      </a:endParaRPr>
                    </a:p>
                  </a:txBody>
                  <a:tcPr anchor="ctr"/>
                </a:tc>
                <a:tc hMerge="1">
                  <a:txBody>
                    <a:bodyPr/>
                    <a:lstStyle/>
                    <a:p>
                      <a:pPr lvl="1" algn="l"/>
                      <a:endParaRPr lang="de-DE" sz="1000" b="0" kern="1200" dirty="0">
                        <a:solidFill>
                          <a:schemeClr val="tx1"/>
                        </a:solidFill>
                        <a:latin typeface="+mn-lt"/>
                        <a:ea typeface="+mn-ea"/>
                        <a:cs typeface="+mn-cs"/>
                      </a:endParaRPr>
                    </a:p>
                  </a:txBody>
                  <a:tcPr anchor="ctr"/>
                </a:tc>
                <a:tc hMerge="1">
                  <a:txBody>
                    <a:bodyPr/>
                    <a:lstStyle/>
                    <a:p>
                      <a:pPr lvl="1" algn="l"/>
                      <a:endParaRPr lang="de-DE" sz="1000" b="0" kern="1200" dirty="0">
                        <a:solidFill>
                          <a:schemeClr val="tx1"/>
                        </a:solidFill>
                        <a:latin typeface="+mn-lt"/>
                        <a:ea typeface="+mn-ea"/>
                        <a:cs typeface="+mn-cs"/>
                      </a:endParaRPr>
                    </a:p>
                  </a:txBody>
                  <a:tcPr anchor="ctr"/>
                </a:tc>
                <a:extLst>
                  <a:ext uri="{0D108BD9-81ED-4DB2-BD59-A6C34878D82A}">
                    <a16:rowId xmlns:a16="http://schemas.microsoft.com/office/drawing/2014/main" val="2640298395"/>
                  </a:ext>
                </a:extLst>
              </a:tr>
              <a:tr h="756340">
                <a:tc>
                  <a:txBody>
                    <a:bodyPr/>
                    <a:lstStyle/>
                    <a:p>
                      <a:pPr lvl="0" algn="just"/>
                      <a:r>
                        <a:rPr lang="de-DE" sz="900" b="0" strike="noStrike" kern="1200" dirty="0">
                          <a:solidFill>
                            <a:schemeClr val="tx1"/>
                          </a:solidFill>
                        </a:rPr>
                        <a:t>Strompreis: </a:t>
                      </a:r>
                      <a:endParaRPr lang="de-DE" sz="900" b="0" strike="noStrike" kern="1200" dirty="0">
                        <a:solidFill>
                          <a:schemeClr val="tx1"/>
                        </a:solidFill>
                        <a:latin typeface="+mn-lt"/>
                        <a:ea typeface="+mn-ea"/>
                        <a:cs typeface="+mn-cs"/>
                      </a:endParaRPr>
                    </a:p>
                  </a:txBody>
                  <a:tcPr anchor="ctr"/>
                </a:tc>
                <a:tc>
                  <a:txBody>
                    <a:bodyPr/>
                    <a:lstStyle/>
                    <a:p>
                      <a:pPr marL="0" lvl="1" indent="0" algn="l"/>
                      <a:r>
                        <a:rPr lang="de-DE" sz="900" b="0" strike="noStrike" kern="1200" dirty="0">
                          <a:solidFill>
                            <a:schemeClr val="tx1"/>
                          </a:solidFill>
                        </a:rPr>
                        <a:t>0,40 Cent/ KWh (konstanter Wert über den gesamten Betrachtungszeitraum) </a:t>
                      </a:r>
                      <a:endParaRPr lang="de-DE" sz="900" b="0" strike="noStrike" kern="1200" dirty="0">
                        <a:solidFill>
                          <a:schemeClr val="tx1"/>
                        </a:solidFill>
                        <a:latin typeface="+mn-lt"/>
                        <a:ea typeface="+mn-ea"/>
                        <a:cs typeface="+mn-cs"/>
                      </a:endParaRPr>
                    </a:p>
                  </a:txBody>
                  <a:tcPr anchor="ctr"/>
                </a:tc>
                <a:tc>
                  <a:txBody>
                    <a:bodyPr/>
                    <a:lstStyle/>
                    <a:p>
                      <a:pPr marL="0" lvl="0" indent="0" algn="just" defTabSz="457178" rtl="0" eaLnBrk="1" latinLnBrk="0" hangingPunct="1"/>
                      <a:r>
                        <a:rPr lang="de-DE" sz="900" b="0" strike="noStrike" kern="1200">
                          <a:solidFill>
                            <a:schemeClr val="tx1"/>
                          </a:solidFill>
                        </a:rPr>
                        <a:t>PV-Daten:</a:t>
                      </a:r>
                      <a:endParaRPr lang="de-DE" sz="900" b="0" strike="noStrike" kern="1200">
                        <a:solidFill>
                          <a:schemeClr val="tx1"/>
                        </a:solidFill>
                        <a:latin typeface="+mn-lt"/>
                        <a:ea typeface="+mn-ea"/>
                        <a:cs typeface="+mn-cs"/>
                      </a:endParaRPr>
                    </a:p>
                  </a:txBody>
                  <a:tcPr anchor="ctr"/>
                </a:tc>
                <a:tc>
                  <a:txBody>
                    <a:bodyPr/>
                    <a:lstStyle/>
                    <a:p>
                      <a:pPr lvl="1" algn="l"/>
                      <a:endParaRPr lang="de-DE" sz="900" b="0" kern="1200" dirty="0">
                        <a:solidFill>
                          <a:schemeClr val="tx1"/>
                        </a:solidFill>
                      </a:endParaRPr>
                    </a:p>
                    <a:p>
                      <a:pPr marL="0" lvl="1" indent="0" algn="l"/>
                      <a:r>
                        <a:rPr lang="de-DE" sz="900" b="0" kern="1200" dirty="0">
                          <a:solidFill>
                            <a:schemeClr val="tx1"/>
                          </a:solidFill>
                        </a:rPr>
                        <a:t>Renewables Ninja (CC-BY-NC 4.0) uneingeschränkt Nutzbar für Forschungszwecke </a:t>
                      </a:r>
                    </a:p>
                    <a:p>
                      <a:pPr marL="0" lvl="1" indent="0" algn="l"/>
                      <a:endParaRPr lang="de-DE" sz="900" b="0" kern="1200" dirty="0">
                        <a:solidFill>
                          <a:schemeClr val="tx1"/>
                        </a:solidFill>
                      </a:endParaRPr>
                    </a:p>
                    <a:p>
                      <a:pPr marL="0" lvl="1" indent="0" algn="l"/>
                      <a:r>
                        <a:rPr lang="de-DE" sz="900" b="0" kern="1200" dirty="0">
                          <a:solidFill>
                            <a:schemeClr val="tx1"/>
                          </a:solidFill>
                        </a:rPr>
                        <a:t>PV – Anlage: 10 kWp</a:t>
                      </a:r>
                      <a:endParaRPr lang="de-DE" sz="900" b="0" kern="1200" dirty="0">
                        <a:solidFill>
                          <a:schemeClr val="tx1"/>
                        </a:solidFill>
                        <a:latin typeface="+mn-lt"/>
                        <a:ea typeface="+mn-ea"/>
                        <a:cs typeface="+mn-cs"/>
                      </a:endParaRPr>
                    </a:p>
                  </a:txBody>
                  <a:tcPr anchor="ctr"/>
                </a:tc>
                <a:extLst>
                  <a:ext uri="{0D108BD9-81ED-4DB2-BD59-A6C34878D82A}">
                    <a16:rowId xmlns:a16="http://schemas.microsoft.com/office/drawing/2014/main" val="2470341188"/>
                  </a:ext>
                </a:extLst>
              </a:tr>
              <a:tr h="641925">
                <a:tc>
                  <a:txBody>
                    <a:bodyPr/>
                    <a:lstStyle/>
                    <a:p>
                      <a:pPr lvl="0" algn="just"/>
                      <a:r>
                        <a:rPr lang="de-DE" sz="900" b="0" strike="noStrike" kern="1200">
                          <a:solidFill>
                            <a:schemeClr val="tx1"/>
                          </a:solidFill>
                        </a:rPr>
                        <a:t>Gaspreis:</a:t>
                      </a:r>
                      <a:endParaRPr lang="de-DE" sz="900" b="0" strike="noStrike" kern="1200">
                        <a:solidFill>
                          <a:schemeClr val="tx1"/>
                        </a:solidFill>
                        <a:latin typeface="+mn-lt"/>
                        <a:ea typeface="+mn-ea"/>
                        <a:cs typeface="+mn-cs"/>
                      </a:endParaRPr>
                    </a:p>
                  </a:txBody>
                  <a:tcPr anchor="ctr"/>
                </a:tc>
                <a:tc>
                  <a:txBody>
                    <a:bodyPr/>
                    <a:lstStyle/>
                    <a:p>
                      <a:pPr marL="0" lvl="1" indent="0" algn="l"/>
                      <a:r>
                        <a:rPr lang="de-DE" sz="900" b="0" strike="noStrike" kern="1200" dirty="0">
                          <a:solidFill>
                            <a:schemeClr val="tx1"/>
                          </a:solidFill>
                        </a:rPr>
                        <a:t>0,151 Cent/ kWh (konstanter Wert über den gesamten Betrachtungszeitraum) </a:t>
                      </a:r>
                      <a:endParaRPr lang="de-DE" sz="900" b="0" strike="noStrike" kern="1200" dirty="0">
                        <a:solidFill>
                          <a:schemeClr val="tx1"/>
                        </a:solidFill>
                        <a:latin typeface="+mn-lt"/>
                        <a:ea typeface="+mn-ea"/>
                        <a:cs typeface="+mn-cs"/>
                      </a:endParaRPr>
                    </a:p>
                  </a:txBody>
                  <a:tcPr anchor="ctr"/>
                </a:tc>
                <a:tc>
                  <a:txBody>
                    <a:bodyPr/>
                    <a:lstStyle/>
                    <a:p>
                      <a:pPr marL="0" lvl="0" algn="just" defTabSz="457178" rtl="0" eaLnBrk="1" latinLnBrk="0" hangingPunct="1"/>
                      <a:r>
                        <a:rPr lang="de-DE" sz="900" b="0" strike="noStrike" kern="1200">
                          <a:solidFill>
                            <a:schemeClr val="tx1"/>
                          </a:solidFill>
                        </a:rPr>
                        <a:t>Wärmbedarf des Hauses: </a:t>
                      </a:r>
                      <a:endParaRPr lang="de-DE" sz="900" b="0" strike="noStrike" kern="1200">
                        <a:solidFill>
                          <a:schemeClr val="tx1"/>
                        </a:solidFill>
                        <a:latin typeface="+mn-lt"/>
                        <a:ea typeface="+mn-ea"/>
                        <a:cs typeface="+mn-cs"/>
                      </a:endParaRPr>
                    </a:p>
                  </a:txBody>
                  <a:tcPr anchor="ctr"/>
                </a:tc>
                <a:tc>
                  <a:txBody>
                    <a:bodyPr/>
                    <a:lstStyle/>
                    <a:p>
                      <a:pPr marL="0" lvl="1" indent="0" algn="l"/>
                      <a:r>
                        <a:rPr lang="de-DE" sz="900" b="0" strike="noStrike" kern="1200" dirty="0" err="1">
                          <a:solidFill>
                            <a:schemeClr val="tx1"/>
                          </a:solidFill>
                        </a:rPr>
                        <a:t>SynPro</a:t>
                      </a:r>
                      <a:endParaRPr lang="de-DE" sz="900" b="0" strike="noStrike" kern="1200" dirty="0">
                        <a:solidFill>
                          <a:schemeClr val="tx1"/>
                        </a:solidFill>
                      </a:endParaRPr>
                    </a:p>
                    <a:p>
                      <a:pPr marL="0" lvl="1" indent="0" algn="l"/>
                      <a:endParaRPr lang="de-DE" sz="900" b="0" strike="noStrike" kern="1200" dirty="0">
                        <a:solidFill>
                          <a:schemeClr val="tx1"/>
                        </a:solidFill>
                        <a:latin typeface="+mn-lt"/>
                        <a:ea typeface="+mn-ea"/>
                        <a:cs typeface="+mn-cs"/>
                      </a:endParaRPr>
                    </a:p>
                    <a:p>
                      <a:pPr marL="0" lvl="1" indent="0" algn="l"/>
                      <a:endParaRPr lang="de-DE" sz="900" b="0" strike="noStrike" kern="1200" dirty="0">
                        <a:solidFill>
                          <a:schemeClr val="tx1"/>
                        </a:solidFill>
                        <a:latin typeface="+mn-lt"/>
                        <a:ea typeface="+mn-ea"/>
                        <a:cs typeface="+mn-cs"/>
                      </a:endParaRPr>
                    </a:p>
                  </a:txBody>
                  <a:tcPr anchor="ctr"/>
                </a:tc>
                <a:extLst>
                  <a:ext uri="{0D108BD9-81ED-4DB2-BD59-A6C34878D82A}">
                    <a16:rowId xmlns:a16="http://schemas.microsoft.com/office/drawing/2014/main" val="4008556803"/>
                  </a:ext>
                </a:extLst>
              </a:tr>
              <a:tr h="781473">
                <a:tc>
                  <a:txBody>
                    <a:bodyPr/>
                    <a:lstStyle/>
                    <a:p>
                      <a:pPr marL="0" marR="0" lvl="0" indent="0" algn="just" defTabSz="457178" rtl="0" eaLnBrk="1" fontAlgn="auto" latinLnBrk="0" hangingPunct="1">
                        <a:lnSpc>
                          <a:spcPct val="100000"/>
                        </a:lnSpc>
                        <a:spcBef>
                          <a:spcPts val="0"/>
                        </a:spcBef>
                        <a:spcAft>
                          <a:spcPts val="0"/>
                        </a:spcAft>
                        <a:buClrTx/>
                        <a:buSzTx/>
                        <a:buFontTx/>
                        <a:buNone/>
                        <a:tabLst/>
                        <a:defRPr/>
                      </a:pPr>
                      <a:r>
                        <a:rPr lang="de-DE" sz="900" b="0" strike="noStrike" kern="1200">
                          <a:solidFill>
                            <a:schemeClr val="tx1"/>
                          </a:solidFill>
                        </a:rPr>
                        <a:t>Grid-Emissionen für Strom und Gas: </a:t>
                      </a:r>
                    </a:p>
                    <a:p>
                      <a:pPr marL="0" lvl="0" algn="just" defTabSz="457178" rtl="0" eaLnBrk="1" latinLnBrk="0" hangingPunct="1"/>
                      <a:endParaRPr lang="de-DE" sz="900" b="0" strike="noStrike" kern="1200">
                        <a:solidFill>
                          <a:schemeClr val="tx1"/>
                        </a:solidFill>
                        <a:latin typeface="+mn-lt"/>
                        <a:ea typeface="+mn-ea"/>
                        <a:cs typeface="+mn-cs"/>
                      </a:endParaRPr>
                    </a:p>
                  </a:txBody>
                  <a:tcPr anchor="ctr"/>
                </a:tc>
                <a:tc>
                  <a:txBody>
                    <a:bodyPr/>
                    <a:lstStyle/>
                    <a:p>
                      <a:pPr marL="0" lvl="0" algn="l" defTabSz="457178" rtl="0" eaLnBrk="1" latinLnBrk="0" hangingPunct="1"/>
                      <a:r>
                        <a:rPr lang="de-DE" sz="900" b="0" strike="noStrike" kern="1200" dirty="0">
                          <a:solidFill>
                            <a:schemeClr val="tx1"/>
                          </a:solidFill>
                        </a:rPr>
                        <a:t>Gas = 0,202 kg/ kWh </a:t>
                      </a:r>
                    </a:p>
                    <a:p>
                      <a:pPr marL="0" lvl="0" algn="l" defTabSz="457178" rtl="0" eaLnBrk="1" latinLnBrk="0" hangingPunct="1"/>
                      <a:r>
                        <a:rPr lang="de-DE" sz="900" b="0" strike="noStrike" kern="1200" dirty="0">
                          <a:solidFill>
                            <a:schemeClr val="tx1"/>
                          </a:solidFill>
                        </a:rPr>
                        <a:t>Strom = 0,434 kg/ kWh </a:t>
                      </a:r>
                    </a:p>
                    <a:p>
                      <a:pPr marL="0" lvl="0" algn="l" defTabSz="457178" rtl="0" eaLnBrk="1" latinLnBrk="0" hangingPunct="1"/>
                      <a:r>
                        <a:rPr lang="de-DE" sz="900" b="0" strike="noStrike" kern="1200" dirty="0">
                          <a:solidFill>
                            <a:schemeClr val="tx1"/>
                          </a:solidFill>
                        </a:rPr>
                        <a:t>(beide Werte als </a:t>
                      </a:r>
                      <a:r>
                        <a:rPr lang="de-DE" sz="900" b="0" strike="noStrike" kern="1200" dirty="0" err="1">
                          <a:solidFill>
                            <a:schemeClr val="tx1"/>
                          </a:solidFill>
                        </a:rPr>
                        <a:t>konst</a:t>
                      </a:r>
                      <a:r>
                        <a:rPr lang="de-DE" sz="900" b="0" strike="noStrike" kern="1200" dirty="0">
                          <a:solidFill>
                            <a:schemeClr val="tx1"/>
                          </a:solidFill>
                        </a:rPr>
                        <a:t>. über den gesamten Betrachtungszeitraum angenommen) </a:t>
                      </a:r>
                      <a:endParaRPr lang="de-DE" sz="900" b="0" strike="noStrike" kern="1200" dirty="0">
                        <a:solidFill>
                          <a:schemeClr val="tx1"/>
                        </a:solidFill>
                        <a:latin typeface="+mn-lt"/>
                        <a:ea typeface="+mn-ea"/>
                        <a:cs typeface="+mn-cs"/>
                      </a:endParaRPr>
                    </a:p>
                  </a:txBody>
                  <a:tcPr anchor="ctr"/>
                </a:tc>
                <a:tc>
                  <a:txBody>
                    <a:bodyPr/>
                    <a:lstStyle/>
                    <a:p>
                      <a:pPr marL="0" lvl="0" algn="just" defTabSz="457178" rtl="0" eaLnBrk="1" latinLnBrk="0" hangingPunct="1"/>
                      <a:r>
                        <a:rPr lang="de-DE" sz="900" b="0" strike="noStrike" kern="1200">
                          <a:solidFill>
                            <a:schemeClr val="tx1"/>
                          </a:solidFill>
                        </a:rPr>
                        <a:t>Warmwasser-bedarf</a:t>
                      </a:r>
                      <a:endParaRPr lang="de-DE" sz="900" b="0" strike="noStrike" kern="1200">
                        <a:solidFill>
                          <a:schemeClr val="tx1"/>
                        </a:solidFill>
                        <a:latin typeface="+mn-lt"/>
                        <a:ea typeface="+mn-ea"/>
                        <a:cs typeface="+mn-cs"/>
                      </a:endParaRPr>
                    </a:p>
                  </a:txBody>
                  <a:tcPr anchor="ctr"/>
                </a:tc>
                <a:tc>
                  <a:txBody>
                    <a:bodyPr/>
                    <a:lstStyle/>
                    <a:p>
                      <a:pPr marL="0" lvl="0" algn="l" defTabSz="457178" rtl="0" eaLnBrk="1" latinLnBrk="0" hangingPunct="1"/>
                      <a:r>
                        <a:rPr lang="de-DE" sz="900" b="0" strike="noStrike" kern="1200" dirty="0" err="1">
                          <a:solidFill>
                            <a:schemeClr val="tx1"/>
                          </a:solidFill>
                        </a:rPr>
                        <a:t>SynPro</a:t>
                      </a:r>
                      <a:endParaRPr lang="de-DE" sz="900" b="0" strike="noStrike" kern="1200" dirty="0">
                        <a:solidFill>
                          <a:schemeClr val="tx1"/>
                        </a:solidFill>
                      </a:endParaRPr>
                    </a:p>
                    <a:p>
                      <a:pPr marL="0" lvl="0" algn="l" defTabSz="457178" rtl="0" eaLnBrk="1" latinLnBrk="0" hangingPunct="1"/>
                      <a:endParaRPr lang="de-DE" sz="900" b="0" strike="noStrike" kern="1200" dirty="0">
                        <a:solidFill>
                          <a:schemeClr val="tx1"/>
                        </a:solidFill>
                        <a:latin typeface="+mn-lt"/>
                        <a:ea typeface="+mn-ea"/>
                        <a:cs typeface="+mn-cs"/>
                      </a:endParaRPr>
                    </a:p>
                    <a:p>
                      <a:pPr marL="0" lvl="0" algn="l" defTabSz="457178" rtl="0" eaLnBrk="1" latinLnBrk="0" hangingPunct="1"/>
                      <a:endParaRPr lang="de-DE" sz="900" b="0" strike="noStrike" kern="1200" dirty="0">
                        <a:solidFill>
                          <a:schemeClr val="tx1"/>
                        </a:solidFill>
                        <a:latin typeface="+mn-lt"/>
                        <a:ea typeface="+mn-ea"/>
                        <a:cs typeface="+mn-cs"/>
                      </a:endParaRPr>
                    </a:p>
                  </a:txBody>
                  <a:tcPr anchor="ctr"/>
                </a:tc>
                <a:extLst>
                  <a:ext uri="{0D108BD9-81ED-4DB2-BD59-A6C34878D82A}">
                    <a16:rowId xmlns:a16="http://schemas.microsoft.com/office/drawing/2014/main" val="1203844352"/>
                  </a:ext>
                </a:extLst>
              </a:tr>
              <a:tr h="502376">
                <a:tc>
                  <a:txBody>
                    <a:bodyPr/>
                    <a:lstStyle/>
                    <a:p>
                      <a:pPr lvl="0" algn="just"/>
                      <a:r>
                        <a:rPr lang="de-DE" sz="900" b="0" strike="noStrike" kern="1200">
                          <a:solidFill>
                            <a:schemeClr val="tx1"/>
                          </a:solidFill>
                        </a:rPr>
                        <a:t>Infeed – rate:</a:t>
                      </a:r>
                      <a:endParaRPr lang="de-DE" sz="900" b="0" strike="noStrike" kern="1200">
                        <a:solidFill>
                          <a:schemeClr val="tx1"/>
                        </a:solidFill>
                        <a:latin typeface="+mn-lt"/>
                        <a:ea typeface="+mn-ea"/>
                        <a:cs typeface="+mn-cs"/>
                      </a:endParaRPr>
                    </a:p>
                  </a:txBody>
                  <a:tcPr anchor="ctr"/>
                </a:tc>
                <a:tc>
                  <a:txBody>
                    <a:bodyPr/>
                    <a:lstStyle/>
                    <a:p>
                      <a:pPr marL="0" lvl="1" indent="0" algn="l"/>
                      <a:r>
                        <a:rPr lang="de-DE" sz="900" b="0" strike="noStrike" kern="1200" dirty="0">
                          <a:solidFill>
                            <a:schemeClr val="tx1"/>
                          </a:solidFill>
                        </a:rPr>
                        <a:t>0,071 </a:t>
                      </a:r>
                      <a:r>
                        <a:rPr lang="de-DE" sz="900" b="0" strike="noStrike" kern="1200" dirty="0" err="1">
                          <a:solidFill>
                            <a:schemeClr val="tx1"/>
                          </a:solidFill>
                        </a:rPr>
                        <a:t>cent</a:t>
                      </a:r>
                      <a:r>
                        <a:rPr lang="de-DE" sz="900" b="0" strike="noStrike" kern="1200" dirty="0">
                          <a:solidFill>
                            <a:schemeClr val="tx1"/>
                          </a:solidFill>
                        </a:rPr>
                        <a:t>/ kWh (</a:t>
                      </a:r>
                      <a:r>
                        <a:rPr lang="de-DE" sz="900" b="0" strike="noStrike" kern="1200" dirty="0" err="1">
                          <a:solidFill>
                            <a:schemeClr val="tx1"/>
                          </a:solidFill>
                        </a:rPr>
                        <a:t>konst</a:t>
                      </a:r>
                      <a:r>
                        <a:rPr lang="de-DE" sz="900" b="0" strike="noStrike" kern="1200" dirty="0">
                          <a:solidFill>
                            <a:schemeClr val="tx1"/>
                          </a:solidFill>
                        </a:rPr>
                        <a:t>. Wert über den gesamten Betrachtungszeitraum) </a:t>
                      </a:r>
                      <a:endParaRPr lang="de-DE" sz="900" b="0" strike="noStrike" kern="1200" dirty="0">
                        <a:solidFill>
                          <a:schemeClr val="tx1"/>
                        </a:solidFill>
                        <a:latin typeface="+mn-lt"/>
                        <a:ea typeface="+mn-ea"/>
                        <a:cs typeface="+mn-cs"/>
                      </a:endParaRPr>
                    </a:p>
                  </a:txBody>
                  <a:tcPr anchor="ctr"/>
                </a:tc>
                <a:tc>
                  <a:txBody>
                    <a:bodyPr/>
                    <a:lstStyle/>
                    <a:p>
                      <a:pPr marL="0" lvl="0" algn="just" defTabSz="457178" rtl="0" eaLnBrk="1" latinLnBrk="0" hangingPunct="1"/>
                      <a:r>
                        <a:rPr lang="de-DE" sz="900" b="0" strike="noStrike" kern="1200">
                          <a:solidFill>
                            <a:schemeClr val="tx1"/>
                          </a:solidFill>
                        </a:rPr>
                        <a:t>COP – Wärmepumpe </a:t>
                      </a:r>
                      <a:endParaRPr lang="de-DE" sz="900" b="0" strike="noStrike" kern="1200">
                        <a:solidFill>
                          <a:schemeClr val="tx1"/>
                        </a:solidFill>
                        <a:latin typeface="+mn-lt"/>
                        <a:ea typeface="+mn-ea"/>
                        <a:cs typeface="+mn-cs"/>
                      </a:endParaRPr>
                    </a:p>
                  </a:txBody>
                  <a:tcPr anchor="ctr"/>
                </a:tc>
                <a:tc>
                  <a:txBody>
                    <a:bodyPr/>
                    <a:lstStyle/>
                    <a:p>
                      <a:pPr marL="0" lvl="1" indent="0" algn="l" defTabSz="457178" rtl="0" eaLnBrk="1" latinLnBrk="0" hangingPunct="1">
                        <a:tabLst/>
                      </a:pPr>
                      <a:r>
                        <a:rPr lang="de-DE" sz="900" b="0" strike="noStrike" kern="1200" dirty="0">
                          <a:solidFill>
                            <a:schemeClr val="tx1"/>
                          </a:solidFill>
                        </a:rPr>
                        <a:t>Tech. Datenblatt/ Temperaturdaten</a:t>
                      </a:r>
                      <a:endParaRPr lang="de-DE" sz="900" b="0" strike="noStrike" kern="1200" dirty="0">
                        <a:solidFill>
                          <a:schemeClr val="tx1"/>
                        </a:solidFill>
                        <a:latin typeface="+mn-lt"/>
                        <a:ea typeface="+mn-ea"/>
                        <a:cs typeface="+mn-cs"/>
                      </a:endParaRPr>
                    </a:p>
                  </a:txBody>
                  <a:tcPr anchor="ctr"/>
                </a:tc>
                <a:extLst>
                  <a:ext uri="{0D108BD9-81ED-4DB2-BD59-A6C34878D82A}">
                    <a16:rowId xmlns:a16="http://schemas.microsoft.com/office/drawing/2014/main" val="1045695148"/>
                  </a:ext>
                </a:extLst>
              </a:tr>
              <a:tr h="921022">
                <a:tc>
                  <a:txBody>
                    <a:bodyPr/>
                    <a:lstStyle/>
                    <a:p>
                      <a:pPr lvl="0" algn="just"/>
                      <a:r>
                        <a:rPr lang="de-DE" sz="900" b="0" strike="noStrike" kern="1200">
                          <a:solidFill>
                            <a:schemeClr val="tx1"/>
                          </a:solidFill>
                        </a:rPr>
                        <a:t>Wasserkosten:</a:t>
                      </a:r>
                      <a:endParaRPr lang="de-DE" sz="900" b="0" strike="noStrike" kern="1200">
                        <a:solidFill>
                          <a:schemeClr val="tx1"/>
                        </a:solidFill>
                        <a:latin typeface="+mn-lt"/>
                        <a:ea typeface="+mn-ea"/>
                        <a:cs typeface="+mn-cs"/>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de-DE" sz="900" b="0" strike="noStrike" kern="1200">
                          <a:solidFill>
                            <a:schemeClr val="tx1"/>
                          </a:solidFill>
                        </a:rPr>
                        <a:t>Keine entstehenden Wasserkosten über den gesamten Betrachtungszeitraum angenommen</a:t>
                      </a:r>
                      <a:endParaRPr lang="de-DE" sz="900" b="0" strike="noStrike" kern="1200">
                        <a:solidFill>
                          <a:schemeClr val="tx1"/>
                        </a:solidFill>
                        <a:latin typeface="+mn-lt"/>
                        <a:ea typeface="+mn-ea"/>
                        <a:cs typeface="+mn-cs"/>
                      </a:endParaRPr>
                    </a:p>
                  </a:txBody>
                  <a:tcPr anchor="ctr"/>
                </a:tc>
                <a:tc>
                  <a:txBody>
                    <a:bodyPr/>
                    <a:lstStyle/>
                    <a:p>
                      <a:pPr marL="0" marR="0" lvl="0" indent="0" algn="just" defTabSz="457178" rtl="0" eaLnBrk="1" fontAlgn="auto" latinLnBrk="0" hangingPunct="1">
                        <a:lnSpc>
                          <a:spcPct val="100000"/>
                        </a:lnSpc>
                        <a:spcBef>
                          <a:spcPts val="0"/>
                        </a:spcBef>
                        <a:spcAft>
                          <a:spcPts val="0"/>
                        </a:spcAft>
                        <a:buClrTx/>
                        <a:buSzTx/>
                        <a:buFontTx/>
                        <a:buNone/>
                        <a:tabLst/>
                        <a:defRPr/>
                      </a:pPr>
                      <a:r>
                        <a:rPr lang="de-DE" sz="900" b="0" strike="noStrike" kern="1200" dirty="0">
                          <a:solidFill>
                            <a:schemeClr val="tx1"/>
                          </a:solidFill>
                        </a:rPr>
                        <a:t>Learning </a:t>
                      </a:r>
                      <a:r>
                        <a:rPr lang="de-DE" sz="900" b="0" strike="noStrike" kern="1200" dirty="0" err="1">
                          <a:solidFill>
                            <a:schemeClr val="tx1"/>
                          </a:solidFill>
                        </a:rPr>
                        <a:t>Curve</a:t>
                      </a:r>
                      <a:r>
                        <a:rPr lang="de-DE" sz="900" b="0" strike="noStrike" kern="1200" dirty="0">
                          <a:solidFill>
                            <a:schemeClr val="tx1"/>
                          </a:solidFill>
                        </a:rPr>
                        <a:t>:</a:t>
                      </a:r>
                      <a:endParaRPr lang="de-DE" sz="900" b="0" strike="noStrike" kern="1200" dirty="0">
                        <a:solidFill>
                          <a:schemeClr val="tx1"/>
                        </a:solidFill>
                        <a:latin typeface="+mn-lt"/>
                        <a:ea typeface="+mn-ea"/>
                        <a:cs typeface="+mn-cs"/>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de-DE" sz="900" b="0" strike="noStrike" kern="1200" dirty="0">
                          <a:solidFill>
                            <a:schemeClr val="tx1"/>
                          </a:solidFill>
                        </a:rPr>
                        <a:t>Fraunhofer Veröffentlichung: </a:t>
                      </a:r>
                    </a:p>
                    <a:p>
                      <a:pPr marL="0" marR="0" lvl="1" indent="0" algn="l" defTabSz="457200" rtl="0" eaLnBrk="1" fontAlgn="auto" latinLnBrk="0" hangingPunct="1">
                        <a:lnSpc>
                          <a:spcPct val="100000"/>
                        </a:lnSpc>
                        <a:spcBef>
                          <a:spcPts val="0"/>
                        </a:spcBef>
                        <a:spcAft>
                          <a:spcPts val="0"/>
                        </a:spcAft>
                        <a:buClrTx/>
                        <a:buSzTx/>
                        <a:buFontTx/>
                        <a:buNone/>
                        <a:tabLst/>
                        <a:defRPr/>
                      </a:pPr>
                      <a:r>
                        <a:rPr lang="de-DE" sz="900" b="0" strike="noStrike" kern="1200" dirty="0">
                          <a:solidFill>
                            <a:schemeClr val="tx1"/>
                          </a:solidFill>
                        </a:rPr>
                        <a:t>„Cost </a:t>
                      </a:r>
                      <a:r>
                        <a:rPr lang="de-DE" sz="900" b="0" strike="noStrike" kern="1200" dirty="0" err="1">
                          <a:solidFill>
                            <a:schemeClr val="tx1"/>
                          </a:solidFill>
                        </a:rPr>
                        <a:t>forecast</a:t>
                      </a:r>
                      <a:r>
                        <a:rPr lang="de-DE" sz="900" b="0" strike="noStrike" kern="1200" dirty="0">
                          <a:solidFill>
                            <a:schemeClr val="tx1"/>
                          </a:solidFill>
                        </a:rPr>
                        <a:t> </a:t>
                      </a:r>
                      <a:r>
                        <a:rPr lang="de-DE" sz="900" b="0" strike="noStrike" kern="1200" dirty="0" err="1">
                          <a:solidFill>
                            <a:schemeClr val="tx1"/>
                          </a:solidFill>
                        </a:rPr>
                        <a:t>for</a:t>
                      </a:r>
                      <a:r>
                        <a:rPr lang="de-DE" sz="900" b="0" strike="noStrike" kern="1200" dirty="0">
                          <a:solidFill>
                            <a:schemeClr val="tx1"/>
                          </a:solidFill>
                        </a:rPr>
                        <a:t> </a:t>
                      </a:r>
                      <a:r>
                        <a:rPr lang="de-DE" sz="900" b="0" strike="noStrike" kern="1200" dirty="0" err="1">
                          <a:solidFill>
                            <a:schemeClr val="tx1"/>
                          </a:solidFill>
                        </a:rPr>
                        <a:t>low</a:t>
                      </a:r>
                      <a:r>
                        <a:rPr lang="de-DE" sz="900" b="0" strike="noStrike" kern="1200" dirty="0">
                          <a:solidFill>
                            <a:schemeClr val="tx1"/>
                          </a:solidFill>
                        </a:rPr>
                        <a:t> </a:t>
                      </a:r>
                      <a:r>
                        <a:rPr lang="de-DE" sz="900" b="0" strike="noStrike" kern="1200" dirty="0" err="1">
                          <a:solidFill>
                            <a:schemeClr val="tx1"/>
                          </a:solidFill>
                        </a:rPr>
                        <a:t>temperatures</a:t>
                      </a:r>
                      <a:r>
                        <a:rPr lang="de-DE" sz="900" b="0" strike="noStrike" kern="1200" dirty="0">
                          <a:solidFill>
                            <a:schemeClr val="tx1"/>
                          </a:solidFill>
                        </a:rPr>
                        <a:t> Electrolysis“</a:t>
                      </a:r>
                    </a:p>
                    <a:p>
                      <a:pPr marL="0" marR="0" lvl="1" indent="0" algn="l" defTabSz="457200" rtl="0" eaLnBrk="1" fontAlgn="auto" latinLnBrk="0" hangingPunct="1">
                        <a:lnSpc>
                          <a:spcPct val="100000"/>
                        </a:lnSpc>
                        <a:spcBef>
                          <a:spcPts val="0"/>
                        </a:spcBef>
                        <a:spcAft>
                          <a:spcPts val="0"/>
                        </a:spcAft>
                        <a:buClrTx/>
                        <a:buSzTx/>
                        <a:buFontTx/>
                        <a:buNone/>
                        <a:tabLst/>
                        <a:defRPr/>
                      </a:pPr>
                      <a:endParaRPr lang="de-DE" sz="900" b="0" strike="noStrike" kern="1200" dirty="0">
                        <a:solidFill>
                          <a:schemeClr val="tx1"/>
                        </a:solidFill>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de-DE" sz="900" b="0" strike="noStrike" kern="1200" dirty="0">
                          <a:solidFill>
                            <a:schemeClr val="tx1"/>
                          </a:solidFill>
                        </a:rPr>
                        <a:t>Fraunhofer Veröffentlichung:</a:t>
                      </a:r>
                    </a:p>
                    <a:p>
                      <a:pPr marL="0" marR="0" lvl="1" indent="0" algn="l" defTabSz="457200" rtl="0" eaLnBrk="1" fontAlgn="auto" latinLnBrk="0" hangingPunct="1">
                        <a:lnSpc>
                          <a:spcPct val="100000"/>
                        </a:lnSpc>
                        <a:spcBef>
                          <a:spcPts val="0"/>
                        </a:spcBef>
                        <a:spcAft>
                          <a:spcPts val="0"/>
                        </a:spcAft>
                        <a:buClrTx/>
                        <a:buSzTx/>
                        <a:buFontTx/>
                        <a:buNone/>
                        <a:tabLst/>
                        <a:defRPr/>
                      </a:pPr>
                      <a:r>
                        <a:rPr lang="de-DE" sz="900" b="0" strike="noStrike" kern="1200" dirty="0">
                          <a:solidFill>
                            <a:schemeClr val="tx1"/>
                          </a:solidFill>
                        </a:rPr>
                        <a:t>„Wasserstoff Roadmap Deutschland“</a:t>
                      </a:r>
                    </a:p>
                    <a:p>
                      <a:pPr marL="457200" marR="0" lvl="1" indent="0" algn="l" defTabSz="457200" rtl="0" eaLnBrk="1" fontAlgn="auto" latinLnBrk="0" hangingPunct="1">
                        <a:lnSpc>
                          <a:spcPct val="100000"/>
                        </a:lnSpc>
                        <a:spcBef>
                          <a:spcPts val="0"/>
                        </a:spcBef>
                        <a:spcAft>
                          <a:spcPts val="0"/>
                        </a:spcAft>
                        <a:buClrTx/>
                        <a:buSzTx/>
                        <a:buFontTx/>
                        <a:buNone/>
                        <a:tabLst/>
                        <a:defRPr/>
                      </a:pPr>
                      <a:endParaRPr lang="de-DE" sz="900" b="0" strike="noStrike" kern="1200" dirty="0">
                        <a:solidFill>
                          <a:schemeClr val="tx1"/>
                        </a:solidFill>
                        <a:latin typeface="+mn-lt"/>
                        <a:ea typeface="+mn-ea"/>
                        <a:cs typeface="+mn-cs"/>
                      </a:endParaRPr>
                    </a:p>
                  </a:txBody>
                  <a:tcPr anchor="ctr"/>
                </a:tc>
                <a:extLst>
                  <a:ext uri="{0D108BD9-81ED-4DB2-BD59-A6C34878D82A}">
                    <a16:rowId xmlns:a16="http://schemas.microsoft.com/office/drawing/2014/main" val="4156928296"/>
                  </a:ext>
                </a:extLst>
              </a:tr>
              <a:tr h="502376">
                <a:tc>
                  <a:txBody>
                    <a:bodyPr/>
                    <a:lstStyle/>
                    <a:p>
                      <a:pPr lvl="0" algn="just"/>
                      <a:r>
                        <a:rPr lang="de-DE" sz="900" b="0" strike="noStrike" kern="1200">
                          <a:solidFill>
                            <a:schemeClr val="tx1"/>
                          </a:solidFill>
                        </a:rPr>
                        <a:t>Stromlastprofil:</a:t>
                      </a:r>
                      <a:endParaRPr lang="de-DE" sz="900" b="0" strike="noStrike" kern="1200">
                        <a:solidFill>
                          <a:schemeClr val="tx1"/>
                        </a:solidFill>
                        <a:latin typeface="+mn-lt"/>
                        <a:ea typeface="+mn-ea"/>
                        <a:cs typeface="+mn-cs"/>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de-DE" sz="900" b="0" strike="noStrike" kern="1200" dirty="0" err="1">
                          <a:solidFill>
                            <a:schemeClr val="tx1"/>
                          </a:solidFill>
                        </a:rPr>
                        <a:t>SynPro</a:t>
                      </a:r>
                      <a:endParaRPr lang="de-DE" sz="900" b="0" strike="noStrike" kern="1200" dirty="0">
                        <a:solidFill>
                          <a:schemeClr val="tx1"/>
                        </a:solidFill>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de-DE" sz="900" b="0" strike="noStrike" kern="1200" dirty="0">
                          <a:solidFill>
                            <a:schemeClr val="tx1"/>
                          </a:solidFill>
                        </a:rPr>
                        <a:t>Annahme: 4 Personen Haushalt 3323,533 kWh/a </a:t>
                      </a:r>
                      <a:endParaRPr lang="de-DE" sz="900" b="0" strike="noStrike" kern="1200" dirty="0">
                        <a:solidFill>
                          <a:schemeClr val="tx1"/>
                        </a:solidFill>
                        <a:latin typeface="+mn-lt"/>
                        <a:ea typeface="+mn-ea"/>
                        <a:cs typeface="+mn-cs"/>
                      </a:endParaRPr>
                    </a:p>
                  </a:txBody>
                  <a:tcPr anchor="ctr"/>
                </a:tc>
                <a:tc>
                  <a:txBody>
                    <a:bodyPr/>
                    <a:lstStyle/>
                    <a:p>
                      <a:pPr marL="0" marR="0" lvl="0" indent="0" algn="just" defTabSz="457178" rtl="0" eaLnBrk="1" fontAlgn="auto" latinLnBrk="0" hangingPunct="1">
                        <a:lnSpc>
                          <a:spcPct val="100000"/>
                        </a:lnSpc>
                        <a:spcBef>
                          <a:spcPts val="0"/>
                        </a:spcBef>
                        <a:spcAft>
                          <a:spcPts val="0"/>
                        </a:spcAft>
                        <a:buClrTx/>
                        <a:buSzTx/>
                        <a:buFontTx/>
                        <a:buNone/>
                        <a:tabLst/>
                        <a:defRPr/>
                      </a:pPr>
                      <a:r>
                        <a:rPr lang="de-DE" sz="900" b="0" strike="noStrike" kern="1200" dirty="0">
                          <a:solidFill>
                            <a:schemeClr val="tx1"/>
                          </a:solidFill>
                        </a:rPr>
                        <a:t>PICEA -System</a:t>
                      </a:r>
                      <a:endParaRPr lang="de-DE" sz="900" b="0" strike="noStrike" kern="1200" dirty="0">
                        <a:solidFill>
                          <a:schemeClr val="tx1"/>
                        </a:solidFill>
                        <a:latin typeface="+mn-lt"/>
                        <a:ea typeface="+mn-ea"/>
                        <a:cs typeface="+mn-cs"/>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de-DE" sz="900" b="0" strike="noStrike" kern="1200" dirty="0">
                          <a:solidFill>
                            <a:schemeClr val="tx1"/>
                          </a:solidFill>
                        </a:rPr>
                        <a:t>Technisches Datenblatt (Umgelegt auf unsere Komponenten) </a:t>
                      </a:r>
                      <a:endParaRPr lang="de-DE" sz="900" b="0" strike="noStrike" kern="1200" dirty="0">
                        <a:solidFill>
                          <a:schemeClr val="tx1"/>
                        </a:solidFill>
                        <a:latin typeface="+mn-lt"/>
                        <a:ea typeface="+mn-ea"/>
                        <a:cs typeface="+mn-cs"/>
                      </a:endParaRPr>
                    </a:p>
                  </a:txBody>
                  <a:tcPr anchor="ctr"/>
                </a:tc>
                <a:extLst>
                  <a:ext uri="{0D108BD9-81ED-4DB2-BD59-A6C34878D82A}">
                    <a16:rowId xmlns:a16="http://schemas.microsoft.com/office/drawing/2014/main" val="1827599326"/>
                  </a:ext>
                </a:extLst>
              </a:tr>
              <a:tr h="489396">
                <a:tc>
                  <a:txBody>
                    <a:bodyPr/>
                    <a:lstStyle/>
                    <a:p>
                      <a:pPr marL="0" marR="0" lvl="0" indent="0" algn="just" defTabSz="457178" rtl="0" eaLnBrk="1" fontAlgn="auto" latinLnBrk="0" hangingPunct="1">
                        <a:lnSpc>
                          <a:spcPct val="100000"/>
                        </a:lnSpc>
                        <a:spcBef>
                          <a:spcPts val="0"/>
                        </a:spcBef>
                        <a:spcAft>
                          <a:spcPts val="0"/>
                        </a:spcAft>
                        <a:buClrTx/>
                        <a:buSzTx/>
                        <a:buFontTx/>
                        <a:buNone/>
                        <a:tabLst/>
                        <a:defRPr/>
                      </a:pPr>
                      <a:r>
                        <a:rPr lang="de-DE" sz="900" b="0" strike="noStrike" kern="1200">
                          <a:solidFill>
                            <a:schemeClr val="tx1"/>
                          </a:solidFill>
                        </a:rPr>
                        <a:t>Temperatur-daten:</a:t>
                      </a:r>
                    </a:p>
                    <a:p>
                      <a:pPr lvl="0" algn="just"/>
                      <a:endParaRPr lang="de-DE" sz="900" b="0" strike="noStrike" kern="1200">
                        <a:solidFill>
                          <a:schemeClr val="tx1"/>
                        </a:solidFill>
                        <a:latin typeface="+mn-lt"/>
                        <a:ea typeface="+mn-ea"/>
                        <a:cs typeface="+mn-cs"/>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de-DE" sz="900" b="0" strike="noStrike" kern="1200">
                          <a:solidFill>
                            <a:schemeClr val="tx1"/>
                          </a:solidFill>
                        </a:rPr>
                        <a:t>Wetterdaten DWD – OpenData</a:t>
                      </a:r>
                    </a:p>
                    <a:p>
                      <a:pPr marL="0" marR="0" lvl="1" indent="0" algn="l" defTabSz="457200" rtl="0" eaLnBrk="1" fontAlgn="auto" latinLnBrk="0" hangingPunct="1">
                        <a:lnSpc>
                          <a:spcPct val="100000"/>
                        </a:lnSpc>
                        <a:spcBef>
                          <a:spcPts val="0"/>
                        </a:spcBef>
                        <a:spcAft>
                          <a:spcPts val="0"/>
                        </a:spcAft>
                        <a:buClrTx/>
                        <a:buSzTx/>
                        <a:buFontTx/>
                        <a:buNone/>
                        <a:tabLst/>
                        <a:defRPr/>
                      </a:pPr>
                      <a:r>
                        <a:rPr lang="de-DE" sz="900" b="0" strike="noStrike" kern="1200">
                          <a:solidFill>
                            <a:schemeClr val="tx1"/>
                          </a:solidFill>
                        </a:rPr>
                        <a:t>(Keine Lizenz erforderlich) </a:t>
                      </a:r>
                      <a:endParaRPr lang="de-DE" sz="900" b="0" strike="noStrike" kern="1200">
                        <a:solidFill>
                          <a:schemeClr val="tx1"/>
                        </a:solidFill>
                        <a:latin typeface="+mn-lt"/>
                        <a:ea typeface="+mn-ea"/>
                        <a:cs typeface="+mn-cs"/>
                      </a:endParaRPr>
                    </a:p>
                  </a:txBody>
                  <a:tcPr anchor="ctr"/>
                </a:tc>
                <a:tc>
                  <a:txBody>
                    <a:bodyPr/>
                    <a:lstStyle/>
                    <a:p>
                      <a:pPr marL="0" marR="0" lvl="0" indent="0" algn="just" defTabSz="457178" rtl="0" eaLnBrk="1" fontAlgn="auto" latinLnBrk="0" hangingPunct="1">
                        <a:lnSpc>
                          <a:spcPct val="100000"/>
                        </a:lnSpc>
                        <a:spcBef>
                          <a:spcPts val="0"/>
                        </a:spcBef>
                        <a:spcAft>
                          <a:spcPts val="0"/>
                        </a:spcAft>
                        <a:buClrTx/>
                        <a:buSzTx/>
                        <a:buFontTx/>
                        <a:buNone/>
                        <a:tabLst/>
                        <a:defRPr/>
                      </a:pPr>
                      <a:endParaRPr lang="de-DE" sz="900" b="0" strike="noStrike" kern="1200">
                        <a:solidFill>
                          <a:schemeClr val="tx1"/>
                        </a:solidFill>
                        <a:latin typeface="+mn-lt"/>
                        <a:ea typeface="+mn-ea"/>
                        <a:cs typeface="+mn-cs"/>
                      </a:endParaRPr>
                    </a:p>
                  </a:txBody>
                  <a:tcPr anchor="ctr"/>
                </a:tc>
                <a:tc>
                  <a:txBody>
                    <a:bodyPr/>
                    <a:lstStyle/>
                    <a:p>
                      <a:pPr marL="457200" marR="0" lvl="1" indent="0" algn="l" defTabSz="457200" rtl="0" eaLnBrk="1" fontAlgn="auto" latinLnBrk="0" hangingPunct="1">
                        <a:lnSpc>
                          <a:spcPct val="100000"/>
                        </a:lnSpc>
                        <a:spcBef>
                          <a:spcPts val="0"/>
                        </a:spcBef>
                        <a:spcAft>
                          <a:spcPts val="0"/>
                        </a:spcAft>
                        <a:buClrTx/>
                        <a:buSzTx/>
                        <a:buFontTx/>
                        <a:buNone/>
                        <a:tabLst/>
                        <a:defRPr/>
                      </a:pPr>
                      <a:endParaRPr lang="de-DE" sz="1200" b="0" i="1" kern="1200" dirty="0">
                        <a:solidFill>
                          <a:schemeClr val="tx1"/>
                        </a:solidFill>
                        <a:latin typeface="+mn-lt"/>
                        <a:ea typeface="+mn-ea"/>
                        <a:cs typeface="+mn-cs"/>
                      </a:endParaRPr>
                    </a:p>
                  </a:txBody>
                  <a:tcPr anchor="ctr"/>
                </a:tc>
                <a:extLst>
                  <a:ext uri="{0D108BD9-81ED-4DB2-BD59-A6C34878D82A}">
                    <a16:rowId xmlns:a16="http://schemas.microsoft.com/office/drawing/2014/main" val="3802548187"/>
                  </a:ext>
                </a:extLst>
              </a:tr>
            </a:tbl>
          </a:graphicData>
        </a:graphic>
      </p:graphicFrame>
    </p:spTree>
    <p:extLst>
      <p:ext uri="{BB962C8B-B14F-4D97-AF65-F5344CB8AC3E}">
        <p14:creationId xmlns:p14="http://schemas.microsoft.com/office/powerpoint/2010/main" val="377003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33F7B9-1880-E029-6B48-00E01ADFAFBC}"/>
              </a:ext>
            </a:extLst>
          </p:cNvPr>
          <p:cNvSpPr>
            <a:spLocks noGrp="1"/>
          </p:cNvSpPr>
          <p:nvPr>
            <p:ph type="title"/>
          </p:nvPr>
        </p:nvSpPr>
        <p:spPr>
          <a:xfrm>
            <a:off x="1198066" y="167389"/>
            <a:ext cx="10801349" cy="712482"/>
          </a:xfrm>
        </p:spPr>
        <p:txBody>
          <a:bodyPr/>
          <a:lstStyle/>
          <a:p>
            <a:r>
              <a:rPr lang="de-DE" dirty="0"/>
              <a:t>Inhalt</a:t>
            </a:r>
          </a:p>
        </p:txBody>
      </p:sp>
      <p:sp>
        <p:nvSpPr>
          <p:cNvPr id="5" name="Datumsplatzhalter 4">
            <a:extLst>
              <a:ext uri="{FF2B5EF4-FFF2-40B4-BE49-F238E27FC236}">
                <a16:creationId xmlns:a16="http://schemas.microsoft.com/office/drawing/2014/main" id="{06E94308-520B-44E1-1B00-D178687B24AD}"/>
              </a:ext>
            </a:extLst>
          </p:cNvPr>
          <p:cNvSpPr>
            <a:spLocks noGrp="1"/>
          </p:cNvSpPr>
          <p:nvPr>
            <p:ph type="dt" sz="half" idx="14"/>
          </p:nvPr>
        </p:nvSpPr>
        <p:spPr/>
        <p:txBody>
          <a:bodyPr/>
          <a:lstStyle/>
          <a:p>
            <a:pPr>
              <a:defRPr/>
            </a:pPr>
            <a:fld id="{7E4165A3-ACD9-4AA5-B95A-82DA06B8D41A}" type="datetime1">
              <a:rPr lang="de-DE" smtClean="0"/>
              <a:pPr>
                <a:defRPr/>
              </a:pPr>
              <a:t>19.09.2023</a:t>
            </a:fld>
            <a:endParaRPr lang="de-DE"/>
          </a:p>
        </p:txBody>
      </p:sp>
      <p:sp>
        <p:nvSpPr>
          <p:cNvPr id="6" name="Foliennummernplatzhalter 5">
            <a:extLst>
              <a:ext uri="{FF2B5EF4-FFF2-40B4-BE49-F238E27FC236}">
                <a16:creationId xmlns:a16="http://schemas.microsoft.com/office/drawing/2014/main" id="{C2F221E9-20D0-5A71-EF7A-E649825B6031}"/>
              </a:ext>
            </a:extLst>
          </p:cNvPr>
          <p:cNvSpPr>
            <a:spLocks noGrp="1"/>
          </p:cNvSpPr>
          <p:nvPr>
            <p:ph type="sldNum" sz="quarter" idx="15"/>
          </p:nvPr>
        </p:nvSpPr>
        <p:spPr/>
        <p:txBody>
          <a:bodyPr/>
          <a:lstStyle/>
          <a:p>
            <a:pPr>
              <a:defRPr/>
            </a:pPr>
            <a:r>
              <a:rPr lang="de-DE"/>
              <a:t>Seite </a:t>
            </a:r>
            <a:fld id="{43310F81-32EE-4F95-9E9C-0BDC6AD52EEC}" type="slidenum">
              <a:rPr lang="de-DE" smtClean="0"/>
              <a:pPr>
                <a:defRPr/>
              </a:pPr>
              <a:t>3</a:t>
            </a:fld>
            <a:endParaRPr lang="de-DE"/>
          </a:p>
        </p:txBody>
      </p:sp>
      <p:sp>
        <p:nvSpPr>
          <p:cNvPr id="13" name="Rechteck: abgerundete Ecken 12">
            <a:extLst>
              <a:ext uri="{FF2B5EF4-FFF2-40B4-BE49-F238E27FC236}">
                <a16:creationId xmlns:a16="http://schemas.microsoft.com/office/drawing/2014/main" id="{CDCAEF86-DFEB-8BDA-BFFF-CE2B7A8D347A}"/>
              </a:ext>
            </a:extLst>
          </p:cNvPr>
          <p:cNvSpPr/>
          <p:nvPr/>
        </p:nvSpPr>
        <p:spPr>
          <a:xfrm>
            <a:off x="1204388" y="1344168"/>
            <a:ext cx="1913716" cy="1188720"/>
          </a:xfrm>
          <a:prstGeom prst="roundRect">
            <a:avLst/>
          </a:prstGeom>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dirty="0">
                <a:solidFill>
                  <a:schemeClr val="bg1"/>
                </a:solidFill>
                <a:latin typeface="Arial"/>
                <a:ea typeface="+mn-ea"/>
                <a:cs typeface="+mn-cs"/>
              </a:rPr>
              <a:t>Motivation &amp; Fragestellung</a:t>
            </a:r>
          </a:p>
        </p:txBody>
      </p:sp>
      <p:sp>
        <p:nvSpPr>
          <p:cNvPr id="15" name="Rechteck: abgerundete Ecken 14">
            <a:extLst>
              <a:ext uri="{FF2B5EF4-FFF2-40B4-BE49-F238E27FC236}">
                <a16:creationId xmlns:a16="http://schemas.microsoft.com/office/drawing/2014/main" id="{EC7389C7-9BC2-CB84-5B66-AECDE8EA20E5}"/>
              </a:ext>
            </a:extLst>
          </p:cNvPr>
          <p:cNvSpPr/>
          <p:nvPr/>
        </p:nvSpPr>
        <p:spPr>
          <a:xfrm>
            <a:off x="4685025" y="1344168"/>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Implementation</a:t>
            </a:r>
          </a:p>
        </p:txBody>
      </p:sp>
      <p:sp>
        <p:nvSpPr>
          <p:cNvPr id="19" name="Rechteck: abgerundete Ecken 18">
            <a:extLst>
              <a:ext uri="{FF2B5EF4-FFF2-40B4-BE49-F238E27FC236}">
                <a16:creationId xmlns:a16="http://schemas.microsoft.com/office/drawing/2014/main" id="{E9E3EDE0-63ED-5070-37E5-A075F506AD17}"/>
              </a:ext>
            </a:extLst>
          </p:cNvPr>
          <p:cNvSpPr/>
          <p:nvPr/>
        </p:nvSpPr>
        <p:spPr>
          <a:xfrm>
            <a:off x="8165662" y="1344168"/>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Validierung</a:t>
            </a:r>
          </a:p>
        </p:txBody>
      </p:sp>
      <p:sp>
        <p:nvSpPr>
          <p:cNvPr id="34" name="Rechteck: abgerundete Ecken 33">
            <a:extLst>
              <a:ext uri="{FF2B5EF4-FFF2-40B4-BE49-F238E27FC236}">
                <a16:creationId xmlns:a16="http://schemas.microsoft.com/office/drawing/2014/main" id="{1C1CE951-EFBC-C1D1-AF5A-0FC055CD3441}"/>
              </a:ext>
            </a:extLst>
          </p:cNvPr>
          <p:cNvSpPr/>
          <p:nvPr/>
        </p:nvSpPr>
        <p:spPr>
          <a:xfrm>
            <a:off x="2606346" y="3831337"/>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Daten &amp; Annahmen</a:t>
            </a:r>
          </a:p>
        </p:txBody>
      </p:sp>
      <p:sp>
        <p:nvSpPr>
          <p:cNvPr id="35" name="Rechteck: abgerundete Ecken 34">
            <a:extLst>
              <a:ext uri="{FF2B5EF4-FFF2-40B4-BE49-F238E27FC236}">
                <a16:creationId xmlns:a16="http://schemas.microsoft.com/office/drawing/2014/main" id="{FD5D7E54-7FB3-13B3-3198-29198ACDB8F9}"/>
              </a:ext>
            </a:extLst>
          </p:cNvPr>
          <p:cNvSpPr/>
          <p:nvPr/>
        </p:nvSpPr>
        <p:spPr>
          <a:xfrm>
            <a:off x="6102229" y="3831337"/>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Ergebnisse</a:t>
            </a:r>
          </a:p>
        </p:txBody>
      </p:sp>
      <p:sp>
        <p:nvSpPr>
          <p:cNvPr id="40" name="Rechteck: abgerundete Ecken 39">
            <a:extLst>
              <a:ext uri="{FF2B5EF4-FFF2-40B4-BE49-F238E27FC236}">
                <a16:creationId xmlns:a16="http://schemas.microsoft.com/office/drawing/2014/main" id="{718BD4CF-5512-225E-A828-B0DF451A5F1D}"/>
              </a:ext>
            </a:extLst>
          </p:cNvPr>
          <p:cNvSpPr/>
          <p:nvPr/>
        </p:nvSpPr>
        <p:spPr>
          <a:xfrm>
            <a:off x="9565744" y="3826756"/>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Interpretation</a:t>
            </a:r>
          </a:p>
        </p:txBody>
      </p:sp>
      <p:pic>
        <p:nvPicPr>
          <p:cNvPr id="44" name="Grafik 43" descr="Fragezeichen mit einfarbiger Füllung">
            <a:extLst>
              <a:ext uri="{FF2B5EF4-FFF2-40B4-BE49-F238E27FC236}">
                <a16:creationId xmlns:a16="http://schemas.microsoft.com/office/drawing/2014/main" id="{8332764B-DBF2-B76A-240D-75EA44EDB2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04388" y="1408440"/>
            <a:ext cx="371985" cy="371985"/>
          </a:xfrm>
          <a:prstGeom prst="rect">
            <a:avLst/>
          </a:prstGeom>
        </p:spPr>
      </p:pic>
      <p:pic>
        <p:nvPicPr>
          <p:cNvPr id="45" name="Graphic 10" descr="Research with solid fill">
            <a:extLst>
              <a:ext uri="{FF2B5EF4-FFF2-40B4-BE49-F238E27FC236}">
                <a16:creationId xmlns:a16="http://schemas.microsoft.com/office/drawing/2014/main" id="{2DBC8637-3423-312A-F177-7EF298A01C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05914" y="3897475"/>
            <a:ext cx="316991" cy="316991"/>
          </a:xfrm>
          <a:prstGeom prst="rect">
            <a:avLst/>
          </a:prstGeom>
        </p:spPr>
      </p:pic>
      <p:pic>
        <p:nvPicPr>
          <p:cNvPr id="46" name="Graphic 12" descr="Route (Two Pins With A Path) with solid fill">
            <a:extLst>
              <a:ext uri="{FF2B5EF4-FFF2-40B4-BE49-F238E27FC236}">
                <a16:creationId xmlns:a16="http://schemas.microsoft.com/office/drawing/2014/main" id="{FC96C2FF-EF2E-7E55-7B89-ED7D54822C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42371" y="1411299"/>
            <a:ext cx="369126" cy="369126"/>
          </a:xfrm>
          <a:prstGeom prst="rect">
            <a:avLst/>
          </a:prstGeom>
        </p:spPr>
      </p:pic>
      <p:pic>
        <p:nvPicPr>
          <p:cNvPr id="47" name="Graphic 16" descr="Presentation with pie chart with solid fill">
            <a:extLst>
              <a:ext uri="{FF2B5EF4-FFF2-40B4-BE49-F238E27FC236}">
                <a16:creationId xmlns:a16="http://schemas.microsoft.com/office/drawing/2014/main" id="{42DD536F-07D5-A198-EC04-ACCA5562EB6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97691" y="3897475"/>
            <a:ext cx="407279" cy="407279"/>
          </a:xfrm>
          <a:prstGeom prst="rect">
            <a:avLst/>
          </a:prstGeom>
        </p:spPr>
      </p:pic>
      <p:pic>
        <p:nvPicPr>
          <p:cNvPr id="48" name="Grafik 47" descr="Abakus mit einfarbiger Füllung">
            <a:extLst>
              <a:ext uri="{FF2B5EF4-FFF2-40B4-BE49-F238E27FC236}">
                <a16:creationId xmlns:a16="http://schemas.microsoft.com/office/drawing/2014/main" id="{E23EE881-34EF-C978-296A-38CF53332CE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65662" y="1407980"/>
            <a:ext cx="401191" cy="401191"/>
          </a:xfrm>
          <a:prstGeom prst="rect">
            <a:avLst/>
          </a:prstGeom>
        </p:spPr>
      </p:pic>
      <p:pic>
        <p:nvPicPr>
          <p:cNvPr id="49" name="Graphic 22" descr="Upward trend with solid fill">
            <a:extLst>
              <a:ext uri="{FF2B5EF4-FFF2-40B4-BE49-F238E27FC236}">
                <a16:creationId xmlns:a16="http://schemas.microsoft.com/office/drawing/2014/main" id="{5903B8FB-D2C8-D6CC-F1F8-090D67A059E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65744" y="3879538"/>
            <a:ext cx="343701" cy="343701"/>
          </a:xfrm>
          <a:prstGeom prst="rect">
            <a:avLst/>
          </a:prstGeom>
        </p:spPr>
      </p:pic>
      <p:cxnSp>
        <p:nvCxnSpPr>
          <p:cNvPr id="51" name="Gerade Verbindung mit Pfeil 50">
            <a:extLst>
              <a:ext uri="{FF2B5EF4-FFF2-40B4-BE49-F238E27FC236}">
                <a16:creationId xmlns:a16="http://schemas.microsoft.com/office/drawing/2014/main" id="{2811603F-F0D3-8721-FC1A-7A1708925D64}"/>
              </a:ext>
            </a:extLst>
          </p:cNvPr>
          <p:cNvCxnSpPr/>
          <p:nvPr/>
        </p:nvCxnSpPr>
        <p:spPr>
          <a:xfrm>
            <a:off x="1204388" y="3182112"/>
            <a:ext cx="10582228" cy="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53" name="Rechteck 52">
            <a:extLst>
              <a:ext uri="{FF2B5EF4-FFF2-40B4-BE49-F238E27FC236}">
                <a16:creationId xmlns:a16="http://schemas.microsoft.com/office/drawing/2014/main" id="{AC7BEF29-1ECC-C99B-0049-A281ABE9088A}"/>
              </a:ext>
            </a:extLst>
          </p:cNvPr>
          <p:cNvSpPr/>
          <p:nvPr/>
        </p:nvSpPr>
        <p:spPr>
          <a:xfrm rot="2762411">
            <a:off x="2065959" y="3087967"/>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54" name="Rechteck 53">
            <a:extLst>
              <a:ext uri="{FF2B5EF4-FFF2-40B4-BE49-F238E27FC236}">
                <a16:creationId xmlns:a16="http://schemas.microsoft.com/office/drawing/2014/main" id="{795DEC6D-C0BD-DE24-5A07-C5F0D4544E33}"/>
              </a:ext>
            </a:extLst>
          </p:cNvPr>
          <p:cNvSpPr/>
          <p:nvPr/>
        </p:nvSpPr>
        <p:spPr>
          <a:xfrm rot="2762411">
            <a:off x="3467611" y="3087966"/>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55" name="Rechteck 54">
            <a:extLst>
              <a:ext uri="{FF2B5EF4-FFF2-40B4-BE49-F238E27FC236}">
                <a16:creationId xmlns:a16="http://schemas.microsoft.com/office/drawing/2014/main" id="{126891F3-20EB-852B-38B0-152E93192C23}"/>
              </a:ext>
            </a:extLst>
          </p:cNvPr>
          <p:cNvSpPr/>
          <p:nvPr/>
        </p:nvSpPr>
        <p:spPr>
          <a:xfrm rot="2762411">
            <a:off x="5546596" y="3072898"/>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56" name="Rechteck 55">
            <a:extLst>
              <a:ext uri="{FF2B5EF4-FFF2-40B4-BE49-F238E27FC236}">
                <a16:creationId xmlns:a16="http://schemas.microsoft.com/office/drawing/2014/main" id="{9421D077-F8D8-D01E-4C89-9E5DB1D94FA1}"/>
              </a:ext>
            </a:extLst>
          </p:cNvPr>
          <p:cNvSpPr/>
          <p:nvPr/>
        </p:nvSpPr>
        <p:spPr>
          <a:xfrm rot="2762411">
            <a:off x="6957572" y="3097110"/>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57" name="Rechteck 56">
            <a:extLst>
              <a:ext uri="{FF2B5EF4-FFF2-40B4-BE49-F238E27FC236}">
                <a16:creationId xmlns:a16="http://schemas.microsoft.com/office/drawing/2014/main" id="{BA476900-7931-B640-9DC6-BEF9C39D24F6}"/>
              </a:ext>
            </a:extLst>
          </p:cNvPr>
          <p:cNvSpPr/>
          <p:nvPr/>
        </p:nvSpPr>
        <p:spPr>
          <a:xfrm rot="2762411">
            <a:off x="9036557" y="3072898"/>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58" name="Rechteck 57">
            <a:extLst>
              <a:ext uri="{FF2B5EF4-FFF2-40B4-BE49-F238E27FC236}">
                <a16:creationId xmlns:a16="http://schemas.microsoft.com/office/drawing/2014/main" id="{BD5EF0AE-5AAF-0A61-26D5-315D92A9A251}"/>
              </a:ext>
            </a:extLst>
          </p:cNvPr>
          <p:cNvSpPr/>
          <p:nvPr/>
        </p:nvSpPr>
        <p:spPr>
          <a:xfrm rot="2762411">
            <a:off x="10430899" y="3087967"/>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cxnSp>
        <p:nvCxnSpPr>
          <p:cNvPr id="60" name="Gerade Verbindung mit Pfeil 59">
            <a:extLst>
              <a:ext uri="{FF2B5EF4-FFF2-40B4-BE49-F238E27FC236}">
                <a16:creationId xmlns:a16="http://schemas.microsoft.com/office/drawing/2014/main" id="{612D5CF6-F0A9-1F04-1638-B2DE71D609D1}"/>
              </a:ext>
            </a:extLst>
          </p:cNvPr>
          <p:cNvCxnSpPr>
            <a:cxnSpLocks/>
          </p:cNvCxnSpPr>
          <p:nvPr/>
        </p:nvCxnSpPr>
        <p:spPr>
          <a:xfrm flipV="1">
            <a:off x="2157603" y="2568803"/>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2" name="Gerade Verbindung mit Pfeil 61">
            <a:extLst>
              <a:ext uri="{FF2B5EF4-FFF2-40B4-BE49-F238E27FC236}">
                <a16:creationId xmlns:a16="http://schemas.microsoft.com/office/drawing/2014/main" id="{AF9F9C6B-8F2D-CCFB-2F6C-3E8960F11FD4}"/>
              </a:ext>
            </a:extLst>
          </p:cNvPr>
          <p:cNvCxnSpPr>
            <a:cxnSpLocks/>
          </p:cNvCxnSpPr>
          <p:nvPr/>
        </p:nvCxnSpPr>
        <p:spPr>
          <a:xfrm flipV="1">
            <a:off x="3563204" y="331752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3" name="Gerade Verbindung mit Pfeil 62">
            <a:extLst>
              <a:ext uri="{FF2B5EF4-FFF2-40B4-BE49-F238E27FC236}">
                <a16:creationId xmlns:a16="http://schemas.microsoft.com/office/drawing/2014/main" id="{FF8100CA-914D-B42E-4ADA-DA23158668D7}"/>
              </a:ext>
            </a:extLst>
          </p:cNvPr>
          <p:cNvCxnSpPr>
            <a:cxnSpLocks/>
          </p:cNvCxnSpPr>
          <p:nvPr/>
        </p:nvCxnSpPr>
        <p:spPr>
          <a:xfrm flipV="1">
            <a:off x="5642765" y="2568803"/>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4" name="Gerade Verbindung mit Pfeil 63">
            <a:extLst>
              <a:ext uri="{FF2B5EF4-FFF2-40B4-BE49-F238E27FC236}">
                <a16:creationId xmlns:a16="http://schemas.microsoft.com/office/drawing/2014/main" id="{10EF408D-480F-6766-9948-8A7527BA6475}"/>
              </a:ext>
            </a:extLst>
          </p:cNvPr>
          <p:cNvCxnSpPr>
            <a:cxnSpLocks/>
          </p:cNvCxnSpPr>
          <p:nvPr/>
        </p:nvCxnSpPr>
        <p:spPr>
          <a:xfrm flipV="1">
            <a:off x="7048367" y="331752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5" name="Gerade Verbindung mit Pfeil 64">
            <a:extLst>
              <a:ext uri="{FF2B5EF4-FFF2-40B4-BE49-F238E27FC236}">
                <a16:creationId xmlns:a16="http://schemas.microsoft.com/office/drawing/2014/main" id="{4F7DD401-7ABF-3E76-BF30-F917EC55E016}"/>
              </a:ext>
            </a:extLst>
          </p:cNvPr>
          <p:cNvCxnSpPr>
            <a:cxnSpLocks/>
          </p:cNvCxnSpPr>
          <p:nvPr/>
        </p:nvCxnSpPr>
        <p:spPr>
          <a:xfrm flipV="1">
            <a:off x="9127929" y="255373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6" name="Gerade Verbindung mit Pfeil 65">
            <a:extLst>
              <a:ext uri="{FF2B5EF4-FFF2-40B4-BE49-F238E27FC236}">
                <a16:creationId xmlns:a16="http://schemas.microsoft.com/office/drawing/2014/main" id="{6AB6118D-E707-7998-6CFE-7383DFBEBE5E}"/>
              </a:ext>
            </a:extLst>
          </p:cNvPr>
          <p:cNvCxnSpPr>
            <a:cxnSpLocks/>
          </p:cNvCxnSpPr>
          <p:nvPr/>
        </p:nvCxnSpPr>
        <p:spPr>
          <a:xfrm flipV="1">
            <a:off x="10522602" y="330098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2666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abgerundete Ecken 7">
            <a:extLst>
              <a:ext uri="{FF2B5EF4-FFF2-40B4-BE49-F238E27FC236}">
                <a16:creationId xmlns:a16="http://schemas.microsoft.com/office/drawing/2014/main" id="{12519F53-7D11-C258-3F3F-0A9A678DEE70}"/>
              </a:ext>
            </a:extLst>
          </p:cNvPr>
          <p:cNvSpPr/>
          <p:nvPr/>
        </p:nvSpPr>
        <p:spPr>
          <a:xfrm>
            <a:off x="1206500" y="164735"/>
            <a:ext cx="677164" cy="329042"/>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4101" name="Datumsplatzhalter 6">
            <a:extLst>
              <a:ext uri="{FF2B5EF4-FFF2-40B4-BE49-F238E27FC236}">
                <a16:creationId xmlns:a16="http://schemas.microsoft.com/office/drawing/2014/main" id="{D0E199D4-D705-0AD4-753F-18B1153AA5AE}"/>
              </a:ext>
            </a:extLst>
          </p:cNvPr>
          <p:cNvSpPr>
            <a:spLocks noGrp="1"/>
          </p:cNvSpPr>
          <p:nvPr>
            <p:ph type="dt"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03B497E7-E929-4064-B944-B3F4A4A7E440}" type="datetime1">
              <a:rPr lang="de-DE" altLang="de-DE" smtClean="0"/>
              <a:pPr eaLnBrk="1" fontAlgn="base" hangingPunct="1">
                <a:spcBef>
                  <a:spcPct val="0"/>
                </a:spcBef>
                <a:spcAft>
                  <a:spcPct val="0"/>
                </a:spcAft>
              </a:pPr>
              <a:t>19.09.2023</a:t>
            </a:fld>
            <a:endParaRPr lang="de-DE" altLang="de-DE"/>
          </a:p>
        </p:txBody>
      </p:sp>
      <p:sp>
        <p:nvSpPr>
          <p:cNvPr id="4102" name="Foliennummernplatzhalter 7">
            <a:extLst>
              <a:ext uri="{FF2B5EF4-FFF2-40B4-BE49-F238E27FC236}">
                <a16:creationId xmlns:a16="http://schemas.microsoft.com/office/drawing/2014/main" id="{BB14ADD2-A3C5-95BD-C53D-E3A99C59CD4C}"/>
              </a:ext>
            </a:extLst>
          </p:cNvPr>
          <p:cNvSpPr>
            <a:spLocks noGrp="1"/>
          </p:cNvSpPr>
          <p:nvPr>
            <p:ph type="sldNum" sz="quarter" idx="17"/>
          </p:nvPr>
        </p:nvSpPr>
        <p:spPr bwMode="auto">
          <a:xfrm>
            <a:off x="1206500" y="6361113"/>
            <a:ext cx="971550" cy="214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a:t>Seite </a:t>
            </a:r>
            <a:fld id="{7F5CFEBC-59A2-48F9-8A4C-99D6EE2A2DB4}" type="slidenum">
              <a:rPr lang="de-DE" altLang="de-DE"/>
              <a:pPr eaLnBrk="1" hangingPunct="1"/>
              <a:t>4</a:t>
            </a:fld>
            <a:endParaRPr lang="de-DE" altLang="de-DE"/>
          </a:p>
        </p:txBody>
      </p:sp>
      <p:sp>
        <p:nvSpPr>
          <p:cNvPr id="2" name="Titel 10">
            <a:extLst>
              <a:ext uri="{FF2B5EF4-FFF2-40B4-BE49-F238E27FC236}">
                <a16:creationId xmlns:a16="http://schemas.microsoft.com/office/drawing/2014/main" id="{177C0179-04CE-2655-1810-12C35D7F596A}"/>
              </a:ext>
            </a:extLst>
          </p:cNvPr>
          <p:cNvSpPr>
            <a:spLocks noGrp="1"/>
          </p:cNvSpPr>
          <p:nvPr>
            <p:ph type="title"/>
          </p:nvPr>
        </p:nvSpPr>
        <p:spPr>
          <a:xfrm>
            <a:off x="2024048" y="172838"/>
            <a:ext cx="5294327" cy="368694"/>
          </a:xfrm>
        </p:spPr>
        <p:txBody>
          <a:bodyPr/>
          <a:lstStyle/>
          <a:p>
            <a:r>
              <a:rPr lang="de-DE" altLang="de-DE">
                <a:latin typeface="Arial" pitchFamily="34" charset="0"/>
              </a:rPr>
              <a:t>Motivation</a:t>
            </a:r>
          </a:p>
        </p:txBody>
      </p:sp>
      <p:sp>
        <p:nvSpPr>
          <p:cNvPr id="5" name="Textfeld 4">
            <a:extLst>
              <a:ext uri="{FF2B5EF4-FFF2-40B4-BE49-F238E27FC236}">
                <a16:creationId xmlns:a16="http://schemas.microsoft.com/office/drawing/2014/main" id="{A912448A-6781-8285-74E1-DADC0F4F31E3}"/>
              </a:ext>
            </a:extLst>
          </p:cNvPr>
          <p:cNvSpPr txBox="1"/>
          <p:nvPr/>
        </p:nvSpPr>
        <p:spPr>
          <a:xfrm>
            <a:off x="1408168" y="129201"/>
            <a:ext cx="273828" cy="400110"/>
          </a:xfrm>
          <a:prstGeom prst="rect">
            <a:avLst/>
          </a:prstGeom>
          <a:noFill/>
        </p:spPr>
        <p:txBody>
          <a:bodyPr wrap="square" rtlCol="0">
            <a:spAutoFit/>
          </a:bodyPr>
          <a:lstStyle/>
          <a:p>
            <a:r>
              <a:rPr lang="de-DE" sz="2000">
                <a:latin typeface="Arial" panose="020B0604020202020204" pitchFamily="34" charset="0"/>
                <a:cs typeface="Arial" panose="020B0604020202020204" pitchFamily="34" charset="0"/>
              </a:rPr>
              <a:t>?</a:t>
            </a:r>
          </a:p>
        </p:txBody>
      </p:sp>
      <p:grpSp>
        <p:nvGrpSpPr>
          <p:cNvPr id="4" name="Gruppieren 3">
            <a:extLst>
              <a:ext uri="{FF2B5EF4-FFF2-40B4-BE49-F238E27FC236}">
                <a16:creationId xmlns:a16="http://schemas.microsoft.com/office/drawing/2014/main" id="{2E92E9A7-2A53-36B0-AED6-601E553D5E19}"/>
              </a:ext>
            </a:extLst>
          </p:cNvPr>
          <p:cNvGrpSpPr/>
          <p:nvPr/>
        </p:nvGrpSpPr>
        <p:grpSpPr>
          <a:xfrm>
            <a:off x="2103123" y="1394671"/>
            <a:ext cx="503656" cy="2499427"/>
            <a:chOff x="1955625" y="1167319"/>
            <a:chExt cx="706738" cy="3507341"/>
          </a:xfrm>
        </p:grpSpPr>
        <p:sp>
          <p:nvSpPr>
            <p:cNvPr id="61" name="Ellipse 60">
              <a:extLst>
                <a:ext uri="{FF2B5EF4-FFF2-40B4-BE49-F238E27FC236}">
                  <a16:creationId xmlns:a16="http://schemas.microsoft.com/office/drawing/2014/main" id="{04464DDC-3295-C38F-A51C-C8F069271EB6}"/>
                </a:ext>
              </a:extLst>
            </p:cNvPr>
            <p:cNvSpPr/>
            <p:nvPr/>
          </p:nvSpPr>
          <p:spPr>
            <a:xfrm>
              <a:off x="1957851" y="1167319"/>
              <a:ext cx="699360" cy="69836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pic>
          <p:nvPicPr>
            <p:cNvPr id="1026" name="Picture 2" descr="Bildergebnis für Piktogramm Ressourcen">
              <a:extLst>
                <a:ext uri="{FF2B5EF4-FFF2-40B4-BE49-F238E27FC236}">
                  <a16:creationId xmlns:a16="http://schemas.microsoft.com/office/drawing/2014/main" id="{AE5CCC84-D7E5-8A0B-1167-9C161B4B05A8}"/>
                </a:ext>
              </a:extLst>
            </p:cNvPr>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2083115" y="1277188"/>
              <a:ext cx="448832" cy="478630"/>
            </a:xfrm>
            <a:prstGeom prst="rect">
              <a:avLst/>
            </a:prstGeom>
            <a:noFill/>
            <a:extLst>
              <a:ext uri="{909E8E84-426E-40DD-AFC4-6F175D3DCCD1}">
                <a14:hiddenFill xmlns:a14="http://schemas.microsoft.com/office/drawing/2010/main">
                  <a:solidFill>
                    <a:srgbClr val="FFFFFF"/>
                  </a:solidFill>
                </a14:hiddenFill>
              </a:ext>
            </a:extLst>
          </p:spPr>
        </p:pic>
        <p:sp>
          <p:nvSpPr>
            <p:cNvPr id="4099" name="Ellipse 4098">
              <a:extLst>
                <a:ext uri="{FF2B5EF4-FFF2-40B4-BE49-F238E27FC236}">
                  <a16:creationId xmlns:a16="http://schemas.microsoft.com/office/drawing/2014/main" id="{BC6B9FCE-367D-8F5F-7148-A02226551A98}"/>
                </a:ext>
              </a:extLst>
            </p:cNvPr>
            <p:cNvSpPr/>
            <p:nvPr/>
          </p:nvSpPr>
          <p:spPr>
            <a:xfrm>
              <a:off x="1963003" y="3077152"/>
              <a:ext cx="699360" cy="69836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4100" name="Ellipse 4099">
              <a:extLst>
                <a:ext uri="{FF2B5EF4-FFF2-40B4-BE49-F238E27FC236}">
                  <a16:creationId xmlns:a16="http://schemas.microsoft.com/office/drawing/2014/main" id="{87BCA762-5A9C-90D0-6B2E-1B2821568ED1}"/>
                </a:ext>
              </a:extLst>
            </p:cNvPr>
            <p:cNvSpPr/>
            <p:nvPr/>
          </p:nvSpPr>
          <p:spPr>
            <a:xfrm>
              <a:off x="1959619" y="3976292"/>
              <a:ext cx="699360" cy="69836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4103" name="Ellipse 4102">
              <a:extLst>
                <a:ext uri="{FF2B5EF4-FFF2-40B4-BE49-F238E27FC236}">
                  <a16:creationId xmlns:a16="http://schemas.microsoft.com/office/drawing/2014/main" id="{8DFB94DF-C4DA-9A53-BE0F-09C30EE32A12}"/>
                </a:ext>
              </a:extLst>
            </p:cNvPr>
            <p:cNvSpPr/>
            <p:nvPr/>
          </p:nvSpPr>
          <p:spPr>
            <a:xfrm>
              <a:off x="1955625" y="2165857"/>
              <a:ext cx="699360" cy="698368"/>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pic>
          <p:nvPicPr>
            <p:cNvPr id="44" name="Grafik 43" descr="Blitz Silhouette">
              <a:extLst>
                <a:ext uri="{FF2B5EF4-FFF2-40B4-BE49-F238E27FC236}">
                  <a16:creationId xmlns:a16="http://schemas.microsoft.com/office/drawing/2014/main" id="{CEB174B1-6936-7E19-299F-FDA1800238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4048" y="2272311"/>
              <a:ext cx="584047" cy="584047"/>
            </a:xfrm>
            <a:prstGeom prst="rect">
              <a:avLst/>
            </a:prstGeom>
          </p:spPr>
        </p:pic>
        <p:pic>
          <p:nvPicPr>
            <p:cNvPr id="1028" name="Picture 4" descr="Bildergebnis für Piktogramm Klimawandel">
              <a:extLst>
                <a:ext uri="{FF2B5EF4-FFF2-40B4-BE49-F238E27FC236}">
                  <a16:creationId xmlns:a16="http://schemas.microsoft.com/office/drawing/2014/main" id="{0870A237-1445-B0F0-411B-FAC5262DC3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3115" y="4063224"/>
              <a:ext cx="436943" cy="5238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litics Svg Png Icon Free Download (#259943) - OnlineWebFonts.COM">
              <a:extLst>
                <a:ext uri="{FF2B5EF4-FFF2-40B4-BE49-F238E27FC236}">
                  <a16:creationId xmlns:a16="http://schemas.microsoft.com/office/drawing/2014/main" id="{A48914B4-088F-F165-9E67-FA3DC9A2EB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9904" y="3222087"/>
              <a:ext cx="442044" cy="427122"/>
            </a:xfrm>
            <a:prstGeom prst="rect">
              <a:avLst/>
            </a:prstGeom>
            <a:noFill/>
            <a:extLst>
              <a:ext uri="{909E8E84-426E-40DD-AFC4-6F175D3DCCD1}">
                <a14:hiddenFill xmlns:a14="http://schemas.microsoft.com/office/drawing/2010/main">
                  <a:solidFill>
                    <a:srgbClr val="FFFFFF"/>
                  </a:solidFill>
                </a14:hiddenFill>
              </a:ext>
            </a:extLst>
          </p:spPr>
        </p:pic>
      </p:grpSp>
      <p:sp>
        <p:nvSpPr>
          <p:cNvPr id="1044" name="Pfeil: nach rechts 1043">
            <a:extLst>
              <a:ext uri="{FF2B5EF4-FFF2-40B4-BE49-F238E27FC236}">
                <a16:creationId xmlns:a16="http://schemas.microsoft.com/office/drawing/2014/main" id="{1123B8A7-A6E0-A1B9-1A9F-8B89DE06EF85}"/>
              </a:ext>
            </a:extLst>
          </p:cNvPr>
          <p:cNvSpPr/>
          <p:nvPr/>
        </p:nvSpPr>
        <p:spPr>
          <a:xfrm>
            <a:off x="3118015" y="2399926"/>
            <a:ext cx="2644349" cy="488918"/>
          </a:xfrm>
          <a:prstGeom prst="rightArrow">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nvGrpSpPr>
          <p:cNvPr id="3" name="Gruppieren 2">
            <a:extLst>
              <a:ext uri="{FF2B5EF4-FFF2-40B4-BE49-F238E27FC236}">
                <a16:creationId xmlns:a16="http://schemas.microsoft.com/office/drawing/2014/main" id="{8F8BE00E-AF76-7008-1546-480956690A47}"/>
              </a:ext>
            </a:extLst>
          </p:cNvPr>
          <p:cNvGrpSpPr/>
          <p:nvPr/>
        </p:nvGrpSpPr>
        <p:grpSpPr>
          <a:xfrm>
            <a:off x="6366762" y="1060463"/>
            <a:ext cx="3136391" cy="3199890"/>
            <a:chOff x="5047488" y="863333"/>
            <a:chExt cx="4279392" cy="4342478"/>
          </a:xfrm>
        </p:grpSpPr>
        <p:pic>
          <p:nvPicPr>
            <p:cNvPr id="15" name="Grafik 14" descr="Erneuerbare Energien Silhouette">
              <a:extLst>
                <a:ext uri="{FF2B5EF4-FFF2-40B4-BE49-F238E27FC236}">
                  <a16:creationId xmlns:a16="http://schemas.microsoft.com/office/drawing/2014/main" id="{9F87131F-B937-D1C4-0758-E09E9E0786F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91264" y="4426818"/>
              <a:ext cx="493048" cy="493050"/>
            </a:xfrm>
            <a:prstGeom prst="rect">
              <a:avLst/>
            </a:prstGeom>
          </p:spPr>
        </p:pic>
        <p:pic>
          <p:nvPicPr>
            <p:cNvPr id="22" name="Grafik 21" descr="Feuer Silhouette">
              <a:extLst>
                <a:ext uri="{FF2B5EF4-FFF2-40B4-BE49-F238E27FC236}">
                  <a16:creationId xmlns:a16="http://schemas.microsoft.com/office/drawing/2014/main" id="{1EB08974-25A7-ACCA-6B9F-9D9B624C16D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764282" y="4414249"/>
              <a:ext cx="493048" cy="493048"/>
            </a:xfrm>
            <a:prstGeom prst="rect">
              <a:avLst/>
            </a:prstGeom>
          </p:spPr>
        </p:pic>
        <p:pic>
          <p:nvPicPr>
            <p:cNvPr id="29" name="Grafik 28">
              <a:extLst>
                <a:ext uri="{FF2B5EF4-FFF2-40B4-BE49-F238E27FC236}">
                  <a16:creationId xmlns:a16="http://schemas.microsoft.com/office/drawing/2014/main" id="{F9B2DFED-320D-D173-7D9D-4D0ABA5B1091}"/>
                </a:ext>
              </a:extLst>
            </p:cNvPr>
            <p:cNvPicPr>
              <a:picLocks noChangeAspect="1"/>
            </p:cNvPicPr>
            <p:nvPr/>
          </p:nvPicPr>
          <p:blipFill>
            <a:blip r:embed="rId12"/>
            <a:stretch>
              <a:fillRect/>
            </a:stretch>
          </p:blipFill>
          <p:spPr>
            <a:xfrm>
              <a:off x="8211392" y="2207696"/>
              <a:ext cx="428768" cy="713277"/>
            </a:xfrm>
            <a:prstGeom prst="rect">
              <a:avLst/>
            </a:prstGeom>
          </p:spPr>
        </p:pic>
        <p:sp>
          <p:nvSpPr>
            <p:cNvPr id="59" name="Textfeld 58">
              <a:extLst>
                <a:ext uri="{FF2B5EF4-FFF2-40B4-BE49-F238E27FC236}">
                  <a16:creationId xmlns:a16="http://schemas.microsoft.com/office/drawing/2014/main" id="{9CF7257E-FAD7-D5D1-7ACE-1A7BFAE38150}"/>
                </a:ext>
              </a:extLst>
            </p:cNvPr>
            <p:cNvSpPr txBox="1"/>
            <p:nvPr/>
          </p:nvSpPr>
          <p:spPr>
            <a:xfrm>
              <a:off x="6303547" y="3975982"/>
              <a:ext cx="455574" cy="400111"/>
            </a:xfrm>
            <a:prstGeom prst="rect">
              <a:avLst/>
            </a:prstGeom>
            <a:noFill/>
          </p:spPr>
          <p:txBody>
            <a:bodyPr wrap="none" rtlCol="0">
              <a:spAutoFit/>
            </a:bodyPr>
            <a:lstStyle/>
            <a:p>
              <a:r>
                <a:rPr lang="de-DE" sz="2000">
                  <a:latin typeface="Arial" panose="020B0604020202020204" pitchFamily="34" charset="0"/>
                  <a:cs typeface="Arial" panose="020B0604020202020204" pitchFamily="34" charset="0"/>
                </a:rPr>
                <a:t>H</a:t>
              </a:r>
              <a:r>
                <a:rPr lang="de-DE" sz="1200">
                  <a:latin typeface="Arial" panose="020B0604020202020204" pitchFamily="34" charset="0"/>
                  <a:cs typeface="Arial" panose="020B0604020202020204" pitchFamily="34" charset="0"/>
                </a:rPr>
                <a:t>2</a:t>
              </a:r>
              <a:endParaRPr lang="de-DE" sz="2000">
                <a:latin typeface="Arial" panose="020B0604020202020204" pitchFamily="34" charset="0"/>
                <a:cs typeface="Arial" panose="020B0604020202020204" pitchFamily="34" charset="0"/>
              </a:endParaRPr>
            </a:p>
          </p:txBody>
        </p:sp>
        <p:sp>
          <p:nvSpPr>
            <p:cNvPr id="60" name="Textfeld 59">
              <a:extLst>
                <a:ext uri="{FF2B5EF4-FFF2-40B4-BE49-F238E27FC236}">
                  <a16:creationId xmlns:a16="http://schemas.microsoft.com/office/drawing/2014/main" id="{74E0D07E-6FBA-854B-A6A7-C148CE11C10A}"/>
                </a:ext>
              </a:extLst>
            </p:cNvPr>
            <p:cNvSpPr txBox="1"/>
            <p:nvPr/>
          </p:nvSpPr>
          <p:spPr>
            <a:xfrm>
              <a:off x="8163524" y="2598882"/>
              <a:ext cx="1037794" cy="344582"/>
            </a:xfrm>
            <a:prstGeom prst="rect">
              <a:avLst/>
            </a:prstGeom>
            <a:noFill/>
          </p:spPr>
          <p:txBody>
            <a:bodyPr wrap="square" rtlCol="0">
              <a:spAutoFit/>
            </a:bodyPr>
            <a:lstStyle/>
            <a:p>
              <a:r>
                <a:rPr lang="de-DE" sz="1050">
                  <a:latin typeface="Arial" panose="020B0604020202020204" pitchFamily="34" charset="0"/>
                  <a:cs typeface="Arial" panose="020B0604020202020204" pitchFamily="34" charset="0"/>
                </a:rPr>
                <a:t>H</a:t>
              </a:r>
              <a:r>
                <a:rPr lang="de-DE" sz="700">
                  <a:latin typeface="Arial" panose="020B0604020202020204" pitchFamily="34" charset="0"/>
                  <a:cs typeface="Arial" panose="020B0604020202020204" pitchFamily="34" charset="0"/>
                </a:rPr>
                <a:t>2</a:t>
              </a:r>
              <a:r>
                <a:rPr lang="de-DE" sz="900">
                  <a:latin typeface="Arial" panose="020B0604020202020204" pitchFamily="34" charset="0"/>
                  <a:cs typeface="Arial" panose="020B0604020202020204" pitchFamily="34" charset="0"/>
                </a:rPr>
                <a:t>O</a:t>
              </a:r>
              <a:endParaRPr lang="de-DE" sz="1400">
                <a:latin typeface="Arial" panose="020B0604020202020204" pitchFamily="34" charset="0"/>
                <a:cs typeface="Arial" panose="020B0604020202020204" pitchFamily="34" charset="0"/>
              </a:endParaRPr>
            </a:p>
          </p:txBody>
        </p:sp>
        <p:pic>
          <p:nvPicPr>
            <p:cNvPr id="4149" name="Grafik 4148">
              <a:extLst>
                <a:ext uri="{FF2B5EF4-FFF2-40B4-BE49-F238E27FC236}">
                  <a16:creationId xmlns:a16="http://schemas.microsoft.com/office/drawing/2014/main" id="{B2663E67-C7BA-B434-3F07-E2E9C8B15A81}"/>
                </a:ext>
              </a:extLst>
            </p:cNvPr>
            <p:cNvPicPr>
              <a:picLocks noChangeAspect="1"/>
            </p:cNvPicPr>
            <p:nvPr/>
          </p:nvPicPr>
          <p:blipFill>
            <a:blip r:embed="rId13"/>
            <a:stretch>
              <a:fillRect/>
            </a:stretch>
          </p:blipFill>
          <p:spPr>
            <a:xfrm>
              <a:off x="5739356" y="1190230"/>
              <a:ext cx="2070997" cy="2458981"/>
            </a:xfrm>
            <a:prstGeom prst="rect">
              <a:avLst/>
            </a:prstGeom>
          </p:spPr>
        </p:pic>
        <p:pic>
          <p:nvPicPr>
            <p:cNvPr id="4150" name="Grafik 4149" descr="Solarmodule Silhouette">
              <a:extLst>
                <a:ext uri="{FF2B5EF4-FFF2-40B4-BE49-F238E27FC236}">
                  <a16:creationId xmlns:a16="http://schemas.microsoft.com/office/drawing/2014/main" id="{6E9B79C2-F64C-567F-1AB2-400F6A9AA07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980220" y="977990"/>
              <a:ext cx="914400" cy="914400"/>
            </a:xfrm>
            <a:prstGeom prst="rect">
              <a:avLst/>
            </a:prstGeom>
          </p:spPr>
        </p:pic>
        <p:pic>
          <p:nvPicPr>
            <p:cNvPr id="4151" name="Grafik 4150" descr="Voller Akku Silhouette">
              <a:extLst>
                <a:ext uri="{FF2B5EF4-FFF2-40B4-BE49-F238E27FC236}">
                  <a16:creationId xmlns:a16="http://schemas.microsoft.com/office/drawing/2014/main" id="{571F3D09-9AD5-DEA6-4866-E670992EE23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6200000">
              <a:off x="7980220" y="3080151"/>
              <a:ext cx="914400" cy="914400"/>
            </a:xfrm>
            <a:prstGeom prst="rect">
              <a:avLst/>
            </a:prstGeom>
          </p:spPr>
        </p:pic>
        <p:cxnSp>
          <p:nvCxnSpPr>
            <p:cNvPr id="4153" name="Verbinder: gewinkelt 4152">
              <a:extLst>
                <a:ext uri="{FF2B5EF4-FFF2-40B4-BE49-F238E27FC236}">
                  <a16:creationId xmlns:a16="http://schemas.microsoft.com/office/drawing/2014/main" id="{69AADE69-4AF0-E539-37E4-18E9AD026C1C}"/>
                </a:ext>
              </a:extLst>
            </p:cNvPr>
            <p:cNvCxnSpPr>
              <a:endCxn id="4150" idx="1"/>
            </p:cNvCxnSpPr>
            <p:nvPr/>
          </p:nvCxnSpPr>
          <p:spPr>
            <a:xfrm flipV="1">
              <a:off x="7512472" y="1435190"/>
              <a:ext cx="467748" cy="239315"/>
            </a:xfrm>
            <a:prstGeom prst="bentConnector3">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55" name="Verbinder: gewinkelt 4154">
              <a:extLst>
                <a:ext uri="{FF2B5EF4-FFF2-40B4-BE49-F238E27FC236}">
                  <a16:creationId xmlns:a16="http://schemas.microsoft.com/office/drawing/2014/main" id="{6783CE8E-874A-969C-1450-FE6261399D51}"/>
                </a:ext>
              </a:extLst>
            </p:cNvPr>
            <p:cNvCxnSpPr>
              <a:cxnSpLocks/>
              <a:endCxn id="4151" idx="0"/>
            </p:cNvCxnSpPr>
            <p:nvPr/>
          </p:nvCxnSpPr>
          <p:spPr>
            <a:xfrm>
              <a:off x="7487563" y="3062917"/>
              <a:ext cx="492657" cy="474434"/>
            </a:xfrm>
            <a:prstGeom prst="bentConnector3">
              <a:avLst>
                <a:gd name="adj1" fmla="val 50000"/>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58" name="Verbinder: gewinkelt 4157">
              <a:extLst>
                <a:ext uri="{FF2B5EF4-FFF2-40B4-BE49-F238E27FC236}">
                  <a16:creationId xmlns:a16="http://schemas.microsoft.com/office/drawing/2014/main" id="{FC2701CC-427D-C9BE-A48A-F2F778A8921F}"/>
                </a:ext>
              </a:extLst>
            </p:cNvPr>
            <p:cNvCxnSpPr>
              <a:stCxn id="4149" idx="3"/>
              <a:endCxn id="29" idx="1"/>
            </p:cNvCxnSpPr>
            <p:nvPr/>
          </p:nvCxnSpPr>
          <p:spPr>
            <a:xfrm>
              <a:off x="7810353" y="2419721"/>
              <a:ext cx="401039" cy="144614"/>
            </a:xfrm>
            <a:prstGeom prst="bentConnector3">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159" name="Rechteck 4158">
              <a:extLst>
                <a:ext uri="{FF2B5EF4-FFF2-40B4-BE49-F238E27FC236}">
                  <a16:creationId xmlns:a16="http://schemas.microsoft.com/office/drawing/2014/main" id="{2022F800-3A18-580A-1298-B49216F8D16F}"/>
                </a:ext>
              </a:extLst>
            </p:cNvPr>
            <p:cNvSpPr/>
            <p:nvPr/>
          </p:nvSpPr>
          <p:spPr>
            <a:xfrm>
              <a:off x="5047488" y="863333"/>
              <a:ext cx="4279392" cy="4342478"/>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11" name="Verbinder: gewinkelt 10">
              <a:extLst>
                <a:ext uri="{FF2B5EF4-FFF2-40B4-BE49-F238E27FC236}">
                  <a16:creationId xmlns:a16="http://schemas.microsoft.com/office/drawing/2014/main" id="{F2BB339C-A3FA-FE6C-B5D6-17D77801FCEA}"/>
                </a:ext>
              </a:extLst>
            </p:cNvPr>
            <p:cNvCxnSpPr>
              <a:cxnSpLocks/>
              <a:stCxn id="59" idx="1"/>
              <a:endCxn id="15" idx="0"/>
            </p:cNvCxnSpPr>
            <p:nvPr/>
          </p:nvCxnSpPr>
          <p:spPr>
            <a:xfrm rot="10800000" flipV="1">
              <a:off x="6037789" y="4176037"/>
              <a:ext cx="265759" cy="250781"/>
            </a:xfrm>
            <a:prstGeom prst="bentConnector2">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Verbinder: gewinkelt 12">
              <a:extLst>
                <a:ext uri="{FF2B5EF4-FFF2-40B4-BE49-F238E27FC236}">
                  <a16:creationId xmlns:a16="http://schemas.microsoft.com/office/drawing/2014/main" id="{1C9EE61C-6808-0A2B-9BBD-69465572D2F6}"/>
                </a:ext>
              </a:extLst>
            </p:cNvPr>
            <p:cNvCxnSpPr>
              <a:cxnSpLocks/>
              <a:stCxn id="59" idx="3"/>
              <a:endCxn id="22" idx="0"/>
            </p:cNvCxnSpPr>
            <p:nvPr/>
          </p:nvCxnSpPr>
          <p:spPr>
            <a:xfrm>
              <a:off x="6759121" y="4176037"/>
              <a:ext cx="251684" cy="238212"/>
            </a:xfrm>
            <a:prstGeom prst="bentConnector2">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Gerade Verbindung mit Pfeil 9">
              <a:extLst>
                <a:ext uri="{FF2B5EF4-FFF2-40B4-BE49-F238E27FC236}">
                  <a16:creationId xmlns:a16="http://schemas.microsoft.com/office/drawing/2014/main" id="{87F37D83-AFD3-2936-927D-E3C57D698249}"/>
                </a:ext>
              </a:extLst>
            </p:cNvPr>
            <p:cNvCxnSpPr>
              <a:cxnSpLocks/>
              <a:endCxn id="59" idx="0"/>
            </p:cNvCxnSpPr>
            <p:nvPr/>
          </p:nvCxnSpPr>
          <p:spPr>
            <a:xfrm>
              <a:off x="6531334" y="3649209"/>
              <a:ext cx="0" cy="326773"/>
            </a:xfrm>
            <a:prstGeom prst="straightConnector1">
              <a:avLst/>
            </a:prstGeom>
            <a:ln w="127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6" name="Textfeld 5">
            <a:extLst>
              <a:ext uri="{FF2B5EF4-FFF2-40B4-BE49-F238E27FC236}">
                <a16:creationId xmlns:a16="http://schemas.microsoft.com/office/drawing/2014/main" id="{AFB9554F-2E2E-67AE-4FF8-2C137B5D2FAE}"/>
              </a:ext>
            </a:extLst>
          </p:cNvPr>
          <p:cNvSpPr txBox="1"/>
          <p:nvPr/>
        </p:nvSpPr>
        <p:spPr>
          <a:xfrm>
            <a:off x="1681996" y="4648561"/>
            <a:ext cx="7818763" cy="923330"/>
          </a:xfrm>
          <a:prstGeom prst="rect">
            <a:avLst/>
          </a:prstGeom>
          <a:noFill/>
        </p:spPr>
        <p:txBody>
          <a:bodyPr wrap="square" rtlCol="0">
            <a:spAutoFit/>
          </a:bodyPr>
          <a:lstStyle/>
          <a:p>
            <a:pPr algn="just"/>
            <a:r>
              <a:rPr lang="en-US"/>
              <a:t>“However, […] four core problems for H</a:t>
            </a:r>
            <a:r>
              <a:rPr lang="de-DE" sz="1800" baseline="-25000"/>
              <a:t>2</a:t>
            </a:r>
            <a:r>
              <a:rPr lang="en-US"/>
              <a:t> seasonal storage systems in residential environments: Expensive components, life span of the components, efficiency of the system, and current grid electricity prices.” </a:t>
            </a:r>
            <a:r>
              <a:rPr lang="en-US" sz="1600"/>
              <a:t>[1]</a:t>
            </a:r>
            <a:endParaRPr lang="de-DE">
              <a:latin typeface="Arial" panose="020B0604020202020204" pitchFamily="34" charset="0"/>
              <a:cs typeface="Arial" panose="020B0604020202020204" pitchFamily="34" charset="0"/>
            </a:endParaRPr>
          </a:p>
        </p:txBody>
      </p:sp>
      <p:sp>
        <p:nvSpPr>
          <p:cNvPr id="7" name="Halber Rahmen 6">
            <a:extLst>
              <a:ext uri="{FF2B5EF4-FFF2-40B4-BE49-F238E27FC236}">
                <a16:creationId xmlns:a16="http://schemas.microsoft.com/office/drawing/2014/main" id="{50CA3F1A-CC7C-BAD9-E426-1A8DF34B8CCD}"/>
              </a:ext>
            </a:extLst>
          </p:cNvPr>
          <p:cNvSpPr/>
          <p:nvPr/>
        </p:nvSpPr>
        <p:spPr>
          <a:xfrm rot="8004133">
            <a:off x="988473" y="4884871"/>
            <a:ext cx="456850" cy="403431"/>
          </a:xfrm>
          <a:prstGeom prst="halfFrame">
            <a:avLst>
              <a:gd name="adj1" fmla="val 26658"/>
              <a:gd name="adj2" fmla="val 30089"/>
            </a:avLst>
          </a:prstGeom>
          <a:solidFill>
            <a:schemeClr val="tx1"/>
          </a:solidFill>
          <a:ln w="6350">
            <a:solidFill>
              <a:schemeClr val="tx1"/>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de-DE">
              <a:solidFill>
                <a:schemeClr val="tx1"/>
              </a:solidFill>
            </a:endParaRPr>
          </a:p>
        </p:txBody>
      </p:sp>
      <p:sp>
        <p:nvSpPr>
          <p:cNvPr id="9" name="Textfeld 8">
            <a:extLst>
              <a:ext uri="{FF2B5EF4-FFF2-40B4-BE49-F238E27FC236}">
                <a16:creationId xmlns:a16="http://schemas.microsoft.com/office/drawing/2014/main" id="{721CBD46-36F1-E28A-1863-8CC75F3D8BE0}"/>
              </a:ext>
            </a:extLst>
          </p:cNvPr>
          <p:cNvSpPr txBox="1"/>
          <p:nvPr/>
        </p:nvSpPr>
        <p:spPr>
          <a:xfrm>
            <a:off x="1184202" y="564845"/>
            <a:ext cx="2568332" cy="338554"/>
          </a:xfrm>
          <a:prstGeom prst="rect">
            <a:avLst/>
          </a:prstGeom>
          <a:noFill/>
        </p:spPr>
        <p:txBody>
          <a:bodyPr wrap="none" rtlCol="0">
            <a:spAutoFit/>
          </a:bodyPr>
          <a:lstStyle/>
          <a:p>
            <a:r>
              <a:rPr lang="de-DE" sz="1600" dirty="0">
                <a:latin typeface="Arial" panose="020B0604020202020204" pitchFamily="34" charset="0"/>
                <a:cs typeface="Arial" panose="020B0604020202020204" pitchFamily="34" charset="0"/>
              </a:rPr>
              <a:t>Anreiz der Untersuchung:</a:t>
            </a:r>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8472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Datumsplatzhalter 6">
            <a:extLst>
              <a:ext uri="{FF2B5EF4-FFF2-40B4-BE49-F238E27FC236}">
                <a16:creationId xmlns:a16="http://schemas.microsoft.com/office/drawing/2014/main" id="{D0E199D4-D705-0AD4-753F-18B1153AA5AE}"/>
              </a:ext>
            </a:extLst>
          </p:cNvPr>
          <p:cNvSpPr>
            <a:spLocks noGrp="1"/>
          </p:cNvSpPr>
          <p:nvPr>
            <p:ph type="dt"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03B497E7-E929-4064-B944-B3F4A4A7E440}" type="datetime1">
              <a:rPr lang="de-DE" altLang="de-DE" smtClean="0"/>
              <a:pPr eaLnBrk="1" fontAlgn="base" hangingPunct="1">
                <a:spcBef>
                  <a:spcPct val="0"/>
                </a:spcBef>
                <a:spcAft>
                  <a:spcPct val="0"/>
                </a:spcAft>
              </a:pPr>
              <a:t>19.09.2023</a:t>
            </a:fld>
            <a:endParaRPr lang="de-DE" altLang="de-DE"/>
          </a:p>
        </p:txBody>
      </p:sp>
      <p:sp>
        <p:nvSpPr>
          <p:cNvPr id="4102" name="Foliennummernplatzhalter 7">
            <a:extLst>
              <a:ext uri="{FF2B5EF4-FFF2-40B4-BE49-F238E27FC236}">
                <a16:creationId xmlns:a16="http://schemas.microsoft.com/office/drawing/2014/main" id="{BB14ADD2-A3C5-95BD-C53D-E3A99C59CD4C}"/>
              </a:ext>
            </a:extLst>
          </p:cNvPr>
          <p:cNvSpPr>
            <a:spLocks noGrp="1"/>
          </p:cNvSpPr>
          <p:nvPr>
            <p:ph type="sldNum" sz="quarter" idx="17"/>
          </p:nvPr>
        </p:nvSpPr>
        <p:spPr bwMode="auto">
          <a:xfrm>
            <a:off x="1206500" y="6361113"/>
            <a:ext cx="971550" cy="214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a:t>Seite </a:t>
            </a:r>
            <a:fld id="{7F5CFEBC-59A2-48F9-8A4C-99D6EE2A2DB4}" type="slidenum">
              <a:rPr lang="de-DE" altLang="de-DE"/>
              <a:pPr eaLnBrk="1" hangingPunct="1"/>
              <a:t>5</a:t>
            </a:fld>
            <a:endParaRPr lang="de-DE" altLang="de-DE"/>
          </a:p>
        </p:txBody>
      </p:sp>
      <p:sp>
        <p:nvSpPr>
          <p:cNvPr id="2" name="Titel 10">
            <a:extLst>
              <a:ext uri="{FF2B5EF4-FFF2-40B4-BE49-F238E27FC236}">
                <a16:creationId xmlns:a16="http://schemas.microsoft.com/office/drawing/2014/main" id="{177C0179-04CE-2655-1810-12C35D7F596A}"/>
              </a:ext>
            </a:extLst>
          </p:cNvPr>
          <p:cNvSpPr>
            <a:spLocks noGrp="1"/>
          </p:cNvSpPr>
          <p:nvPr>
            <p:ph type="title"/>
          </p:nvPr>
        </p:nvSpPr>
        <p:spPr>
          <a:xfrm>
            <a:off x="1983408" y="164734"/>
            <a:ext cx="2606880" cy="329043"/>
          </a:xfrm>
        </p:spPr>
        <p:txBody>
          <a:bodyPr/>
          <a:lstStyle/>
          <a:p>
            <a:r>
              <a:rPr lang="de-DE" altLang="de-DE" dirty="0">
                <a:latin typeface="Arial" pitchFamily="34" charset="0"/>
              </a:rPr>
              <a:t>Fragestellung</a:t>
            </a:r>
          </a:p>
        </p:txBody>
      </p:sp>
      <p:sp>
        <p:nvSpPr>
          <p:cNvPr id="7" name="Rechteck: abgerundete Ecken 6">
            <a:extLst>
              <a:ext uri="{FF2B5EF4-FFF2-40B4-BE49-F238E27FC236}">
                <a16:creationId xmlns:a16="http://schemas.microsoft.com/office/drawing/2014/main" id="{C4CEC77F-D153-2CB9-5C34-A7745A3970CC}"/>
              </a:ext>
            </a:extLst>
          </p:cNvPr>
          <p:cNvSpPr/>
          <p:nvPr/>
        </p:nvSpPr>
        <p:spPr>
          <a:xfrm>
            <a:off x="1005318" y="1836812"/>
            <a:ext cx="10799762" cy="2044119"/>
          </a:xfrm>
          <a:prstGeom prst="roundRect">
            <a:avLst/>
          </a:prstGeom>
          <a:solidFill>
            <a:schemeClr val="bg1"/>
          </a:solidFill>
          <a:ln w="38100">
            <a:solidFill>
              <a:schemeClr val="bg1"/>
            </a:solidFill>
          </a:ln>
          <a:effectLst/>
        </p:spPr>
        <p:style>
          <a:lnRef idx="1">
            <a:schemeClr val="dk1"/>
          </a:lnRef>
          <a:fillRef idx="2">
            <a:schemeClr val="dk1"/>
          </a:fillRef>
          <a:effectRef idx="1">
            <a:schemeClr val="dk1"/>
          </a:effectRef>
          <a:fontRef idx="minor">
            <a:schemeClr val="dk1"/>
          </a:fontRef>
        </p:style>
        <p:txBody>
          <a:bodyPr rtlCol="0" anchor="ctr"/>
          <a:lstStyle/>
          <a:p>
            <a:pPr algn="just"/>
            <a:endParaRPr lang="de-DE" sz="1600" b="0" i="0" dirty="0">
              <a:solidFill>
                <a:srgbClr val="374151"/>
              </a:solidFill>
              <a:effectLst/>
              <a:ea typeface="Calibri Light" panose="020F0302020204030204" pitchFamily="34" charset="0"/>
              <a:cs typeface="Calibri Light" panose="020F0302020204030204" pitchFamily="34" charset="0"/>
            </a:endParaRPr>
          </a:p>
          <a:p>
            <a:pPr algn="just">
              <a:lnSpc>
                <a:spcPct val="150000"/>
              </a:lnSpc>
            </a:pPr>
            <a:r>
              <a:rPr lang="de-DE" sz="1600" i="0" dirty="0">
                <a:solidFill>
                  <a:schemeClr val="tx1"/>
                </a:solidFill>
                <a:effectLst/>
                <a:ea typeface="Calibri Light" panose="020F0302020204030204" pitchFamily="34" charset="0"/>
                <a:cs typeface="Calibri Light" panose="020F0302020204030204" pitchFamily="34" charset="0"/>
              </a:rPr>
              <a:t>Welche technisch – </a:t>
            </a:r>
            <a:r>
              <a:rPr lang="de-DE" sz="1600" i="0">
                <a:solidFill>
                  <a:schemeClr val="tx1"/>
                </a:solidFill>
                <a:effectLst/>
                <a:ea typeface="Calibri Light" panose="020F0302020204030204" pitchFamily="34" charset="0"/>
                <a:cs typeface="Calibri Light" panose="020F0302020204030204" pitchFamily="34" charset="0"/>
              </a:rPr>
              <a:t>ökonomische</a:t>
            </a:r>
            <a:r>
              <a:rPr lang="de-DE" sz="1600" i="0" dirty="0">
                <a:solidFill>
                  <a:schemeClr val="tx1"/>
                </a:solidFill>
                <a:effectLst/>
                <a:ea typeface="Calibri Light" panose="020F0302020204030204" pitchFamily="34" charset="0"/>
                <a:cs typeface="Calibri Light" panose="020F0302020204030204" pitchFamily="34" charset="0"/>
              </a:rPr>
              <a:t> Parametergrenzwerte sind im Kontext des Energieträgerwandels (Fossil-zu-Wasserstoff) für einen Um- oder Zubau einer saisonalen Speicher- und Versorgungsanlage in Eigenheimen und am Beispiel eines Einfamilienhauses mit Gasheizung oder einem erneuerbaren Energiesystem in Wesseling für einen Betrachtungszeitraum von 20 Jahren relevant, um eine Investition in ein saisonales Wasserstoffsystem zu bewerten? </a:t>
            </a:r>
          </a:p>
          <a:p>
            <a:pPr algn="just"/>
            <a:endParaRPr lang="de-DE" sz="18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Rechteck: abgerundete Ecken 2">
            <a:extLst>
              <a:ext uri="{FF2B5EF4-FFF2-40B4-BE49-F238E27FC236}">
                <a16:creationId xmlns:a16="http://schemas.microsoft.com/office/drawing/2014/main" id="{1637C2B5-CA96-93A2-F8A3-4125E7232AFA}"/>
              </a:ext>
            </a:extLst>
          </p:cNvPr>
          <p:cNvSpPr/>
          <p:nvPr/>
        </p:nvSpPr>
        <p:spPr>
          <a:xfrm>
            <a:off x="1184202" y="164735"/>
            <a:ext cx="699462" cy="329042"/>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4" name="Textfeld 3">
            <a:extLst>
              <a:ext uri="{FF2B5EF4-FFF2-40B4-BE49-F238E27FC236}">
                <a16:creationId xmlns:a16="http://schemas.microsoft.com/office/drawing/2014/main" id="{30620E86-E32C-1BA3-5ACF-0FAFB835B50B}"/>
              </a:ext>
            </a:extLst>
          </p:cNvPr>
          <p:cNvSpPr txBox="1"/>
          <p:nvPr/>
        </p:nvSpPr>
        <p:spPr>
          <a:xfrm>
            <a:off x="1397019" y="129201"/>
            <a:ext cx="273828"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a:t>
            </a:r>
          </a:p>
        </p:txBody>
      </p:sp>
      <p:sp>
        <p:nvSpPr>
          <p:cNvPr id="6" name="Textfeld 5">
            <a:extLst>
              <a:ext uri="{FF2B5EF4-FFF2-40B4-BE49-F238E27FC236}">
                <a16:creationId xmlns:a16="http://schemas.microsoft.com/office/drawing/2014/main" id="{BBC5A3DC-E152-AF12-8A87-36F30700C347}"/>
              </a:ext>
            </a:extLst>
          </p:cNvPr>
          <p:cNvSpPr txBox="1"/>
          <p:nvPr/>
        </p:nvSpPr>
        <p:spPr>
          <a:xfrm>
            <a:off x="1184202" y="564845"/>
            <a:ext cx="2908040" cy="338554"/>
          </a:xfrm>
          <a:prstGeom prst="rect">
            <a:avLst/>
          </a:prstGeom>
          <a:noFill/>
        </p:spPr>
        <p:txBody>
          <a:bodyPr wrap="none" rtlCol="0">
            <a:spAutoFit/>
          </a:bodyPr>
          <a:lstStyle/>
          <a:p>
            <a:r>
              <a:rPr lang="de-DE" sz="1600" dirty="0">
                <a:latin typeface="Arial" panose="020B0604020202020204" pitchFamily="34" charset="0"/>
                <a:cs typeface="Arial" panose="020B0604020202020204" pitchFamily="34" charset="0"/>
              </a:rPr>
              <a:t>Vorstellung der Fragestellung:</a:t>
            </a:r>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898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33F7B9-1880-E029-6B48-00E01ADFAFBC}"/>
              </a:ext>
            </a:extLst>
          </p:cNvPr>
          <p:cNvSpPr>
            <a:spLocks noGrp="1"/>
          </p:cNvSpPr>
          <p:nvPr>
            <p:ph type="title"/>
          </p:nvPr>
        </p:nvSpPr>
        <p:spPr>
          <a:xfrm>
            <a:off x="1198066" y="184762"/>
            <a:ext cx="10801349" cy="401190"/>
          </a:xfrm>
        </p:spPr>
        <p:txBody>
          <a:bodyPr/>
          <a:lstStyle/>
          <a:p>
            <a:r>
              <a:rPr lang="de-DE" dirty="0"/>
              <a:t>Inhalt</a:t>
            </a:r>
          </a:p>
        </p:txBody>
      </p:sp>
      <p:sp>
        <p:nvSpPr>
          <p:cNvPr id="5" name="Datumsplatzhalter 4">
            <a:extLst>
              <a:ext uri="{FF2B5EF4-FFF2-40B4-BE49-F238E27FC236}">
                <a16:creationId xmlns:a16="http://schemas.microsoft.com/office/drawing/2014/main" id="{06E94308-520B-44E1-1B00-D178687B24AD}"/>
              </a:ext>
            </a:extLst>
          </p:cNvPr>
          <p:cNvSpPr>
            <a:spLocks noGrp="1"/>
          </p:cNvSpPr>
          <p:nvPr>
            <p:ph type="dt" sz="half" idx="14"/>
          </p:nvPr>
        </p:nvSpPr>
        <p:spPr/>
        <p:txBody>
          <a:bodyPr/>
          <a:lstStyle/>
          <a:p>
            <a:pPr>
              <a:defRPr/>
            </a:pPr>
            <a:fld id="{7E4165A3-ACD9-4AA5-B95A-82DA06B8D41A}" type="datetime1">
              <a:rPr lang="de-DE" smtClean="0"/>
              <a:pPr>
                <a:defRPr/>
              </a:pPr>
              <a:t>19.09.2023</a:t>
            </a:fld>
            <a:endParaRPr lang="de-DE"/>
          </a:p>
        </p:txBody>
      </p:sp>
      <p:sp>
        <p:nvSpPr>
          <p:cNvPr id="6" name="Foliennummernplatzhalter 5">
            <a:extLst>
              <a:ext uri="{FF2B5EF4-FFF2-40B4-BE49-F238E27FC236}">
                <a16:creationId xmlns:a16="http://schemas.microsoft.com/office/drawing/2014/main" id="{C2F221E9-20D0-5A71-EF7A-E649825B6031}"/>
              </a:ext>
            </a:extLst>
          </p:cNvPr>
          <p:cNvSpPr>
            <a:spLocks noGrp="1"/>
          </p:cNvSpPr>
          <p:nvPr>
            <p:ph type="sldNum" sz="quarter" idx="15"/>
          </p:nvPr>
        </p:nvSpPr>
        <p:spPr/>
        <p:txBody>
          <a:bodyPr/>
          <a:lstStyle/>
          <a:p>
            <a:pPr>
              <a:defRPr/>
            </a:pPr>
            <a:r>
              <a:rPr lang="de-DE"/>
              <a:t>Seite </a:t>
            </a:r>
            <a:fld id="{43310F81-32EE-4F95-9E9C-0BDC6AD52EEC}" type="slidenum">
              <a:rPr lang="de-DE" smtClean="0"/>
              <a:pPr>
                <a:defRPr/>
              </a:pPr>
              <a:t>6</a:t>
            </a:fld>
            <a:endParaRPr lang="de-DE"/>
          </a:p>
        </p:txBody>
      </p:sp>
      <p:sp>
        <p:nvSpPr>
          <p:cNvPr id="7" name="Rechteck: abgerundete Ecken 6">
            <a:extLst>
              <a:ext uri="{FF2B5EF4-FFF2-40B4-BE49-F238E27FC236}">
                <a16:creationId xmlns:a16="http://schemas.microsoft.com/office/drawing/2014/main" id="{0E2B73CE-933A-6E59-5556-D0F24248EAD7}"/>
              </a:ext>
            </a:extLst>
          </p:cNvPr>
          <p:cNvSpPr/>
          <p:nvPr/>
        </p:nvSpPr>
        <p:spPr>
          <a:xfrm>
            <a:off x="1204388" y="1344168"/>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solidFill>
                  <a:schemeClr val="tx1"/>
                </a:solidFill>
                <a:latin typeface="Arial"/>
                <a:ea typeface="+mn-ea"/>
                <a:cs typeface="+mn-cs"/>
              </a:rPr>
              <a:t>Motivation &amp; Fragestellung</a:t>
            </a:r>
          </a:p>
        </p:txBody>
      </p:sp>
      <p:sp>
        <p:nvSpPr>
          <p:cNvPr id="8" name="Rechteck: abgerundete Ecken 7">
            <a:extLst>
              <a:ext uri="{FF2B5EF4-FFF2-40B4-BE49-F238E27FC236}">
                <a16:creationId xmlns:a16="http://schemas.microsoft.com/office/drawing/2014/main" id="{65C9E791-B5D4-B9E7-0B7D-DC1DE181E4F6}"/>
              </a:ext>
            </a:extLst>
          </p:cNvPr>
          <p:cNvSpPr/>
          <p:nvPr/>
        </p:nvSpPr>
        <p:spPr>
          <a:xfrm>
            <a:off x="4685025" y="1344168"/>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Implementation</a:t>
            </a:r>
          </a:p>
        </p:txBody>
      </p:sp>
      <p:sp>
        <p:nvSpPr>
          <p:cNvPr id="9" name="Rechteck: abgerundete Ecken 8">
            <a:extLst>
              <a:ext uri="{FF2B5EF4-FFF2-40B4-BE49-F238E27FC236}">
                <a16:creationId xmlns:a16="http://schemas.microsoft.com/office/drawing/2014/main" id="{A75071DE-13CB-11B9-7FD8-A49E4FFABDAE}"/>
              </a:ext>
            </a:extLst>
          </p:cNvPr>
          <p:cNvSpPr/>
          <p:nvPr/>
        </p:nvSpPr>
        <p:spPr>
          <a:xfrm>
            <a:off x="8165662" y="1344168"/>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Validierung</a:t>
            </a:r>
          </a:p>
        </p:txBody>
      </p:sp>
      <p:sp>
        <p:nvSpPr>
          <p:cNvPr id="10" name="Rechteck: abgerundete Ecken 9">
            <a:extLst>
              <a:ext uri="{FF2B5EF4-FFF2-40B4-BE49-F238E27FC236}">
                <a16:creationId xmlns:a16="http://schemas.microsoft.com/office/drawing/2014/main" id="{2FA0B64C-251D-1CBE-B369-A209C3B49748}"/>
              </a:ext>
            </a:extLst>
          </p:cNvPr>
          <p:cNvSpPr/>
          <p:nvPr/>
        </p:nvSpPr>
        <p:spPr>
          <a:xfrm>
            <a:off x="2606346" y="3831337"/>
            <a:ext cx="1913716" cy="1188720"/>
          </a:xfrm>
          <a:prstGeom prst="roundRect">
            <a:avLst/>
          </a:prstGeom>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solidFill>
                  <a:schemeClr val="bg1"/>
                </a:solidFill>
              </a:rPr>
              <a:t>Daten &amp; Annahmen</a:t>
            </a:r>
          </a:p>
        </p:txBody>
      </p:sp>
      <p:sp>
        <p:nvSpPr>
          <p:cNvPr id="11" name="Rechteck: abgerundete Ecken 10">
            <a:extLst>
              <a:ext uri="{FF2B5EF4-FFF2-40B4-BE49-F238E27FC236}">
                <a16:creationId xmlns:a16="http://schemas.microsoft.com/office/drawing/2014/main" id="{754ED11A-5EDD-1BB9-44E1-069D23F82BC4}"/>
              </a:ext>
            </a:extLst>
          </p:cNvPr>
          <p:cNvSpPr/>
          <p:nvPr/>
        </p:nvSpPr>
        <p:spPr>
          <a:xfrm>
            <a:off x="6102229" y="3831337"/>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Ergebnisse</a:t>
            </a:r>
          </a:p>
        </p:txBody>
      </p:sp>
      <p:sp>
        <p:nvSpPr>
          <p:cNvPr id="12" name="Rechteck: abgerundete Ecken 11">
            <a:extLst>
              <a:ext uri="{FF2B5EF4-FFF2-40B4-BE49-F238E27FC236}">
                <a16:creationId xmlns:a16="http://schemas.microsoft.com/office/drawing/2014/main" id="{AEBD0E54-6808-CEB1-761F-AA1867804FA6}"/>
              </a:ext>
            </a:extLst>
          </p:cNvPr>
          <p:cNvSpPr/>
          <p:nvPr/>
        </p:nvSpPr>
        <p:spPr>
          <a:xfrm>
            <a:off x="9565744" y="3826756"/>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Interpretation</a:t>
            </a:r>
          </a:p>
        </p:txBody>
      </p:sp>
      <p:pic>
        <p:nvPicPr>
          <p:cNvPr id="13" name="Grafik 12" descr="Fragezeichen mit einfarbiger Füllung">
            <a:extLst>
              <a:ext uri="{FF2B5EF4-FFF2-40B4-BE49-F238E27FC236}">
                <a16:creationId xmlns:a16="http://schemas.microsoft.com/office/drawing/2014/main" id="{266A6C9A-9372-77F1-3842-80AE783510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04388" y="1408440"/>
            <a:ext cx="464233" cy="464233"/>
          </a:xfrm>
          <a:prstGeom prst="rect">
            <a:avLst/>
          </a:prstGeom>
        </p:spPr>
      </p:pic>
      <p:pic>
        <p:nvPicPr>
          <p:cNvPr id="14" name="Graphic 10" descr="Research with solid fill">
            <a:extLst>
              <a:ext uri="{FF2B5EF4-FFF2-40B4-BE49-F238E27FC236}">
                <a16:creationId xmlns:a16="http://schemas.microsoft.com/office/drawing/2014/main" id="{B3B1EAB9-5845-A1AF-6CB3-6A57D7B274E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05914" y="3897475"/>
            <a:ext cx="316991" cy="316991"/>
          </a:xfrm>
          <a:prstGeom prst="rect">
            <a:avLst/>
          </a:prstGeom>
        </p:spPr>
      </p:pic>
      <p:pic>
        <p:nvPicPr>
          <p:cNvPr id="15" name="Graphic 12" descr="Route (Two Pins With A Path) with solid fill">
            <a:extLst>
              <a:ext uri="{FF2B5EF4-FFF2-40B4-BE49-F238E27FC236}">
                <a16:creationId xmlns:a16="http://schemas.microsoft.com/office/drawing/2014/main" id="{291B9B68-1A54-4E5D-F371-7BF787F43C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42371" y="1411299"/>
            <a:ext cx="369126" cy="369126"/>
          </a:xfrm>
          <a:prstGeom prst="rect">
            <a:avLst/>
          </a:prstGeom>
        </p:spPr>
      </p:pic>
      <p:pic>
        <p:nvPicPr>
          <p:cNvPr id="16" name="Graphic 16" descr="Presentation with pie chart with solid fill">
            <a:extLst>
              <a:ext uri="{FF2B5EF4-FFF2-40B4-BE49-F238E27FC236}">
                <a16:creationId xmlns:a16="http://schemas.microsoft.com/office/drawing/2014/main" id="{19B1BC35-1184-681E-44E4-DDE9CD1AF44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97691" y="3897475"/>
            <a:ext cx="407279" cy="407279"/>
          </a:xfrm>
          <a:prstGeom prst="rect">
            <a:avLst/>
          </a:prstGeom>
        </p:spPr>
      </p:pic>
      <p:pic>
        <p:nvPicPr>
          <p:cNvPr id="17" name="Grafik 16" descr="Abakus mit einfarbiger Füllung">
            <a:extLst>
              <a:ext uri="{FF2B5EF4-FFF2-40B4-BE49-F238E27FC236}">
                <a16:creationId xmlns:a16="http://schemas.microsoft.com/office/drawing/2014/main" id="{7E7AA31D-1EE3-A17E-8945-2FF6FDC9DB2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65662" y="1407980"/>
            <a:ext cx="401191" cy="401191"/>
          </a:xfrm>
          <a:prstGeom prst="rect">
            <a:avLst/>
          </a:prstGeom>
        </p:spPr>
      </p:pic>
      <p:pic>
        <p:nvPicPr>
          <p:cNvPr id="18" name="Graphic 22" descr="Upward trend with solid fill">
            <a:extLst>
              <a:ext uri="{FF2B5EF4-FFF2-40B4-BE49-F238E27FC236}">
                <a16:creationId xmlns:a16="http://schemas.microsoft.com/office/drawing/2014/main" id="{F548C62E-727B-8D7C-880D-811DD52D483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65744" y="3879538"/>
            <a:ext cx="343701" cy="343701"/>
          </a:xfrm>
          <a:prstGeom prst="rect">
            <a:avLst/>
          </a:prstGeom>
        </p:spPr>
      </p:pic>
      <p:cxnSp>
        <p:nvCxnSpPr>
          <p:cNvPr id="19" name="Gerade Verbindung mit Pfeil 18">
            <a:extLst>
              <a:ext uri="{FF2B5EF4-FFF2-40B4-BE49-F238E27FC236}">
                <a16:creationId xmlns:a16="http://schemas.microsoft.com/office/drawing/2014/main" id="{116362CA-66C6-C7A6-CEC6-628364FB038A}"/>
              </a:ext>
            </a:extLst>
          </p:cNvPr>
          <p:cNvCxnSpPr/>
          <p:nvPr/>
        </p:nvCxnSpPr>
        <p:spPr>
          <a:xfrm>
            <a:off x="1204388" y="3182112"/>
            <a:ext cx="10582228" cy="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20" name="Rechteck 19">
            <a:extLst>
              <a:ext uri="{FF2B5EF4-FFF2-40B4-BE49-F238E27FC236}">
                <a16:creationId xmlns:a16="http://schemas.microsoft.com/office/drawing/2014/main" id="{C717680B-08B3-EB08-C1B8-98D27799414F}"/>
              </a:ext>
            </a:extLst>
          </p:cNvPr>
          <p:cNvSpPr/>
          <p:nvPr/>
        </p:nvSpPr>
        <p:spPr>
          <a:xfrm rot="2762411">
            <a:off x="2065959" y="3087967"/>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1" name="Rechteck 20">
            <a:extLst>
              <a:ext uri="{FF2B5EF4-FFF2-40B4-BE49-F238E27FC236}">
                <a16:creationId xmlns:a16="http://schemas.microsoft.com/office/drawing/2014/main" id="{573D3FF4-1E1E-2C12-A4FC-CA3210891200}"/>
              </a:ext>
            </a:extLst>
          </p:cNvPr>
          <p:cNvSpPr/>
          <p:nvPr/>
        </p:nvSpPr>
        <p:spPr>
          <a:xfrm rot="2762411">
            <a:off x="3467611" y="3087966"/>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2" name="Rechteck 21">
            <a:extLst>
              <a:ext uri="{FF2B5EF4-FFF2-40B4-BE49-F238E27FC236}">
                <a16:creationId xmlns:a16="http://schemas.microsoft.com/office/drawing/2014/main" id="{736AB3F3-46E6-5388-3222-6F950D4D04D3}"/>
              </a:ext>
            </a:extLst>
          </p:cNvPr>
          <p:cNvSpPr/>
          <p:nvPr/>
        </p:nvSpPr>
        <p:spPr>
          <a:xfrm rot="2762411">
            <a:off x="5546596" y="3072898"/>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3" name="Rechteck 22">
            <a:extLst>
              <a:ext uri="{FF2B5EF4-FFF2-40B4-BE49-F238E27FC236}">
                <a16:creationId xmlns:a16="http://schemas.microsoft.com/office/drawing/2014/main" id="{1AB00473-F65C-C121-A88F-DE01BB769E4A}"/>
              </a:ext>
            </a:extLst>
          </p:cNvPr>
          <p:cNvSpPr/>
          <p:nvPr/>
        </p:nvSpPr>
        <p:spPr>
          <a:xfrm rot="2762411">
            <a:off x="6957572" y="3097110"/>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4" name="Rechteck 23">
            <a:extLst>
              <a:ext uri="{FF2B5EF4-FFF2-40B4-BE49-F238E27FC236}">
                <a16:creationId xmlns:a16="http://schemas.microsoft.com/office/drawing/2014/main" id="{5C7B7EFD-A59F-C037-FE62-564C656BCCF3}"/>
              </a:ext>
            </a:extLst>
          </p:cNvPr>
          <p:cNvSpPr/>
          <p:nvPr/>
        </p:nvSpPr>
        <p:spPr>
          <a:xfrm rot="2762411">
            <a:off x="9036557" y="3072898"/>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5" name="Rechteck 24">
            <a:extLst>
              <a:ext uri="{FF2B5EF4-FFF2-40B4-BE49-F238E27FC236}">
                <a16:creationId xmlns:a16="http://schemas.microsoft.com/office/drawing/2014/main" id="{726BB3BD-D056-81F8-59DA-76C037EA9FCA}"/>
              </a:ext>
            </a:extLst>
          </p:cNvPr>
          <p:cNvSpPr/>
          <p:nvPr/>
        </p:nvSpPr>
        <p:spPr>
          <a:xfrm rot="2762411">
            <a:off x="10430899" y="3087967"/>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cxnSp>
        <p:nvCxnSpPr>
          <p:cNvPr id="26" name="Gerade Verbindung mit Pfeil 25">
            <a:extLst>
              <a:ext uri="{FF2B5EF4-FFF2-40B4-BE49-F238E27FC236}">
                <a16:creationId xmlns:a16="http://schemas.microsoft.com/office/drawing/2014/main" id="{5507683E-B137-DBF4-D2DF-1E3FD604890E}"/>
              </a:ext>
            </a:extLst>
          </p:cNvPr>
          <p:cNvCxnSpPr>
            <a:cxnSpLocks/>
          </p:cNvCxnSpPr>
          <p:nvPr/>
        </p:nvCxnSpPr>
        <p:spPr>
          <a:xfrm flipV="1">
            <a:off x="2157603" y="2568803"/>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7" name="Gerade Verbindung mit Pfeil 26">
            <a:extLst>
              <a:ext uri="{FF2B5EF4-FFF2-40B4-BE49-F238E27FC236}">
                <a16:creationId xmlns:a16="http://schemas.microsoft.com/office/drawing/2014/main" id="{C45EF932-CFB2-96E7-DF55-F423CF32CF34}"/>
              </a:ext>
            </a:extLst>
          </p:cNvPr>
          <p:cNvCxnSpPr>
            <a:cxnSpLocks/>
          </p:cNvCxnSpPr>
          <p:nvPr/>
        </p:nvCxnSpPr>
        <p:spPr>
          <a:xfrm flipV="1">
            <a:off x="3563204" y="331752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8" name="Gerade Verbindung mit Pfeil 27">
            <a:extLst>
              <a:ext uri="{FF2B5EF4-FFF2-40B4-BE49-F238E27FC236}">
                <a16:creationId xmlns:a16="http://schemas.microsoft.com/office/drawing/2014/main" id="{E37F0027-9A71-5323-9FD4-109C07089857}"/>
              </a:ext>
            </a:extLst>
          </p:cNvPr>
          <p:cNvCxnSpPr>
            <a:cxnSpLocks/>
          </p:cNvCxnSpPr>
          <p:nvPr/>
        </p:nvCxnSpPr>
        <p:spPr>
          <a:xfrm flipV="1">
            <a:off x="5642765" y="2568803"/>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9" name="Gerade Verbindung mit Pfeil 28">
            <a:extLst>
              <a:ext uri="{FF2B5EF4-FFF2-40B4-BE49-F238E27FC236}">
                <a16:creationId xmlns:a16="http://schemas.microsoft.com/office/drawing/2014/main" id="{21AAAFA9-D1FC-163E-9C98-4B912339F0E5}"/>
              </a:ext>
            </a:extLst>
          </p:cNvPr>
          <p:cNvCxnSpPr>
            <a:cxnSpLocks/>
          </p:cNvCxnSpPr>
          <p:nvPr/>
        </p:nvCxnSpPr>
        <p:spPr>
          <a:xfrm flipV="1">
            <a:off x="7048367" y="331752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30" name="Gerade Verbindung mit Pfeil 29">
            <a:extLst>
              <a:ext uri="{FF2B5EF4-FFF2-40B4-BE49-F238E27FC236}">
                <a16:creationId xmlns:a16="http://schemas.microsoft.com/office/drawing/2014/main" id="{A670A1A9-7B0F-EC4C-F482-A78328D76DA0}"/>
              </a:ext>
            </a:extLst>
          </p:cNvPr>
          <p:cNvCxnSpPr>
            <a:cxnSpLocks/>
          </p:cNvCxnSpPr>
          <p:nvPr/>
        </p:nvCxnSpPr>
        <p:spPr>
          <a:xfrm flipV="1">
            <a:off x="9127929" y="255373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31" name="Gerade Verbindung mit Pfeil 30">
            <a:extLst>
              <a:ext uri="{FF2B5EF4-FFF2-40B4-BE49-F238E27FC236}">
                <a16:creationId xmlns:a16="http://schemas.microsoft.com/office/drawing/2014/main" id="{8272E310-54AE-A9A3-DB80-C612D34EFF4E}"/>
              </a:ext>
            </a:extLst>
          </p:cNvPr>
          <p:cNvCxnSpPr>
            <a:cxnSpLocks/>
          </p:cNvCxnSpPr>
          <p:nvPr/>
        </p:nvCxnSpPr>
        <p:spPr>
          <a:xfrm flipV="1">
            <a:off x="10522602" y="330098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69966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abgerundete Ecken 7">
            <a:extLst>
              <a:ext uri="{FF2B5EF4-FFF2-40B4-BE49-F238E27FC236}">
                <a16:creationId xmlns:a16="http://schemas.microsoft.com/office/drawing/2014/main" id="{12519F53-7D11-C258-3F3F-0A9A678DEE70}"/>
              </a:ext>
            </a:extLst>
          </p:cNvPr>
          <p:cNvSpPr/>
          <p:nvPr/>
        </p:nvSpPr>
        <p:spPr>
          <a:xfrm>
            <a:off x="1224427" y="127112"/>
            <a:ext cx="670235" cy="339392"/>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4101" name="Datumsplatzhalter 6">
            <a:extLst>
              <a:ext uri="{FF2B5EF4-FFF2-40B4-BE49-F238E27FC236}">
                <a16:creationId xmlns:a16="http://schemas.microsoft.com/office/drawing/2014/main" id="{D0E199D4-D705-0AD4-753F-18B1153AA5AE}"/>
              </a:ext>
            </a:extLst>
          </p:cNvPr>
          <p:cNvSpPr>
            <a:spLocks noGrp="1"/>
          </p:cNvSpPr>
          <p:nvPr>
            <p:ph type="dt"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03B497E7-E929-4064-B944-B3F4A4A7E440}" type="datetime1">
              <a:rPr lang="de-DE" altLang="de-DE" smtClean="0"/>
              <a:pPr eaLnBrk="1" fontAlgn="base" hangingPunct="1">
                <a:spcBef>
                  <a:spcPct val="0"/>
                </a:spcBef>
                <a:spcAft>
                  <a:spcPct val="0"/>
                </a:spcAft>
              </a:pPr>
              <a:t>19.09.2023</a:t>
            </a:fld>
            <a:endParaRPr lang="de-DE" altLang="de-DE"/>
          </a:p>
        </p:txBody>
      </p:sp>
      <p:sp>
        <p:nvSpPr>
          <p:cNvPr id="4102" name="Foliennummernplatzhalter 7">
            <a:extLst>
              <a:ext uri="{FF2B5EF4-FFF2-40B4-BE49-F238E27FC236}">
                <a16:creationId xmlns:a16="http://schemas.microsoft.com/office/drawing/2014/main" id="{BB14ADD2-A3C5-95BD-C53D-E3A99C59CD4C}"/>
              </a:ext>
            </a:extLst>
          </p:cNvPr>
          <p:cNvSpPr>
            <a:spLocks noGrp="1"/>
          </p:cNvSpPr>
          <p:nvPr>
            <p:ph type="sldNum" sz="quarter" idx="17"/>
          </p:nvPr>
        </p:nvSpPr>
        <p:spPr bwMode="auto">
          <a:xfrm>
            <a:off x="1206500" y="6361113"/>
            <a:ext cx="971550" cy="214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a:t>Seite </a:t>
            </a:r>
            <a:fld id="{7F5CFEBC-59A2-48F9-8A4C-99D6EE2A2DB4}" type="slidenum">
              <a:rPr lang="de-DE" altLang="de-DE"/>
              <a:pPr eaLnBrk="1" hangingPunct="1"/>
              <a:t>7</a:t>
            </a:fld>
            <a:endParaRPr lang="de-DE" altLang="de-DE"/>
          </a:p>
        </p:txBody>
      </p:sp>
      <p:sp>
        <p:nvSpPr>
          <p:cNvPr id="2" name="Titel 10">
            <a:extLst>
              <a:ext uri="{FF2B5EF4-FFF2-40B4-BE49-F238E27FC236}">
                <a16:creationId xmlns:a16="http://schemas.microsoft.com/office/drawing/2014/main" id="{177C0179-04CE-2655-1810-12C35D7F596A}"/>
              </a:ext>
            </a:extLst>
          </p:cNvPr>
          <p:cNvSpPr>
            <a:spLocks noGrp="1"/>
          </p:cNvSpPr>
          <p:nvPr>
            <p:ph type="title"/>
          </p:nvPr>
        </p:nvSpPr>
        <p:spPr>
          <a:xfrm>
            <a:off x="2006478" y="132836"/>
            <a:ext cx="7033463" cy="432822"/>
          </a:xfrm>
        </p:spPr>
        <p:txBody>
          <a:bodyPr/>
          <a:lstStyle/>
          <a:p>
            <a:r>
              <a:rPr lang="de-DE" altLang="de-DE" dirty="0">
                <a:latin typeface="Arial" pitchFamily="34" charset="0"/>
              </a:rPr>
              <a:t>Daten &amp; Annahmen </a:t>
            </a:r>
          </a:p>
        </p:txBody>
      </p:sp>
      <p:pic>
        <p:nvPicPr>
          <p:cNvPr id="3" name="Graphic 10" descr="Research with solid fill">
            <a:extLst>
              <a:ext uri="{FF2B5EF4-FFF2-40B4-BE49-F238E27FC236}">
                <a16:creationId xmlns:a16="http://schemas.microsoft.com/office/drawing/2014/main" id="{3D29FD4C-AE92-88F7-E47B-22E33809DA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2739" y="128645"/>
            <a:ext cx="338554" cy="338554"/>
          </a:xfrm>
          <a:prstGeom prst="rect">
            <a:avLst/>
          </a:prstGeom>
        </p:spPr>
      </p:pic>
      <p:sp>
        <p:nvSpPr>
          <p:cNvPr id="4" name="Textfeld 3">
            <a:extLst>
              <a:ext uri="{FF2B5EF4-FFF2-40B4-BE49-F238E27FC236}">
                <a16:creationId xmlns:a16="http://schemas.microsoft.com/office/drawing/2014/main" id="{0AFDB684-5C7C-97B1-08FF-87A5261E612E}"/>
              </a:ext>
            </a:extLst>
          </p:cNvPr>
          <p:cNvSpPr txBox="1"/>
          <p:nvPr/>
        </p:nvSpPr>
        <p:spPr>
          <a:xfrm>
            <a:off x="1206500" y="491718"/>
            <a:ext cx="2920992" cy="369332"/>
          </a:xfrm>
          <a:prstGeom prst="rect">
            <a:avLst/>
          </a:prstGeom>
          <a:noFill/>
        </p:spPr>
        <p:txBody>
          <a:bodyPr wrap="none" rtlCol="0">
            <a:spAutoFit/>
          </a:bodyPr>
          <a:lstStyle/>
          <a:p>
            <a:r>
              <a:rPr lang="de-DE" sz="1600" dirty="0">
                <a:latin typeface="Arial" panose="020B0604020202020204" pitchFamily="34" charset="0"/>
                <a:cs typeface="Arial" panose="020B0604020202020204" pitchFamily="34" charset="0"/>
              </a:rPr>
              <a:t>Ableitung</a:t>
            </a:r>
            <a:r>
              <a:rPr lang="de-DE" dirty="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von</a:t>
            </a:r>
            <a:r>
              <a:rPr lang="de-DE" dirty="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Systemgrenzen</a:t>
            </a:r>
            <a:endParaRPr lang="de-DE" dirty="0">
              <a:latin typeface="Arial" panose="020B0604020202020204" pitchFamily="34" charset="0"/>
              <a:cs typeface="Arial" panose="020B0604020202020204" pitchFamily="34" charset="0"/>
            </a:endParaRPr>
          </a:p>
        </p:txBody>
      </p:sp>
      <p:sp>
        <p:nvSpPr>
          <p:cNvPr id="9" name="Rechteck 8">
            <a:extLst>
              <a:ext uri="{FF2B5EF4-FFF2-40B4-BE49-F238E27FC236}">
                <a16:creationId xmlns:a16="http://schemas.microsoft.com/office/drawing/2014/main" id="{BF5379CB-639B-36DE-12DA-80DB7D1675E1}"/>
              </a:ext>
            </a:extLst>
          </p:cNvPr>
          <p:cNvSpPr/>
          <p:nvPr/>
        </p:nvSpPr>
        <p:spPr>
          <a:xfrm>
            <a:off x="4022068" y="1161277"/>
            <a:ext cx="1759720" cy="338554"/>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Stromlastprofil</a:t>
            </a:r>
          </a:p>
        </p:txBody>
      </p:sp>
      <p:sp>
        <p:nvSpPr>
          <p:cNvPr id="10" name="Rechteck 9">
            <a:extLst>
              <a:ext uri="{FF2B5EF4-FFF2-40B4-BE49-F238E27FC236}">
                <a16:creationId xmlns:a16="http://schemas.microsoft.com/office/drawing/2014/main" id="{6D0DFAB6-94AD-6562-3713-7751554CC1AD}"/>
              </a:ext>
            </a:extLst>
          </p:cNvPr>
          <p:cNvSpPr/>
          <p:nvPr/>
        </p:nvSpPr>
        <p:spPr>
          <a:xfrm>
            <a:off x="1184202" y="1649382"/>
            <a:ext cx="1759720" cy="360457"/>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Haus/ Eigenheim</a:t>
            </a:r>
          </a:p>
        </p:txBody>
      </p:sp>
      <p:sp>
        <p:nvSpPr>
          <p:cNvPr id="11" name="Rechteck 10">
            <a:extLst>
              <a:ext uri="{FF2B5EF4-FFF2-40B4-BE49-F238E27FC236}">
                <a16:creationId xmlns:a16="http://schemas.microsoft.com/office/drawing/2014/main" id="{5A8BCE01-CD78-4376-BB61-DE8B1ED041D5}"/>
              </a:ext>
            </a:extLst>
          </p:cNvPr>
          <p:cNvSpPr/>
          <p:nvPr/>
        </p:nvSpPr>
        <p:spPr>
          <a:xfrm>
            <a:off x="1916715" y="3004754"/>
            <a:ext cx="1759720" cy="360458"/>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dirty="0"/>
              <a:t>Wetterbedingungen</a:t>
            </a:r>
          </a:p>
        </p:txBody>
      </p:sp>
      <p:sp>
        <p:nvSpPr>
          <p:cNvPr id="12" name="Rechteck 11">
            <a:extLst>
              <a:ext uri="{FF2B5EF4-FFF2-40B4-BE49-F238E27FC236}">
                <a16:creationId xmlns:a16="http://schemas.microsoft.com/office/drawing/2014/main" id="{45B596B4-34EF-8F52-8BEB-E63206D0ED26}"/>
              </a:ext>
            </a:extLst>
          </p:cNvPr>
          <p:cNvSpPr/>
          <p:nvPr/>
        </p:nvSpPr>
        <p:spPr>
          <a:xfrm>
            <a:off x="4022068" y="1971398"/>
            <a:ext cx="1759720" cy="338554"/>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Wärmelastprofil</a:t>
            </a:r>
          </a:p>
        </p:txBody>
      </p:sp>
      <p:sp>
        <p:nvSpPr>
          <p:cNvPr id="13" name="Rechteck 12">
            <a:extLst>
              <a:ext uri="{FF2B5EF4-FFF2-40B4-BE49-F238E27FC236}">
                <a16:creationId xmlns:a16="http://schemas.microsoft.com/office/drawing/2014/main" id="{5F9C2F12-B776-2210-20F3-2989C8C47F8B}"/>
              </a:ext>
            </a:extLst>
          </p:cNvPr>
          <p:cNvSpPr/>
          <p:nvPr/>
        </p:nvSpPr>
        <p:spPr>
          <a:xfrm>
            <a:off x="9250092" y="4541413"/>
            <a:ext cx="1759720" cy="594747"/>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H</a:t>
            </a:r>
            <a:r>
              <a:rPr lang="de-DE" sz="1400" baseline="-25000"/>
              <a:t>2</a:t>
            </a:r>
            <a:r>
              <a:rPr lang="de-DE" sz="1400"/>
              <a:t> – Komponenten</a:t>
            </a:r>
          </a:p>
          <a:p>
            <a:pPr algn="ctr"/>
            <a:r>
              <a:rPr lang="de-DE" sz="1400"/>
              <a:t>(PICEA System)</a:t>
            </a:r>
          </a:p>
        </p:txBody>
      </p:sp>
      <p:sp>
        <p:nvSpPr>
          <p:cNvPr id="14" name="Rechteck 13">
            <a:extLst>
              <a:ext uri="{FF2B5EF4-FFF2-40B4-BE49-F238E27FC236}">
                <a16:creationId xmlns:a16="http://schemas.microsoft.com/office/drawing/2014/main" id="{40CAB8B3-46BA-4207-EF38-3C2DBA93F572}"/>
              </a:ext>
            </a:extLst>
          </p:cNvPr>
          <p:cNvSpPr/>
          <p:nvPr/>
        </p:nvSpPr>
        <p:spPr>
          <a:xfrm>
            <a:off x="4740388" y="3977886"/>
            <a:ext cx="1759720" cy="638738"/>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dirty="0"/>
              <a:t>Erneuerbares Energiesystem</a:t>
            </a:r>
          </a:p>
        </p:txBody>
      </p:sp>
      <p:sp>
        <p:nvSpPr>
          <p:cNvPr id="16" name="Rechteck 15">
            <a:extLst>
              <a:ext uri="{FF2B5EF4-FFF2-40B4-BE49-F238E27FC236}">
                <a16:creationId xmlns:a16="http://schemas.microsoft.com/office/drawing/2014/main" id="{D9F11FFD-6E4B-F03C-A63A-ED28CAC7EDA3}"/>
              </a:ext>
            </a:extLst>
          </p:cNvPr>
          <p:cNvSpPr/>
          <p:nvPr/>
        </p:nvSpPr>
        <p:spPr>
          <a:xfrm>
            <a:off x="7070070" y="5044447"/>
            <a:ext cx="1759720" cy="30434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err="1"/>
              <a:t>Heizstab</a:t>
            </a:r>
            <a:endParaRPr lang="de-DE" sz="1400"/>
          </a:p>
        </p:txBody>
      </p:sp>
      <p:sp>
        <p:nvSpPr>
          <p:cNvPr id="37" name="Rechteck 36">
            <a:extLst>
              <a:ext uri="{FF2B5EF4-FFF2-40B4-BE49-F238E27FC236}">
                <a16:creationId xmlns:a16="http://schemas.microsoft.com/office/drawing/2014/main" id="{B33752DF-6913-7A6F-C33E-702E08DD98FD}"/>
              </a:ext>
            </a:extLst>
          </p:cNvPr>
          <p:cNvSpPr/>
          <p:nvPr/>
        </p:nvSpPr>
        <p:spPr>
          <a:xfrm>
            <a:off x="1184202" y="2147356"/>
            <a:ext cx="1759720" cy="360457"/>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Standort</a:t>
            </a:r>
          </a:p>
        </p:txBody>
      </p:sp>
      <p:sp>
        <p:nvSpPr>
          <p:cNvPr id="39" name="Rechteck 38">
            <a:extLst>
              <a:ext uri="{FF2B5EF4-FFF2-40B4-BE49-F238E27FC236}">
                <a16:creationId xmlns:a16="http://schemas.microsoft.com/office/drawing/2014/main" id="{95EF3508-83B9-7E0C-AC20-F27E5066A1BD}"/>
              </a:ext>
            </a:extLst>
          </p:cNvPr>
          <p:cNvSpPr/>
          <p:nvPr/>
        </p:nvSpPr>
        <p:spPr>
          <a:xfrm>
            <a:off x="6366086" y="1695899"/>
            <a:ext cx="1759720" cy="338554"/>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Warmwasserbedarf</a:t>
            </a:r>
          </a:p>
        </p:txBody>
      </p:sp>
      <p:cxnSp>
        <p:nvCxnSpPr>
          <p:cNvPr id="40" name="Gerade Verbindung mit Pfeil 39">
            <a:extLst>
              <a:ext uri="{FF2B5EF4-FFF2-40B4-BE49-F238E27FC236}">
                <a16:creationId xmlns:a16="http://schemas.microsoft.com/office/drawing/2014/main" id="{C99FE0A7-8DB5-D451-056B-C687041DF82F}"/>
              </a:ext>
            </a:extLst>
          </p:cNvPr>
          <p:cNvCxnSpPr>
            <a:cxnSpLocks/>
          </p:cNvCxnSpPr>
          <p:nvPr/>
        </p:nvCxnSpPr>
        <p:spPr>
          <a:xfrm>
            <a:off x="3324185" y="4773185"/>
            <a:ext cx="877824" cy="0"/>
          </a:xfrm>
          <a:prstGeom prst="straightConnector1">
            <a:avLst/>
          </a:prstGeom>
          <a:ln w="127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Rechteck 41">
            <a:extLst>
              <a:ext uri="{FF2B5EF4-FFF2-40B4-BE49-F238E27FC236}">
                <a16:creationId xmlns:a16="http://schemas.microsoft.com/office/drawing/2014/main" id="{F2668F55-60A0-7466-9AEB-6516227E9001}"/>
              </a:ext>
            </a:extLst>
          </p:cNvPr>
          <p:cNvSpPr/>
          <p:nvPr/>
        </p:nvSpPr>
        <p:spPr>
          <a:xfrm>
            <a:off x="9203953" y="562960"/>
            <a:ext cx="2797712" cy="338554"/>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200" dirty="0"/>
              <a:t>Strompreis (fest)</a:t>
            </a:r>
          </a:p>
        </p:txBody>
      </p:sp>
      <p:sp>
        <p:nvSpPr>
          <p:cNvPr id="47" name="Rechteck 46">
            <a:extLst>
              <a:ext uri="{FF2B5EF4-FFF2-40B4-BE49-F238E27FC236}">
                <a16:creationId xmlns:a16="http://schemas.microsoft.com/office/drawing/2014/main" id="{D70D881C-A1AF-3559-C755-5A5D666EDEBF}"/>
              </a:ext>
            </a:extLst>
          </p:cNvPr>
          <p:cNvSpPr/>
          <p:nvPr/>
        </p:nvSpPr>
        <p:spPr>
          <a:xfrm>
            <a:off x="6363753" y="2174184"/>
            <a:ext cx="1759720" cy="338554"/>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Wärmebedarf</a:t>
            </a:r>
          </a:p>
        </p:txBody>
      </p:sp>
      <p:sp>
        <p:nvSpPr>
          <p:cNvPr id="48" name="Rechteck 47">
            <a:extLst>
              <a:ext uri="{FF2B5EF4-FFF2-40B4-BE49-F238E27FC236}">
                <a16:creationId xmlns:a16="http://schemas.microsoft.com/office/drawing/2014/main" id="{0C276422-9BA1-F079-EDB0-5DB23FF51161}"/>
              </a:ext>
            </a:extLst>
          </p:cNvPr>
          <p:cNvSpPr/>
          <p:nvPr/>
        </p:nvSpPr>
        <p:spPr>
          <a:xfrm>
            <a:off x="1184202" y="1118201"/>
            <a:ext cx="1759721" cy="432822"/>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dirty="0"/>
              <a:t>Anzahl der Bewohner</a:t>
            </a:r>
          </a:p>
        </p:txBody>
      </p:sp>
      <p:sp>
        <p:nvSpPr>
          <p:cNvPr id="60" name="Rechteck 59">
            <a:extLst>
              <a:ext uri="{FF2B5EF4-FFF2-40B4-BE49-F238E27FC236}">
                <a16:creationId xmlns:a16="http://schemas.microsoft.com/office/drawing/2014/main" id="{8AF3481E-20D8-50CF-3EBC-C1AEFACB88C1}"/>
              </a:ext>
            </a:extLst>
          </p:cNvPr>
          <p:cNvSpPr/>
          <p:nvPr/>
        </p:nvSpPr>
        <p:spPr>
          <a:xfrm>
            <a:off x="2560366" y="4002679"/>
            <a:ext cx="1759720" cy="351521"/>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PV – Anlage</a:t>
            </a:r>
          </a:p>
        </p:txBody>
      </p:sp>
      <p:sp>
        <p:nvSpPr>
          <p:cNvPr id="61" name="Rechteck 60">
            <a:extLst>
              <a:ext uri="{FF2B5EF4-FFF2-40B4-BE49-F238E27FC236}">
                <a16:creationId xmlns:a16="http://schemas.microsoft.com/office/drawing/2014/main" id="{F6B4CFD6-DAA3-EA6F-D39C-E1124FE95D74}"/>
              </a:ext>
            </a:extLst>
          </p:cNvPr>
          <p:cNvSpPr/>
          <p:nvPr/>
        </p:nvSpPr>
        <p:spPr>
          <a:xfrm>
            <a:off x="7070070" y="3965581"/>
            <a:ext cx="1759720" cy="351521"/>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Wärmepumpe</a:t>
            </a:r>
          </a:p>
        </p:txBody>
      </p:sp>
      <p:sp>
        <p:nvSpPr>
          <p:cNvPr id="62" name="Rechteck 61">
            <a:extLst>
              <a:ext uri="{FF2B5EF4-FFF2-40B4-BE49-F238E27FC236}">
                <a16:creationId xmlns:a16="http://schemas.microsoft.com/office/drawing/2014/main" id="{DB285DE8-53E6-A2D0-A4B4-28C76453EEB4}"/>
              </a:ext>
            </a:extLst>
          </p:cNvPr>
          <p:cNvSpPr/>
          <p:nvPr/>
        </p:nvSpPr>
        <p:spPr>
          <a:xfrm>
            <a:off x="4740388" y="4838787"/>
            <a:ext cx="1759720" cy="638738"/>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Fossile – Energieträger</a:t>
            </a:r>
          </a:p>
        </p:txBody>
      </p:sp>
      <p:sp>
        <p:nvSpPr>
          <p:cNvPr id="63" name="Rechteck 62">
            <a:extLst>
              <a:ext uri="{FF2B5EF4-FFF2-40B4-BE49-F238E27FC236}">
                <a16:creationId xmlns:a16="http://schemas.microsoft.com/office/drawing/2014/main" id="{4BBB1854-C737-8251-A5BA-D7CE1ADD4738}"/>
              </a:ext>
            </a:extLst>
          </p:cNvPr>
          <p:cNvSpPr/>
          <p:nvPr/>
        </p:nvSpPr>
        <p:spPr>
          <a:xfrm>
            <a:off x="2562420" y="5044447"/>
            <a:ext cx="1759720" cy="351521"/>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Wasserspeicher</a:t>
            </a:r>
          </a:p>
        </p:txBody>
      </p:sp>
      <p:sp>
        <p:nvSpPr>
          <p:cNvPr id="4096" name="Rechteck 4095">
            <a:extLst>
              <a:ext uri="{FF2B5EF4-FFF2-40B4-BE49-F238E27FC236}">
                <a16:creationId xmlns:a16="http://schemas.microsoft.com/office/drawing/2014/main" id="{9FC8A3C9-DD45-FF30-F7B8-B1CFFB256527}"/>
              </a:ext>
            </a:extLst>
          </p:cNvPr>
          <p:cNvSpPr/>
          <p:nvPr/>
        </p:nvSpPr>
        <p:spPr>
          <a:xfrm>
            <a:off x="7070070" y="5472226"/>
            <a:ext cx="1759720" cy="351521"/>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Gas –Boiler</a:t>
            </a:r>
          </a:p>
        </p:txBody>
      </p:sp>
      <p:sp>
        <p:nvSpPr>
          <p:cNvPr id="4099" name="Rechteck 4098">
            <a:extLst>
              <a:ext uri="{FF2B5EF4-FFF2-40B4-BE49-F238E27FC236}">
                <a16:creationId xmlns:a16="http://schemas.microsoft.com/office/drawing/2014/main" id="{7AD8DB5C-6B35-51FC-F1D5-123AA8FBA5C9}"/>
              </a:ext>
            </a:extLst>
          </p:cNvPr>
          <p:cNvSpPr/>
          <p:nvPr/>
        </p:nvSpPr>
        <p:spPr>
          <a:xfrm>
            <a:off x="2562420" y="4552431"/>
            <a:ext cx="1759720" cy="335081"/>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Batterie</a:t>
            </a:r>
          </a:p>
        </p:txBody>
      </p:sp>
      <p:sp>
        <p:nvSpPr>
          <p:cNvPr id="4129" name="Rechteck 4128">
            <a:extLst>
              <a:ext uri="{FF2B5EF4-FFF2-40B4-BE49-F238E27FC236}">
                <a16:creationId xmlns:a16="http://schemas.microsoft.com/office/drawing/2014/main" id="{1D451B88-D941-C848-F849-5C1B59E70C6A}"/>
              </a:ext>
            </a:extLst>
          </p:cNvPr>
          <p:cNvSpPr/>
          <p:nvPr/>
        </p:nvSpPr>
        <p:spPr>
          <a:xfrm>
            <a:off x="9203954" y="1029748"/>
            <a:ext cx="2797712" cy="338554"/>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200" dirty="0"/>
              <a:t>Gaspreis (fest)</a:t>
            </a:r>
          </a:p>
        </p:txBody>
      </p:sp>
      <p:sp>
        <p:nvSpPr>
          <p:cNvPr id="4130" name="Rechteck 4129">
            <a:extLst>
              <a:ext uri="{FF2B5EF4-FFF2-40B4-BE49-F238E27FC236}">
                <a16:creationId xmlns:a16="http://schemas.microsoft.com/office/drawing/2014/main" id="{50B59894-3A1A-9019-EF22-155348B846FF}"/>
              </a:ext>
            </a:extLst>
          </p:cNvPr>
          <p:cNvSpPr/>
          <p:nvPr/>
        </p:nvSpPr>
        <p:spPr>
          <a:xfrm>
            <a:off x="9208619" y="1509631"/>
            <a:ext cx="2793047" cy="338554"/>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200" kern="100">
                <a:effectLst/>
                <a:ea typeface="Calibri" panose="020F0502020204030204" pitchFamily="34" charset="0"/>
                <a:cs typeface="Arial" panose="020B0604020202020204" pitchFamily="34" charset="0"/>
              </a:rPr>
              <a:t>CO</a:t>
            </a:r>
            <a:r>
              <a:rPr lang="de-DE" sz="1200" kern="100" baseline="-25000">
                <a:effectLst/>
                <a:ea typeface="Calibri" panose="020F0502020204030204" pitchFamily="34" charset="0"/>
                <a:cs typeface="Arial" panose="020B0604020202020204" pitchFamily="34" charset="0"/>
              </a:rPr>
              <a:t>2</a:t>
            </a:r>
            <a:r>
              <a:rPr lang="de-DE" sz="1200" dirty="0"/>
              <a:t>– Emissionen </a:t>
            </a:r>
            <a:r>
              <a:rPr lang="de-DE" sz="1200"/>
              <a:t>Netzbezug </a:t>
            </a:r>
            <a:r>
              <a:rPr lang="de-DE" sz="1200" dirty="0"/>
              <a:t>(fest)</a:t>
            </a:r>
          </a:p>
        </p:txBody>
      </p:sp>
      <p:sp>
        <p:nvSpPr>
          <p:cNvPr id="4131" name="Rechteck 4130">
            <a:extLst>
              <a:ext uri="{FF2B5EF4-FFF2-40B4-BE49-F238E27FC236}">
                <a16:creationId xmlns:a16="http://schemas.microsoft.com/office/drawing/2014/main" id="{0C259ED5-0769-522B-EB26-0B5344CBA07A}"/>
              </a:ext>
            </a:extLst>
          </p:cNvPr>
          <p:cNvSpPr/>
          <p:nvPr/>
        </p:nvSpPr>
        <p:spPr>
          <a:xfrm>
            <a:off x="9203953" y="1959152"/>
            <a:ext cx="2804539" cy="338554"/>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200" dirty="0"/>
              <a:t>Wasserpreis (</a:t>
            </a:r>
            <a:r>
              <a:rPr lang="de-DE" sz="1200" dirty="0" err="1"/>
              <a:t>n.B</a:t>
            </a:r>
            <a:r>
              <a:rPr lang="de-DE" sz="1200" dirty="0"/>
              <a:t>.)</a:t>
            </a:r>
          </a:p>
        </p:txBody>
      </p:sp>
      <p:sp>
        <p:nvSpPr>
          <p:cNvPr id="4132" name="Rechteck 4131">
            <a:extLst>
              <a:ext uri="{FF2B5EF4-FFF2-40B4-BE49-F238E27FC236}">
                <a16:creationId xmlns:a16="http://schemas.microsoft.com/office/drawing/2014/main" id="{0A9A8A90-EE96-580C-3B18-D5CA8B409943}"/>
              </a:ext>
            </a:extLst>
          </p:cNvPr>
          <p:cNvSpPr/>
          <p:nvPr/>
        </p:nvSpPr>
        <p:spPr>
          <a:xfrm>
            <a:off x="9197128" y="2384712"/>
            <a:ext cx="2804539" cy="357448"/>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200" dirty="0"/>
              <a:t>Einspeisevergütung (fest)</a:t>
            </a:r>
          </a:p>
        </p:txBody>
      </p:sp>
      <p:sp>
        <p:nvSpPr>
          <p:cNvPr id="4134" name="Rechteck 4133">
            <a:extLst>
              <a:ext uri="{FF2B5EF4-FFF2-40B4-BE49-F238E27FC236}">
                <a16:creationId xmlns:a16="http://schemas.microsoft.com/office/drawing/2014/main" id="{3A31F832-3861-2F55-47D3-180713C0598D}"/>
              </a:ext>
            </a:extLst>
          </p:cNvPr>
          <p:cNvSpPr/>
          <p:nvPr/>
        </p:nvSpPr>
        <p:spPr>
          <a:xfrm>
            <a:off x="8370232" y="3517664"/>
            <a:ext cx="1759720" cy="338554"/>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a:t>COP – interpoliert</a:t>
            </a:r>
          </a:p>
        </p:txBody>
      </p:sp>
      <p:cxnSp>
        <p:nvCxnSpPr>
          <p:cNvPr id="4136" name="Verbinder: gewinkelt 4135">
            <a:extLst>
              <a:ext uri="{FF2B5EF4-FFF2-40B4-BE49-F238E27FC236}">
                <a16:creationId xmlns:a16="http://schemas.microsoft.com/office/drawing/2014/main" id="{2DEB93E6-6EF5-5BC8-6662-1067F620ECA3}"/>
              </a:ext>
            </a:extLst>
          </p:cNvPr>
          <p:cNvCxnSpPr>
            <a:cxnSpLocks/>
            <a:stCxn id="61" idx="0"/>
            <a:endCxn id="4134" idx="1"/>
          </p:cNvCxnSpPr>
          <p:nvPr/>
        </p:nvCxnSpPr>
        <p:spPr>
          <a:xfrm rot="5400000" flipH="1" flipV="1">
            <a:off x="8020761" y="3616110"/>
            <a:ext cx="278640" cy="420302"/>
          </a:xfrm>
          <a:prstGeom prst="bentConnector2">
            <a:avLst/>
          </a:prstGeom>
          <a:ln w="127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42" name="Gerade Verbindung mit Pfeil 4141">
            <a:extLst>
              <a:ext uri="{FF2B5EF4-FFF2-40B4-BE49-F238E27FC236}">
                <a16:creationId xmlns:a16="http://schemas.microsoft.com/office/drawing/2014/main" id="{2E732DF7-AA5F-0AB0-E1CF-655E578120FD}"/>
              </a:ext>
            </a:extLst>
          </p:cNvPr>
          <p:cNvCxnSpPr>
            <a:cxnSpLocks/>
            <a:stCxn id="48" idx="3"/>
            <a:endCxn id="9" idx="1"/>
          </p:cNvCxnSpPr>
          <p:nvPr/>
        </p:nvCxnSpPr>
        <p:spPr>
          <a:xfrm flipV="1">
            <a:off x="2943923" y="1330554"/>
            <a:ext cx="1078145" cy="4058"/>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46" name="Verbinder: gewinkelt 4145">
            <a:extLst>
              <a:ext uri="{FF2B5EF4-FFF2-40B4-BE49-F238E27FC236}">
                <a16:creationId xmlns:a16="http://schemas.microsoft.com/office/drawing/2014/main" id="{0C19CC46-784A-FE9B-AA1A-02E89A31CECF}"/>
              </a:ext>
            </a:extLst>
          </p:cNvPr>
          <p:cNvCxnSpPr>
            <a:stCxn id="37" idx="3"/>
            <a:endCxn id="11" idx="1"/>
          </p:cNvCxnSpPr>
          <p:nvPr/>
        </p:nvCxnSpPr>
        <p:spPr>
          <a:xfrm flipH="1">
            <a:off x="1916715" y="2327585"/>
            <a:ext cx="1027207" cy="857398"/>
          </a:xfrm>
          <a:prstGeom prst="bentConnector5">
            <a:avLst>
              <a:gd name="adj1" fmla="val -22255"/>
              <a:gd name="adj2" fmla="val 50000"/>
              <a:gd name="adj3" fmla="val 122255"/>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48" name="Verbinder: gewinkelt 4147">
            <a:extLst>
              <a:ext uri="{FF2B5EF4-FFF2-40B4-BE49-F238E27FC236}">
                <a16:creationId xmlns:a16="http://schemas.microsoft.com/office/drawing/2014/main" id="{91299DA7-2E41-E65A-F120-75501C3E3A20}"/>
              </a:ext>
            </a:extLst>
          </p:cNvPr>
          <p:cNvCxnSpPr>
            <a:stCxn id="11" idx="3"/>
            <a:endCxn id="12" idx="1"/>
          </p:cNvCxnSpPr>
          <p:nvPr/>
        </p:nvCxnSpPr>
        <p:spPr>
          <a:xfrm flipV="1">
            <a:off x="3676435" y="2140675"/>
            <a:ext cx="345633" cy="1044308"/>
          </a:xfrm>
          <a:prstGeom prst="bentConnector3">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50" name="Verbinder: gewinkelt 4149">
            <a:extLst>
              <a:ext uri="{FF2B5EF4-FFF2-40B4-BE49-F238E27FC236}">
                <a16:creationId xmlns:a16="http://schemas.microsoft.com/office/drawing/2014/main" id="{B2AE5D48-BC7B-EE36-3C40-C5DFAB0FE2DC}"/>
              </a:ext>
            </a:extLst>
          </p:cNvPr>
          <p:cNvCxnSpPr>
            <a:stCxn id="10" idx="3"/>
            <a:endCxn id="12" idx="1"/>
          </p:cNvCxnSpPr>
          <p:nvPr/>
        </p:nvCxnSpPr>
        <p:spPr>
          <a:xfrm>
            <a:off x="2943922" y="1829611"/>
            <a:ext cx="1078146" cy="311064"/>
          </a:xfrm>
          <a:prstGeom prst="bentConnector3">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52" name="Verbinder: gewinkelt 4151">
            <a:extLst>
              <a:ext uri="{FF2B5EF4-FFF2-40B4-BE49-F238E27FC236}">
                <a16:creationId xmlns:a16="http://schemas.microsoft.com/office/drawing/2014/main" id="{8E388A5E-D5CA-B127-9249-E923E69FA5C9}"/>
              </a:ext>
            </a:extLst>
          </p:cNvPr>
          <p:cNvCxnSpPr>
            <a:stCxn id="12" idx="3"/>
            <a:endCxn id="39" idx="1"/>
          </p:cNvCxnSpPr>
          <p:nvPr/>
        </p:nvCxnSpPr>
        <p:spPr>
          <a:xfrm flipV="1">
            <a:off x="5781788" y="1865176"/>
            <a:ext cx="584298" cy="275499"/>
          </a:xfrm>
          <a:prstGeom prst="bentConnector3">
            <a:avLst>
              <a:gd name="adj1" fmla="val 50000"/>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54" name="Verbinder: gewinkelt 4153">
            <a:extLst>
              <a:ext uri="{FF2B5EF4-FFF2-40B4-BE49-F238E27FC236}">
                <a16:creationId xmlns:a16="http://schemas.microsoft.com/office/drawing/2014/main" id="{94E877F8-83D1-E5E2-029A-61C8FB81D964}"/>
              </a:ext>
            </a:extLst>
          </p:cNvPr>
          <p:cNvCxnSpPr>
            <a:cxnSpLocks/>
            <a:stCxn id="12" idx="3"/>
            <a:endCxn id="47" idx="1"/>
          </p:cNvCxnSpPr>
          <p:nvPr/>
        </p:nvCxnSpPr>
        <p:spPr>
          <a:xfrm>
            <a:off x="5781788" y="2140675"/>
            <a:ext cx="581965" cy="202786"/>
          </a:xfrm>
          <a:prstGeom prst="bentConnector3">
            <a:avLst>
              <a:gd name="adj1" fmla="val 50000"/>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Verbinder: gewinkelt 27">
            <a:extLst>
              <a:ext uri="{FF2B5EF4-FFF2-40B4-BE49-F238E27FC236}">
                <a16:creationId xmlns:a16="http://schemas.microsoft.com/office/drawing/2014/main" id="{D75CBF58-A5D7-BD24-9ECC-60779DC3337A}"/>
              </a:ext>
            </a:extLst>
          </p:cNvPr>
          <p:cNvCxnSpPr>
            <a:stCxn id="60" idx="3"/>
            <a:endCxn id="62" idx="1"/>
          </p:cNvCxnSpPr>
          <p:nvPr/>
        </p:nvCxnSpPr>
        <p:spPr>
          <a:xfrm>
            <a:off x="4320086" y="4178440"/>
            <a:ext cx="420302" cy="979716"/>
          </a:xfrm>
          <a:prstGeom prst="bentConnector3">
            <a:avLst>
              <a:gd name="adj1" fmla="val 50000"/>
            </a:avLst>
          </a:prstGeom>
          <a:ln w="127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Verbinder: gewinkelt 29">
            <a:extLst>
              <a:ext uri="{FF2B5EF4-FFF2-40B4-BE49-F238E27FC236}">
                <a16:creationId xmlns:a16="http://schemas.microsoft.com/office/drawing/2014/main" id="{75BD87A1-C006-DB41-3BCF-47850E07BD84}"/>
              </a:ext>
            </a:extLst>
          </p:cNvPr>
          <p:cNvCxnSpPr>
            <a:stCxn id="63" idx="3"/>
            <a:endCxn id="14" idx="1"/>
          </p:cNvCxnSpPr>
          <p:nvPr/>
        </p:nvCxnSpPr>
        <p:spPr>
          <a:xfrm flipV="1">
            <a:off x="4322140" y="4297255"/>
            <a:ext cx="418248" cy="922953"/>
          </a:xfrm>
          <a:prstGeom prst="bentConnector3">
            <a:avLst/>
          </a:prstGeom>
          <a:ln w="127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Verbinder: gewinkelt 35">
            <a:extLst>
              <a:ext uri="{FF2B5EF4-FFF2-40B4-BE49-F238E27FC236}">
                <a16:creationId xmlns:a16="http://schemas.microsoft.com/office/drawing/2014/main" id="{5C9EC098-24C7-4514-44AB-43461BFE4C37}"/>
              </a:ext>
            </a:extLst>
          </p:cNvPr>
          <p:cNvCxnSpPr>
            <a:stCxn id="4099" idx="3"/>
            <a:endCxn id="14" idx="1"/>
          </p:cNvCxnSpPr>
          <p:nvPr/>
        </p:nvCxnSpPr>
        <p:spPr>
          <a:xfrm flipV="1">
            <a:off x="4322140" y="4297255"/>
            <a:ext cx="418248" cy="422717"/>
          </a:xfrm>
          <a:prstGeom prst="bentConnector3">
            <a:avLst/>
          </a:prstGeom>
          <a:ln w="127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57" name="Verbinder: gewinkelt 4156">
            <a:extLst>
              <a:ext uri="{FF2B5EF4-FFF2-40B4-BE49-F238E27FC236}">
                <a16:creationId xmlns:a16="http://schemas.microsoft.com/office/drawing/2014/main" id="{BA2FA4FF-50FF-3E33-D9DE-C30EC280AEB8}"/>
              </a:ext>
            </a:extLst>
          </p:cNvPr>
          <p:cNvCxnSpPr>
            <a:stCxn id="4099" idx="3"/>
            <a:endCxn id="62" idx="1"/>
          </p:cNvCxnSpPr>
          <p:nvPr/>
        </p:nvCxnSpPr>
        <p:spPr>
          <a:xfrm>
            <a:off x="4322140" y="4719972"/>
            <a:ext cx="418248" cy="438184"/>
          </a:xfrm>
          <a:prstGeom prst="bentConnector3">
            <a:avLst/>
          </a:prstGeom>
          <a:ln w="127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Verbinder: gewinkelt 40">
            <a:extLst>
              <a:ext uri="{FF2B5EF4-FFF2-40B4-BE49-F238E27FC236}">
                <a16:creationId xmlns:a16="http://schemas.microsoft.com/office/drawing/2014/main" id="{6F3D2E18-C76E-3A0C-F107-A1D7522F67A4}"/>
              </a:ext>
            </a:extLst>
          </p:cNvPr>
          <p:cNvCxnSpPr>
            <a:stCxn id="60" idx="3"/>
            <a:endCxn id="14" idx="1"/>
          </p:cNvCxnSpPr>
          <p:nvPr/>
        </p:nvCxnSpPr>
        <p:spPr>
          <a:xfrm>
            <a:off x="4320086" y="4178440"/>
            <a:ext cx="420302" cy="118815"/>
          </a:xfrm>
          <a:prstGeom prst="bentConnector3">
            <a:avLst/>
          </a:prstGeom>
          <a:ln w="127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59" name="Verbinder: gewinkelt 4158">
            <a:extLst>
              <a:ext uri="{FF2B5EF4-FFF2-40B4-BE49-F238E27FC236}">
                <a16:creationId xmlns:a16="http://schemas.microsoft.com/office/drawing/2014/main" id="{630F5A9A-F046-350F-ED0C-E87CE6AF9FAE}"/>
              </a:ext>
            </a:extLst>
          </p:cNvPr>
          <p:cNvCxnSpPr>
            <a:cxnSpLocks/>
          </p:cNvCxnSpPr>
          <p:nvPr/>
        </p:nvCxnSpPr>
        <p:spPr>
          <a:xfrm rot="16200000" flipH="1">
            <a:off x="2492047" y="3381055"/>
            <a:ext cx="594380" cy="5746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Verbinder: gewinkelt 54">
            <a:extLst>
              <a:ext uri="{FF2B5EF4-FFF2-40B4-BE49-F238E27FC236}">
                <a16:creationId xmlns:a16="http://schemas.microsoft.com/office/drawing/2014/main" id="{3BFEDED7-AB0E-F82A-926F-F741C083B222}"/>
              </a:ext>
            </a:extLst>
          </p:cNvPr>
          <p:cNvCxnSpPr>
            <a:stCxn id="14" idx="3"/>
            <a:endCxn id="61" idx="1"/>
          </p:cNvCxnSpPr>
          <p:nvPr/>
        </p:nvCxnSpPr>
        <p:spPr>
          <a:xfrm flipV="1">
            <a:off x="6500108" y="4141342"/>
            <a:ext cx="569962" cy="155913"/>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8" name="Verbinder: gewinkelt 57">
            <a:extLst>
              <a:ext uri="{FF2B5EF4-FFF2-40B4-BE49-F238E27FC236}">
                <a16:creationId xmlns:a16="http://schemas.microsoft.com/office/drawing/2014/main" id="{B3180D69-4C97-7DD5-2394-62A080DF056E}"/>
              </a:ext>
            </a:extLst>
          </p:cNvPr>
          <p:cNvCxnSpPr>
            <a:stCxn id="62" idx="3"/>
            <a:endCxn id="16" idx="1"/>
          </p:cNvCxnSpPr>
          <p:nvPr/>
        </p:nvCxnSpPr>
        <p:spPr>
          <a:xfrm>
            <a:off x="6500108" y="5158156"/>
            <a:ext cx="569962" cy="3846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98" name="Verbinder: gewinkelt 4097">
            <a:extLst>
              <a:ext uri="{FF2B5EF4-FFF2-40B4-BE49-F238E27FC236}">
                <a16:creationId xmlns:a16="http://schemas.microsoft.com/office/drawing/2014/main" id="{AEE2D396-3960-68FE-B45D-C8E7188102E0}"/>
              </a:ext>
            </a:extLst>
          </p:cNvPr>
          <p:cNvCxnSpPr>
            <a:stCxn id="62" idx="3"/>
            <a:endCxn id="4096" idx="1"/>
          </p:cNvCxnSpPr>
          <p:nvPr/>
        </p:nvCxnSpPr>
        <p:spPr>
          <a:xfrm>
            <a:off x="6500108" y="5158156"/>
            <a:ext cx="569962" cy="489831"/>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18" name="Verbinder: gewinkelt 4117">
            <a:extLst>
              <a:ext uri="{FF2B5EF4-FFF2-40B4-BE49-F238E27FC236}">
                <a16:creationId xmlns:a16="http://schemas.microsoft.com/office/drawing/2014/main" id="{A94CC2E2-0710-BB95-3575-6BF9ABDDC57A}"/>
              </a:ext>
            </a:extLst>
          </p:cNvPr>
          <p:cNvCxnSpPr>
            <a:cxnSpLocks/>
            <a:stCxn id="16" idx="3"/>
            <a:endCxn id="13" idx="1"/>
          </p:cNvCxnSpPr>
          <p:nvPr/>
        </p:nvCxnSpPr>
        <p:spPr>
          <a:xfrm flipV="1">
            <a:off x="8829790" y="4838787"/>
            <a:ext cx="420302" cy="357833"/>
          </a:xfrm>
          <a:prstGeom prst="bentConnector3">
            <a:avLst/>
          </a:prstGeom>
          <a:ln w="127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20" name="Verbinder: gewinkelt 4119">
            <a:extLst>
              <a:ext uri="{FF2B5EF4-FFF2-40B4-BE49-F238E27FC236}">
                <a16:creationId xmlns:a16="http://schemas.microsoft.com/office/drawing/2014/main" id="{936FCB74-05A2-4592-84AF-FBB08EEF80C8}"/>
              </a:ext>
            </a:extLst>
          </p:cNvPr>
          <p:cNvCxnSpPr>
            <a:cxnSpLocks/>
            <a:stCxn id="4096" idx="3"/>
            <a:endCxn id="13" idx="1"/>
          </p:cNvCxnSpPr>
          <p:nvPr/>
        </p:nvCxnSpPr>
        <p:spPr>
          <a:xfrm flipV="1">
            <a:off x="8829790" y="4838787"/>
            <a:ext cx="420302" cy="809200"/>
          </a:xfrm>
          <a:prstGeom prst="bentConnector3">
            <a:avLst/>
          </a:prstGeom>
          <a:ln w="127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22" name="Verbinder: gewinkelt 4121">
            <a:extLst>
              <a:ext uri="{FF2B5EF4-FFF2-40B4-BE49-F238E27FC236}">
                <a16:creationId xmlns:a16="http://schemas.microsoft.com/office/drawing/2014/main" id="{764C536A-7F87-1151-3224-3BACC9B44CDB}"/>
              </a:ext>
            </a:extLst>
          </p:cNvPr>
          <p:cNvCxnSpPr>
            <a:cxnSpLocks/>
            <a:stCxn id="61" idx="3"/>
            <a:endCxn id="13" idx="1"/>
          </p:cNvCxnSpPr>
          <p:nvPr/>
        </p:nvCxnSpPr>
        <p:spPr>
          <a:xfrm>
            <a:off x="8829790" y="4141342"/>
            <a:ext cx="420302" cy="697445"/>
          </a:xfrm>
          <a:prstGeom prst="bentConnector3">
            <a:avLst/>
          </a:prstGeom>
          <a:ln w="127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24" name="Verbinder: gewinkelt 4123">
            <a:extLst>
              <a:ext uri="{FF2B5EF4-FFF2-40B4-BE49-F238E27FC236}">
                <a16:creationId xmlns:a16="http://schemas.microsoft.com/office/drawing/2014/main" id="{558E52B7-747C-B5EE-5F47-FE2849C76703}"/>
              </a:ext>
            </a:extLst>
          </p:cNvPr>
          <p:cNvCxnSpPr>
            <a:cxnSpLocks/>
            <a:stCxn id="61" idx="3"/>
            <a:endCxn id="13" idx="1"/>
          </p:cNvCxnSpPr>
          <p:nvPr/>
        </p:nvCxnSpPr>
        <p:spPr>
          <a:xfrm>
            <a:off x="8829790" y="4141342"/>
            <a:ext cx="420302" cy="697445"/>
          </a:xfrm>
          <a:prstGeom prst="bentConnector3">
            <a:avLst/>
          </a:prstGeom>
          <a:ln w="12700">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Rechteck 26">
            <a:extLst>
              <a:ext uri="{FF2B5EF4-FFF2-40B4-BE49-F238E27FC236}">
                <a16:creationId xmlns:a16="http://schemas.microsoft.com/office/drawing/2014/main" id="{6BAFCBCA-E12C-BD81-5258-4910C7E26C91}"/>
              </a:ext>
            </a:extLst>
          </p:cNvPr>
          <p:cNvSpPr/>
          <p:nvPr/>
        </p:nvSpPr>
        <p:spPr>
          <a:xfrm>
            <a:off x="9203952" y="2821423"/>
            <a:ext cx="2804539" cy="357448"/>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200"/>
              <a:t>CO</a:t>
            </a:r>
            <a:r>
              <a:rPr lang="de-DE" sz="1200" baseline="-25000"/>
              <a:t>2 </a:t>
            </a:r>
            <a:r>
              <a:rPr lang="de-DE" sz="1200"/>
              <a:t>–Preis (</a:t>
            </a:r>
            <a:r>
              <a:rPr lang="de-DE" sz="1200" err="1"/>
              <a:t>n.B</a:t>
            </a:r>
            <a:r>
              <a:rPr lang="de-DE" sz="1200"/>
              <a:t>.)</a:t>
            </a:r>
          </a:p>
        </p:txBody>
      </p:sp>
    </p:spTree>
    <p:extLst>
      <p:ext uri="{BB962C8B-B14F-4D97-AF65-F5344CB8AC3E}">
        <p14:creationId xmlns:p14="http://schemas.microsoft.com/office/powerpoint/2010/main" val="34379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5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9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2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anim calcmode="lin" valueType="num">
                                      <p:cBhvr additive="base">
                                        <p:cTn id="59" dur="500" fill="hold"/>
                                        <p:tgtEl>
                                          <p:spTgt spid="42"/>
                                        </p:tgtEl>
                                        <p:attrNameLst>
                                          <p:attrName>ppt_x</p:attrName>
                                        </p:attrNameLst>
                                      </p:cBhvr>
                                      <p:tavLst>
                                        <p:tav tm="0">
                                          <p:val>
                                            <p:strVal val="#ppt_x"/>
                                          </p:val>
                                        </p:tav>
                                        <p:tav tm="100000">
                                          <p:val>
                                            <p:strVal val="#ppt_x"/>
                                          </p:val>
                                        </p:tav>
                                      </p:tavLst>
                                    </p:anim>
                                    <p:anim calcmode="lin" valueType="num">
                                      <p:cBhvr additive="base">
                                        <p:cTn id="60" dur="500" fill="hold"/>
                                        <p:tgtEl>
                                          <p:spTgt spid="4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129"/>
                                        </p:tgtEl>
                                        <p:attrNameLst>
                                          <p:attrName>style.visibility</p:attrName>
                                        </p:attrNameLst>
                                      </p:cBhvr>
                                      <p:to>
                                        <p:strVal val="visible"/>
                                      </p:to>
                                    </p:set>
                                    <p:anim calcmode="lin" valueType="num">
                                      <p:cBhvr additive="base">
                                        <p:cTn id="63" dur="500" fill="hold"/>
                                        <p:tgtEl>
                                          <p:spTgt spid="4129"/>
                                        </p:tgtEl>
                                        <p:attrNameLst>
                                          <p:attrName>ppt_x</p:attrName>
                                        </p:attrNameLst>
                                      </p:cBhvr>
                                      <p:tavLst>
                                        <p:tav tm="0">
                                          <p:val>
                                            <p:strVal val="#ppt_x"/>
                                          </p:val>
                                        </p:tav>
                                        <p:tav tm="100000">
                                          <p:val>
                                            <p:strVal val="#ppt_x"/>
                                          </p:val>
                                        </p:tav>
                                      </p:tavLst>
                                    </p:anim>
                                    <p:anim calcmode="lin" valueType="num">
                                      <p:cBhvr additive="base">
                                        <p:cTn id="64" dur="500" fill="hold"/>
                                        <p:tgtEl>
                                          <p:spTgt spid="412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130"/>
                                        </p:tgtEl>
                                        <p:attrNameLst>
                                          <p:attrName>style.visibility</p:attrName>
                                        </p:attrNameLst>
                                      </p:cBhvr>
                                      <p:to>
                                        <p:strVal val="visible"/>
                                      </p:to>
                                    </p:set>
                                    <p:anim calcmode="lin" valueType="num">
                                      <p:cBhvr additive="base">
                                        <p:cTn id="67" dur="500" fill="hold"/>
                                        <p:tgtEl>
                                          <p:spTgt spid="4130"/>
                                        </p:tgtEl>
                                        <p:attrNameLst>
                                          <p:attrName>ppt_x</p:attrName>
                                        </p:attrNameLst>
                                      </p:cBhvr>
                                      <p:tavLst>
                                        <p:tav tm="0">
                                          <p:val>
                                            <p:strVal val="#ppt_x"/>
                                          </p:val>
                                        </p:tav>
                                        <p:tav tm="100000">
                                          <p:val>
                                            <p:strVal val="#ppt_x"/>
                                          </p:val>
                                        </p:tav>
                                      </p:tavLst>
                                    </p:anim>
                                    <p:anim calcmode="lin" valueType="num">
                                      <p:cBhvr additive="base">
                                        <p:cTn id="68" dur="500" fill="hold"/>
                                        <p:tgtEl>
                                          <p:spTgt spid="413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131"/>
                                        </p:tgtEl>
                                        <p:attrNameLst>
                                          <p:attrName>style.visibility</p:attrName>
                                        </p:attrNameLst>
                                      </p:cBhvr>
                                      <p:to>
                                        <p:strVal val="visible"/>
                                      </p:to>
                                    </p:set>
                                    <p:anim calcmode="lin" valueType="num">
                                      <p:cBhvr additive="base">
                                        <p:cTn id="71" dur="500" fill="hold"/>
                                        <p:tgtEl>
                                          <p:spTgt spid="4131"/>
                                        </p:tgtEl>
                                        <p:attrNameLst>
                                          <p:attrName>ppt_x</p:attrName>
                                        </p:attrNameLst>
                                      </p:cBhvr>
                                      <p:tavLst>
                                        <p:tav tm="0">
                                          <p:val>
                                            <p:strVal val="#ppt_x"/>
                                          </p:val>
                                        </p:tav>
                                        <p:tav tm="100000">
                                          <p:val>
                                            <p:strVal val="#ppt_x"/>
                                          </p:val>
                                        </p:tav>
                                      </p:tavLst>
                                    </p:anim>
                                    <p:anim calcmode="lin" valueType="num">
                                      <p:cBhvr additive="base">
                                        <p:cTn id="72" dur="500" fill="hold"/>
                                        <p:tgtEl>
                                          <p:spTgt spid="413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132"/>
                                        </p:tgtEl>
                                        <p:attrNameLst>
                                          <p:attrName>style.visibility</p:attrName>
                                        </p:attrNameLst>
                                      </p:cBhvr>
                                      <p:to>
                                        <p:strVal val="visible"/>
                                      </p:to>
                                    </p:set>
                                    <p:anim calcmode="lin" valueType="num">
                                      <p:cBhvr additive="base">
                                        <p:cTn id="75" dur="500" fill="hold"/>
                                        <p:tgtEl>
                                          <p:spTgt spid="4132"/>
                                        </p:tgtEl>
                                        <p:attrNameLst>
                                          <p:attrName>ppt_x</p:attrName>
                                        </p:attrNameLst>
                                      </p:cBhvr>
                                      <p:tavLst>
                                        <p:tav tm="0">
                                          <p:val>
                                            <p:strVal val="#ppt_x"/>
                                          </p:val>
                                        </p:tav>
                                        <p:tav tm="100000">
                                          <p:val>
                                            <p:strVal val="#ppt_x"/>
                                          </p:val>
                                        </p:tav>
                                      </p:tavLst>
                                    </p:anim>
                                    <p:anim calcmode="lin" valueType="num">
                                      <p:cBhvr additive="base">
                                        <p:cTn id="76" dur="500" fill="hold"/>
                                        <p:tgtEl>
                                          <p:spTgt spid="413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500" fill="hold"/>
                                        <p:tgtEl>
                                          <p:spTgt spid="27"/>
                                        </p:tgtEl>
                                        <p:attrNameLst>
                                          <p:attrName>ppt_x</p:attrName>
                                        </p:attrNameLst>
                                      </p:cBhvr>
                                      <p:tavLst>
                                        <p:tav tm="0">
                                          <p:val>
                                            <p:strVal val="#ppt_x"/>
                                          </p:val>
                                        </p:tav>
                                        <p:tav tm="100000">
                                          <p:val>
                                            <p:strVal val="#ppt_x"/>
                                          </p:val>
                                        </p:tav>
                                      </p:tavLst>
                                    </p:anim>
                                    <p:anim calcmode="lin" valueType="num">
                                      <p:cBhvr additive="base">
                                        <p:cTn id="8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42" grpId="0" animBg="1"/>
      <p:bldP spid="60" grpId="0" animBg="1"/>
      <p:bldP spid="61" grpId="0" animBg="1"/>
      <p:bldP spid="62" grpId="0" animBg="1"/>
      <p:bldP spid="63" grpId="0" animBg="1"/>
      <p:bldP spid="4096" grpId="0" animBg="1"/>
      <p:bldP spid="4099" grpId="0" animBg="1"/>
      <p:bldP spid="4129" grpId="0" animBg="1"/>
      <p:bldP spid="4130" grpId="0" animBg="1"/>
      <p:bldP spid="4131" grpId="0" animBg="1"/>
      <p:bldP spid="4132" grpId="0" animBg="1"/>
      <p:bldP spid="4134"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33F7B9-1880-E029-6B48-00E01ADFAFBC}"/>
              </a:ext>
            </a:extLst>
          </p:cNvPr>
          <p:cNvSpPr>
            <a:spLocks noGrp="1"/>
          </p:cNvSpPr>
          <p:nvPr>
            <p:ph type="title"/>
          </p:nvPr>
        </p:nvSpPr>
        <p:spPr>
          <a:xfrm>
            <a:off x="1198066" y="128484"/>
            <a:ext cx="10801349" cy="308182"/>
          </a:xfrm>
        </p:spPr>
        <p:txBody>
          <a:bodyPr/>
          <a:lstStyle/>
          <a:p>
            <a:r>
              <a:rPr lang="de-DE" dirty="0"/>
              <a:t>Inhalt</a:t>
            </a:r>
          </a:p>
        </p:txBody>
      </p:sp>
      <p:sp>
        <p:nvSpPr>
          <p:cNvPr id="5" name="Datumsplatzhalter 4">
            <a:extLst>
              <a:ext uri="{FF2B5EF4-FFF2-40B4-BE49-F238E27FC236}">
                <a16:creationId xmlns:a16="http://schemas.microsoft.com/office/drawing/2014/main" id="{06E94308-520B-44E1-1B00-D178687B24AD}"/>
              </a:ext>
            </a:extLst>
          </p:cNvPr>
          <p:cNvSpPr>
            <a:spLocks noGrp="1"/>
          </p:cNvSpPr>
          <p:nvPr>
            <p:ph type="dt" sz="half" idx="14"/>
          </p:nvPr>
        </p:nvSpPr>
        <p:spPr/>
        <p:txBody>
          <a:bodyPr/>
          <a:lstStyle/>
          <a:p>
            <a:pPr>
              <a:defRPr/>
            </a:pPr>
            <a:fld id="{7E4165A3-ACD9-4AA5-B95A-82DA06B8D41A}" type="datetime1">
              <a:rPr lang="de-DE" smtClean="0"/>
              <a:pPr>
                <a:defRPr/>
              </a:pPr>
              <a:t>19.09.2023</a:t>
            </a:fld>
            <a:endParaRPr lang="de-DE"/>
          </a:p>
        </p:txBody>
      </p:sp>
      <p:sp>
        <p:nvSpPr>
          <p:cNvPr id="6" name="Foliennummernplatzhalter 5">
            <a:extLst>
              <a:ext uri="{FF2B5EF4-FFF2-40B4-BE49-F238E27FC236}">
                <a16:creationId xmlns:a16="http://schemas.microsoft.com/office/drawing/2014/main" id="{C2F221E9-20D0-5A71-EF7A-E649825B6031}"/>
              </a:ext>
            </a:extLst>
          </p:cNvPr>
          <p:cNvSpPr>
            <a:spLocks noGrp="1"/>
          </p:cNvSpPr>
          <p:nvPr>
            <p:ph type="sldNum" sz="quarter" idx="15"/>
          </p:nvPr>
        </p:nvSpPr>
        <p:spPr/>
        <p:txBody>
          <a:bodyPr/>
          <a:lstStyle/>
          <a:p>
            <a:pPr>
              <a:defRPr/>
            </a:pPr>
            <a:r>
              <a:rPr lang="de-DE"/>
              <a:t>Seite </a:t>
            </a:r>
            <a:fld id="{43310F81-32EE-4F95-9E9C-0BDC6AD52EEC}" type="slidenum">
              <a:rPr lang="de-DE" smtClean="0"/>
              <a:pPr>
                <a:defRPr/>
              </a:pPr>
              <a:t>8</a:t>
            </a:fld>
            <a:endParaRPr lang="de-DE"/>
          </a:p>
        </p:txBody>
      </p:sp>
      <p:sp>
        <p:nvSpPr>
          <p:cNvPr id="7" name="Rechteck: abgerundete Ecken 6">
            <a:extLst>
              <a:ext uri="{FF2B5EF4-FFF2-40B4-BE49-F238E27FC236}">
                <a16:creationId xmlns:a16="http://schemas.microsoft.com/office/drawing/2014/main" id="{0E2B73CE-933A-6E59-5556-D0F24248EAD7}"/>
              </a:ext>
            </a:extLst>
          </p:cNvPr>
          <p:cNvSpPr/>
          <p:nvPr/>
        </p:nvSpPr>
        <p:spPr>
          <a:xfrm>
            <a:off x="1204388" y="1344168"/>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solidFill>
                  <a:schemeClr val="tx1"/>
                </a:solidFill>
                <a:latin typeface="Arial"/>
                <a:ea typeface="+mn-ea"/>
                <a:cs typeface="+mn-cs"/>
              </a:rPr>
              <a:t>Motivation &amp; Fragestellung</a:t>
            </a:r>
          </a:p>
        </p:txBody>
      </p:sp>
      <p:sp>
        <p:nvSpPr>
          <p:cNvPr id="8" name="Rechteck: abgerundete Ecken 7">
            <a:extLst>
              <a:ext uri="{FF2B5EF4-FFF2-40B4-BE49-F238E27FC236}">
                <a16:creationId xmlns:a16="http://schemas.microsoft.com/office/drawing/2014/main" id="{65C9E791-B5D4-B9E7-0B7D-DC1DE181E4F6}"/>
              </a:ext>
            </a:extLst>
          </p:cNvPr>
          <p:cNvSpPr/>
          <p:nvPr/>
        </p:nvSpPr>
        <p:spPr>
          <a:xfrm>
            <a:off x="4685025" y="1344168"/>
            <a:ext cx="1913716" cy="1188720"/>
          </a:xfrm>
          <a:prstGeom prst="roundRect">
            <a:avLst/>
          </a:prstGeom>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solidFill>
                  <a:schemeClr val="bg1"/>
                </a:solidFill>
              </a:rPr>
              <a:t>Implementation</a:t>
            </a:r>
          </a:p>
        </p:txBody>
      </p:sp>
      <p:sp>
        <p:nvSpPr>
          <p:cNvPr id="9" name="Rechteck: abgerundete Ecken 8">
            <a:extLst>
              <a:ext uri="{FF2B5EF4-FFF2-40B4-BE49-F238E27FC236}">
                <a16:creationId xmlns:a16="http://schemas.microsoft.com/office/drawing/2014/main" id="{A75071DE-13CB-11B9-7FD8-A49E4FFABDAE}"/>
              </a:ext>
            </a:extLst>
          </p:cNvPr>
          <p:cNvSpPr/>
          <p:nvPr/>
        </p:nvSpPr>
        <p:spPr>
          <a:xfrm>
            <a:off x="8165662" y="1344168"/>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Validierung</a:t>
            </a:r>
          </a:p>
        </p:txBody>
      </p:sp>
      <p:sp>
        <p:nvSpPr>
          <p:cNvPr id="10" name="Rechteck: abgerundete Ecken 9">
            <a:extLst>
              <a:ext uri="{FF2B5EF4-FFF2-40B4-BE49-F238E27FC236}">
                <a16:creationId xmlns:a16="http://schemas.microsoft.com/office/drawing/2014/main" id="{2FA0B64C-251D-1CBE-B369-A209C3B49748}"/>
              </a:ext>
            </a:extLst>
          </p:cNvPr>
          <p:cNvSpPr/>
          <p:nvPr/>
        </p:nvSpPr>
        <p:spPr>
          <a:xfrm>
            <a:off x="2606346" y="3831337"/>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dirty="0"/>
              <a:t>Daten &amp; Annahmen</a:t>
            </a:r>
          </a:p>
        </p:txBody>
      </p:sp>
      <p:sp>
        <p:nvSpPr>
          <p:cNvPr id="11" name="Rechteck: abgerundete Ecken 10">
            <a:extLst>
              <a:ext uri="{FF2B5EF4-FFF2-40B4-BE49-F238E27FC236}">
                <a16:creationId xmlns:a16="http://schemas.microsoft.com/office/drawing/2014/main" id="{754ED11A-5EDD-1BB9-44E1-069D23F82BC4}"/>
              </a:ext>
            </a:extLst>
          </p:cNvPr>
          <p:cNvSpPr/>
          <p:nvPr/>
        </p:nvSpPr>
        <p:spPr>
          <a:xfrm>
            <a:off x="6102229" y="3831337"/>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Ergebnisse</a:t>
            </a:r>
          </a:p>
        </p:txBody>
      </p:sp>
      <p:sp>
        <p:nvSpPr>
          <p:cNvPr id="12" name="Rechteck: abgerundete Ecken 11">
            <a:extLst>
              <a:ext uri="{FF2B5EF4-FFF2-40B4-BE49-F238E27FC236}">
                <a16:creationId xmlns:a16="http://schemas.microsoft.com/office/drawing/2014/main" id="{AEBD0E54-6808-CEB1-761F-AA1867804FA6}"/>
              </a:ext>
            </a:extLst>
          </p:cNvPr>
          <p:cNvSpPr/>
          <p:nvPr/>
        </p:nvSpPr>
        <p:spPr>
          <a:xfrm>
            <a:off x="9565744" y="3826756"/>
            <a:ext cx="1913716" cy="118872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800" kern="1200"/>
              <a:t>Interpretation</a:t>
            </a:r>
          </a:p>
        </p:txBody>
      </p:sp>
      <p:pic>
        <p:nvPicPr>
          <p:cNvPr id="13" name="Grafik 12" descr="Fragezeichen mit einfarbiger Füllung">
            <a:extLst>
              <a:ext uri="{FF2B5EF4-FFF2-40B4-BE49-F238E27FC236}">
                <a16:creationId xmlns:a16="http://schemas.microsoft.com/office/drawing/2014/main" id="{266A6C9A-9372-77F1-3842-80AE783510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04388" y="1408440"/>
            <a:ext cx="464233" cy="464233"/>
          </a:xfrm>
          <a:prstGeom prst="rect">
            <a:avLst/>
          </a:prstGeom>
        </p:spPr>
      </p:pic>
      <p:pic>
        <p:nvPicPr>
          <p:cNvPr id="14" name="Graphic 10" descr="Research with solid fill">
            <a:extLst>
              <a:ext uri="{FF2B5EF4-FFF2-40B4-BE49-F238E27FC236}">
                <a16:creationId xmlns:a16="http://schemas.microsoft.com/office/drawing/2014/main" id="{B3B1EAB9-5845-A1AF-6CB3-6A57D7B274E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05914" y="3897475"/>
            <a:ext cx="316991" cy="316991"/>
          </a:xfrm>
          <a:prstGeom prst="rect">
            <a:avLst/>
          </a:prstGeom>
        </p:spPr>
      </p:pic>
      <p:pic>
        <p:nvPicPr>
          <p:cNvPr id="15" name="Graphic 12" descr="Route (Two Pins With A Path) with solid fill">
            <a:extLst>
              <a:ext uri="{FF2B5EF4-FFF2-40B4-BE49-F238E27FC236}">
                <a16:creationId xmlns:a16="http://schemas.microsoft.com/office/drawing/2014/main" id="{291B9B68-1A54-4E5D-F371-7BF787F43C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42371" y="1411299"/>
            <a:ext cx="369126" cy="369126"/>
          </a:xfrm>
          <a:prstGeom prst="rect">
            <a:avLst/>
          </a:prstGeom>
        </p:spPr>
      </p:pic>
      <p:pic>
        <p:nvPicPr>
          <p:cNvPr id="16" name="Graphic 16" descr="Presentation with pie chart with solid fill">
            <a:extLst>
              <a:ext uri="{FF2B5EF4-FFF2-40B4-BE49-F238E27FC236}">
                <a16:creationId xmlns:a16="http://schemas.microsoft.com/office/drawing/2014/main" id="{19B1BC35-1184-681E-44E4-DDE9CD1AF44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97691" y="3897475"/>
            <a:ext cx="407279" cy="407279"/>
          </a:xfrm>
          <a:prstGeom prst="rect">
            <a:avLst/>
          </a:prstGeom>
        </p:spPr>
      </p:pic>
      <p:pic>
        <p:nvPicPr>
          <p:cNvPr id="17" name="Grafik 16" descr="Abakus mit einfarbiger Füllung">
            <a:extLst>
              <a:ext uri="{FF2B5EF4-FFF2-40B4-BE49-F238E27FC236}">
                <a16:creationId xmlns:a16="http://schemas.microsoft.com/office/drawing/2014/main" id="{7E7AA31D-1EE3-A17E-8945-2FF6FDC9DB2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65662" y="1407980"/>
            <a:ext cx="401191" cy="401191"/>
          </a:xfrm>
          <a:prstGeom prst="rect">
            <a:avLst/>
          </a:prstGeom>
        </p:spPr>
      </p:pic>
      <p:pic>
        <p:nvPicPr>
          <p:cNvPr id="18" name="Graphic 22" descr="Upward trend with solid fill">
            <a:extLst>
              <a:ext uri="{FF2B5EF4-FFF2-40B4-BE49-F238E27FC236}">
                <a16:creationId xmlns:a16="http://schemas.microsoft.com/office/drawing/2014/main" id="{F548C62E-727B-8D7C-880D-811DD52D483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65744" y="3879538"/>
            <a:ext cx="343701" cy="343701"/>
          </a:xfrm>
          <a:prstGeom prst="rect">
            <a:avLst/>
          </a:prstGeom>
        </p:spPr>
      </p:pic>
      <p:cxnSp>
        <p:nvCxnSpPr>
          <p:cNvPr id="19" name="Gerade Verbindung mit Pfeil 18">
            <a:extLst>
              <a:ext uri="{FF2B5EF4-FFF2-40B4-BE49-F238E27FC236}">
                <a16:creationId xmlns:a16="http://schemas.microsoft.com/office/drawing/2014/main" id="{116362CA-66C6-C7A6-CEC6-628364FB038A}"/>
              </a:ext>
            </a:extLst>
          </p:cNvPr>
          <p:cNvCxnSpPr/>
          <p:nvPr/>
        </p:nvCxnSpPr>
        <p:spPr>
          <a:xfrm>
            <a:off x="1204388" y="3182112"/>
            <a:ext cx="10582228" cy="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20" name="Rechteck 19">
            <a:extLst>
              <a:ext uri="{FF2B5EF4-FFF2-40B4-BE49-F238E27FC236}">
                <a16:creationId xmlns:a16="http://schemas.microsoft.com/office/drawing/2014/main" id="{C717680B-08B3-EB08-C1B8-98D27799414F}"/>
              </a:ext>
            </a:extLst>
          </p:cNvPr>
          <p:cNvSpPr/>
          <p:nvPr/>
        </p:nvSpPr>
        <p:spPr>
          <a:xfrm rot="2762411">
            <a:off x="2065959" y="3087967"/>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1" name="Rechteck 20">
            <a:extLst>
              <a:ext uri="{FF2B5EF4-FFF2-40B4-BE49-F238E27FC236}">
                <a16:creationId xmlns:a16="http://schemas.microsoft.com/office/drawing/2014/main" id="{573D3FF4-1E1E-2C12-A4FC-CA3210891200}"/>
              </a:ext>
            </a:extLst>
          </p:cNvPr>
          <p:cNvSpPr/>
          <p:nvPr/>
        </p:nvSpPr>
        <p:spPr>
          <a:xfrm rot="2762411">
            <a:off x="3467611" y="3087966"/>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2" name="Rechteck 21">
            <a:extLst>
              <a:ext uri="{FF2B5EF4-FFF2-40B4-BE49-F238E27FC236}">
                <a16:creationId xmlns:a16="http://schemas.microsoft.com/office/drawing/2014/main" id="{736AB3F3-46E6-5388-3222-6F950D4D04D3}"/>
              </a:ext>
            </a:extLst>
          </p:cNvPr>
          <p:cNvSpPr/>
          <p:nvPr/>
        </p:nvSpPr>
        <p:spPr>
          <a:xfrm rot="2762411">
            <a:off x="5546596" y="3072898"/>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3" name="Rechteck 22">
            <a:extLst>
              <a:ext uri="{FF2B5EF4-FFF2-40B4-BE49-F238E27FC236}">
                <a16:creationId xmlns:a16="http://schemas.microsoft.com/office/drawing/2014/main" id="{1AB00473-F65C-C121-A88F-DE01BB769E4A}"/>
              </a:ext>
            </a:extLst>
          </p:cNvPr>
          <p:cNvSpPr/>
          <p:nvPr/>
        </p:nvSpPr>
        <p:spPr>
          <a:xfrm rot="2762411">
            <a:off x="6957572" y="3097110"/>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4" name="Rechteck 23">
            <a:extLst>
              <a:ext uri="{FF2B5EF4-FFF2-40B4-BE49-F238E27FC236}">
                <a16:creationId xmlns:a16="http://schemas.microsoft.com/office/drawing/2014/main" id="{5C7B7EFD-A59F-C037-FE62-564C656BCCF3}"/>
              </a:ext>
            </a:extLst>
          </p:cNvPr>
          <p:cNvSpPr/>
          <p:nvPr/>
        </p:nvSpPr>
        <p:spPr>
          <a:xfrm rot="2762411">
            <a:off x="9036557" y="3072898"/>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sp>
        <p:nvSpPr>
          <p:cNvPr id="25" name="Rechteck 24">
            <a:extLst>
              <a:ext uri="{FF2B5EF4-FFF2-40B4-BE49-F238E27FC236}">
                <a16:creationId xmlns:a16="http://schemas.microsoft.com/office/drawing/2014/main" id="{726BB3BD-D056-81F8-59DA-76C037EA9FCA}"/>
              </a:ext>
            </a:extLst>
          </p:cNvPr>
          <p:cNvSpPr/>
          <p:nvPr/>
        </p:nvSpPr>
        <p:spPr>
          <a:xfrm rot="2762411">
            <a:off x="10430899" y="3087967"/>
            <a:ext cx="190574" cy="18829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de-DE"/>
          </a:p>
        </p:txBody>
      </p:sp>
      <p:cxnSp>
        <p:nvCxnSpPr>
          <p:cNvPr id="26" name="Gerade Verbindung mit Pfeil 25">
            <a:extLst>
              <a:ext uri="{FF2B5EF4-FFF2-40B4-BE49-F238E27FC236}">
                <a16:creationId xmlns:a16="http://schemas.microsoft.com/office/drawing/2014/main" id="{5507683E-B137-DBF4-D2DF-1E3FD604890E}"/>
              </a:ext>
            </a:extLst>
          </p:cNvPr>
          <p:cNvCxnSpPr>
            <a:cxnSpLocks/>
          </p:cNvCxnSpPr>
          <p:nvPr/>
        </p:nvCxnSpPr>
        <p:spPr>
          <a:xfrm flipV="1">
            <a:off x="2157603" y="2568803"/>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7" name="Gerade Verbindung mit Pfeil 26">
            <a:extLst>
              <a:ext uri="{FF2B5EF4-FFF2-40B4-BE49-F238E27FC236}">
                <a16:creationId xmlns:a16="http://schemas.microsoft.com/office/drawing/2014/main" id="{C45EF932-CFB2-96E7-DF55-F423CF32CF34}"/>
              </a:ext>
            </a:extLst>
          </p:cNvPr>
          <p:cNvCxnSpPr>
            <a:cxnSpLocks/>
          </p:cNvCxnSpPr>
          <p:nvPr/>
        </p:nvCxnSpPr>
        <p:spPr>
          <a:xfrm flipV="1">
            <a:off x="3563204" y="331752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8" name="Gerade Verbindung mit Pfeil 27">
            <a:extLst>
              <a:ext uri="{FF2B5EF4-FFF2-40B4-BE49-F238E27FC236}">
                <a16:creationId xmlns:a16="http://schemas.microsoft.com/office/drawing/2014/main" id="{E37F0027-9A71-5323-9FD4-109C07089857}"/>
              </a:ext>
            </a:extLst>
          </p:cNvPr>
          <p:cNvCxnSpPr>
            <a:cxnSpLocks/>
          </p:cNvCxnSpPr>
          <p:nvPr/>
        </p:nvCxnSpPr>
        <p:spPr>
          <a:xfrm flipV="1">
            <a:off x="5642765" y="2568803"/>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9" name="Gerade Verbindung mit Pfeil 28">
            <a:extLst>
              <a:ext uri="{FF2B5EF4-FFF2-40B4-BE49-F238E27FC236}">
                <a16:creationId xmlns:a16="http://schemas.microsoft.com/office/drawing/2014/main" id="{21AAAFA9-D1FC-163E-9C98-4B912339F0E5}"/>
              </a:ext>
            </a:extLst>
          </p:cNvPr>
          <p:cNvCxnSpPr>
            <a:cxnSpLocks/>
          </p:cNvCxnSpPr>
          <p:nvPr/>
        </p:nvCxnSpPr>
        <p:spPr>
          <a:xfrm flipV="1">
            <a:off x="7048367" y="331752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30" name="Gerade Verbindung mit Pfeil 29">
            <a:extLst>
              <a:ext uri="{FF2B5EF4-FFF2-40B4-BE49-F238E27FC236}">
                <a16:creationId xmlns:a16="http://schemas.microsoft.com/office/drawing/2014/main" id="{A670A1A9-7B0F-EC4C-F482-A78328D76DA0}"/>
              </a:ext>
            </a:extLst>
          </p:cNvPr>
          <p:cNvCxnSpPr>
            <a:cxnSpLocks/>
          </p:cNvCxnSpPr>
          <p:nvPr/>
        </p:nvCxnSpPr>
        <p:spPr>
          <a:xfrm flipV="1">
            <a:off x="9127929" y="255373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31" name="Gerade Verbindung mit Pfeil 30">
            <a:extLst>
              <a:ext uri="{FF2B5EF4-FFF2-40B4-BE49-F238E27FC236}">
                <a16:creationId xmlns:a16="http://schemas.microsoft.com/office/drawing/2014/main" id="{8272E310-54AE-A9A3-DB80-C612D34EFF4E}"/>
              </a:ext>
            </a:extLst>
          </p:cNvPr>
          <p:cNvCxnSpPr>
            <a:cxnSpLocks/>
          </p:cNvCxnSpPr>
          <p:nvPr/>
        </p:nvCxnSpPr>
        <p:spPr>
          <a:xfrm flipV="1">
            <a:off x="10522602" y="3300985"/>
            <a:ext cx="0" cy="479366"/>
          </a:xfrm>
          <a:prstGeom prst="straightConnector1">
            <a:avLst/>
          </a:prstGeom>
          <a:ln w="19050">
            <a:headEnd type="none" w="med" len="med"/>
            <a:tailEnd type="none"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718294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Datumsplatzhalter 6">
            <a:extLst>
              <a:ext uri="{FF2B5EF4-FFF2-40B4-BE49-F238E27FC236}">
                <a16:creationId xmlns:a16="http://schemas.microsoft.com/office/drawing/2014/main" id="{D0E199D4-D705-0AD4-753F-18B1153AA5AE}"/>
              </a:ext>
            </a:extLst>
          </p:cNvPr>
          <p:cNvSpPr>
            <a:spLocks noGrp="1"/>
          </p:cNvSpPr>
          <p:nvPr>
            <p:ph type="dt"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03B497E7-E929-4064-B944-B3F4A4A7E440}" type="datetime1">
              <a:rPr lang="de-DE" altLang="de-DE" smtClean="0"/>
              <a:pPr eaLnBrk="1" fontAlgn="base" hangingPunct="1">
                <a:spcBef>
                  <a:spcPct val="0"/>
                </a:spcBef>
                <a:spcAft>
                  <a:spcPct val="0"/>
                </a:spcAft>
              </a:pPr>
              <a:t>19.09.2023</a:t>
            </a:fld>
            <a:endParaRPr lang="de-DE" altLang="de-DE"/>
          </a:p>
        </p:txBody>
      </p:sp>
      <p:sp>
        <p:nvSpPr>
          <p:cNvPr id="4102" name="Foliennummernplatzhalter 7">
            <a:extLst>
              <a:ext uri="{FF2B5EF4-FFF2-40B4-BE49-F238E27FC236}">
                <a16:creationId xmlns:a16="http://schemas.microsoft.com/office/drawing/2014/main" id="{BB14ADD2-A3C5-95BD-C53D-E3A99C59CD4C}"/>
              </a:ext>
            </a:extLst>
          </p:cNvPr>
          <p:cNvSpPr>
            <a:spLocks noGrp="1"/>
          </p:cNvSpPr>
          <p:nvPr>
            <p:ph type="sldNum" sz="quarter" idx="17"/>
          </p:nvPr>
        </p:nvSpPr>
        <p:spPr bwMode="auto">
          <a:xfrm>
            <a:off x="1206500" y="6361113"/>
            <a:ext cx="971550" cy="214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32" indent="-285744" eaLnBrk="0" hangingPunct="0">
              <a:defRPr>
                <a:solidFill>
                  <a:schemeClr val="tx1"/>
                </a:solidFill>
                <a:latin typeface="Arial" panose="020B0604020202020204" pitchFamily="34" charset="0"/>
                <a:cs typeface="Arial" panose="020B0604020202020204" pitchFamily="34" charset="0"/>
              </a:defRPr>
            </a:lvl2pPr>
            <a:lvl3pPr marL="1142971" indent="-228594" eaLnBrk="0" hangingPunct="0">
              <a:defRPr>
                <a:solidFill>
                  <a:schemeClr val="tx1"/>
                </a:solidFill>
                <a:latin typeface="Arial" panose="020B0604020202020204" pitchFamily="34" charset="0"/>
                <a:cs typeface="Arial" panose="020B0604020202020204" pitchFamily="34" charset="0"/>
              </a:defRPr>
            </a:lvl3pPr>
            <a:lvl4pPr marL="1600160" indent="-228594" eaLnBrk="0" hangingPunct="0">
              <a:defRPr>
                <a:solidFill>
                  <a:schemeClr val="tx1"/>
                </a:solidFill>
                <a:latin typeface="Arial" panose="020B0604020202020204" pitchFamily="34" charset="0"/>
                <a:cs typeface="Arial" panose="020B0604020202020204" pitchFamily="34" charset="0"/>
              </a:defRPr>
            </a:lvl4pPr>
            <a:lvl5pPr marL="2057349" indent="-228594" eaLnBrk="0" hangingPunct="0">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a:t>Seite </a:t>
            </a:r>
            <a:fld id="{7F5CFEBC-59A2-48F9-8A4C-99D6EE2A2DB4}" type="slidenum">
              <a:rPr lang="de-DE" altLang="de-DE"/>
              <a:pPr eaLnBrk="1" hangingPunct="1"/>
              <a:t>9</a:t>
            </a:fld>
            <a:endParaRPr lang="de-DE" altLang="de-DE"/>
          </a:p>
        </p:txBody>
      </p:sp>
      <p:pic>
        <p:nvPicPr>
          <p:cNvPr id="6" name="Grafik 5">
            <a:extLst>
              <a:ext uri="{FF2B5EF4-FFF2-40B4-BE49-F238E27FC236}">
                <a16:creationId xmlns:a16="http://schemas.microsoft.com/office/drawing/2014/main" id="{4E068285-FB45-4CCA-959B-26AAE065B4D2}"/>
              </a:ext>
            </a:extLst>
          </p:cNvPr>
          <p:cNvPicPr>
            <a:picLocks noChangeAspect="1"/>
          </p:cNvPicPr>
          <p:nvPr/>
        </p:nvPicPr>
        <p:blipFill>
          <a:blip r:embed="rId3"/>
          <a:stretch>
            <a:fillRect/>
          </a:stretch>
        </p:blipFill>
        <p:spPr>
          <a:xfrm>
            <a:off x="1184201" y="843321"/>
            <a:ext cx="4192505" cy="2440512"/>
          </a:xfrm>
          <a:prstGeom prst="rect">
            <a:avLst/>
          </a:prstGeom>
          <a:ln w="19050">
            <a:solidFill>
              <a:schemeClr val="accent3"/>
            </a:solidFill>
          </a:ln>
        </p:spPr>
      </p:pic>
      <p:pic>
        <p:nvPicPr>
          <p:cNvPr id="10" name="Grafik 9">
            <a:extLst>
              <a:ext uri="{FF2B5EF4-FFF2-40B4-BE49-F238E27FC236}">
                <a16:creationId xmlns:a16="http://schemas.microsoft.com/office/drawing/2014/main" id="{98442CE1-2658-192B-9686-010E210A93DC}"/>
              </a:ext>
            </a:extLst>
          </p:cNvPr>
          <p:cNvPicPr>
            <a:picLocks noChangeAspect="1"/>
          </p:cNvPicPr>
          <p:nvPr/>
        </p:nvPicPr>
        <p:blipFill>
          <a:blip r:embed="rId4"/>
          <a:stretch>
            <a:fillRect/>
          </a:stretch>
        </p:blipFill>
        <p:spPr>
          <a:xfrm>
            <a:off x="5464139" y="843321"/>
            <a:ext cx="4197149" cy="2440512"/>
          </a:xfrm>
          <a:prstGeom prst="rect">
            <a:avLst/>
          </a:prstGeom>
          <a:ln w="19050">
            <a:solidFill>
              <a:schemeClr val="accent3"/>
            </a:solidFill>
          </a:ln>
        </p:spPr>
      </p:pic>
      <p:sp>
        <p:nvSpPr>
          <p:cNvPr id="12" name="Rechteck: abgerundete Ecken 11">
            <a:extLst>
              <a:ext uri="{FF2B5EF4-FFF2-40B4-BE49-F238E27FC236}">
                <a16:creationId xmlns:a16="http://schemas.microsoft.com/office/drawing/2014/main" id="{EB7C3DA0-F7B5-DB79-0085-D523265A6E6F}"/>
              </a:ext>
            </a:extLst>
          </p:cNvPr>
          <p:cNvSpPr/>
          <p:nvPr/>
        </p:nvSpPr>
        <p:spPr>
          <a:xfrm>
            <a:off x="1184202" y="164735"/>
            <a:ext cx="672030" cy="333139"/>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3" name="Titel 10">
            <a:extLst>
              <a:ext uri="{FF2B5EF4-FFF2-40B4-BE49-F238E27FC236}">
                <a16:creationId xmlns:a16="http://schemas.microsoft.com/office/drawing/2014/main" id="{F0C4366A-2670-3938-FD5B-59D1FFD83B88}"/>
              </a:ext>
            </a:extLst>
          </p:cNvPr>
          <p:cNvSpPr txBox="1">
            <a:spLocks/>
          </p:cNvSpPr>
          <p:nvPr/>
        </p:nvSpPr>
        <p:spPr bwMode="auto">
          <a:xfrm>
            <a:off x="1943410" y="185533"/>
            <a:ext cx="3094934" cy="333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defTabSz="455602" rtl="0" eaLnBrk="1" fontAlgn="base" hangingPunct="1">
              <a:lnSpc>
                <a:spcPts val="3000"/>
              </a:lnSpc>
              <a:spcBef>
                <a:spcPct val="0"/>
              </a:spcBef>
              <a:spcAft>
                <a:spcPct val="0"/>
              </a:spcAft>
              <a:defRPr sz="3000" b="1" kern="1200">
                <a:solidFill>
                  <a:schemeClr val="tx1"/>
                </a:solidFill>
                <a:latin typeface="Arial"/>
                <a:ea typeface="+mj-ea"/>
                <a:cs typeface="+mj-cs"/>
              </a:defRPr>
            </a:lvl1pPr>
            <a:lvl2pPr algn="l" defTabSz="455602" rtl="0" eaLnBrk="1" fontAlgn="base" hangingPunct="1">
              <a:lnSpc>
                <a:spcPts val="3000"/>
              </a:lnSpc>
              <a:spcBef>
                <a:spcPct val="0"/>
              </a:spcBef>
              <a:spcAft>
                <a:spcPct val="0"/>
              </a:spcAft>
              <a:defRPr sz="3000" b="1">
                <a:solidFill>
                  <a:schemeClr val="tx1"/>
                </a:solidFill>
                <a:latin typeface="Arial" pitchFamily="34" charset="0"/>
              </a:defRPr>
            </a:lvl2pPr>
            <a:lvl3pPr algn="l" defTabSz="455602" rtl="0" eaLnBrk="1" fontAlgn="base" hangingPunct="1">
              <a:lnSpc>
                <a:spcPts val="3000"/>
              </a:lnSpc>
              <a:spcBef>
                <a:spcPct val="0"/>
              </a:spcBef>
              <a:spcAft>
                <a:spcPct val="0"/>
              </a:spcAft>
              <a:defRPr sz="3000" b="1">
                <a:solidFill>
                  <a:schemeClr val="tx1"/>
                </a:solidFill>
                <a:latin typeface="Arial" pitchFamily="34" charset="0"/>
              </a:defRPr>
            </a:lvl3pPr>
            <a:lvl4pPr algn="l" defTabSz="455602" rtl="0" eaLnBrk="1" fontAlgn="base" hangingPunct="1">
              <a:lnSpc>
                <a:spcPts val="3000"/>
              </a:lnSpc>
              <a:spcBef>
                <a:spcPct val="0"/>
              </a:spcBef>
              <a:spcAft>
                <a:spcPct val="0"/>
              </a:spcAft>
              <a:defRPr sz="3000" b="1">
                <a:solidFill>
                  <a:schemeClr val="tx1"/>
                </a:solidFill>
                <a:latin typeface="Arial" pitchFamily="34" charset="0"/>
              </a:defRPr>
            </a:lvl4pPr>
            <a:lvl5pPr algn="l" defTabSz="455602" rtl="0" eaLnBrk="1" fontAlgn="base" hangingPunct="1">
              <a:lnSpc>
                <a:spcPts val="3000"/>
              </a:lnSpc>
              <a:spcBef>
                <a:spcPct val="0"/>
              </a:spcBef>
              <a:spcAft>
                <a:spcPct val="0"/>
              </a:spcAft>
              <a:defRPr sz="3000" b="1">
                <a:solidFill>
                  <a:schemeClr val="tx1"/>
                </a:solidFill>
                <a:latin typeface="Arial" pitchFamily="34" charset="0"/>
              </a:defRPr>
            </a:lvl5pPr>
            <a:lvl6pPr marL="457189" algn="l" defTabSz="455602" rtl="0" eaLnBrk="1" fontAlgn="base" hangingPunct="1">
              <a:lnSpc>
                <a:spcPts val="2800"/>
              </a:lnSpc>
              <a:spcBef>
                <a:spcPct val="0"/>
              </a:spcBef>
              <a:spcAft>
                <a:spcPct val="0"/>
              </a:spcAft>
              <a:defRPr sz="3200" b="1">
                <a:solidFill>
                  <a:schemeClr val="tx1"/>
                </a:solidFill>
                <a:latin typeface="Arial" pitchFamily="34" charset="0"/>
              </a:defRPr>
            </a:lvl6pPr>
            <a:lvl7pPr marL="914377" algn="l" defTabSz="455602" rtl="0" eaLnBrk="1" fontAlgn="base" hangingPunct="1">
              <a:lnSpc>
                <a:spcPts val="2800"/>
              </a:lnSpc>
              <a:spcBef>
                <a:spcPct val="0"/>
              </a:spcBef>
              <a:spcAft>
                <a:spcPct val="0"/>
              </a:spcAft>
              <a:defRPr sz="3200" b="1">
                <a:solidFill>
                  <a:schemeClr val="tx1"/>
                </a:solidFill>
                <a:latin typeface="Arial" pitchFamily="34" charset="0"/>
              </a:defRPr>
            </a:lvl7pPr>
            <a:lvl8pPr marL="1371566" algn="l" defTabSz="455602" rtl="0" eaLnBrk="1" fontAlgn="base" hangingPunct="1">
              <a:lnSpc>
                <a:spcPts val="2800"/>
              </a:lnSpc>
              <a:spcBef>
                <a:spcPct val="0"/>
              </a:spcBef>
              <a:spcAft>
                <a:spcPct val="0"/>
              </a:spcAft>
              <a:defRPr sz="3200" b="1">
                <a:solidFill>
                  <a:schemeClr val="tx1"/>
                </a:solidFill>
                <a:latin typeface="Arial" pitchFamily="34" charset="0"/>
              </a:defRPr>
            </a:lvl8pPr>
            <a:lvl9pPr marL="1828754" algn="l" defTabSz="455602" rtl="0" eaLnBrk="1" fontAlgn="base" hangingPunct="1">
              <a:lnSpc>
                <a:spcPts val="2800"/>
              </a:lnSpc>
              <a:spcBef>
                <a:spcPct val="0"/>
              </a:spcBef>
              <a:spcAft>
                <a:spcPct val="0"/>
              </a:spcAft>
              <a:defRPr sz="3200" b="1">
                <a:solidFill>
                  <a:schemeClr val="tx1"/>
                </a:solidFill>
                <a:latin typeface="Arial" pitchFamily="34" charset="0"/>
              </a:defRPr>
            </a:lvl9pPr>
          </a:lstStyle>
          <a:p>
            <a:r>
              <a:rPr lang="de-DE" altLang="de-DE">
                <a:latin typeface="Arial" pitchFamily="34" charset="0"/>
              </a:rPr>
              <a:t>Implementation</a:t>
            </a:r>
          </a:p>
        </p:txBody>
      </p:sp>
      <p:pic>
        <p:nvPicPr>
          <p:cNvPr id="14" name="Graphic 12" descr="Route (Two Pins With A Path) with solid fill">
            <a:extLst>
              <a:ext uri="{FF2B5EF4-FFF2-40B4-BE49-F238E27FC236}">
                <a16:creationId xmlns:a16="http://schemas.microsoft.com/office/drawing/2014/main" id="{69462B24-B378-5A2C-0EC8-41FA31FA3C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30100" y="185533"/>
            <a:ext cx="380233" cy="333139"/>
          </a:xfrm>
          <a:prstGeom prst="rect">
            <a:avLst/>
          </a:prstGeom>
        </p:spPr>
      </p:pic>
      <p:sp>
        <p:nvSpPr>
          <p:cNvPr id="15" name="Textfeld 14">
            <a:extLst>
              <a:ext uri="{FF2B5EF4-FFF2-40B4-BE49-F238E27FC236}">
                <a16:creationId xmlns:a16="http://schemas.microsoft.com/office/drawing/2014/main" id="{78860B28-30D2-9EA7-5CFB-07DE2B83FE08}"/>
              </a:ext>
            </a:extLst>
          </p:cNvPr>
          <p:cNvSpPr txBox="1"/>
          <p:nvPr/>
        </p:nvSpPr>
        <p:spPr>
          <a:xfrm>
            <a:off x="1108002" y="482970"/>
            <a:ext cx="2531462" cy="338554"/>
          </a:xfrm>
          <a:prstGeom prst="rect">
            <a:avLst/>
          </a:prstGeom>
          <a:noFill/>
        </p:spPr>
        <p:txBody>
          <a:bodyPr wrap="none" rtlCol="0">
            <a:spAutoFit/>
          </a:bodyPr>
          <a:lstStyle/>
          <a:p>
            <a:r>
              <a:rPr lang="de-DE" sz="1600" dirty="0"/>
              <a:t>Abbildung der Netzwerke:</a:t>
            </a:r>
          </a:p>
        </p:txBody>
      </p:sp>
      <p:pic>
        <p:nvPicPr>
          <p:cNvPr id="2" name="Grafik 1">
            <a:extLst>
              <a:ext uri="{FF2B5EF4-FFF2-40B4-BE49-F238E27FC236}">
                <a16:creationId xmlns:a16="http://schemas.microsoft.com/office/drawing/2014/main" id="{76E0D6CA-E154-93DB-E843-85880BD1725A}"/>
              </a:ext>
            </a:extLst>
          </p:cNvPr>
          <p:cNvPicPr>
            <a:picLocks noChangeAspect="1"/>
          </p:cNvPicPr>
          <p:nvPr/>
        </p:nvPicPr>
        <p:blipFill>
          <a:blip r:embed="rId7"/>
          <a:stretch>
            <a:fillRect/>
          </a:stretch>
        </p:blipFill>
        <p:spPr>
          <a:xfrm>
            <a:off x="5464138" y="3395147"/>
            <a:ext cx="4197149" cy="2440511"/>
          </a:xfrm>
          <a:prstGeom prst="rect">
            <a:avLst/>
          </a:prstGeom>
          <a:ln w="19050">
            <a:solidFill>
              <a:schemeClr val="accent3"/>
            </a:solidFill>
          </a:ln>
        </p:spPr>
      </p:pic>
      <p:pic>
        <p:nvPicPr>
          <p:cNvPr id="3" name="Grafik 2">
            <a:extLst>
              <a:ext uri="{FF2B5EF4-FFF2-40B4-BE49-F238E27FC236}">
                <a16:creationId xmlns:a16="http://schemas.microsoft.com/office/drawing/2014/main" id="{030CB52C-2BB8-7CF0-6B1C-5249FD4F6749}"/>
              </a:ext>
            </a:extLst>
          </p:cNvPr>
          <p:cNvPicPr>
            <a:picLocks noChangeAspect="1"/>
          </p:cNvPicPr>
          <p:nvPr/>
        </p:nvPicPr>
        <p:blipFill>
          <a:blip r:embed="rId8"/>
          <a:stretch>
            <a:fillRect/>
          </a:stretch>
        </p:blipFill>
        <p:spPr>
          <a:xfrm>
            <a:off x="1184201" y="3395147"/>
            <a:ext cx="4192505" cy="2440511"/>
          </a:xfrm>
          <a:prstGeom prst="rect">
            <a:avLst/>
          </a:prstGeom>
          <a:ln w="19050">
            <a:solidFill>
              <a:schemeClr val="accent3"/>
            </a:solidFill>
          </a:ln>
        </p:spPr>
      </p:pic>
      <p:sp>
        <p:nvSpPr>
          <p:cNvPr id="7" name="Textfeld 6">
            <a:extLst>
              <a:ext uri="{FF2B5EF4-FFF2-40B4-BE49-F238E27FC236}">
                <a16:creationId xmlns:a16="http://schemas.microsoft.com/office/drawing/2014/main" id="{5097C459-8AFC-D6BC-FCAA-CF15A8FA44DD}"/>
              </a:ext>
            </a:extLst>
          </p:cNvPr>
          <p:cNvSpPr txBox="1"/>
          <p:nvPr/>
        </p:nvSpPr>
        <p:spPr>
          <a:xfrm>
            <a:off x="7918831" y="1297652"/>
            <a:ext cx="1380506" cy="338554"/>
          </a:xfrm>
          <a:prstGeom prst="rect">
            <a:avLst/>
          </a:prstGeom>
          <a:ln w="19050"/>
        </p:spPr>
        <p:style>
          <a:lnRef idx="2">
            <a:schemeClr val="accent3"/>
          </a:lnRef>
          <a:fillRef idx="1">
            <a:schemeClr val="lt1"/>
          </a:fillRef>
          <a:effectRef idx="0">
            <a:schemeClr val="accent3"/>
          </a:effectRef>
          <a:fontRef idx="minor">
            <a:schemeClr val="dk1"/>
          </a:fontRef>
        </p:style>
        <p:txBody>
          <a:bodyPr wrap="none" rtlCol="0">
            <a:spAutoFit/>
          </a:bodyPr>
          <a:lstStyle/>
          <a:p>
            <a:r>
              <a:rPr lang="de-DE" sz="1600">
                <a:latin typeface="Arial" panose="020B0604020202020204" pitchFamily="34" charset="0"/>
                <a:cs typeface="Arial" panose="020B0604020202020204" pitchFamily="34" charset="0"/>
              </a:rPr>
              <a:t>EE-Netzwerk</a:t>
            </a:r>
            <a:endParaRPr lang="de-DE" sz="2000">
              <a:latin typeface="Arial" panose="020B0604020202020204" pitchFamily="34" charset="0"/>
              <a:cs typeface="Arial" panose="020B0604020202020204" pitchFamily="34" charset="0"/>
            </a:endParaRPr>
          </a:p>
        </p:txBody>
      </p:sp>
      <p:sp>
        <p:nvSpPr>
          <p:cNvPr id="8" name="Textfeld 7">
            <a:extLst>
              <a:ext uri="{FF2B5EF4-FFF2-40B4-BE49-F238E27FC236}">
                <a16:creationId xmlns:a16="http://schemas.microsoft.com/office/drawing/2014/main" id="{974DC932-AFA7-9717-ED29-F6EE8C976512}"/>
              </a:ext>
            </a:extLst>
          </p:cNvPr>
          <p:cNvSpPr txBox="1"/>
          <p:nvPr/>
        </p:nvSpPr>
        <p:spPr>
          <a:xfrm>
            <a:off x="3267753" y="1297652"/>
            <a:ext cx="1484702" cy="338554"/>
          </a:xfrm>
          <a:prstGeom prst="rect">
            <a:avLst/>
          </a:prstGeom>
          <a:ln w="19050"/>
        </p:spPr>
        <p:style>
          <a:lnRef idx="2">
            <a:schemeClr val="accent3"/>
          </a:lnRef>
          <a:fillRef idx="1">
            <a:schemeClr val="lt1"/>
          </a:fillRef>
          <a:effectRef idx="0">
            <a:schemeClr val="accent3"/>
          </a:effectRef>
          <a:fontRef idx="minor">
            <a:schemeClr val="dk1"/>
          </a:fontRef>
        </p:style>
        <p:txBody>
          <a:bodyPr wrap="none" rtlCol="0">
            <a:spAutoFit/>
          </a:bodyPr>
          <a:lstStyle/>
          <a:p>
            <a:r>
              <a:rPr lang="de-DE" sz="1600">
                <a:latin typeface="Arial" panose="020B0604020202020204" pitchFamily="34" charset="0"/>
                <a:cs typeface="Arial" panose="020B0604020202020204" pitchFamily="34" charset="0"/>
              </a:rPr>
              <a:t>Gas-Netzwerk</a:t>
            </a:r>
          </a:p>
        </p:txBody>
      </p:sp>
    </p:spTree>
    <p:extLst>
      <p:ext uri="{BB962C8B-B14F-4D97-AF65-F5344CB8AC3E}">
        <p14:creationId xmlns:p14="http://schemas.microsoft.com/office/powerpoint/2010/main" val="2778906704"/>
      </p:ext>
    </p:extLst>
  </p:cSld>
  <p:clrMapOvr>
    <a:masterClrMapping/>
  </p:clrMapOvr>
</p:sld>
</file>

<file path=ppt/theme/theme1.xml><?xml version="1.0" encoding="utf-8"?>
<a:theme xmlns:a="http://schemas.openxmlformats.org/drawingml/2006/main" name="Masterfolien ohne Erklärung_4_3_neu">
  <a:themeElements>
    <a:clrScheme name="TH Köln Spektrum">
      <a:dk1>
        <a:srgbClr val="000000"/>
      </a:dk1>
      <a:lt1>
        <a:srgbClr val="FFFFFF"/>
      </a:lt1>
      <a:dk2>
        <a:srgbClr val="808080"/>
      </a:dk2>
      <a:lt2>
        <a:srgbClr val="BFBFBF"/>
      </a:lt2>
      <a:accent1>
        <a:srgbClr val="C00009"/>
      </a:accent1>
      <a:accent2>
        <a:srgbClr val="E24300"/>
      </a:accent2>
      <a:accent3>
        <a:srgbClr val="9D167A"/>
      </a:accent3>
      <a:accent4>
        <a:srgbClr val="00CC00"/>
      </a:accent4>
      <a:accent5>
        <a:srgbClr val="FFFF00"/>
      </a:accent5>
      <a:accent6>
        <a:srgbClr val="259EFF"/>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effectLst/>
      </a:spPr>
      <a:bodyPr rtlCol="0" anchor="ctr"/>
      <a:lstStyle>
        <a:defPPr algn="ctr">
          <a:defRPr/>
        </a:defPPr>
      </a:lstStyle>
      <a:style>
        <a:lnRef idx="1">
          <a:schemeClr val="dk1"/>
        </a:lnRef>
        <a:fillRef idx="2">
          <a:schemeClr val="dk1"/>
        </a:fillRef>
        <a:effectRef idx="1">
          <a:schemeClr val="dk1"/>
        </a:effectRef>
        <a:fontRef idx="minor">
          <a:schemeClr val="dk1"/>
        </a:fontRef>
      </a:style>
    </a:spDef>
    <a:lnDef>
      <a:spPr>
        <a:ln w="12700">
          <a:solidFill>
            <a:schemeClr val="tx1"/>
          </a:solidFill>
          <a:tailEnd type="triangle" w="med" len="lg"/>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hk_ln_pptvorlage_4_3_Feb2016a.potx" id="{2E17C5D0-5A53-4A41-8E9A-5AD082D9CF5E}" vid="{F37A1DB4-1E5D-46A5-BF19-4476CA236F2B}"/>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7B7EDF83B9E19540BC085506308527C9" ma:contentTypeVersion="9" ma:contentTypeDescription="Ein neues Dokument erstellen." ma:contentTypeScope="" ma:versionID="7febe0e35699dba1d9bc27f6ca665bdb">
  <xsd:schema xmlns:xsd="http://www.w3.org/2001/XMLSchema" xmlns:xs="http://www.w3.org/2001/XMLSchema" xmlns:p="http://schemas.microsoft.com/office/2006/metadata/properties" xmlns:ns2="c2ee9973-d49c-4dbe-9587-b8d7de4a24d9" xmlns:ns3="c822e877-bc62-48ca-96f9-80021590a7b1" targetNamespace="http://schemas.microsoft.com/office/2006/metadata/properties" ma:root="true" ma:fieldsID="4613f7ad8e8beb0bbe2ad51779ef2b43" ns2:_="" ns3:_="">
    <xsd:import namespace="c2ee9973-d49c-4dbe-9587-b8d7de4a24d9"/>
    <xsd:import namespace="c822e877-bc62-48ca-96f9-80021590a7b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ee9973-d49c-4dbe-9587-b8d7de4a24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Bildmarkierungen" ma:readOnly="false" ma:fieldId="{5cf76f15-5ced-4ddc-b409-7134ff3c332f}" ma:taxonomyMulti="true" ma:sspId="14f4afa6-d477-4e7f-9106-51509c4efdc5"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22e877-bc62-48ca-96f9-80021590a7b1"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e9db0d9d-de48-48d1-92e6-38d464f44946}" ma:internalName="TaxCatchAll" ma:showField="CatchAllData" ma:web="c822e877-bc62-48ca-96f9-80021590a7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2ee9973-d49c-4dbe-9587-b8d7de4a24d9">
      <Terms xmlns="http://schemas.microsoft.com/office/infopath/2007/PartnerControls"/>
    </lcf76f155ced4ddcb4097134ff3c332f>
    <TaxCatchAll xmlns="c822e877-bc62-48ca-96f9-80021590a7b1" xsi:nil="true"/>
  </documentManagement>
</p:properties>
</file>

<file path=customXml/itemProps1.xml><?xml version="1.0" encoding="utf-8"?>
<ds:datastoreItem xmlns:ds="http://schemas.openxmlformats.org/officeDocument/2006/customXml" ds:itemID="{9E77F0AE-5FA0-4B4C-AB87-6CE07DF122A1}">
  <ds:schemaRefs>
    <ds:schemaRef ds:uri="http://schemas.microsoft.com/sharepoint/v3/contenttype/forms"/>
  </ds:schemaRefs>
</ds:datastoreItem>
</file>

<file path=customXml/itemProps2.xml><?xml version="1.0" encoding="utf-8"?>
<ds:datastoreItem xmlns:ds="http://schemas.openxmlformats.org/officeDocument/2006/customXml" ds:itemID="{8DECACB1-9039-4FFD-9DEF-FFC22552C539}">
  <ds:schemaRefs>
    <ds:schemaRef ds:uri="c2ee9973-d49c-4dbe-9587-b8d7de4a24d9"/>
    <ds:schemaRef ds:uri="c822e877-bc62-48ca-96f9-80021590a7b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4A8DC43-055E-40E7-8139-DFF1006A1E7C}">
  <ds:schemaRefs>
    <ds:schemaRef ds:uri="http://schemas.microsoft.com/office/infopath/2007/PartnerControls"/>
    <ds:schemaRef ds:uri="http://schemas.microsoft.com/office/2006/metadata/properties"/>
    <ds:schemaRef ds:uri="http://purl.org/dc/elements/1.1/"/>
    <ds:schemaRef ds:uri="http://purl.org/dc/dcmitype/"/>
    <ds:schemaRef ds:uri="http://schemas.microsoft.com/office/2006/documentManagement/types"/>
    <ds:schemaRef ds:uri="c822e877-bc62-48ca-96f9-80021590a7b1"/>
    <ds:schemaRef ds:uri="http://www.w3.org/XML/1998/namespace"/>
    <ds:schemaRef ds:uri="http://schemas.openxmlformats.org/package/2006/metadata/core-properties"/>
    <ds:schemaRef ds:uri="c2ee9973-d49c-4dbe-9587-b8d7de4a24d9"/>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1873</Words>
  <Application>Microsoft Office PowerPoint</Application>
  <PresentationFormat>Breitbild</PresentationFormat>
  <Paragraphs>405</Paragraphs>
  <Slides>24</Slides>
  <Notes>20</Notes>
  <HiddenSlides>1</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24</vt:i4>
      </vt:variant>
    </vt:vector>
  </HeadingPairs>
  <TitlesOfParts>
    <vt:vector size="32" baseType="lpstr">
      <vt:lpstr>Arial</vt:lpstr>
      <vt:lpstr>Calibri</vt:lpstr>
      <vt:lpstr>Calibri Light</vt:lpstr>
      <vt:lpstr>Cambria Math</vt:lpstr>
      <vt:lpstr>Georgia</vt:lpstr>
      <vt:lpstr>Symbol</vt:lpstr>
      <vt:lpstr>Wingdings</vt:lpstr>
      <vt:lpstr>Masterfolien ohne Erklärung_4_3_neu</vt:lpstr>
      <vt:lpstr>Modellierung von Energiesystemen  Projektgruppe 3</vt:lpstr>
      <vt:lpstr>Inhalt</vt:lpstr>
      <vt:lpstr>Inhalt</vt:lpstr>
      <vt:lpstr>Motivation</vt:lpstr>
      <vt:lpstr>Fragestellung</vt:lpstr>
      <vt:lpstr>Inhalt</vt:lpstr>
      <vt:lpstr>Daten &amp; Annahmen </vt:lpstr>
      <vt:lpstr>Inhalt</vt:lpstr>
      <vt:lpstr>PowerPoint-Präsentation</vt:lpstr>
      <vt:lpstr>Vorstellung der Learning Curve:</vt:lpstr>
      <vt:lpstr>Implementationsschema</vt:lpstr>
      <vt:lpstr>Inhalt</vt:lpstr>
      <vt:lpstr>Ergebnisse</vt:lpstr>
      <vt:lpstr>Ergebnisse</vt:lpstr>
      <vt:lpstr>PowerPoint-Präsentation</vt:lpstr>
      <vt:lpstr>PowerPoint-Präsentation</vt:lpstr>
      <vt:lpstr>Inhalt</vt:lpstr>
      <vt:lpstr>Validierung </vt:lpstr>
      <vt:lpstr>Inhalt</vt:lpstr>
      <vt:lpstr>Fazit </vt:lpstr>
      <vt:lpstr>Grenzen der Analyse</vt:lpstr>
      <vt:lpstr>Ausblick</vt:lpstr>
      <vt:lpstr>Literatur</vt:lpstr>
      <vt:lpstr>Daten &amp; Annahmen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Masterfolien</dc:title>
  <dc:creator>Marvin Brands</dc:creator>
  <cp:lastModifiedBy>Dennis Dirk Dethmann (ddethman)</cp:lastModifiedBy>
  <cp:revision>2</cp:revision>
  <cp:lastPrinted>2016-02-26T07:01:23Z</cp:lastPrinted>
  <dcterms:created xsi:type="dcterms:W3CDTF">2022-08-17T08:44:22Z</dcterms:created>
  <dcterms:modified xsi:type="dcterms:W3CDTF">2023-09-19T19:45:18Z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0x0101007B7EDF83B9E19540BC085506308527C9</vt:lpwstr>
  </property>
  <property fmtid="{D5CDD505-2E9C-101B-9397-08002B2CF9AE}" pid="3" name="MediaServiceImageTags">
    <vt:lpwstr/>
  </property>
</Properties>
</file>