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8" r:id="rId1"/>
  </p:sldMasterIdLst>
  <p:notesMasterIdLst>
    <p:notesMasterId r:id="rId23"/>
  </p:notesMasterIdLst>
  <p:sldIdLst>
    <p:sldId id="267" r:id="rId2"/>
    <p:sldId id="299" r:id="rId3"/>
    <p:sldId id="257" r:id="rId4"/>
    <p:sldId id="316" r:id="rId5"/>
    <p:sldId id="272" r:id="rId6"/>
    <p:sldId id="268" r:id="rId7"/>
    <p:sldId id="294" r:id="rId8"/>
    <p:sldId id="301" r:id="rId9"/>
    <p:sldId id="306" r:id="rId10"/>
    <p:sldId id="310" r:id="rId11"/>
    <p:sldId id="313" r:id="rId12"/>
    <p:sldId id="304" r:id="rId13"/>
    <p:sldId id="307" r:id="rId14"/>
    <p:sldId id="309" r:id="rId15"/>
    <p:sldId id="314" r:id="rId16"/>
    <p:sldId id="305" r:id="rId17"/>
    <p:sldId id="308" r:id="rId18"/>
    <p:sldId id="311" r:id="rId19"/>
    <p:sldId id="315" r:id="rId20"/>
    <p:sldId id="317" r:id="rId21"/>
    <p:sldId id="318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DBD9"/>
    <a:srgbClr val="02BAB1"/>
    <a:srgbClr val="0B9F5B"/>
    <a:srgbClr val="64C3B5"/>
    <a:srgbClr val="6472C4"/>
    <a:srgbClr val="434343"/>
    <a:srgbClr val="66CCFF"/>
    <a:srgbClr val="DDDDDD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7A9AE3-8407-CA40-B15D-ACBE2456B7FC}" v="22" dt="2023-10-25T20:46:31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1" autoAdjust="0"/>
    <p:restoredTop sz="94033" autoAdjust="0"/>
  </p:normalViewPr>
  <p:slideViewPr>
    <p:cSldViewPr snapToGrid="0">
      <p:cViewPr varScale="1">
        <p:scale>
          <a:sx n="119" d="100"/>
          <a:sy n="119" d="100"/>
        </p:scale>
        <p:origin x="6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2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Correa Alves" userId="3c8643c4ef5adb54" providerId="LiveId" clId="{3A7A9AE3-8407-CA40-B15D-ACBE2456B7FC}"/>
    <pc:docChg chg="undo custSel addSld delSld modSld">
      <pc:chgData name="Alexandre Correa Alves" userId="3c8643c4ef5adb54" providerId="LiveId" clId="{3A7A9AE3-8407-CA40-B15D-ACBE2456B7FC}" dt="2023-10-25T20:53:38.976" v="103" actId="14100"/>
      <pc:docMkLst>
        <pc:docMk/>
      </pc:docMkLst>
      <pc:sldChg chg="addSp delSp modSp mod setBg">
        <pc:chgData name="Alexandre Correa Alves" userId="3c8643c4ef5adb54" providerId="LiveId" clId="{3A7A9AE3-8407-CA40-B15D-ACBE2456B7FC}" dt="2023-10-25T20:53:38.976" v="103" actId="14100"/>
        <pc:sldMkLst>
          <pc:docMk/>
          <pc:sldMk cId="3716115341" sldId="312"/>
        </pc:sldMkLst>
        <pc:spChg chg="add del mod">
          <ac:chgData name="Alexandre Correa Alves" userId="3c8643c4ef5adb54" providerId="LiveId" clId="{3A7A9AE3-8407-CA40-B15D-ACBE2456B7FC}" dt="2023-10-25T20:45:03.056" v="80" actId="22"/>
          <ac:spMkLst>
            <pc:docMk/>
            <pc:sldMk cId="3716115341" sldId="312"/>
            <ac:spMk id="11" creationId="{7BFB8EE1-7768-09B6-EABE-F16435D6304B}"/>
          </ac:spMkLst>
        </pc:spChg>
        <pc:spChg chg="add del">
          <ac:chgData name="Alexandre Correa Alves" userId="3c8643c4ef5adb54" providerId="LiveId" clId="{3A7A9AE3-8407-CA40-B15D-ACBE2456B7FC}" dt="2023-10-25T20:44:40.837" v="73" actId="26606"/>
          <ac:spMkLst>
            <pc:docMk/>
            <pc:sldMk cId="3716115341" sldId="312"/>
            <ac:spMk id="13" creationId="{DAAE4CDD-124C-4DCF-9584-B6033B545DD5}"/>
          </ac:spMkLst>
        </pc:spChg>
        <pc:spChg chg="add del">
          <ac:chgData name="Alexandre Correa Alves" userId="3c8643c4ef5adb54" providerId="LiveId" clId="{3A7A9AE3-8407-CA40-B15D-ACBE2456B7FC}" dt="2023-10-25T20:44:40.837" v="73" actId="26606"/>
          <ac:spMkLst>
            <pc:docMk/>
            <pc:sldMk cId="3716115341" sldId="312"/>
            <ac:spMk id="16" creationId="{907EF6B7-1338-4443-8C46-6A318D952DFD}"/>
          </ac:spMkLst>
        </pc:spChg>
        <pc:spChg chg="del">
          <ac:chgData name="Alexandre Correa Alves" userId="3c8643c4ef5adb54" providerId="LiveId" clId="{3A7A9AE3-8407-CA40-B15D-ACBE2456B7FC}" dt="2023-10-25T20:37:22.252" v="50" actId="478"/>
          <ac:spMkLst>
            <pc:docMk/>
            <pc:sldMk cId="3716115341" sldId="312"/>
            <ac:spMk id="17" creationId="{3594DE52-7C66-4B4A-A0A2-6A19C13FEDE7}"/>
          </ac:spMkLst>
        </pc:spChg>
        <pc:spChg chg="add del">
          <ac:chgData name="Alexandre Correa Alves" userId="3c8643c4ef5adb54" providerId="LiveId" clId="{3A7A9AE3-8407-CA40-B15D-ACBE2456B7FC}" dt="2023-10-25T20:44:57.670" v="79" actId="26606"/>
          <ac:spMkLst>
            <pc:docMk/>
            <pc:sldMk cId="3716115341" sldId="312"/>
            <ac:spMk id="19" creationId="{D4974D33-8DC5-464E-8C6D-BE58F0669C17}"/>
          </ac:spMkLst>
        </pc:spChg>
        <pc:spChg chg="add del">
          <ac:chgData name="Alexandre Correa Alves" userId="3c8643c4ef5adb54" providerId="LiveId" clId="{3A7A9AE3-8407-CA40-B15D-ACBE2456B7FC}" dt="2023-10-25T20:44:40.837" v="73" actId="26606"/>
          <ac:spMkLst>
            <pc:docMk/>
            <pc:sldMk cId="3716115341" sldId="312"/>
            <ac:spMk id="20" creationId="{081E4A58-353D-44AE-B2FC-2A74E2E400F7}"/>
          </ac:spMkLst>
        </pc:spChg>
        <pc:spChg chg="add del">
          <ac:chgData name="Alexandre Correa Alves" userId="3c8643c4ef5adb54" providerId="LiveId" clId="{3A7A9AE3-8407-CA40-B15D-ACBE2456B7FC}" dt="2023-10-25T20:44:43.221" v="76" actId="26606"/>
          <ac:spMkLst>
            <pc:docMk/>
            <pc:sldMk cId="3716115341" sldId="312"/>
            <ac:spMk id="22" creationId="{100EDD19-6802-4EC3-95CE-CFFAB042CFD6}"/>
          </ac:spMkLst>
        </pc:spChg>
        <pc:spChg chg="add del">
          <ac:chgData name="Alexandre Correa Alves" userId="3c8643c4ef5adb54" providerId="LiveId" clId="{3A7A9AE3-8407-CA40-B15D-ACBE2456B7FC}" dt="2023-10-25T20:44:43.221" v="76" actId="26606"/>
          <ac:spMkLst>
            <pc:docMk/>
            <pc:sldMk cId="3716115341" sldId="312"/>
            <ac:spMk id="23" creationId="{DB17E863-922E-4C26-BD64-E8FD41D28661}"/>
          </ac:spMkLst>
        </pc:spChg>
        <pc:spChg chg="add del">
          <ac:chgData name="Alexandre Correa Alves" userId="3c8643c4ef5adb54" providerId="LiveId" clId="{3A7A9AE3-8407-CA40-B15D-ACBE2456B7FC}" dt="2023-10-25T20:44:57.670" v="79" actId="26606"/>
          <ac:spMkLst>
            <pc:docMk/>
            <pc:sldMk cId="3716115341" sldId="312"/>
            <ac:spMk id="25" creationId="{F13C74B1-5B17-4795-BED0-7140497B445A}"/>
          </ac:spMkLst>
        </pc:spChg>
        <pc:graphicFrameChg chg="add del mod modGraphic">
          <ac:chgData name="Alexandre Correa Alves" userId="3c8643c4ef5adb54" providerId="LiveId" clId="{3A7A9AE3-8407-CA40-B15D-ACBE2456B7FC}" dt="2023-10-25T20:10:23.438" v="36" actId="478"/>
          <ac:graphicFrameMkLst>
            <pc:docMk/>
            <pc:sldMk cId="3716115341" sldId="312"/>
            <ac:graphicFrameMk id="2" creationId="{B663C4C1-772B-3C64-9725-F25A4DAD12B9}"/>
          </ac:graphicFrameMkLst>
        </pc:graphicFrameChg>
        <pc:graphicFrameChg chg="add del mod">
          <ac:chgData name="Alexandre Correa Alves" userId="3c8643c4ef5adb54" providerId="LiveId" clId="{3A7A9AE3-8407-CA40-B15D-ACBE2456B7FC}" dt="2023-10-25T20:16:38.113" v="45" actId="478"/>
          <ac:graphicFrameMkLst>
            <pc:docMk/>
            <pc:sldMk cId="3716115341" sldId="312"/>
            <ac:graphicFrameMk id="3" creationId="{7697445B-1684-225B-6358-1F3AAF05CC3D}"/>
          </ac:graphicFrameMkLst>
        </pc:graphicFrameChg>
        <pc:graphicFrameChg chg="add del mod modGraphic">
          <ac:chgData name="Alexandre Correa Alves" userId="3c8643c4ef5adb54" providerId="LiveId" clId="{3A7A9AE3-8407-CA40-B15D-ACBE2456B7FC}" dt="2023-10-25T20:46:00.781" v="90"/>
          <ac:graphicFrameMkLst>
            <pc:docMk/>
            <pc:sldMk cId="3716115341" sldId="312"/>
            <ac:graphicFrameMk id="4" creationId="{2306DB10-53D1-0982-967F-9B9F983FBBA4}"/>
          </ac:graphicFrameMkLst>
        </pc:graphicFrameChg>
        <pc:graphicFrameChg chg="del modGraphic">
          <ac:chgData name="Alexandre Correa Alves" userId="3c8643c4ef5adb54" providerId="LiveId" clId="{3A7A9AE3-8407-CA40-B15D-ACBE2456B7FC}" dt="2023-10-25T20:03:54.653" v="2" actId="478"/>
          <ac:graphicFrameMkLst>
            <pc:docMk/>
            <pc:sldMk cId="3716115341" sldId="312"/>
            <ac:graphicFrameMk id="5" creationId="{33CB4FB1-1B43-4D0C-425B-332CE2E98947}"/>
          </ac:graphicFrameMkLst>
        </pc:graphicFrameChg>
        <pc:graphicFrameChg chg="add del mod">
          <ac:chgData name="Alexandre Correa Alves" userId="3c8643c4ef5adb54" providerId="LiveId" clId="{3A7A9AE3-8407-CA40-B15D-ACBE2456B7FC}" dt="2023-10-25T20:43:33.184" v="62"/>
          <ac:graphicFrameMkLst>
            <pc:docMk/>
            <pc:sldMk cId="3716115341" sldId="312"/>
            <ac:graphicFrameMk id="6" creationId="{EB687BCF-5B0B-6D0B-D8DA-C882BBEF22B9}"/>
          </ac:graphicFrameMkLst>
        </pc:graphicFrameChg>
        <pc:graphicFrameChg chg="add del mod">
          <ac:chgData name="Alexandre Correa Alves" userId="3c8643c4ef5adb54" providerId="LiveId" clId="{3A7A9AE3-8407-CA40-B15D-ACBE2456B7FC}" dt="2023-10-25T20:44:00.699" v="64"/>
          <ac:graphicFrameMkLst>
            <pc:docMk/>
            <pc:sldMk cId="3716115341" sldId="312"/>
            <ac:graphicFrameMk id="7" creationId="{B1E25050-E99E-D1D1-7C89-1A0A66CC0DED}"/>
          </ac:graphicFrameMkLst>
        </pc:graphicFrameChg>
        <pc:graphicFrameChg chg="add del mod">
          <ac:chgData name="Alexandre Correa Alves" userId="3c8643c4ef5adb54" providerId="LiveId" clId="{3A7A9AE3-8407-CA40-B15D-ACBE2456B7FC}" dt="2023-10-25T20:44:06.243" v="66"/>
          <ac:graphicFrameMkLst>
            <pc:docMk/>
            <pc:sldMk cId="3716115341" sldId="312"/>
            <ac:graphicFrameMk id="8" creationId="{5E36B5BD-6F7C-87F3-DB4A-A66450A0A7AC}"/>
          </ac:graphicFrameMkLst>
        </pc:graphicFrameChg>
        <pc:graphicFrameChg chg="add del mod">
          <ac:chgData name="Alexandre Correa Alves" userId="3c8643c4ef5adb54" providerId="LiveId" clId="{3A7A9AE3-8407-CA40-B15D-ACBE2456B7FC}" dt="2023-10-25T20:46:30.992" v="92"/>
          <ac:graphicFrameMkLst>
            <pc:docMk/>
            <pc:sldMk cId="3716115341" sldId="312"/>
            <ac:graphicFrameMk id="12" creationId="{5EA20E6D-18C6-C044-051F-F1800989D754}"/>
          </ac:graphicFrameMkLst>
        </pc:graphicFrameChg>
        <pc:graphicFrameChg chg="add mod modGraphic">
          <ac:chgData name="Alexandre Correa Alves" userId="3c8643c4ef5adb54" providerId="LiveId" clId="{3A7A9AE3-8407-CA40-B15D-ACBE2456B7FC}" dt="2023-10-25T20:53:38.976" v="103" actId="14100"/>
          <ac:graphicFrameMkLst>
            <pc:docMk/>
            <pc:sldMk cId="3716115341" sldId="312"/>
            <ac:graphicFrameMk id="14" creationId="{D8A5A9D0-4956-9CF1-A020-6202A4974216}"/>
          </ac:graphicFrameMkLst>
        </pc:graphicFrameChg>
        <pc:graphicFrameChg chg="add del">
          <ac:chgData name="Alexandre Correa Alves" userId="3c8643c4ef5adb54" providerId="LiveId" clId="{3A7A9AE3-8407-CA40-B15D-ACBE2456B7FC}" dt="2023-10-25T20:47:44.988" v="100" actId="478"/>
          <ac:graphicFrameMkLst>
            <pc:docMk/>
            <pc:sldMk cId="3716115341" sldId="312"/>
            <ac:graphicFrameMk id="15" creationId="{D8FFF9D5-9176-7276-F4CB-8B2980A8ADC1}"/>
          </ac:graphicFrameMkLst>
        </pc:graphicFrameChg>
        <pc:picChg chg="add del mod">
          <ac:chgData name="Alexandre Correa Alves" userId="3c8643c4ef5adb54" providerId="LiveId" clId="{3A7A9AE3-8407-CA40-B15D-ACBE2456B7FC}" dt="2023-10-25T20:44:23.804" v="68"/>
          <ac:picMkLst>
            <pc:docMk/>
            <pc:sldMk cId="3716115341" sldId="312"/>
            <ac:picMk id="9" creationId="{0C892948-3E19-C8B0-E8E5-77DFEFD40B24}"/>
          </ac:picMkLst>
        </pc:picChg>
        <pc:picChg chg="del">
          <ac:chgData name="Alexandre Correa Alves" userId="3c8643c4ef5adb54" providerId="LiveId" clId="{3A7A9AE3-8407-CA40-B15D-ACBE2456B7FC}" dt="2023-10-25T20:07:03.501" v="29" actId="478"/>
          <ac:picMkLst>
            <pc:docMk/>
            <pc:sldMk cId="3716115341" sldId="312"/>
            <ac:picMk id="18" creationId="{00000000-0000-0000-0000-000000000000}"/>
          </ac:picMkLst>
        </pc:picChg>
        <pc:picChg chg="add del">
          <ac:chgData name="Alexandre Correa Alves" userId="3c8643c4ef5adb54" providerId="LiveId" clId="{3A7A9AE3-8407-CA40-B15D-ACBE2456B7FC}" dt="2023-10-25T20:44:57.670" v="79" actId="26606"/>
          <ac:picMkLst>
            <pc:docMk/>
            <pc:sldMk cId="3716115341" sldId="312"/>
            <ac:picMk id="26" creationId="{641C406E-E5ED-0B7A-AACB-F3BDC89DE290}"/>
          </ac:picMkLst>
        </pc:picChg>
      </pc:sldChg>
      <pc:sldChg chg="delSp new del mod">
        <pc:chgData name="Alexandre Correa Alves" userId="3c8643c4ef5adb54" providerId="LiveId" clId="{3A7A9AE3-8407-CA40-B15D-ACBE2456B7FC}" dt="2023-10-25T20:17:27.520" v="49" actId="2696"/>
        <pc:sldMkLst>
          <pc:docMk/>
          <pc:sldMk cId="4251027728" sldId="313"/>
        </pc:sldMkLst>
        <pc:spChg chg="del">
          <ac:chgData name="Alexandre Correa Alves" userId="3c8643c4ef5adb54" providerId="LiveId" clId="{3A7A9AE3-8407-CA40-B15D-ACBE2456B7FC}" dt="2023-10-25T20:17:09.063" v="47" actId="478"/>
          <ac:spMkLst>
            <pc:docMk/>
            <pc:sldMk cId="4251027728" sldId="313"/>
            <ac:spMk id="2" creationId="{56885CC5-69A8-F79A-2764-37966910C8A6}"/>
          </ac:spMkLst>
        </pc:spChg>
        <pc:spChg chg="del">
          <ac:chgData name="Alexandre Correa Alves" userId="3c8643c4ef5adb54" providerId="LiveId" clId="{3A7A9AE3-8407-CA40-B15D-ACBE2456B7FC}" dt="2023-10-25T20:17:11.081" v="48" actId="478"/>
          <ac:spMkLst>
            <pc:docMk/>
            <pc:sldMk cId="4251027728" sldId="313"/>
            <ac:spMk id="3" creationId="{AD5B38FB-4248-2417-81FB-70556F80E7E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C0E9A-CAF1-44BA-8C98-5BE835AC7B3C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CCD0D-6437-4073-8960-8BC5F3D1E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40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47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716AE-B139-4AEF-8AC5-FCA3837D9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A8FC99-B924-4CC8-9782-1BAEFC5F5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52852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85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10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D7937-05B1-4276-9BB4-0691322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B13B8-6628-461E-A7DC-2E6DA8BC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589E931-040C-4BE8-A7E7-F9E03C0CBC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0" t="19842" r="8806" b="22465"/>
          <a:stretch/>
        </p:blipFill>
        <p:spPr>
          <a:xfrm>
            <a:off x="4869473" y="6338277"/>
            <a:ext cx="2453054" cy="38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2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89F59-64F4-4D36-975A-A572FDDF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49A5F1-4D26-4372-A429-02801E40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95669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2B96D-2AF0-478F-933F-07F7CFC6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416FF0-4972-444F-9596-0D3DB469F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2401C9-273D-4C9D-8957-984C097EE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6400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70A50-D06D-4105-8048-B11E8CB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99CF1-C8F4-4CFD-B5F6-F1E1CF44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5658EB-1D49-4F88-9830-F607BC5F4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867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5FE8F-00CA-445E-BF25-C8DAC77E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67159A-446E-4F5D-98C3-E4556E4A3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26234A-4931-4C7A-BD8E-599A6D5D8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27042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E4ECA-2699-4B8A-AEA5-677DE68F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FA993-DD33-4CF5-81E9-3DE9350B6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741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B4729D-8C1B-4D23-AF52-8E9140BB1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078809-54C6-4997-9CD5-3DB83AE2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3005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56A2B-C7C0-4889-A53E-E0E03C2B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2A0439-8AF0-4672-A9CB-8AB402CDD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221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C3565C-D140-4C0C-92F9-F31FDB21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EC85DB-826E-4880-8EB7-61B52CC15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EB6A379-C7A1-C478-481F-C20A958F295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91177" y="6492208"/>
            <a:ext cx="3828620" cy="36579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FFFBC1A1-73C2-44EA-BAB3-883B1A1D54D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598" y="6337394"/>
            <a:ext cx="2450804" cy="384081"/>
          </a:xfrm>
          <a:prstGeom prst="rect">
            <a:avLst/>
          </a:prstGeom>
        </p:spPr>
      </p:pic>
      <p:pic>
        <p:nvPicPr>
          <p:cNvPr id="12" name="Google Shape;62;p13">
            <a:extLst>
              <a:ext uri="{FF2B5EF4-FFF2-40B4-BE49-F238E27FC236}">
                <a16:creationId xmlns:a16="http://schemas.microsoft.com/office/drawing/2014/main" id="{4BEA60A4-638D-8732-B2AB-2631170FA69A}"/>
              </a:ext>
            </a:extLst>
          </p:cNvPr>
          <p:cNvPicPr preferRelativeResize="0"/>
          <p:nvPr userDrawn="1"/>
        </p:nvPicPr>
        <p:blipFill>
          <a:blip r:embed="rId15">
            <a:alphaModFix/>
          </a:blip>
          <a:stretch>
            <a:fillRect/>
          </a:stretch>
        </p:blipFill>
        <p:spPr>
          <a:xfrm flipH="1">
            <a:off x="9542770" y="4722638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ço Reservado para Número de Slide 4">
            <a:extLst>
              <a:ext uri="{FF2B5EF4-FFF2-40B4-BE49-F238E27FC236}">
                <a16:creationId xmlns:a16="http://schemas.microsoft.com/office/drawing/2014/main" id="{09040292-0E8C-4F41-9A6E-F23788BFD6D7}"/>
              </a:ext>
            </a:extLst>
          </p:cNvPr>
          <p:cNvSpPr txBox="1">
            <a:spLocks/>
          </p:cNvSpPr>
          <p:nvPr userDrawn="1"/>
        </p:nvSpPr>
        <p:spPr>
          <a:xfrm>
            <a:off x="11436626" y="379620"/>
            <a:ext cx="394251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Pentágono 10">
            <a:extLst>
              <a:ext uri="{FF2B5EF4-FFF2-40B4-BE49-F238E27FC236}">
                <a16:creationId xmlns:a16="http://schemas.microsoft.com/office/drawing/2014/main" id="{A06C3773-3A1D-4276-8032-C2F893906C97}"/>
              </a:ext>
            </a:extLst>
          </p:cNvPr>
          <p:cNvSpPr/>
          <p:nvPr userDrawn="1"/>
        </p:nvSpPr>
        <p:spPr>
          <a:xfrm>
            <a:off x="11519866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44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6.jpg"/><Relationship Id="rId4" Type="http://schemas.openxmlformats.org/officeDocument/2006/relationships/hyperlink" Target="https://www.populationdata.net/2020/10/27/trading-en-ligne-le-guide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package" Target="../embeddings/Planilha_do_Microsoft_Excel2.xlsx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bima.com.br/pt_br/noticias/cresce-numero-de-investidores-brasileiros-em-2022-e-perspectiva-para-2023-e-de-novo-aumento.htm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&#10;&#10;Descrição gerada automaticamente">
            <a:extLst>
              <a:ext uri="{FF2B5EF4-FFF2-40B4-BE49-F238E27FC236}">
                <a16:creationId xmlns:a16="http://schemas.microsoft.com/office/drawing/2014/main" id="{3908C80B-CAAA-79E0-62B1-66AF34458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2" y="0"/>
            <a:ext cx="12192002" cy="6858000"/>
          </a:xfrm>
          <a:prstGeom prst="rect">
            <a:avLst/>
          </a:prstGeom>
        </p:spPr>
      </p:pic>
      <p:grpSp>
        <p:nvGrpSpPr>
          <p:cNvPr id="56" name="Google Shape;56;p13"/>
          <p:cNvGrpSpPr/>
          <p:nvPr/>
        </p:nvGrpSpPr>
        <p:grpSpPr>
          <a:xfrm>
            <a:off x="-3251199" y="-304800"/>
            <a:ext cx="10893700" cy="7467600"/>
            <a:chOff x="-2438400" y="-228600"/>
            <a:chExt cx="8170275" cy="5600700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-2438400" y="0"/>
              <a:ext cx="8017875" cy="5372100"/>
              <a:chOff x="-2438400" y="0"/>
              <a:chExt cx="8017875" cy="5372100"/>
            </a:xfrm>
          </p:grpSpPr>
          <p:pic>
            <p:nvPicPr>
              <p:cNvPr id="58" name="Google Shape;58;p13"/>
              <p:cNvPicPr preferRelativeResize="0"/>
              <p:nvPr/>
            </p:nvPicPr>
            <p:blipFill rotWithShape="1">
              <a:blip r:embed="rId5">
                <a:alphaModFix/>
              </a:blip>
              <a:srcRect l="-43947"/>
              <a:stretch/>
            </p:blipFill>
            <p:spPr>
              <a:xfrm rot="10800000" flipH="1">
                <a:off x="-2438400" y="0"/>
                <a:ext cx="7987800" cy="5143500"/>
              </a:xfrm>
              <a:prstGeom prst="trapezoid">
                <a:avLst>
                  <a:gd name="adj" fmla="val 41313"/>
                </a:avLst>
              </a:prstGeom>
              <a:noFill/>
              <a:ln>
                <a:noFill/>
              </a:ln>
            </p:spPr>
          </p:pic>
          <p:cxnSp>
            <p:nvCxnSpPr>
              <p:cNvPr id="59" name="Google Shape;59;p13"/>
              <p:cNvCxnSpPr/>
              <p:nvPr/>
            </p:nvCxnSpPr>
            <p:spPr>
              <a:xfrm flipH="1">
                <a:off x="3371775" y="0"/>
                <a:ext cx="2207700" cy="5372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ADB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0" name="Google Shape;60;p13"/>
            <p:cNvCxnSpPr/>
            <p:nvPr/>
          </p:nvCxnSpPr>
          <p:spPr>
            <a:xfrm flipH="1">
              <a:off x="3524175" y="-228600"/>
              <a:ext cx="2207700" cy="5372100"/>
            </a:xfrm>
            <a:prstGeom prst="straightConnector1">
              <a:avLst/>
            </a:prstGeom>
            <a:noFill/>
            <a:ln w="19050" cap="flat" cmpd="sng">
              <a:solidFill>
                <a:srgbClr val="6ADB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" name="Google Shape;64;p13"/>
          <p:cNvSpPr txBox="1"/>
          <p:nvPr/>
        </p:nvSpPr>
        <p:spPr>
          <a:xfrm>
            <a:off x="266501" y="5078257"/>
            <a:ext cx="4330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lang="pt-BR" sz="1200" kern="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defTabSz="1219170">
              <a:buClr>
                <a:srgbClr val="000000"/>
              </a:buClr>
            </a:pPr>
            <a:r>
              <a:rPr lang="pt-BR" sz="1200" kern="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03/10/2023</a:t>
            </a:r>
            <a:endParaRPr kern="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684D99A-72DF-4D5F-8D9A-5736DBDA7732}"/>
              </a:ext>
            </a:extLst>
          </p:cNvPr>
          <p:cNvGrpSpPr/>
          <p:nvPr/>
        </p:nvGrpSpPr>
        <p:grpSpPr>
          <a:xfrm>
            <a:off x="0" y="27970"/>
            <a:ext cx="5282118" cy="5143500"/>
            <a:chOff x="4063978" y="94597"/>
            <a:chExt cx="2977228" cy="2308431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E5BFAF2-8E54-436D-B6EE-98DEE8DABB4E}"/>
                </a:ext>
              </a:extLst>
            </p:cNvPr>
            <p:cNvSpPr/>
            <p:nvPr/>
          </p:nvSpPr>
          <p:spPr>
            <a:xfrm rot="10800000">
              <a:off x="4063978" y="94597"/>
              <a:ext cx="2977228" cy="2308431"/>
            </a:xfrm>
            <a:prstGeom prst="rect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Google Shape;62;p13">
              <a:extLst>
                <a:ext uri="{FF2B5EF4-FFF2-40B4-BE49-F238E27FC236}">
                  <a16:creationId xmlns:a16="http://schemas.microsoft.com/office/drawing/2014/main" id="{64E7C09F-0341-482E-BCB1-79FB64B2AB76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 flipH="1">
              <a:off x="4126949" y="96004"/>
              <a:ext cx="2027620" cy="14072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07F0ED33-AD32-4C33-85BB-32CDD38A7B6A}"/>
              </a:ext>
            </a:extLst>
          </p:cNvPr>
          <p:cNvSpPr txBox="1">
            <a:spLocks/>
          </p:cNvSpPr>
          <p:nvPr/>
        </p:nvSpPr>
        <p:spPr>
          <a:xfrm>
            <a:off x="571152" y="2183536"/>
            <a:ext cx="5769507" cy="166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pt-BR"/>
            </a:defPPr>
            <a:lvl1pPr marR="0" lvl="0" indent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191919"/>
                </a:solidFill>
                <a:latin typeface="Open Sans"/>
                <a:ea typeface="Open Sans"/>
                <a:cs typeface="Open Sans"/>
              </a:defRPr>
            </a:lvl1pPr>
          </a:lstStyle>
          <a:p>
            <a:r>
              <a:rPr lang="pt-BR" sz="2400" dirty="0"/>
              <a:t>Estratégias de Investimento Orientadas por Algoritmos:</a:t>
            </a:r>
          </a:p>
          <a:p>
            <a:r>
              <a:rPr lang="pt-BR" sz="1800" b="0" dirty="0"/>
              <a:t> </a:t>
            </a:r>
            <a:r>
              <a:rPr lang="pt-BR" sz="1400" b="0" dirty="0"/>
              <a:t>O Impacto do Trading Advisor em investidores mais conscientes.</a:t>
            </a:r>
            <a:endParaRPr lang="da-DK" sz="1400" b="0" dirty="0"/>
          </a:p>
          <a:p>
            <a:endParaRPr lang="da-DK" dirty="0"/>
          </a:p>
        </p:txBody>
      </p:sp>
      <p:pic>
        <p:nvPicPr>
          <p:cNvPr id="21" name="Google Shape;91;p2">
            <a:extLst>
              <a:ext uri="{FF2B5EF4-FFF2-40B4-BE49-F238E27FC236}">
                <a16:creationId xmlns:a16="http://schemas.microsoft.com/office/drawing/2014/main" id="{EBC00D96-CC2E-DCAF-7F84-8EA4D40204A2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4556" t="15824" r="3673" b="14354"/>
          <a:stretch/>
        </p:blipFill>
        <p:spPr>
          <a:xfrm>
            <a:off x="362034" y="6321878"/>
            <a:ext cx="2582838" cy="529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176514" y="112935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3.iii. Principais variáveis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</a:t>
            </a:r>
            <a:r>
              <a:rPr lang="en-US" sz="12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12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33CB4FB1-1B43-4D0C-425B-332CE2E98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667424"/>
              </p:ext>
            </p:extLst>
          </p:nvPr>
        </p:nvGraphicFramePr>
        <p:xfrm>
          <a:off x="563418" y="826169"/>
          <a:ext cx="10612582" cy="5460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6291">
                  <a:extLst>
                    <a:ext uri="{9D8B030D-6E8A-4147-A177-3AD203B41FA5}">
                      <a16:colId xmlns:a16="http://schemas.microsoft.com/office/drawing/2014/main" val="1792819726"/>
                    </a:ext>
                  </a:extLst>
                </a:gridCol>
                <a:gridCol w="5306291">
                  <a:extLst>
                    <a:ext uri="{9D8B030D-6E8A-4147-A177-3AD203B41FA5}">
                      <a16:colId xmlns:a16="http://schemas.microsoft.com/office/drawing/2014/main" val="208157872"/>
                    </a:ext>
                  </a:extLst>
                </a:gridCol>
              </a:tblGrid>
              <a:tr h="322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Variáveis Quantitativas</a:t>
                      </a:r>
                    </a:p>
                  </a:txBody>
                  <a:tcPr>
                    <a:solidFill>
                      <a:srgbClr val="02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kern="1200" dirty="0">
                          <a:solidFill>
                            <a:schemeClr val="l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Variáveis Qualitativas</a:t>
                      </a:r>
                    </a:p>
                  </a:txBody>
                  <a:tcPr>
                    <a:solidFill>
                      <a:srgbClr val="02BA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578825"/>
                  </a:ext>
                </a:extLst>
              </a:tr>
              <a:tr h="322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Contínuas</a:t>
                      </a:r>
                    </a:p>
                  </a:txBody>
                  <a:tcPr>
                    <a:solidFill>
                      <a:srgbClr val="6ADB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Nominais</a:t>
                      </a:r>
                    </a:p>
                  </a:txBody>
                  <a:tcPr>
                    <a:solidFill>
                      <a:srgbClr val="6ADB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57640"/>
                  </a:ext>
                </a:extLst>
              </a:tr>
              <a:tr h="4542008">
                <a:tc>
                  <a:txBody>
                    <a:bodyPr/>
                    <a:lstStyle/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market_cap: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Capitalização de mercado da empresa.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enterprise_value: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Valor total da empresa.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total_revenue: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Receita total da empresa.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profit_margins: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Margens de lucro.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operating_margins: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Margens operacionais.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dividend_rate: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Taxa de dividendo.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beta: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Medida de volatilidade em relação ao mercado.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ebitda: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Lucro antes de juros, impostos, depreciação e amortização.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trailing_pe: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Relação preço/lucro (últimos 12 meses).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forward_pe: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Relação preço/lucro (projetado).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volume: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Volume de negociação.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average_volume: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Volume médio de negociação.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fifty_two_week_low: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Mínimo em 52 semanas.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fifty_two_week_high: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Máximo em 52 semanas.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price_to_sales_trailing_12_months: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Relação preço/vendas (últimos 12 meses).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fifty_day_average: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Média móvel de 50 dias.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two_hundred_day_average: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Média móvel de 200 dias.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trailing_annual_dividend_rate: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Taxa de dividendo anual (últimos 12 meses).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trailing_annual_dividend_yield: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Rendimento de dividendo anual (últimos 12 meses).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book_value: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Valor contábil.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price_to_book: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Relação preço/valor contábil.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earnings_quarterly_growth: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Crescimento dos ganhos trimestrais.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revenue_growth: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Crescimento da receita.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gross_margins: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Margens brutas.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ebitda_margins: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Margens EBITDA.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return_on_assets: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Retorno sobre ativos.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return_on_equity: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Retorno sobre o patrimônio líquido.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gross_profits: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Lucros brutos.</a:t>
                      </a:r>
                    </a:p>
                    <a:p>
                      <a:endParaRPr lang="pt-BR" sz="1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symbol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Símbolo da empresa.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long_name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Nome longo da empresa.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sector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Setor da empresa.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industry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Indústria da empresa.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exchange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Bolsa de valores em que a empresa está listada.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quote_type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Tipo de cotação (por exemplo, ações).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time_zone_full_name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Nome completo do fuso horário.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time_zone_short_name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Nome abreviado do fuso horário.</a:t>
                      </a:r>
                    </a:p>
                    <a:p>
                      <a:endParaRPr lang="pt-BR" sz="1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280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938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176514" y="112935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3.iii. Principais variáveis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</a:t>
            </a:r>
            <a:r>
              <a:rPr lang="en-US" sz="12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12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87C8E473-E234-B7B9-875F-AA29EA5769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668717"/>
              </p:ext>
            </p:extLst>
          </p:nvPr>
        </p:nvGraphicFramePr>
        <p:xfrm>
          <a:off x="845147" y="1046892"/>
          <a:ext cx="10501705" cy="4256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lanilha" r:id="rId3" imgW="33477200" imgH="12585700" progId="Excel.Sheet.12">
                  <p:embed/>
                </p:oleObj>
              </mc:Choice>
              <mc:Fallback>
                <p:oleObj name="Planilha" r:id="rId3" imgW="33477200" imgH="12585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5147" y="1046892"/>
                        <a:ext cx="10501705" cy="4256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73AD5AC5-5EE2-375A-EB93-C21F43519E8F}"/>
              </a:ext>
            </a:extLst>
          </p:cNvPr>
          <p:cNvSpPr txBox="1"/>
          <p:nvPr/>
        </p:nvSpPr>
        <p:spPr>
          <a:xfrm>
            <a:off x="7786071" y="5524243"/>
            <a:ext cx="3560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Clique duas na imagem vezes para o catalogo completo</a:t>
            </a:r>
          </a:p>
        </p:txBody>
      </p:sp>
    </p:spTree>
    <p:extLst>
      <p:ext uri="{BB962C8B-B14F-4D97-AF65-F5344CB8AC3E}">
        <p14:creationId xmlns:p14="http://schemas.microsoft.com/office/powerpoint/2010/main" val="3287736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12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7015" y="473649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3.iv. Base original – Dados das Cotações</a:t>
            </a:r>
          </a:p>
          <a:p>
            <a:r>
              <a:rPr lang="en-US" sz="13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13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</p:txBody>
      </p:sp>
      <p:sp>
        <p:nvSpPr>
          <p:cNvPr id="27" name="CaixaDeTexto 18">
            <a:extLst>
              <a:ext uri="{FF2B5EF4-FFF2-40B4-BE49-F238E27FC236}">
                <a16:creationId xmlns:a16="http://schemas.microsoft.com/office/drawing/2014/main" id="{6B77B00B-46BE-4304-8854-F63C7AC6E6E4}"/>
              </a:ext>
            </a:extLst>
          </p:cNvPr>
          <p:cNvSpPr txBox="1"/>
          <p:nvPr/>
        </p:nvSpPr>
        <p:spPr>
          <a:xfrm>
            <a:off x="3180250" y="1821319"/>
            <a:ext cx="753393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Visão da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Dados sobre as cotações de ações e suas variâncias negociadas por dia.</a:t>
            </a:r>
          </a:p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Filtros de inclusão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Empresa estar listada em bolsa de valores</a:t>
            </a:r>
          </a:p>
          <a:p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Filtros de exclusão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O código identificador da empresa (ticker/symbol) estar invalido ou desatualizado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Valores nulos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Período de Análise</a:t>
            </a:r>
          </a:p>
          <a:p>
            <a:endParaRPr lang="pt-BR" sz="1200" b="1" dirty="0">
              <a:solidFill>
                <a:srgbClr val="434343"/>
              </a:solidFill>
              <a:latin typeface="Open Sans" panose="020B060402020202020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Histórico: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01/01/2019 ~ 03/10/2023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8258BC-5206-4263-91C1-D3F15F631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31" y="1902791"/>
            <a:ext cx="2234596" cy="223459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0C027D9-8554-458E-8A86-8E6CC1AC312F}"/>
              </a:ext>
            </a:extLst>
          </p:cNvPr>
          <p:cNvSpPr/>
          <p:nvPr/>
        </p:nvSpPr>
        <p:spPr>
          <a:xfrm>
            <a:off x="1037451" y="3766026"/>
            <a:ext cx="12299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Open Sans" panose="020B0604020202020204"/>
              </a:rPr>
              <a:t>307 Empresas</a:t>
            </a:r>
          </a:p>
        </p:txBody>
      </p:sp>
    </p:spTree>
    <p:extLst>
      <p:ext uri="{BB962C8B-B14F-4D97-AF65-F5344CB8AC3E}">
        <p14:creationId xmlns:p14="http://schemas.microsoft.com/office/powerpoint/2010/main" val="3574636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176514" y="112935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</a:t>
            </a:r>
            <a:r>
              <a:rPr lang="en-US" sz="6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 Filtros </a:t>
            </a:r>
            <a:r>
              <a:rPr lang="en-US" sz="6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– Dados Cotações</a:t>
            </a:r>
          </a:p>
          <a:p>
            <a:pPr>
              <a:defRPr/>
            </a:pPr>
            <a:r>
              <a:rPr lang="en-US" sz="24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sz="30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3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             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30001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70480" y="4722638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F7615716-0E2D-4473-883D-ECF83CC83869}"/>
              </a:ext>
            </a:extLst>
          </p:cNvPr>
          <p:cNvSpPr/>
          <p:nvPr/>
        </p:nvSpPr>
        <p:spPr>
          <a:xfrm>
            <a:off x="2255682" y="671168"/>
            <a:ext cx="6592756" cy="1258991"/>
          </a:xfrm>
          <a:prstGeom prst="rightArrow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2D7DF2C9-E5E2-42F5-9102-91E9C5F7E652}"/>
              </a:ext>
            </a:extLst>
          </p:cNvPr>
          <p:cNvSpPr/>
          <p:nvPr/>
        </p:nvSpPr>
        <p:spPr>
          <a:xfrm>
            <a:off x="4268390" y="1206660"/>
            <a:ext cx="4580047" cy="1258991"/>
          </a:xfrm>
          <a:prstGeom prst="rightArrow">
            <a:avLst/>
          </a:prstGeom>
          <a:solidFill>
            <a:srgbClr val="6AD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E79D9137-65DE-4DD1-BA69-D6FA8B0C6A29}"/>
              </a:ext>
            </a:extLst>
          </p:cNvPr>
          <p:cNvSpPr/>
          <p:nvPr/>
        </p:nvSpPr>
        <p:spPr>
          <a:xfrm>
            <a:off x="6151820" y="1773206"/>
            <a:ext cx="2696617" cy="125899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D0EC856-C53B-4740-AE92-4FEBBE821A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91" y="991065"/>
            <a:ext cx="603549" cy="60354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ADC7EE4-1863-4C1C-8EA7-5780A0C25266}"/>
              </a:ext>
            </a:extLst>
          </p:cNvPr>
          <p:cNvSpPr/>
          <p:nvPr/>
        </p:nvSpPr>
        <p:spPr>
          <a:xfrm>
            <a:off x="2813782" y="1046617"/>
            <a:ext cx="141897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Original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prstClr val="white"/>
                </a:solidFill>
                <a:latin typeface="Calibri" panose="020F0502020204030204"/>
              </a:rPr>
              <a:t>307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Empresas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B2D6916-06CD-4DB9-94D6-015099C6862E}"/>
              </a:ext>
            </a:extLst>
          </p:cNvPr>
          <p:cNvSpPr/>
          <p:nvPr/>
        </p:nvSpPr>
        <p:spPr>
          <a:xfrm>
            <a:off x="4837689" y="1558932"/>
            <a:ext cx="105785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400" b="1" dirty="0">
                <a:solidFill>
                  <a:prstClr val="white"/>
                </a:solidFill>
                <a:latin typeface="Open Sans" panose="020B0604020202020204" charset="0"/>
              </a:rPr>
              <a:t>Filtros</a:t>
            </a:r>
            <a:endParaRPr kumimoji="0" lang="da-D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402020202020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prstClr val="white"/>
                </a:solidFill>
                <a:latin typeface="Calibri" panose="020F0502020204030204"/>
              </a:rPr>
              <a:t>307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Empresas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AEB7347-1AFA-424B-9BB8-3BEEFCDB02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391" y="1488737"/>
            <a:ext cx="667192" cy="66719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D0CF7C0-B37C-4CB6-BF98-2F415ECB6F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43" y="2032706"/>
            <a:ext cx="699323" cy="699323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700B7E6-9777-47C7-A160-CB202A7CF828}"/>
              </a:ext>
            </a:extLst>
          </p:cNvPr>
          <p:cNvSpPr/>
          <p:nvPr/>
        </p:nvSpPr>
        <p:spPr>
          <a:xfrm>
            <a:off x="6673463" y="2123292"/>
            <a:ext cx="14366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analítica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prstClr val="white"/>
                </a:solidFill>
                <a:latin typeface="Calibri" panose="020F0502020204030204"/>
              </a:rPr>
              <a:t>307 Empresas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Google Shape;115;p18">
            <a:extLst>
              <a:ext uri="{FF2B5EF4-FFF2-40B4-BE49-F238E27FC236}">
                <a16:creationId xmlns:a16="http://schemas.microsoft.com/office/drawing/2014/main" id="{9BF76CB2-7E2E-42E1-B9E6-9ECAE2616509}"/>
              </a:ext>
            </a:extLst>
          </p:cNvPr>
          <p:cNvSpPr txBox="1"/>
          <p:nvPr/>
        </p:nvSpPr>
        <p:spPr>
          <a:xfrm>
            <a:off x="2207495" y="1670363"/>
            <a:ext cx="1935000" cy="2031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Base de partida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Base original 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contendo dados das cotações diárias de empresas listadas em bolsa de 01/01/2019 ~ 03/10/2023. A base possui 360.172 linhas e 8 colunas.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115;p18">
            <a:extLst>
              <a:ext uri="{FF2B5EF4-FFF2-40B4-BE49-F238E27FC236}">
                <a16:creationId xmlns:a16="http://schemas.microsoft.com/office/drawing/2014/main" id="{55710F79-C8B3-4897-ADCF-4E701F89C903}"/>
              </a:ext>
            </a:extLst>
          </p:cNvPr>
          <p:cNvSpPr txBox="1"/>
          <p:nvPr/>
        </p:nvSpPr>
        <p:spPr>
          <a:xfrm>
            <a:off x="4230074" y="2263893"/>
            <a:ext cx="176376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Redução da base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esta base não foi necessário aplicar nenhum filtro para limpar os dados, apenas foi alterado a nomenclatura das colunas para atender a PEP8 e o campo de data foi convertido para o tipo datetime.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Google Shape;115;p18">
            <a:extLst>
              <a:ext uri="{FF2B5EF4-FFF2-40B4-BE49-F238E27FC236}">
                <a16:creationId xmlns:a16="http://schemas.microsoft.com/office/drawing/2014/main" id="{AF6AA49C-E984-4ED1-8587-CAE44EAD4ED2}"/>
              </a:ext>
            </a:extLst>
          </p:cNvPr>
          <p:cNvSpPr txBox="1"/>
          <p:nvPr/>
        </p:nvSpPr>
        <p:spPr>
          <a:xfrm>
            <a:off x="6151472" y="2834576"/>
            <a:ext cx="176376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Book de Variaveis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Para a prateleira de dados foram criados campos calculados para enriquecer as análises e modelos, como esses campos calculados geraram alguns valores nulos, adicionamos novos valores conforme estratégia. A base está com 360.172 linhas e 21 colunas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09731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176514" y="112935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3.vi. Principais variáveis – Dados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Cotação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TRADING ADVISOR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8F61059E-C432-6FF7-39CF-9C765FCEC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278454"/>
              </p:ext>
            </p:extLst>
          </p:nvPr>
        </p:nvGraphicFramePr>
        <p:xfrm>
          <a:off x="563418" y="826169"/>
          <a:ext cx="10612582" cy="5186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6291">
                  <a:extLst>
                    <a:ext uri="{9D8B030D-6E8A-4147-A177-3AD203B41FA5}">
                      <a16:colId xmlns:a16="http://schemas.microsoft.com/office/drawing/2014/main" val="1792819726"/>
                    </a:ext>
                  </a:extLst>
                </a:gridCol>
                <a:gridCol w="5306291">
                  <a:extLst>
                    <a:ext uri="{9D8B030D-6E8A-4147-A177-3AD203B41FA5}">
                      <a16:colId xmlns:a16="http://schemas.microsoft.com/office/drawing/2014/main" val="208157872"/>
                    </a:ext>
                  </a:extLst>
                </a:gridCol>
              </a:tblGrid>
              <a:tr h="322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Variáveis Quantitativas</a:t>
                      </a:r>
                    </a:p>
                  </a:txBody>
                  <a:tcPr>
                    <a:solidFill>
                      <a:srgbClr val="02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kern="1200" dirty="0">
                          <a:solidFill>
                            <a:schemeClr val="l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Variáveis Qualitativas</a:t>
                      </a:r>
                    </a:p>
                  </a:txBody>
                  <a:tcPr>
                    <a:solidFill>
                      <a:srgbClr val="02BA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578825"/>
                  </a:ext>
                </a:extLst>
              </a:tr>
              <a:tr h="322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Contínuas</a:t>
                      </a:r>
                    </a:p>
                  </a:txBody>
                  <a:tcPr>
                    <a:solidFill>
                      <a:srgbClr val="6ADB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Nominais</a:t>
                      </a:r>
                    </a:p>
                  </a:txBody>
                  <a:tcPr>
                    <a:solidFill>
                      <a:srgbClr val="6ADB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57640"/>
                  </a:ext>
                </a:extLst>
              </a:tr>
              <a:tr h="4542008">
                <a:tc>
                  <a:txBody>
                    <a:bodyPr/>
                    <a:lstStyle/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open: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Preço de abertura.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high: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Maior preço durante o dia.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low: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Menor preço durante o dia.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close: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Preço de fechamento.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adj_close: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Preço de fechamento ajustado.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volume: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Volume de negociação.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daily_return: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Retorno diário.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short_term_moving_average: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Média móvel de curto prazo.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long_term_moving_average: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Média móvel de longo prazo.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rsi: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Índice de Força Relativa.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volatility: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Volatilidade.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average_volume: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Volume médio.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daily_range: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Variação diária.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open_close_difference: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Diferença entre abertura e fechamento.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high_low_difference: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Diferença entre alta e baixa.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acceleration: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Aceleração.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cagr: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Taxa de crescimento anual composta.</a:t>
                      </a:r>
                    </a:p>
                    <a:p>
                      <a:endParaRPr lang="pt-BR" sz="1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symbol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Símbolo da empresa.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long_name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Nome longo da empresa.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sector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Setor da empresa.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industry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Indústria da empresa.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exchange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Bolsa de valores em que a empresa está listada.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quote_type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Tipo de cotação (por exemplo, ações).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time_zone_full_name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Nome completo do fuso horário.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time_zone_short_name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Nome abreviado do fuso horário.</a:t>
                      </a:r>
                    </a:p>
                    <a:p>
                      <a:endParaRPr lang="pt-BR" sz="1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280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723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176514" y="112935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3.vi. Principais variáveis – Dados das Cotação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TRADING ADVISOR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D9ECEA39-CA80-EA14-958C-066EE3907D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853031"/>
              </p:ext>
            </p:extLst>
          </p:nvPr>
        </p:nvGraphicFramePr>
        <p:xfrm>
          <a:off x="737965" y="1581454"/>
          <a:ext cx="10716069" cy="3695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lanilha" r:id="rId3" imgW="22821900" imgH="6108700" progId="Excel.Sheet.12">
                  <p:embed/>
                </p:oleObj>
              </mc:Choice>
              <mc:Fallback>
                <p:oleObj name="Planilha" r:id="rId3" imgW="22821900" imgH="6108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7965" y="1581454"/>
                        <a:ext cx="10716069" cy="3695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43036D28-D3C3-6CDB-A016-A0552846D6F5}"/>
              </a:ext>
            </a:extLst>
          </p:cNvPr>
          <p:cNvSpPr txBox="1"/>
          <p:nvPr/>
        </p:nvSpPr>
        <p:spPr>
          <a:xfrm>
            <a:off x="7786071" y="5276545"/>
            <a:ext cx="3560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Clique duas na imagem vezes para o catalogo completo</a:t>
            </a:r>
          </a:p>
        </p:txBody>
      </p:sp>
    </p:spTree>
    <p:extLst>
      <p:ext uri="{BB962C8B-B14F-4D97-AF65-F5344CB8AC3E}">
        <p14:creationId xmlns:p14="http://schemas.microsoft.com/office/powerpoint/2010/main" val="451679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16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7015" y="473649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3.vii. Base original – Dados Macroeconomico</a:t>
            </a:r>
          </a:p>
          <a:p>
            <a:r>
              <a:rPr lang="en-US" sz="13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13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</p:txBody>
      </p:sp>
      <p:sp>
        <p:nvSpPr>
          <p:cNvPr id="27" name="CaixaDeTexto 18">
            <a:extLst>
              <a:ext uri="{FF2B5EF4-FFF2-40B4-BE49-F238E27FC236}">
                <a16:creationId xmlns:a16="http://schemas.microsoft.com/office/drawing/2014/main" id="{6B77B00B-46BE-4304-8854-F63C7AC6E6E4}"/>
              </a:ext>
            </a:extLst>
          </p:cNvPr>
          <p:cNvSpPr txBox="1"/>
          <p:nvPr/>
        </p:nvSpPr>
        <p:spPr>
          <a:xfrm>
            <a:off x="3180250" y="1821319"/>
            <a:ext cx="753393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Visão da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Dados sobre os principais indicadores macroeconômicos brasileiro.</a:t>
            </a:r>
          </a:p>
          <a:p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Filtros de inclusão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-</a:t>
            </a:r>
          </a:p>
          <a:p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Filtros de exclusão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Valores nulos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Período de Análise</a:t>
            </a:r>
          </a:p>
          <a:p>
            <a:endParaRPr lang="pt-BR" sz="1200" b="1" dirty="0">
              <a:solidFill>
                <a:srgbClr val="434343"/>
              </a:solidFill>
              <a:latin typeface="Open Sans" panose="020B060402020202020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Histórico: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01/2019 ~ 10/2023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8258BC-5206-4263-91C1-D3F15F631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31" y="1902791"/>
            <a:ext cx="2234596" cy="223459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0C027D9-8554-458E-8A86-8E6CC1AC312F}"/>
              </a:ext>
            </a:extLst>
          </p:cNvPr>
          <p:cNvSpPr/>
          <p:nvPr/>
        </p:nvSpPr>
        <p:spPr>
          <a:xfrm>
            <a:off x="1097565" y="3766026"/>
            <a:ext cx="11097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Open Sans" panose="020B0604020202020204"/>
              </a:rPr>
              <a:t>57 Registros</a:t>
            </a:r>
          </a:p>
        </p:txBody>
      </p:sp>
    </p:spTree>
    <p:extLst>
      <p:ext uri="{BB962C8B-B14F-4D97-AF65-F5344CB8AC3E}">
        <p14:creationId xmlns:p14="http://schemas.microsoft.com/office/powerpoint/2010/main" val="2808334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176514" y="112935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</a:t>
            </a:r>
            <a:r>
              <a:rPr lang="en-US" sz="4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viii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 Filtros – Dados Macroeconomico</a:t>
            </a:r>
          </a:p>
          <a:p>
            <a:pPr>
              <a:defRPr/>
            </a:pPr>
            <a:r>
              <a:rPr lang="en-US" sz="22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sz="25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25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             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30001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70480" y="4722638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F7615716-0E2D-4473-883D-ECF83CC83869}"/>
              </a:ext>
            </a:extLst>
          </p:cNvPr>
          <p:cNvSpPr/>
          <p:nvPr/>
        </p:nvSpPr>
        <p:spPr>
          <a:xfrm>
            <a:off x="2255682" y="671168"/>
            <a:ext cx="6592756" cy="1258991"/>
          </a:xfrm>
          <a:prstGeom prst="rightArrow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2D7DF2C9-E5E2-42F5-9102-91E9C5F7E652}"/>
              </a:ext>
            </a:extLst>
          </p:cNvPr>
          <p:cNvSpPr/>
          <p:nvPr/>
        </p:nvSpPr>
        <p:spPr>
          <a:xfrm>
            <a:off x="4268390" y="1206660"/>
            <a:ext cx="4580047" cy="1258991"/>
          </a:xfrm>
          <a:prstGeom prst="rightArrow">
            <a:avLst/>
          </a:prstGeom>
          <a:solidFill>
            <a:srgbClr val="6AD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E79D9137-65DE-4DD1-BA69-D6FA8B0C6A29}"/>
              </a:ext>
            </a:extLst>
          </p:cNvPr>
          <p:cNvSpPr/>
          <p:nvPr/>
        </p:nvSpPr>
        <p:spPr>
          <a:xfrm>
            <a:off x="6151820" y="1773206"/>
            <a:ext cx="2696617" cy="125899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D0EC856-C53B-4740-AE92-4FEBBE821A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91" y="991065"/>
            <a:ext cx="603549" cy="60354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ADC7EE4-1863-4C1C-8EA7-5780A0C25266}"/>
              </a:ext>
            </a:extLst>
          </p:cNvPr>
          <p:cNvSpPr/>
          <p:nvPr/>
        </p:nvSpPr>
        <p:spPr>
          <a:xfrm>
            <a:off x="2813782" y="1046617"/>
            <a:ext cx="141897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Original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r>
              <a:rPr lang="pt-BR" sz="1200" dirty="0">
                <a:solidFill>
                  <a:prstClr val="white"/>
                </a:solidFill>
                <a:latin typeface="Calibri" panose="020F0502020204030204"/>
              </a:rPr>
              <a:t>8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Registros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B2D6916-06CD-4DB9-94D6-015099C6862E}"/>
              </a:ext>
            </a:extLst>
          </p:cNvPr>
          <p:cNvSpPr/>
          <p:nvPr/>
        </p:nvSpPr>
        <p:spPr>
          <a:xfrm>
            <a:off x="4837689" y="1558932"/>
            <a:ext cx="94558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400" b="1" dirty="0">
                <a:solidFill>
                  <a:prstClr val="white"/>
                </a:solidFill>
                <a:latin typeface="Open Sans" panose="020B0604020202020204" charset="0"/>
              </a:rPr>
              <a:t>Filtros</a:t>
            </a:r>
            <a:endParaRPr kumimoji="0" lang="da-D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402020202020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56 Registros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AEB7347-1AFA-424B-9BB8-3BEEFCDB02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391" y="1488737"/>
            <a:ext cx="667192" cy="66719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D0CF7C0-B37C-4CB6-BF98-2F415ECB6F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43" y="2032706"/>
            <a:ext cx="699323" cy="699323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700B7E6-9777-47C7-A160-CB202A7CF828}"/>
              </a:ext>
            </a:extLst>
          </p:cNvPr>
          <p:cNvSpPr/>
          <p:nvPr/>
        </p:nvSpPr>
        <p:spPr>
          <a:xfrm>
            <a:off x="6673463" y="2123292"/>
            <a:ext cx="14366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analítica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56 Registros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Google Shape;115;p18">
            <a:extLst>
              <a:ext uri="{FF2B5EF4-FFF2-40B4-BE49-F238E27FC236}">
                <a16:creationId xmlns:a16="http://schemas.microsoft.com/office/drawing/2014/main" id="{9BF76CB2-7E2E-42E1-B9E6-9ECAE2616509}"/>
              </a:ext>
            </a:extLst>
          </p:cNvPr>
          <p:cNvSpPr txBox="1"/>
          <p:nvPr/>
        </p:nvSpPr>
        <p:spPr>
          <a:xfrm>
            <a:off x="2207495" y="1670363"/>
            <a:ext cx="1935000" cy="2031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Base de partida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Base original 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contendo dados dos principais índices macroeconômicos mensais de 01/2019 ~ 10/2023. A base possui 58 linhas e 7 colunas.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115;p18">
            <a:extLst>
              <a:ext uri="{FF2B5EF4-FFF2-40B4-BE49-F238E27FC236}">
                <a16:creationId xmlns:a16="http://schemas.microsoft.com/office/drawing/2014/main" id="{55710F79-C8B3-4897-ADCF-4E701F89C903}"/>
              </a:ext>
            </a:extLst>
          </p:cNvPr>
          <p:cNvSpPr txBox="1"/>
          <p:nvPr/>
        </p:nvSpPr>
        <p:spPr>
          <a:xfrm>
            <a:off x="4230074" y="2263892"/>
            <a:ext cx="1763760" cy="2663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Redução da base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Foi aplicado um filtro para remover valores nulos. No caso houve valores nulos para os meses Agosto e Setembro de 2023 devido a periodicidade da reunião do Copom, órgão responsável por definir o patamar destes índices. A base agora possui 56 linhas e 7 colunas.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Google Shape;115;p18">
            <a:extLst>
              <a:ext uri="{FF2B5EF4-FFF2-40B4-BE49-F238E27FC236}">
                <a16:creationId xmlns:a16="http://schemas.microsoft.com/office/drawing/2014/main" id="{AF6AA49C-E984-4ED1-8587-CAE44EAD4ED2}"/>
              </a:ext>
            </a:extLst>
          </p:cNvPr>
          <p:cNvSpPr txBox="1"/>
          <p:nvPr/>
        </p:nvSpPr>
        <p:spPr>
          <a:xfrm>
            <a:off x="6151472" y="2834576"/>
            <a:ext cx="176376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Book de Variaveis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Para a prateleira de dados foram criados campos calculados para enriquecer as análises e modelos, como esses campos calculados geraram alguns valores nulos, adicionamos novos valores conforme estratégia. A base está com 56 linhas e 12 colunas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35379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176513" y="112935"/>
            <a:ext cx="7665159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sz="3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3.ix. Principais variáveis – Dados Macroeconomico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</a:t>
            </a:r>
            <a:r>
              <a:rPr lang="en-US" sz="14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</p:txBody>
      </p:sp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8F61059E-C432-6FF7-39CF-9C765FCEC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145433"/>
              </p:ext>
            </p:extLst>
          </p:nvPr>
        </p:nvGraphicFramePr>
        <p:xfrm>
          <a:off x="563418" y="826169"/>
          <a:ext cx="10612582" cy="5186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6291">
                  <a:extLst>
                    <a:ext uri="{9D8B030D-6E8A-4147-A177-3AD203B41FA5}">
                      <a16:colId xmlns:a16="http://schemas.microsoft.com/office/drawing/2014/main" val="1792819726"/>
                    </a:ext>
                  </a:extLst>
                </a:gridCol>
                <a:gridCol w="5306291">
                  <a:extLst>
                    <a:ext uri="{9D8B030D-6E8A-4147-A177-3AD203B41FA5}">
                      <a16:colId xmlns:a16="http://schemas.microsoft.com/office/drawing/2014/main" val="208157872"/>
                    </a:ext>
                  </a:extLst>
                </a:gridCol>
              </a:tblGrid>
              <a:tr h="322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Variáveis Quantitativas</a:t>
                      </a:r>
                    </a:p>
                  </a:txBody>
                  <a:tcPr>
                    <a:solidFill>
                      <a:srgbClr val="02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kern="1200" dirty="0">
                          <a:solidFill>
                            <a:schemeClr val="l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Variáveis Qualitativas</a:t>
                      </a:r>
                    </a:p>
                  </a:txBody>
                  <a:tcPr>
                    <a:solidFill>
                      <a:srgbClr val="02BA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578825"/>
                  </a:ext>
                </a:extLst>
              </a:tr>
              <a:tr h="322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Contínuas</a:t>
                      </a:r>
                    </a:p>
                  </a:txBody>
                  <a:tcPr>
                    <a:solidFill>
                      <a:srgbClr val="6ADB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Nominais</a:t>
                      </a:r>
                    </a:p>
                  </a:txBody>
                  <a:tcPr>
                    <a:solidFill>
                      <a:srgbClr val="6ADB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57640"/>
                  </a:ext>
                </a:extLst>
              </a:tr>
              <a:tr h="4542008">
                <a:tc>
                  <a:txBody>
                    <a:bodyPr/>
                    <a:lstStyle/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selic: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Taxa básica de juros SELIC.</a:t>
                      </a:r>
                    </a:p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confidence: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Índice de confiança.</a:t>
                      </a:r>
                    </a:p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pib: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Produto Interno Bruto (PIB).</a:t>
                      </a:r>
                    </a:p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incc: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Índice Nacional de Custo da Construção.</a:t>
                      </a:r>
                    </a:p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ipca: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Índice Nacional de Preços ao Consumidor Amplo.</a:t>
                      </a:r>
                    </a:p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dolar: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Taxa de câmbio do dólar.</a:t>
                      </a:r>
                    </a:p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monthly_inflation: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Inflação mensal.</a:t>
                      </a:r>
                    </a:p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gdp_growth: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Crescimento do PIB.</a:t>
                      </a:r>
                    </a:p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dollar_growth: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Crescimento da taxa de câmbio do dólar.</a:t>
                      </a:r>
                    </a:p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real_interest_rate: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Taxa de juros real.</a:t>
                      </a:r>
                    </a:p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inflation_confidence_difference: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Diferença na confiança em relação à inflação.</a:t>
                      </a:r>
                    </a:p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date: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Data da observação.</a:t>
                      </a:r>
                    </a:p>
                    <a:p>
                      <a:endParaRPr lang="pt-BR" sz="1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280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844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176513" y="112935"/>
            <a:ext cx="7665159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sz="3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3.ix. Principais variáveis – Dados Macroeconomico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</a:t>
            </a:r>
            <a:r>
              <a:rPr lang="en-US" sz="14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5C1A4D68-53C1-4201-6B07-AD85C7ED78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783020"/>
              </p:ext>
            </p:extLst>
          </p:nvPr>
        </p:nvGraphicFramePr>
        <p:xfrm>
          <a:off x="391096" y="1820732"/>
          <a:ext cx="11409807" cy="3216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lanilha" r:id="rId2" imgW="25895300" imgH="4114800" progId="Excel.Sheet.12">
                  <p:embed/>
                </p:oleObj>
              </mc:Choice>
              <mc:Fallback>
                <p:oleObj name="Planilha" r:id="rId2" imgW="25895300" imgH="41148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1096" y="1820732"/>
                        <a:ext cx="11409807" cy="3216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9503314E-60AA-13AC-4893-CA5F1FF3FF01}"/>
              </a:ext>
            </a:extLst>
          </p:cNvPr>
          <p:cNvSpPr txBox="1"/>
          <p:nvPr/>
        </p:nvSpPr>
        <p:spPr>
          <a:xfrm>
            <a:off x="7786071" y="5276545"/>
            <a:ext cx="3560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Clique duas na imagem vezes para o catalogo completo</a:t>
            </a:r>
          </a:p>
        </p:txBody>
      </p:sp>
    </p:spTree>
    <p:extLst>
      <p:ext uri="{BB962C8B-B14F-4D97-AF65-F5344CB8AC3E}">
        <p14:creationId xmlns:p14="http://schemas.microsoft.com/office/powerpoint/2010/main" val="265732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oto grátis conceito de negócio com holografia gráfica">
            <a:extLst>
              <a:ext uri="{FF2B5EF4-FFF2-40B4-BE49-F238E27FC236}">
                <a16:creationId xmlns:a16="http://schemas.microsoft.com/office/drawing/2014/main" id="{15DB04EF-B1CC-6032-C6E6-1E51C5553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061" y="-75304"/>
            <a:ext cx="3531625" cy="70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C529A09-4B2A-4D45-872A-5138856595CA}"/>
              </a:ext>
            </a:extLst>
          </p:cNvPr>
          <p:cNvSpPr/>
          <p:nvPr/>
        </p:nvSpPr>
        <p:spPr>
          <a:xfrm>
            <a:off x="4378385" y="2252838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Nome do Aluno:</a:t>
            </a: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Alexandre Correa Alves</a:t>
            </a: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Coordenadores: </a:t>
            </a: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Profª Drª Alessandra de Álvila Montini</a:t>
            </a: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Profª Dr. 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 charset="0"/>
              </a:rPr>
              <a:t>Adolpho Walter Pimazoni Canton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A953594-6680-4823-92E3-9184F1B5A4D3}"/>
              </a:ext>
            </a:extLst>
          </p:cNvPr>
          <p:cNvSpPr txBox="1">
            <a:spLocks/>
          </p:cNvSpPr>
          <p:nvPr/>
        </p:nvSpPr>
        <p:spPr>
          <a:xfrm>
            <a:off x="3587464" y="352498"/>
            <a:ext cx="7677842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MBA Analytics em Big Data - Data Engineering – Data Science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987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oto grátis rastreamento de pulso gerado digitalmente analisando dados de saúde para crescimento eficiente gerado por ia">
            <a:extLst>
              <a:ext uri="{FF2B5EF4-FFF2-40B4-BE49-F238E27FC236}">
                <a16:creationId xmlns:a16="http://schemas.microsoft.com/office/drawing/2014/main" id="{7C1CFD8F-F6E3-0A29-D69B-157D62337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799" y="0"/>
            <a:ext cx="8097221" cy="688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oogle Shape;56;p13"/>
          <p:cNvGrpSpPr/>
          <p:nvPr/>
        </p:nvGrpSpPr>
        <p:grpSpPr>
          <a:xfrm>
            <a:off x="-3251199" y="-304800"/>
            <a:ext cx="10893700" cy="7467600"/>
            <a:chOff x="-2438400" y="-228600"/>
            <a:chExt cx="8170275" cy="5600700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-2438400" y="0"/>
              <a:ext cx="8017875" cy="5372100"/>
              <a:chOff x="-2438400" y="0"/>
              <a:chExt cx="8017875" cy="5372100"/>
            </a:xfrm>
          </p:grpSpPr>
          <p:pic>
            <p:nvPicPr>
              <p:cNvPr id="58" name="Google Shape;58;p13"/>
              <p:cNvPicPr preferRelativeResize="0"/>
              <p:nvPr/>
            </p:nvPicPr>
            <p:blipFill rotWithShape="1">
              <a:blip r:embed="rId4">
                <a:alphaModFix/>
              </a:blip>
              <a:srcRect l="-43947"/>
              <a:stretch/>
            </p:blipFill>
            <p:spPr>
              <a:xfrm rot="10800000" flipH="1">
                <a:off x="-2438400" y="0"/>
                <a:ext cx="7987800" cy="5143500"/>
              </a:xfrm>
              <a:prstGeom prst="trapezoid">
                <a:avLst>
                  <a:gd name="adj" fmla="val 41313"/>
                </a:avLst>
              </a:prstGeom>
              <a:noFill/>
              <a:ln>
                <a:noFill/>
              </a:ln>
            </p:spPr>
          </p:pic>
          <p:cxnSp>
            <p:nvCxnSpPr>
              <p:cNvPr id="59" name="Google Shape;59;p13"/>
              <p:cNvCxnSpPr/>
              <p:nvPr/>
            </p:nvCxnSpPr>
            <p:spPr>
              <a:xfrm flipH="1">
                <a:off x="3371775" y="0"/>
                <a:ext cx="2207700" cy="5372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ADB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0" name="Google Shape;60;p13"/>
            <p:cNvCxnSpPr/>
            <p:nvPr/>
          </p:nvCxnSpPr>
          <p:spPr>
            <a:xfrm flipH="1">
              <a:off x="3524175" y="-228600"/>
              <a:ext cx="2207700" cy="5372100"/>
            </a:xfrm>
            <a:prstGeom prst="straightConnector1">
              <a:avLst/>
            </a:prstGeom>
            <a:noFill/>
            <a:ln w="19050" cap="flat" cmpd="sng">
              <a:solidFill>
                <a:srgbClr val="6ADB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" name="Google Shape;64;p13"/>
          <p:cNvSpPr txBox="1"/>
          <p:nvPr/>
        </p:nvSpPr>
        <p:spPr>
          <a:xfrm>
            <a:off x="266501" y="5078257"/>
            <a:ext cx="4330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lang="pt-BR" sz="1200" kern="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defTabSz="1219170">
              <a:buClr>
                <a:srgbClr val="000000"/>
              </a:buClr>
            </a:pPr>
            <a:r>
              <a:rPr lang="pt-BR" sz="1200" kern="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13/11/2023</a:t>
            </a:r>
            <a:endParaRPr kern="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684D99A-72DF-4D5F-8D9A-5736DBDA7732}"/>
              </a:ext>
            </a:extLst>
          </p:cNvPr>
          <p:cNvGrpSpPr/>
          <p:nvPr/>
        </p:nvGrpSpPr>
        <p:grpSpPr>
          <a:xfrm>
            <a:off x="0" y="27970"/>
            <a:ext cx="5282118" cy="5143500"/>
            <a:chOff x="4063978" y="94597"/>
            <a:chExt cx="2977228" cy="2308431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E5BFAF2-8E54-436D-B6EE-98DEE8DABB4E}"/>
                </a:ext>
              </a:extLst>
            </p:cNvPr>
            <p:cNvSpPr/>
            <p:nvPr/>
          </p:nvSpPr>
          <p:spPr>
            <a:xfrm rot="10800000">
              <a:off x="4063978" y="94597"/>
              <a:ext cx="2977228" cy="2308431"/>
            </a:xfrm>
            <a:prstGeom prst="rect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Google Shape;62;p13">
              <a:extLst>
                <a:ext uri="{FF2B5EF4-FFF2-40B4-BE49-F238E27FC236}">
                  <a16:creationId xmlns:a16="http://schemas.microsoft.com/office/drawing/2014/main" id="{64E7C09F-0341-482E-BCB1-79FB64B2AB76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 flipH="1">
              <a:off x="4126949" y="96004"/>
              <a:ext cx="2027620" cy="14072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07F0ED33-AD32-4C33-85BB-32CDD38A7B6A}"/>
              </a:ext>
            </a:extLst>
          </p:cNvPr>
          <p:cNvSpPr txBox="1">
            <a:spLocks/>
          </p:cNvSpPr>
          <p:nvPr/>
        </p:nvSpPr>
        <p:spPr>
          <a:xfrm>
            <a:off x="-10023" y="3107738"/>
            <a:ext cx="6312544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pt-BR"/>
            </a:defPPr>
            <a:lvl1pPr marR="0" lvl="0" indent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191919"/>
                </a:solidFill>
                <a:latin typeface="Open Sans"/>
                <a:ea typeface="Open Sans"/>
                <a:cs typeface="Open Sans"/>
              </a:defRPr>
            </a:lvl1pPr>
          </a:lstStyle>
          <a:p>
            <a:r>
              <a:rPr lang="da-DK" dirty="0">
                <a:solidFill>
                  <a:schemeClr val="tx1"/>
                </a:solidFill>
              </a:rPr>
              <a:t>Análise Exploratória (EDA)</a:t>
            </a:r>
            <a:endParaRPr lang="da-DK" dirty="0">
              <a:solidFill>
                <a:schemeClr val="bg1"/>
              </a:solidFill>
            </a:endParaRPr>
          </a:p>
          <a:p>
            <a:r>
              <a:rPr lang="da-DK" sz="1600" dirty="0">
                <a:solidFill>
                  <a:schemeClr val="bg1"/>
                </a:solidFill>
              </a:rPr>
              <a:t>O que os dados nos conta?</a:t>
            </a:r>
          </a:p>
        </p:txBody>
      </p:sp>
      <p:pic>
        <p:nvPicPr>
          <p:cNvPr id="21" name="Google Shape;91;p2">
            <a:extLst>
              <a:ext uri="{FF2B5EF4-FFF2-40B4-BE49-F238E27FC236}">
                <a16:creationId xmlns:a16="http://schemas.microsoft.com/office/drawing/2014/main" id="{EBC00D96-CC2E-DCAF-7F84-8EA4D40204A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4556" t="15824" r="3673" b="14354"/>
          <a:stretch/>
        </p:blipFill>
        <p:spPr>
          <a:xfrm>
            <a:off x="362034" y="6321878"/>
            <a:ext cx="2582838" cy="5297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2467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176514" y="112935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1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sz="6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  <a:r>
              <a:rPr kumimoji="0" lang="en-US" sz="60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 Filtros </a:t>
            </a:r>
            <a:r>
              <a:rPr lang="en-US" sz="6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– Dados Fundamentalistas</a:t>
            </a:r>
          </a:p>
          <a:p>
            <a:pPr>
              <a:defRPr/>
            </a:pPr>
            <a:r>
              <a:rPr lang="en-US" sz="24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</a:t>
            </a:r>
            <a:r>
              <a:rPr lang="en-US" sz="30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3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             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30001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70480" y="4722638"/>
            <a:ext cx="2628806" cy="2116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309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7930CF3-BFC0-49B5-B624-FCF47341D5DC}"/>
              </a:ext>
            </a:extLst>
          </p:cNvPr>
          <p:cNvCxnSpPr>
            <a:cxnSpLocks/>
            <a:stCxn id="13" idx="0"/>
            <a:endCxn id="21" idx="4"/>
          </p:cNvCxnSpPr>
          <p:nvPr/>
        </p:nvCxnSpPr>
        <p:spPr>
          <a:xfrm>
            <a:off x="4631064" y="989428"/>
            <a:ext cx="3646" cy="4917603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DFCD4E80-B3C3-4C02-BE52-6A1E40E35098}"/>
              </a:ext>
            </a:extLst>
          </p:cNvPr>
          <p:cNvSpPr/>
          <p:nvPr/>
        </p:nvSpPr>
        <p:spPr>
          <a:xfrm>
            <a:off x="4765074" y="764342"/>
            <a:ext cx="5166320" cy="52016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Objetivo do Trabalho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Contextualização do Problema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 de Dados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 original – Dados Fundamentalistas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Filtros – Dados Fundamentalistas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Principais variáveis – Dados Fundamentalistas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 original – Dados Cotações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Filtros – Dados Cotações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Principais variáveis – Dados Cotação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 original – Dados Macroeconomico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Filtros – Dados Macroeconomico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Principais variáveis – Dados Macroeconomico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E366D41B-C93F-47E9-8910-B3ED36B5B583}"/>
              </a:ext>
            </a:extLst>
          </p:cNvPr>
          <p:cNvSpPr txBox="1">
            <a:spLocks/>
          </p:cNvSpPr>
          <p:nvPr/>
        </p:nvSpPr>
        <p:spPr>
          <a:xfrm>
            <a:off x="2620215" y="705698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Agenda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FAE197E-B230-43A7-BFD6-755E781038C3}"/>
              </a:ext>
            </a:extLst>
          </p:cNvPr>
          <p:cNvSpPr/>
          <p:nvPr/>
        </p:nvSpPr>
        <p:spPr>
          <a:xfrm>
            <a:off x="4558208" y="989428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B6EB9D9-7F35-4C56-9960-B08A84F9FE06}"/>
              </a:ext>
            </a:extLst>
          </p:cNvPr>
          <p:cNvSpPr/>
          <p:nvPr/>
        </p:nvSpPr>
        <p:spPr>
          <a:xfrm>
            <a:off x="4558208" y="1913670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1FD3738-3BA8-43DD-BDEA-43513556BCB3}"/>
              </a:ext>
            </a:extLst>
          </p:cNvPr>
          <p:cNvSpPr/>
          <p:nvPr/>
        </p:nvSpPr>
        <p:spPr>
          <a:xfrm>
            <a:off x="4558208" y="2319289"/>
            <a:ext cx="145712" cy="145774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0F007FE-3C45-4C50-96EF-E95FF61957B6}"/>
              </a:ext>
            </a:extLst>
          </p:cNvPr>
          <p:cNvSpPr/>
          <p:nvPr/>
        </p:nvSpPr>
        <p:spPr>
          <a:xfrm>
            <a:off x="4561854" y="5761257"/>
            <a:ext cx="145712" cy="145774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3901B07-45B4-4E86-84D2-99A00E832B84}"/>
              </a:ext>
            </a:extLst>
          </p:cNvPr>
          <p:cNvSpPr/>
          <p:nvPr/>
        </p:nvSpPr>
        <p:spPr>
          <a:xfrm>
            <a:off x="4558208" y="1486382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016735F-BF3B-185D-2D6C-F1BA4D35B909}"/>
              </a:ext>
            </a:extLst>
          </p:cNvPr>
          <p:cNvSpPr/>
          <p:nvPr/>
        </p:nvSpPr>
        <p:spPr>
          <a:xfrm>
            <a:off x="4562829" y="2709223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1912137-E908-C645-CEB0-ABEF60977262}"/>
              </a:ext>
            </a:extLst>
          </p:cNvPr>
          <p:cNvSpPr/>
          <p:nvPr/>
        </p:nvSpPr>
        <p:spPr>
          <a:xfrm>
            <a:off x="4558216" y="3157184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60BB42EE-5D8E-3DC2-4C7C-1F34C3BE962D}"/>
              </a:ext>
            </a:extLst>
          </p:cNvPr>
          <p:cNvSpPr/>
          <p:nvPr/>
        </p:nvSpPr>
        <p:spPr>
          <a:xfrm>
            <a:off x="4562837" y="3549727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FAD36DB-0C0F-E1D3-D446-4E1CB65D210F}"/>
              </a:ext>
            </a:extLst>
          </p:cNvPr>
          <p:cNvSpPr/>
          <p:nvPr/>
        </p:nvSpPr>
        <p:spPr>
          <a:xfrm>
            <a:off x="4558224" y="3997687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32B66F39-2839-9025-1C52-E74C7D429D77}"/>
              </a:ext>
            </a:extLst>
          </p:cNvPr>
          <p:cNvSpPr/>
          <p:nvPr/>
        </p:nvSpPr>
        <p:spPr>
          <a:xfrm>
            <a:off x="4562845" y="4408701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5B49E07-F5A8-9706-C301-1CC9FDD4C967}"/>
              </a:ext>
            </a:extLst>
          </p:cNvPr>
          <p:cNvSpPr/>
          <p:nvPr/>
        </p:nvSpPr>
        <p:spPr>
          <a:xfrm>
            <a:off x="4558230" y="4838189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072F516-54E5-D7A0-B96C-0B9191A57CE6}"/>
              </a:ext>
            </a:extLst>
          </p:cNvPr>
          <p:cNvSpPr/>
          <p:nvPr/>
        </p:nvSpPr>
        <p:spPr>
          <a:xfrm>
            <a:off x="4562850" y="5267677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Conector reto 11">
            <a:extLst>
              <a:ext uri="{FF2B5EF4-FFF2-40B4-BE49-F238E27FC236}">
                <a16:creationId xmlns:a16="http://schemas.microsoft.com/office/drawing/2014/main" id="{59F5E5F9-09DD-D864-C2E3-3246DF85B13F}"/>
              </a:ext>
            </a:extLst>
          </p:cNvPr>
          <p:cNvCxnSpPr>
            <a:cxnSpLocks/>
          </p:cNvCxnSpPr>
          <p:nvPr/>
        </p:nvCxnSpPr>
        <p:spPr>
          <a:xfrm>
            <a:off x="7208576" y="1141830"/>
            <a:ext cx="4642" cy="4174102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7930CF3-BFC0-49B5-B624-FCF47341D5DC}"/>
              </a:ext>
            </a:extLst>
          </p:cNvPr>
          <p:cNvCxnSpPr>
            <a:cxnSpLocks/>
            <a:stCxn id="13" idx="0"/>
            <a:endCxn id="31" idx="4"/>
          </p:cNvCxnSpPr>
          <p:nvPr/>
        </p:nvCxnSpPr>
        <p:spPr>
          <a:xfrm>
            <a:off x="1085681" y="1086254"/>
            <a:ext cx="4642" cy="4131074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DFCD4E80-B3C3-4C02-BE52-6A1E40E35098}"/>
              </a:ext>
            </a:extLst>
          </p:cNvPr>
          <p:cNvSpPr/>
          <p:nvPr/>
        </p:nvSpPr>
        <p:spPr>
          <a:xfrm>
            <a:off x="1219691" y="861168"/>
            <a:ext cx="4886996" cy="447173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200" dirty="0">
                <a:solidFill>
                  <a:srgbClr val="434343"/>
                </a:solidFill>
                <a:latin typeface="Arial" panose="020B0604020202020204" pitchFamily="34" charset="0"/>
                <a:ea typeface="Open Sans" panose="020B0604020202020204" charset="0"/>
                <a:cs typeface="Arial" panose="020B0604020202020204" pitchFamily="34" charset="0"/>
              </a:rPr>
              <a:t>Objetivo do Trabalho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200" dirty="0">
                <a:solidFill>
                  <a:srgbClr val="434343"/>
                </a:solidFill>
                <a:latin typeface="Arial" panose="020B0604020202020204" pitchFamily="34" charset="0"/>
                <a:ea typeface="Open Sans" panose="020B0604020202020204" charset="0"/>
                <a:cs typeface="Arial" panose="020B0604020202020204" pitchFamily="34" charset="0"/>
              </a:rPr>
              <a:t>Contextualização do Problema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200" dirty="0">
                <a:solidFill>
                  <a:srgbClr val="434343"/>
                </a:solidFill>
                <a:latin typeface="Arial" panose="020B0604020202020204" pitchFamily="34" charset="0"/>
                <a:ea typeface="Open Sans" panose="020B0604020202020204" charset="0"/>
                <a:cs typeface="Arial" panose="020B0604020202020204" pitchFamily="34" charset="0"/>
              </a:rPr>
              <a:t>Base de Dados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200" dirty="0">
                <a:solidFill>
                  <a:srgbClr val="434343"/>
                </a:solidFill>
                <a:latin typeface="Arial" panose="020B0604020202020204" pitchFamily="34" charset="0"/>
                <a:ea typeface="Open Sans" panose="020B0604020202020204" charset="0"/>
                <a:cs typeface="Arial" panose="020B0604020202020204" pitchFamily="34" charset="0"/>
              </a:rPr>
              <a:t>Base original – Dados Fundamentalistas</a:t>
            </a:r>
            <a:endParaRPr lang="pt-BR" sz="1200" dirty="0">
              <a:solidFill>
                <a:srgbClr val="434343"/>
              </a:solidFill>
              <a:latin typeface="Arial" panose="020B0604020202020204" pitchFamily="34" charset="0"/>
              <a:ea typeface="Open Sans" panose="020B0604020202020204" charset="0"/>
              <a:cs typeface="Arial" panose="020B0604020202020204" pitchFamily="34" charset="0"/>
            </a:endParaRP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200" dirty="0">
                <a:solidFill>
                  <a:srgbClr val="434343"/>
                </a:solidFill>
                <a:latin typeface="Arial" panose="020B0604020202020204" pitchFamily="34" charset="0"/>
                <a:ea typeface="Open Sans" panose="020B0604020202020204" charset="0"/>
                <a:cs typeface="Arial" panose="020B0604020202020204" pitchFamily="34" charset="0"/>
              </a:rPr>
              <a:t>Filtros – Dados Fundamentalistas</a:t>
            </a:r>
            <a:endParaRPr lang="pt-BR" sz="1200" dirty="0">
              <a:solidFill>
                <a:srgbClr val="434343"/>
              </a:solidFill>
              <a:latin typeface="Arial" panose="020B0604020202020204" pitchFamily="34" charset="0"/>
              <a:ea typeface="Open Sans" panose="020B0604020202020204" charset="0"/>
              <a:cs typeface="Arial" panose="020B0604020202020204" pitchFamily="34" charset="0"/>
            </a:endParaRP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200" dirty="0">
                <a:solidFill>
                  <a:srgbClr val="434343"/>
                </a:solidFill>
                <a:latin typeface="Arial" panose="020B0604020202020204" pitchFamily="34" charset="0"/>
                <a:ea typeface="Open Sans" panose="020B0604020202020204" charset="0"/>
                <a:cs typeface="Arial" panose="020B0604020202020204" pitchFamily="34" charset="0"/>
              </a:rPr>
              <a:t>Principais variáveis – Dados Fundamentalistas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200" dirty="0">
                <a:solidFill>
                  <a:srgbClr val="434343"/>
                </a:solidFill>
                <a:latin typeface="Arial" panose="020B0604020202020204" pitchFamily="34" charset="0"/>
                <a:ea typeface="Open Sans" panose="020B0604020202020204" charset="0"/>
                <a:cs typeface="Arial" panose="020B0604020202020204" pitchFamily="34" charset="0"/>
              </a:rPr>
              <a:t>Base original – Dados Cotações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200" dirty="0">
                <a:solidFill>
                  <a:srgbClr val="434343"/>
                </a:solidFill>
                <a:latin typeface="Arial" panose="020B0604020202020204" pitchFamily="34" charset="0"/>
                <a:ea typeface="Open Sans" panose="020B0604020202020204" charset="0"/>
                <a:cs typeface="Arial" panose="020B0604020202020204" pitchFamily="34" charset="0"/>
              </a:rPr>
              <a:t>Filtros – Dados Cotações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200" dirty="0">
                <a:solidFill>
                  <a:srgbClr val="434343"/>
                </a:solidFill>
                <a:latin typeface="Arial" panose="020B0604020202020204" pitchFamily="34" charset="0"/>
                <a:ea typeface="Open Sans" panose="020B0604020202020204" charset="0"/>
                <a:cs typeface="Arial" panose="020B0604020202020204" pitchFamily="34" charset="0"/>
              </a:rPr>
              <a:t>Principais variáveis – Dados Cotação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200" dirty="0">
                <a:solidFill>
                  <a:srgbClr val="434343"/>
                </a:solidFill>
                <a:latin typeface="Arial" panose="020B0604020202020204" pitchFamily="34" charset="0"/>
                <a:ea typeface="Open Sans" panose="020B0604020202020204" charset="0"/>
                <a:cs typeface="Arial" panose="020B0604020202020204" pitchFamily="34" charset="0"/>
              </a:rPr>
              <a:t>Base original – Dados Macroeconomico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 panose="020B0604020202020204" pitchFamily="34" charset="0"/>
                <a:ea typeface="Open Sans" panose="020B0604020202020204" charset="0"/>
                <a:cs typeface="Arial" panose="020B0604020202020204" pitchFamily="34" charset="0"/>
              </a:rPr>
              <a:t>Filtros – Dados Macroeconomico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200" dirty="0">
                <a:solidFill>
                  <a:srgbClr val="434343"/>
                </a:solidFill>
                <a:latin typeface="Arial" panose="020B0604020202020204" pitchFamily="34" charset="0"/>
                <a:ea typeface="Open Sans" panose="020B0604020202020204" charset="0"/>
                <a:cs typeface="Arial" panose="020B0604020202020204" pitchFamily="34" charset="0"/>
              </a:rPr>
              <a:t>Principais variáveis – Dados Macroeconomico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 panose="020B0604020202020204" pitchFamily="34" charset="0"/>
              <a:ea typeface="Open Sans" panose="020B0604020202020204" charset="0"/>
              <a:cs typeface="Arial" panose="020B0604020202020204" pitchFamily="34" charset="0"/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E366D41B-C93F-47E9-8910-B3ED36B5B583}"/>
              </a:ext>
            </a:extLst>
          </p:cNvPr>
          <p:cNvSpPr txBox="1">
            <a:spLocks/>
          </p:cNvSpPr>
          <p:nvPr/>
        </p:nvSpPr>
        <p:spPr>
          <a:xfrm>
            <a:off x="0" y="275393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Agenda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FAE197E-B230-43A7-BFD6-755E781038C3}"/>
              </a:ext>
            </a:extLst>
          </p:cNvPr>
          <p:cNvSpPr/>
          <p:nvPr/>
        </p:nvSpPr>
        <p:spPr>
          <a:xfrm>
            <a:off x="1012825" y="1086254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B6EB9D9-7F35-4C56-9960-B08A84F9FE06}"/>
              </a:ext>
            </a:extLst>
          </p:cNvPr>
          <p:cNvSpPr/>
          <p:nvPr/>
        </p:nvSpPr>
        <p:spPr>
          <a:xfrm>
            <a:off x="1012825" y="1784580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1FD3738-3BA8-43DD-BDEA-43513556BCB3}"/>
              </a:ext>
            </a:extLst>
          </p:cNvPr>
          <p:cNvSpPr/>
          <p:nvPr/>
        </p:nvSpPr>
        <p:spPr>
          <a:xfrm>
            <a:off x="1012825" y="2179446"/>
            <a:ext cx="145712" cy="145774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3901B07-45B4-4E86-84D2-99A00E832B84}"/>
              </a:ext>
            </a:extLst>
          </p:cNvPr>
          <p:cNvSpPr/>
          <p:nvPr/>
        </p:nvSpPr>
        <p:spPr>
          <a:xfrm>
            <a:off x="1012825" y="1432596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016735F-BF3B-185D-2D6C-F1BA4D35B909}"/>
              </a:ext>
            </a:extLst>
          </p:cNvPr>
          <p:cNvSpPr/>
          <p:nvPr/>
        </p:nvSpPr>
        <p:spPr>
          <a:xfrm>
            <a:off x="1017446" y="2537106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1912137-E908-C645-CEB0-ABEF60977262}"/>
              </a:ext>
            </a:extLst>
          </p:cNvPr>
          <p:cNvSpPr/>
          <p:nvPr/>
        </p:nvSpPr>
        <p:spPr>
          <a:xfrm>
            <a:off x="1012833" y="2877487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60BB42EE-5D8E-3DC2-4C7C-1F34C3BE962D}"/>
              </a:ext>
            </a:extLst>
          </p:cNvPr>
          <p:cNvSpPr/>
          <p:nvPr/>
        </p:nvSpPr>
        <p:spPr>
          <a:xfrm>
            <a:off x="1017454" y="3259277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FAD36DB-0C0F-E1D3-D446-4E1CB65D210F}"/>
              </a:ext>
            </a:extLst>
          </p:cNvPr>
          <p:cNvSpPr/>
          <p:nvPr/>
        </p:nvSpPr>
        <p:spPr>
          <a:xfrm>
            <a:off x="1012841" y="3653448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32B66F39-2839-9025-1C52-E74C7D429D77}"/>
              </a:ext>
            </a:extLst>
          </p:cNvPr>
          <p:cNvSpPr/>
          <p:nvPr/>
        </p:nvSpPr>
        <p:spPr>
          <a:xfrm>
            <a:off x="1017462" y="4010671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5B49E07-F5A8-9706-C301-1CC9FDD4C967}"/>
              </a:ext>
            </a:extLst>
          </p:cNvPr>
          <p:cNvSpPr/>
          <p:nvPr/>
        </p:nvSpPr>
        <p:spPr>
          <a:xfrm>
            <a:off x="1012847" y="4364857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072F516-54E5-D7A0-B96C-0B9191A57CE6}"/>
              </a:ext>
            </a:extLst>
          </p:cNvPr>
          <p:cNvSpPr/>
          <p:nvPr/>
        </p:nvSpPr>
        <p:spPr>
          <a:xfrm>
            <a:off x="1017467" y="5084806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4" name="Elipse 12">
            <a:extLst>
              <a:ext uri="{FF2B5EF4-FFF2-40B4-BE49-F238E27FC236}">
                <a16:creationId xmlns:a16="http://schemas.microsoft.com/office/drawing/2014/main" id="{55C4FB3E-B6D0-FD3C-23BD-3743D62279DA}"/>
              </a:ext>
            </a:extLst>
          </p:cNvPr>
          <p:cNvSpPr/>
          <p:nvPr/>
        </p:nvSpPr>
        <p:spPr>
          <a:xfrm>
            <a:off x="7135702" y="1141827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5" name="Elipse 13">
            <a:extLst>
              <a:ext uri="{FF2B5EF4-FFF2-40B4-BE49-F238E27FC236}">
                <a16:creationId xmlns:a16="http://schemas.microsoft.com/office/drawing/2014/main" id="{B1262037-2496-70F6-1600-9A83ED107DC0}"/>
              </a:ext>
            </a:extLst>
          </p:cNvPr>
          <p:cNvSpPr/>
          <p:nvPr/>
        </p:nvSpPr>
        <p:spPr>
          <a:xfrm>
            <a:off x="7135702" y="1840153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6" name="Elipse 18">
            <a:extLst>
              <a:ext uri="{FF2B5EF4-FFF2-40B4-BE49-F238E27FC236}">
                <a16:creationId xmlns:a16="http://schemas.microsoft.com/office/drawing/2014/main" id="{D1560321-A18F-CD51-E424-76C1185F295B}"/>
              </a:ext>
            </a:extLst>
          </p:cNvPr>
          <p:cNvSpPr/>
          <p:nvPr/>
        </p:nvSpPr>
        <p:spPr>
          <a:xfrm>
            <a:off x="7135702" y="2235019"/>
            <a:ext cx="145712" cy="145774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2" name="Elipse 17">
            <a:extLst>
              <a:ext uri="{FF2B5EF4-FFF2-40B4-BE49-F238E27FC236}">
                <a16:creationId xmlns:a16="http://schemas.microsoft.com/office/drawing/2014/main" id="{E8E43436-2EE5-5C15-3DD7-6C1D5FD28342}"/>
              </a:ext>
            </a:extLst>
          </p:cNvPr>
          <p:cNvSpPr/>
          <p:nvPr/>
        </p:nvSpPr>
        <p:spPr>
          <a:xfrm>
            <a:off x="7135702" y="1488169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3" name="Elipse 15">
            <a:extLst>
              <a:ext uri="{FF2B5EF4-FFF2-40B4-BE49-F238E27FC236}">
                <a16:creationId xmlns:a16="http://schemas.microsoft.com/office/drawing/2014/main" id="{7B7AC74D-694D-5885-422E-655612DE89F1}"/>
              </a:ext>
            </a:extLst>
          </p:cNvPr>
          <p:cNvSpPr/>
          <p:nvPr/>
        </p:nvSpPr>
        <p:spPr>
          <a:xfrm>
            <a:off x="7140323" y="2624953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4" name="Elipse 16">
            <a:extLst>
              <a:ext uri="{FF2B5EF4-FFF2-40B4-BE49-F238E27FC236}">
                <a16:creationId xmlns:a16="http://schemas.microsoft.com/office/drawing/2014/main" id="{B882FED6-5B58-BDD1-3634-9CE819AF25A7}"/>
              </a:ext>
            </a:extLst>
          </p:cNvPr>
          <p:cNvSpPr/>
          <p:nvPr/>
        </p:nvSpPr>
        <p:spPr>
          <a:xfrm>
            <a:off x="7135710" y="3072914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5" name="Elipse 26">
            <a:extLst>
              <a:ext uri="{FF2B5EF4-FFF2-40B4-BE49-F238E27FC236}">
                <a16:creationId xmlns:a16="http://schemas.microsoft.com/office/drawing/2014/main" id="{DDBEC0EC-CEC1-3094-EB46-F4F872AAD2CA}"/>
              </a:ext>
            </a:extLst>
          </p:cNvPr>
          <p:cNvSpPr/>
          <p:nvPr/>
        </p:nvSpPr>
        <p:spPr>
          <a:xfrm>
            <a:off x="7140331" y="3465457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6" name="Elipse 27">
            <a:extLst>
              <a:ext uri="{FF2B5EF4-FFF2-40B4-BE49-F238E27FC236}">
                <a16:creationId xmlns:a16="http://schemas.microsoft.com/office/drawing/2014/main" id="{103186F5-E142-FC87-B293-9E1F287094F3}"/>
              </a:ext>
            </a:extLst>
          </p:cNvPr>
          <p:cNvSpPr/>
          <p:nvPr/>
        </p:nvSpPr>
        <p:spPr>
          <a:xfrm>
            <a:off x="7135718" y="3913417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7" name="Elipse 28">
            <a:extLst>
              <a:ext uri="{FF2B5EF4-FFF2-40B4-BE49-F238E27FC236}">
                <a16:creationId xmlns:a16="http://schemas.microsoft.com/office/drawing/2014/main" id="{2AE64E3F-BF3F-728E-7C2C-69CB352445AD}"/>
              </a:ext>
            </a:extLst>
          </p:cNvPr>
          <p:cNvSpPr/>
          <p:nvPr/>
        </p:nvSpPr>
        <p:spPr>
          <a:xfrm>
            <a:off x="7140339" y="4324431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8" name="Elipse 29">
            <a:extLst>
              <a:ext uri="{FF2B5EF4-FFF2-40B4-BE49-F238E27FC236}">
                <a16:creationId xmlns:a16="http://schemas.microsoft.com/office/drawing/2014/main" id="{21B072C2-3EA2-02FB-858D-65C0B09B3B99}"/>
              </a:ext>
            </a:extLst>
          </p:cNvPr>
          <p:cNvSpPr/>
          <p:nvPr/>
        </p:nvSpPr>
        <p:spPr>
          <a:xfrm>
            <a:off x="7135724" y="4753919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9" name="Elipse 30">
            <a:extLst>
              <a:ext uri="{FF2B5EF4-FFF2-40B4-BE49-F238E27FC236}">
                <a16:creationId xmlns:a16="http://schemas.microsoft.com/office/drawing/2014/main" id="{7818FF01-2D44-5E51-C8BB-543C92A1E4C2}"/>
              </a:ext>
            </a:extLst>
          </p:cNvPr>
          <p:cNvSpPr/>
          <p:nvPr/>
        </p:nvSpPr>
        <p:spPr>
          <a:xfrm>
            <a:off x="7140344" y="5183407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1" name="Elipse 29">
            <a:extLst>
              <a:ext uri="{FF2B5EF4-FFF2-40B4-BE49-F238E27FC236}">
                <a16:creationId xmlns:a16="http://schemas.microsoft.com/office/drawing/2014/main" id="{667C62BF-6CC5-84EA-22DE-FA25D48B3203}"/>
              </a:ext>
            </a:extLst>
          </p:cNvPr>
          <p:cNvSpPr/>
          <p:nvPr/>
        </p:nvSpPr>
        <p:spPr>
          <a:xfrm>
            <a:off x="1014636" y="4700138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2" name="Conector reto 11">
            <a:extLst>
              <a:ext uri="{FF2B5EF4-FFF2-40B4-BE49-F238E27FC236}">
                <a16:creationId xmlns:a16="http://schemas.microsoft.com/office/drawing/2014/main" id="{2995261B-5469-B686-6DD9-B6A1B22BE5AA}"/>
              </a:ext>
            </a:extLst>
          </p:cNvPr>
          <p:cNvCxnSpPr>
            <a:cxnSpLocks/>
          </p:cNvCxnSpPr>
          <p:nvPr/>
        </p:nvCxnSpPr>
        <p:spPr>
          <a:xfrm>
            <a:off x="6121251" y="492191"/>
            <a:ext cx="0" cy="5387682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C83618C5-76F4-B987-D7A3-9D29DDBE19C1}"/>
              </a:ext>
            </a:extLst>
          </p:cNvPr>
          <p:cNvSpPr/>
          <p:nvPr/>
        </p:nvSpPr>
        <p:spPr>
          <a:xfrm>
            <a:off x="7305004" y="958954"/>
            <a:ext cx="4886996" cy="7736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 startAt="4"/>
            </a:pPr>
            <a:r>
              <a:rPr lang="pt-BR" sz="1200" dirty="0">
                <a:solidFill>
                  <a:srgbClr val="434343"/>
                </a:solidFill>
                <a:latin typeface="Arial" panose="020B0604020202020204" pitchFamily="34" charset="0"/>
                <a:ea typeface="Open Sans" panose="020B0604020202020204" charset="0"/>
                <a:cs typeface="Arial" panose="020B0604020202020204" pitchFamily="34" charset="0"/>
              </a:rPr>
              <a:t>Análise Exploratória (EDA)</a:t>
            </a:r>
          </a:p>
          <a:p>
            <a:pPr marL="742950" lvl="1" indent="-285750">
              <a:lnSpc>
                <a:spcPct val="200000"/>
              </a:lnSpc>
              <a:buFont typeface="+mj-lt"/>
              <a:buAutoNum type="romanLcPeriod"/>
            </a:pPr>
            <a:r>
              <a:rPr lang="pt-BR" sz="1200" dirty="0">
                <a:solidFill>
                  <a:srgbClr val="434343"/>
                </a:solidFill>
                <a:latin typeface="Arial" panose="020B0604020202020204" pitchFamily="34" charset="0"/>
                <a:ea typeface="Open Sans" panose="020B0604020202020204" charset="0"/>
                <a:cs typeface="Arial" panose="020B0604020202020204" pitchFamily="34" charset="0"/>
              </a:rPr>
              <a:t>Dados fundamentalistas</a:t>
            </a:r>
          </a:p>
        </p:txBody>
      </p:sp>
    </p:spTree>
    <p:extLst>
      <p:ext uri="{BB962C8B-B14F-4D97-AF65-F5344CB8AC3E}">
        <p14:creationId xmlns:p14="http://schemas.microsoft.com/office/powerpoint/2010/main" val="335550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>
            <a:extLst>
              <a:ext uri="{FF2B5EF4-FFF2-40B4-BE49-F238E27FC236}">
                <a16:creationId xmlns:a16="http://schemas.microsoft.com/office/drawing/2014/main" id="{61AE5729-C2A3-AFC1-659A-8C7BF4A88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59" y="-15900"/>
            <a:ext cx="3442448" cy="695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0FD99386-E63C-4C99-80A4-BB4B8C72028D}"/>
              </a:ext>
            </a:extLst>
          </p:cNvPr>
          <p:cNvSpPr/>
          <p:nvPr/>
        </p:nvSpPr>
        <p:spPr>
          <a:xfrm>
            <a:off x="3915965" y="2005278"/>
            <a:ext cx="76202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objetivo central deste trabalho é desenvolver uma ferramenta de aconselhamento para investimentos em ações, destacando-se pela aplicação de inteligência artificial (IA) e aprendizado de máquina (ML).</a:t>
            </a:r>
          </a:p>
          <a:p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proposta visa oferecer informações personalizadas e palatáveis aos investidores comuns, superando as limitações de abordagens convencionais. </a:t>
            </a:r>
          </a:p>
          <a:p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Modelos estatísticos e de machine learning serão utilizados para antecipar tendências e riscos, como forma de auxiliar o investidor a tomar decisões baseadas em dados.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231909" y="31511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1. Objetivo do Trabalho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  </a:t>
            </a:r>
            <a:r>
              <a:rPr lang="en-US" sz="12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12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52921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oto grátis colagem do conceito de banner de finanças">
            <a:extLst>
              <a:ext uri="{FF2B5EF4-FFF2-40B4-BE49-F238E27FC236}">
                <a16:creationId xmlns:a16="http://schemas.microsoft.com/office/drawing/2014/main" id="{5C6D74C5-24BF-ED9E-1369-4567F3D7D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061" y="0"/>
            <a:ext cx="3560781" cy="688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17BD6BCE-F462-485D-9D0B-776FE951363B}"/>
              </a:ext>
            </a:extLst>
          </p:cNvPr>
          <p:cNvSpPr txBox="1">
            <a:spLocks/>
          </p:cNvSpPr>
          <p:nvPr/>
        </p:nvSpPr>
        <p:spPr>
          <a:xfrm>
            <a:off x="3187802" y="34134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2. Contextualização do Problema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</a:t>
            </a:r>
            <a:r>
              <a:rPr lang="en-US" sz="12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12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NECESSIDADES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28103C-AFF7-4D07-8D73-5DFDC5F7CAE9}"/>
              </a:ext>
            </a:extLst>
          </p:cNvPr>
          <p:cNvSpPr/>
          <p:nvPr/>
        </p:nvSpPr>
        <p:spPr>
          <a:xfrm>
            <a:off x="3723292" y="1027067"/>
            <a:ext cx="788236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 2022, houve um notável aumento na participação de brasileiros no mercado financeiro, atingindo 36% da população, o que representa um acréscimo significativo de 8 milhões de investidores. Para o próximo ano, projeta-se um crescimento adicional de 5 pontos percentuais, evidenciando uma tendência crescente e robusta de interesse.</a:t>
            </a:r>
          </a:p>
          <a:p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urgência na implementação de ferramentas que empodere a tomada de decisão baseada em dados é justificada pela dinâmica volátil do mercado de ações, que pode ser brutal aos investidores menos experientes. Essa volatilidade reflete a importância de equipar os investidores com ferramentas tecnológicas inovadoras, com destaque para a personalização das recomendações. O uso de técnicas avançadas, como clustering e classificação, é fundamental para adaptar estratégias de investimento às necessidades específicas de cada usuário.</a:t>
            </a:r>
          </a:p>
          <a:p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"Raio X do Investidor" revela que, em 2022, 58% da população já tinha algum nível de familiaridade ou experiência em investimentos. Detalhes específicos sobre os fatores impulsionadores desse aumento poderiam fornecer uma compreensão mais aprofundada do fenômeno.</a:t>
            </a:r>
          </a:p>
          <a:p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Além disso, a intensificação do uso da tecnologia é evidente, com aplicativos bancários tornando-se o principal meio de investimento, subindo de 33% em 2021 para 43% em 2022. Esse comportamento é mais notável na classe A/B, atingindo 51%, indicando uma mudança para métodos mais eficientes e acessíveis.</a:t>
            </a:r>
          </a:p>
          <a:p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Enquanto este panorama sugere uma entrada crescente e positiva no mercado financeiro, é crucial considerar desafios potenciais, como questões de segurança de dados e a necessidade contínua de educação financeira para garantir que os investidores estejam bem informados e protegidos em um cenário financeiro dinâmico.</a:t>
            </a:r>
          </a:p>
          <a:p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Pesquisa: </a:t>
            </a:r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Cresce número de investidores brasileiros em 2022 e perspectiva para 2023 é de novo aumento – ANBIMA</a:t>
            </a:r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44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Colagem do conceito de banner de finanças">
            <a:extLst>
              <a:ext uri="{FF2B5EF4-FFF2-40B4-BE49-F238E27FC236}">
                <a16:creationId xmlns:a16="http://schemas.microsoft.com/office/drawing/2014/main" id="{09015E67-ADC4-3D30-EC90-B9CA73D71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819" y="-1"/>
            <a:ext cx="3646843" cy="698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231909" y="31511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3. Bases de Dados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</a:t>
            </a:r>
            <a:r>
              <a:rPr lang="en-US" sz="12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12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53546B1-CD86-2912-68CB-4982342CF6F2}"/>
              </a:ext>
            </a:extLst>
          </p:cNvPr>
          <p:cNvSpPr/>
          <p:nvPr/>
        </p:nvSpPr>
        <p:spPr>
          <a:xfrm>
            <a:off x="3746221" y="1673624"/>
            <a:ext cx="78823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 dados utilizados na criação do projeto trading advisor são coletados via APIs públicas do mercado financeiro, como a Yahoo Finance e Nasdaq Data Link.</a:t>
            </a:r>
          </a:p>
          <a:p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Após a recepção destes dados eles são tratados e segmentados em suas respectivas instancias e granularidades. Assim gerando três dataframes que contém dados históricos de ações, dados históricos da macroeconomia brasileira e por fim os dados fundamentalistas de cada empresa.</a:t>
            </a:r>
          </a:p>
          <a:p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 seguida esses dados passam por mais tratamentos até chegar ao ponto formar 3 grandes book de variáveis que serão consumidas por modelos preditivos, classificatórios e agrupamentos.</a:t>
            </a:r>
          </a:p>
        </p:txBody>
      </p:sp>
    </p:spTree>
    <p:extLst>
      <p:ext uri="{BB962C8B-B14F-4D97-AF65-F5344CB8AC3E}">
        <p14:creationId xmlns:p14="http://schemas.microsoft.com/office/powerpoint/2010/main" val="123246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8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7015" y="473649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3.i. Base original – Dados Fundamentalistas</a:t>
            </a:r>
          </a:p>
          <a:p>
            <a:r>
              <a:rPr lang="en-US" sz="12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12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</p:txBody>
      </p:sp>
      <p:sp>
        <p:nvSpPr>
          <p:cNvPr id="27" name="CaixaDeTexto 18">
            <a:extLst>
              <a:ext uri="{FF2B5EF4-FFF2-40B4-BE49-F238E27FC236}">
                <a16:creationId xmlns:a16="http://schemas.microsoft.com/office/drawing/2014/main" id="{6B77B00B-46BE-4304-8854-F63C7AC6E6E4}"/>
              </a:ext>
            </a:extLst>
          </p:cNvPr>
          <p:cNvSpPr txBox="1"/>
          <p:nvPr/>
        </p:nvSpPr>
        <p:spPr>
          <a:xfrm>
            <a:off x="3180250" y="1821319"/>
            <a:ext cx="753393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Visão da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Dados fundamentalista de empresas listadas em bolsa de valores</a:t>
            </a:r>
          </a:p>
          <a:p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Filtros de inclusão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Empresa estar listada em bolsa de valores</a:t>
            </a:r>
          </a:p>
          <a:p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Filtros de exclusão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O código identificador da empresa (ticker/symbol) estar invalido ou desatualizado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Valores nulos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Período de Análise</a:t>
            </a:r>
          </a:p>
          <a:p>
            <a:endParaRPr lang="pt-BR" sz="1200" b="1" dirty="0">
              <a:solidFill>
                <a:srgbClr val="434343"/>
              </a:solidFill>
              <a:latin typeface="Open Sans" panose="020B060402020202020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Histórico: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3º Trimestre de 2023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8258BC-5206-4263-91C1-D3F15F631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31" y="1902791"/>
            <a:ext cx="2234596" cy="223459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0C027D9-8554-458E-8A86-8E6CC1AC312F}"/>
              </a:ext>
            </a:extLst>
          </p:cNvPr>
          <p:cNvSpPr/>
          <p:nvPr/>
        </p:nvSpPr>
        <p:spPr>
          <a:xfrm>
            <a:off x="1037451" y="3766026"/>
            <a:ext cx="12299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Open Sans" panose="020B0604020202020204"/>
              </a:rPr>
              <a:t>383 Empresas</a:t>
            </a:r>
          </a:p>
        </p:txBody>
      </p:sp>
    </p:spTree>
    <p:extLst>
      <p:ext uri="{BB962C8B-B14F-4D97-AF65-F5344CB8AC3E}">
        <p14:creationId xmlns:p14="http://schemas.microsoft.com/office/powerpoint/2010/main" val="308520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176514" y="112935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1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3.ii. Filtros </a:t>
            </a:r>
            <a:r>
              <a:rPr lang="en-US" sz="6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– Dados Fundamentalistas</a:t>
            </a:r>
          </a:p>
          <a:p>
            <a:pPr>
              <a:defRPr/>
            </a:pPr>
            <a:r>
              <a:rPr lang="en-US" sz="24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</a:t>
            </a:r>
            <a:r>
              <a:rPr lang="en-US" sz="30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3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             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30001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70480" y="4722638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F7615716-0E2D-4473-883D-ECF83CC83869}"/>
              </a:ext>
            </a:extLst>
          </p:cNvPr>
          <p:cNvSpPr/>
          <p:nvPr/>
        </p:nvSpPr>
        <p:spPr>
          <a:xfrm>
            <a:off x="2255682" y="671168"/>
            <a:ext cx="6592756" cy="1258991"/>
          </a:xfrm>
          <a:prstGeom prst="rightArrow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2D7DF2C9-E5E2-42F5-9102-91E9C5F7E652}"/>
              </a:ext>
            </a:extLst>
          </p:cNvPr>
          <p:cNvSpPr/>
          <p:nvPr/>
        </p:nvSpPr>
        <p:spPr>
          <a:xfrm>
            <a:off x="4268390" y="1206660"/>
            <a:ext cx="4580047" cy="1258991"/>
          </a:xfrm>
          <a:prstGeom prst="rightArrow">
            <a:avLst/>
          </a:prstGeom>
          <a:solidFill>
            <a:srgbClr val="6AD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E79D9137-65DE-4DD1-BA69-D6FA8B0C6A29}"/>
              </a:ext>
            </a:extLst>
          </p:cNvPr>
          <p:cNvSpPr/>
          <p:nvPr/>
        </p:nvSpPr>
        <p:spPr>
          <a:xfrm>
            <a:off x="6151820" y="1773206"/>
            <a:ext cx="2696617" cy="125899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D0EC856-C53B-4740-AE92-4FEBBE821A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91" y="991065"/>
            <a:ext cx="603549" cy="60354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ADC7EE4-1863-4C1C-8EA7-5780A0C25266}"/>
              </a:ext>
            </a:extLst>
          </p:cNvPr>
          <p:cNvSpPr/>
          <p:nvPr/>
        </p:nvSpPr>
        <p:spPr>
          <a:xfrm>
            <a:off x="2813782" y="1046617"/>
            <a:ext cx="141897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Original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prstClr val="white"/>
                </a:solidFill>
                <a:latin typeface="Calibri" panose="020F0502020204030204"/>
              </a:rPr>
              <a:t>383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Empresas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B2D6916-06CD-4DB9-94D6-015099C6862E}"/>
              </a:ext>
            </a:extLst>
          </p:cNvPr>
          <p:cNvSpPr/>
          <p:nvPr/>
        </p:nvSpPr>
        <p:spPr>
          <a:xfrm>
            <a:off x="4837689" y="1558932"/>
            <a:ext cx="105785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400" b="1" dirty="0">
                <a:solidFill>
                  <a:prstClr val="white"/>
                </a:solidFill>
                <a:latin typeface="Open Sans" panose="020B0604020202020204" charset="0"/>
              </a:rPr>
              <a:t>Filtros</a:t>
            </a:r>
            <a:endParaRPr kumimoji="0" lang="da-D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402020202020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291 Empresas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AEB7347-1AFA-424B-9BB8-3BEEFCDB02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391" y="1488737"/>
            <a:ext cx="667192" cy="66719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D0CF7C0-B37C-4CB6-BF98-2F415ECB6F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43" y="2032706"/>
            <a:ext cx="699323" cy="699323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700B7E6-9777-47C7-A160-CB202A7CF828}"/>
              </a:ext>
            </a:extLst>
          </p:cNvPr>
          <p:cNvSpPr/>
          <p:nvPr/>
        </p:nvSpPr>
        <p:spPr>
          <a:xfrm>
            <a:off x="6673463" y="2123292"/>
            <a:ext cx="14366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analítica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prstClr val="white"/>
                </a:solidFill>
                <a:latin typeface="Calibri" panose="020F0502020204030204"/>
              </a:rPr>
              <a:t>291 Empresas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Google Shape;115;p18">
            <a:extLst>
              <a:ext uri="{FF2B5EF4-FFF2-40B4-BE49-F238E27FC236}">
                <a16:creationId xmlns:a16="http://schemas.microsoft.com/office/drawing/2014/main" id="{9BF76CB2-7E2E-42E1-B9E6-9ECAE2616509}"/>
              </a:ext>
            </a:extLst>
          </p:cNvPr>
          <p:cNvSpPr txBox="1"/>
          <p:nvPr/>
        </p:nvSpPr>
        <p:spPr>
          <a:xfrm>
            <a:off x="2207495" y="1670363"/>
            <a:ext cx="1935000" cy="2031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Base de partida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Base original 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contendo dados públicos sobre o balanço patrimonial da empresa no trimestre vigente (3º trimestre 2023). A base possui 383 linhas e 36 colunas.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115;p18">
            <a:extLst>
              <a:ext uri="{FF2B5EF4-FFF2-40B4-BE49-F238E27FC236}">
                <a16:creationId xmlns:a16="http://schemas.microsoft.com/office/drawing/2014/main" id="{55710F79-C8B3-4897-ADCF-4E701F89C903}"/>
              </a:ext>
            </a:extLst>
          </p:cNvPr>
          <p:cNvSpPr txBox="1"/>
          <p:nvPr/>
        </p:nvSpPr>
        <p:spPr>
          <a:xfrm>
            <a:off x="4230074" y="2263893"/>
            <a:ext cx="176376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Redução da base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emovemos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as empresas com dados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falt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antes, pois eram dados relevantes ao projeto e em outros cenários preenchemos esses dados ausentes com outros valores conforme a estratégia adotada. A base filtrada possui 303 registros e 35 colunas.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Google Shape;115;p18">
            <a:extLst>
              <a:ext uri="{FF2B5EF4-FFF2-40B4-BE49-F238E27FC236}">
                <a16:creationId xmlns:a16="http://schemas.microsoft.com/office/drawing/2014/main" id="{AF6AA49C-E984-4ED1-8587-CAE44EAD4ED2}"/>
              </a:ext>
            </a:extLst>
          </p:cNvPr>
          <p:cNvSpPr txBox="1"/>
          <p:nvPr/>
        </p:nvSpPr>
        <p:spPr>
          <a:xfrm>
            <a:off x="6151472" y="2834576"/>
            <a:ext cx="176376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Book de Variaveis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Para a prateleira de dados foram criados campos calculados para enriquecer as análises e modelos, como esses campos calculados geraram alguns valores nulos, adicionamos novos valores conforme estratégia. A base está com 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291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linhas e 38 colunas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64154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4400</TotalTime>
  <Words>2160</Words>
  <Application>Microsoft Macintosh PowerPoint</Application>
  <PresentationFormat>Widescreen</PresentationFormat>
  <Paragraphs>296</Paragraphs>
  <Slides>21</Slides>
  <Notes>2</Notes>
  <HiddenSlides>6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Open Sans</vt:lpstr>
      <vt:lpstr>Tema do Office</vt:lpstr>
      <vt:lpstr>Planilha do Microsoft Excel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</dc:creator>
  <cp:lastModifiedBy>Alexandre Correa Alves</cp:lastModifiedBy>
  <cp:revision>447</cp:revision>
  <dcterms:created xsi:type="dcterms:W3CDTF">2020-04-08T18:00:12Z</dcterms:created>
  <dcterms:modified xsi:type="dcterms:W3CDTF">2023-11-24T01:20:39Z</dcterms:modified>
</cp:coreProperties>
</file>