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21"/>
  </p:notesMasterIdLst>
  <p:sldIdLst>
    <p:sldId id="267" r:id="rId2"/>
    <p:sldId id="299" r:id="rId3"/>
    <p:sldId id="257" r:id="rId4"/>
    <p:sldId id="316" r:id="rId5"/>
    <p:sldId id="272" r:id="rId6"/>
    <p:sldId id="268" r:id="rId7"/>
    <p:sldId id="294" r:id="rId8"/>
    <p:sldId id="301" r:id="rId9"/>
    <p:sldId id="306" r:id="rId10"/>
    <p:sldId id="310" r:id="rId11"/>
    <p:sldId id="313" r:id="rId12"/>
    <p:sldId id="304" r:id="rId13"/>
    <p:sldId id="307" r:id="rId14"/>
    <p:sldId id="309" r:id="rId15"/>
    <p:sldId id="314" r:id="rId16"/>
    <p:sldId id="305" r:id="rId17"/>
    <p:sldId id="308" r:id="rId18"/>
    <p:sldId id="311" r:id="rId19"/>
    <p:sldId id="31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BD9"/>
    <a:srgbClr val="02BAB1"/>
    <a:srgbClr val="0B9F5B"/>
    <a:srgbClr val="64C3B5"/>
    <a:srgbClr val="6472C4"/>
    <a:srgbClr val="434343"/>
    <a:srgbClr val="66CCFF"/>
    <a:srgbClr val="DDDDD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A9AE3-8407-CA40-B15D-ACBE2456B7FC}" v="22" dt="2023-10-25T20:46:31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1" autoAdjust="0"/>
    <p:restoredTop sz="94033" autoAdjust="0"/>
  </p:normalViewPr>
  <p:slideViewPr>
    <p:cSldViewPr snapToGrid="0">
      <p:cViewPr varScale="1">
        <p:scale>
          <a:sx n="119" d="100"/>
          <a:sy n="119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orrea Alves" userId="3c8643c4ef5adb54" providerId="LiveId" clId="{3A7A9AE3-8407-CA40-B15D-ACBE2456B7FC}"/>
    <pc:docChg chg="undo custSel addSld delSld modSld">
      <pc:chgData name="Alexandre Correa Alves" userId="3c8643c4ef5adb54" providerId="LiveId" clId="{3A7A9AE3-8407-CA40-B15D-ACBE2456B7FC}" dt="2023-10-25T20:53:38.976" v="103" actId="14100"/>
      <pc:docMkLst>
        <pc:docMk/>
      </pc:docMkLst>
      <pc:sldChg chg="addSp delSp modSp mod setBg">
        <pc:chgData name="Alexandre Correa Alves" userId="3c8643c4ef5adb54" providerId="LiveId" clId="{3A7A9AE3-8407-CA40-B15D-ACBE2456B7FC}" dt="2023-10-25T20:53:38.976" v="103" actId="14100"/>
        <pc:sldMkLst>
          <pc:docMk/>
          <pc:sldMk cId="3716115341" sldId="312"/>
        </pc:sldMkLst>
        <pc:spChg chg="add del mod">
          <ac:chgData name="Alexandre Correa Alves" userId="3c8643c4ef5adb54" providerId="LiveId" clId="{3A7A9AE3-8407-CA40-B15D-ACBE2456B7FC}" dt="2023-10-25T20:45:03.056" v="80" actId="22"/>
          <ac:spMkLst>
            <pc:docMk/>
            <pc:sldMk cId="3716115341" sldId="312"/>
            <ac:spMk id="11" creationId="{7BFB8EE1-7768-09B6-EABE-F16435D6304B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13" creationId="{DAAE4CDD-124C-4DCF-9584-B6033B545DD5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16" creationId="{907EF6B7-1338-4443-8C46-6A318D952DFD}"/>
          </ac:spMkLst>
        </pc:spChg>
        <pc:spChg chg="del">
          <ac:chgData name="Alexandre Correa Alves" userId="3c8643c4ef5adb54" providerId="LiveId" clId="{3A7A9AE3-8407-CA40-B15D-ACBE2456B7FC}" dt="2023-10-25T20:37:22.252" v="50" actId="478"/>
          <ac:spMkLst>
            <pc:docMk/>
            <pc:sldMk cId="3716115341" sldId="312"/>
            <ac:spMk id="17" creationId="{3594DE52-7C66-4B4A-A0A2-6A19C13FEDE7}"/>
          </ac:spMkLst>
        </pc:spChg>
        <pc:spChg chg="add del">
          <ac:chgData name="Alexandre Correa Alves" userId="3c8643c4ef5adb54" providerId="LiveId" clId="{3A7A9AE3-8407-CA40-B15D-ACBE2456B7FC}" dt="2023-10-25T20:44:57.670" v="79" actId="26606"/>
          <ac:spMkLst>
            <pc:docMk/>
            <pc:sldMk cId="3716115341" sldId="312"/>
            <ac:spMk id="19" creationId="{D4974D33-8DC5-464E-8C6D-BE58F0669C17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20" creationId="{081E4A58-353D-44AE-B2FC-2A74E2E400F7}"/>
          </ac:spMkLst>
        </pc:spChg>
        <pc:spChg chg="add del">
          <ac:chgData name="Alexandre Correa Alves" userId="3c8643c4ef5adb54" providerId="LiveId" clId="{3A7A9AE3-8407-CA40-B15D-ACBE2456B7FC}" dt="2023-10-25T20:44:43.221" v="76" actId="26606"/>
          <ac:spMkLst>
            <pc:docMk/>
            <pc:sldMk cId="3716115341" sldId="312"/>
            <ac:spMk id="22" creationId="{100EDD19-6802-4EC3-95CE-CFFAB042CFD6}"/>
          </ac:spMkLst>
        </pc:spChg>
        <pc:spChg chg="add del">
          <ac:chgData name="Alexandre Correa Alves" userId="3c8643c4ef5adb54" providerId="LiveId" clId="{3A7A9AE3-8407-CA40-B15D-ACBE2456B7FC}" dt="2023-10-25T20:44:43.221" v="76" actId="26606"/>
          <ac:spMkLst>
            <pc:docMk/>
            <pc:sldMk cId="3716115341" sldId="312"/>
            <ac:spMk id="23" creationId="{DB17E863-922E-4C26-BD64-E8FD41D28661}"/>
          </ac:spMkLst>
        </pc:spChg>
        <pc:spChg chg="add del">
          <ac:chgData name="Alexandre Correa Alves" userId="3c8643c4ef5adb54" providerId="LiveId" clId="{3A7A9AE3-8407-CA40-B15D-ACBE2456B7FC}" dt="2023-10-25T20:44:57.670" v="79" actId="26606"/>
          <ac:spMkLst>
            <pc:docMk/>
            <pc:sldMk cId="3716115341" sldId="312"/>
            <ac:spMk id="25" creationId="{F13C74B1-5B17-4795-BED0-7140497B445A}"/>
          </ac:spMkLst>
        </pc:spChg>
        <pc:graphicFrameChg chg="add del mod modGraphic">
          <ac:chgData name="Alexandre Correa Alves" userId="3c8643c4ef5adb54" providerId="LiveId" clId="{3A7A9AE3-8407-CA40-B15D-ACBE2456B7FC}" dt="2023-10-25T20:10:23.438" v="36" actId="478"/>
          <ac:graphicFrameMkLst>
            <pc:docMk/>
            <pc:sldMk cId="3716115341" sldId="312"/>
            <ac:graphicFrameMk id="2" creationId="{B663C4C1-772B-3C64-9725-F25A4DAD12B9}"/>
          </ac:graphicFrameMkLst>
        </pc:graphicFrameChg>
        <pc:graphicFrameChg chg="add del mod">
          <ac:chgData name="Alexandre Correa Alves" userId="3c8643c4ef5adb54" providerId="LiveId" clId="{3A7A9AE3-8407-CA40-B15D-ACBE2456B7FC}" dt="2023-10-25T20:16:38.113" v="45" actId="478"/>
          <ac:graphicFrameMkLst>
            <pc:docMk/>
            <pc:sldMk cId="3716115341" sldId="312"/>
            <ac:graphicFrameMk id="3" creationId="{7697445B-1684-225B-6358-1F3AAF05CC3D}"/>
          </ac:graphicFrameMkLst>
        </pc:graphicFrameChg>
        <pc:graphicFrameChg chg="add del mod modGraphic">
          <ac:chgData name="Alexandre Correa Alves" userId="3c8643c4ef5adb54" providerId="LiveId" clId="{3A7A9AE3-8407-CA40-B15D-ACBE2456B7FC}" dt="2023-10-25T20:46:00.781" v="90"/>
          <ac:graphicFrameMkLst>
            <pc:docMk/>
            <pc:sldMk cId="3716115341" sldId="312"/>
            <ac:graphicFrameMk id="4" creationId="{2306DB10-53D1-0982-967F-9B9F983FBBA4}"/>
          </ac:graphicFrameMkLst>
        </pc:graphicFrameChg>
        <pc:graphicFrameChg chg="del modGraphic">
          <ac:chgData name="Alexandre Correa Alves" userId="3c8643c4ef5adb54" providerId="LiveId" clId="{3A7A9AE3-8407-CA40-B15D-ACBE2456B7FC}" dt="2023-10-25T20:03:54.653" v="2" actId="478"/>
          <ac:graphicFrameMkLst>
            <pc:docMk/>
            <pc:sldMk cId="3716115341" sldId="312"/>
            <ac:graphicFrameMk id="5" creationId="{33CB4FB1-1B43-4D0C-425B-332CE2E98947}"/>
          </ac:graphicFrameMkLst>
        </pc:graphicFrameChg>
        <pc:graphicFrameChg chg="add del mod">
          <ac:chgData name="Alexandre Correa Alves" userId="3c8643c4ef5adb54" providerId="LiveId" clId="{3A7A9AE3-8407-CA40-B15D-ACBE2456B7FC}" dt="2023-10-25T20:43:33.184" v="62"/>
          <ac:graphicFrameMkLst>
            <pc:docMk/>
            <pc:sldMk cId="3716115341" sldId="312"/>
            <ac:graphicFrameMk id="6" creationId="{EB687BCF-5B0B-6D0B-D8DA-C882BBEF22B9}"/>
          </ac:graphicFrameMkLst>
        </pc:graphicFrameChg>
        <pc:graphicFrameChg chg="add del mod">
          <ac:chgData name="Alexandre Correa Alves" userId="3c8643c4ef5adb54" providerId="LiveId" clId="{3A7A9AE3-8407-CA40-B15D-ACBE2456B7FC}" dt="2023-10-25T20:44:00.699" v="64"/>
          <ac:graphicFrameMkLst>
            <pc:docMk/>
            <pc:sldMk cId="3716115341" sldId="312"/>
            <ac:graphicFrameMk id="7" creationId="{B1E25050-E99E-D1D1-7C89-1A0A66CC0DED}"/>
          </ac:graphicFrameMkLst>
        </pc:graphicFrameChg>
        <pc:graphicFrameChg chg="add del mod">
          <ac:chgData name="Alexandre Correa Alves" userId="3c8643c4ef5adb54" providerId="LiveId" clId="{3A7A9AE3-8407-CA40-B15D-ACBE2456B7FC}" dt="2023-10-25T20:44:06.243" v="66"/>
          <ac:graphicFrameMkLst>
            <pc:docMk/>
            <pc:sldMk cId="3716115341" sldId="312"/>
            <ac:graphicFrameMk id="8" creationId="{5E36B5BD-6F7C-87F3-DB4A-A66450A0A7AC}"/>
          </ac:graphicFrameMkLst>
        </pc:graphicFrameChg>
        <pc:graphicFrameChg chg="add del mod">
          <ac:chgData name="Alexandre Correa Alves" userId="3c8643c4ef5adb54" providerId="LiveId" clId="{3A7A9AE3-8407-CA40-B15D-ACBE2456B7FC}" dt="2023-10-25T20:46:30.992" v="92"/>
          <ac:graphicFrameMkLst>
            <pc:docMk/>
            <pc:sldMk cId="3716115341" sldId="312"/>
            <ac:graphicFrameMk id="12" creationId="{5EA20E6D-18C6-C044-051F-F1800989D754}"/>
          </ac:graphicFrameMkLst>
        </pc:graphicFrameChg>
        <pc:graphicFrameChg chg="add mod modGraphic">
          <ac:chgData name="Alexandre Correa Alves" userId="3c8643c4ef5adb54" providerId="LiveId" clId="{3A7A9AE3-8407-CA40-B15D-ACBE2456B7FC}" dt="2023-10-25T20:53:38.976" v="103" actId="14100"/>
          <ac:graphicFrameMkLst>
            <pc:docMk/>
            <pc:sldMk cId="3716115341" sldId="312"/>
            <ac:graphicFrameMk id="14" creationId="{D8A5A9D0-4956-9CF1-A020-6202A4974216}"/>
          </ac:graphicFrameMkLst>
        </pc:graphicFrameChg>
        <pc:graphicFrameChg chg="add del">
          <ac:chgData name="Alexandre Correa Alves" userId="3c8643c4ef5adb54" providerId="LiveId" clId="{3A7A9AE3-8407-CA40-B15D-ACBE2456B7FC}" dt="2023-10-25T20:47:44.988" v="100" actId="478"/>
          <ac:graphicFrameMkLst>
            <pc:docMk/>
            <pc:sldMk cId="3716115341" sldId="312"/>
            <ac:graphicFrameMk id="15" creationId="{D8FFF9D5-9176-7276-F4CB-8B2980A8ADC1}"/>
          </ac:graphicFrameMkLst>
        </pc:graphicFrameChg>
        <pc:picChg chg="add del mod">
          <ac:chgData name="Alexandre Correa Alves" userId="3c8643c4ef5adb54" providerId="LiveId" clId="{3A7A9AE3-8407-CA40-B15D-ACBE2456B7FC}" dt="2023-10-25T20:44:23.804" v="68"/>
          <ac:picMkLst>
            <pc:docMk/>
            <pc:sldMk cId="3716115341" sldId="312"/>
            <ac:picMk id="9" creationId="{0C892948-3E19-C8B0-E8E5-77DFEFD40B24}"/>
          </ac:picMkLst>
        </pc:picChg>
        <pc:picChg chg="del">
          <ac:chgData name="Alexandre Correa Alves" userId="3c8643c4ef5adb54" providerId="LiveId" clId="{3A7A9AE3-8407-CA40-B15D-ACBE2456B7FC}" dt="2023-10-25T20:07:03.501" v="29" actId="478"/>
          <ac:picMkLst>
            <pc:docMk/>
            <pc:sldMk cId="3716115341" sldId="312"/>
            <ac:picMk id="18" creationId="{00000000-0000-0000-0000-000000000000}"/>
          </ac:picMkLst>
        </pc:picChg>
        <pc:picChg chg="add del">
          <ac:chgData name="Alexandre Correa Alves" userId="3c8643c4ef5adb54" providerId="LiveId" clId="{3A7A9AE3-8407-CA40-B15D-ACBE2456B7FC}" dt="2023-10-25T20:44:57.670" v="79" actId="26606"/>
          <ac:picMkLst>
            <pc:docMk/>
            <pc:sldMk cId="3716115341" sldId="312"/>
            <ac:picMk id="26" creationId="{641C406E-E5ED-0B7A-AACB-F3BDC89DE290}"/>
          </ac:picMkLst>
        </pc:picChg>
      </pc:sldChg>
      <pc:sldChg chg="delSp new del mod">
        <pc:chgData name="Alexandre Correa Alves" userId="3c8643c4ef5adb54" providerId="LiveId" clId="{3A7A9AE3-8407-CA40-B15D-ACBE2456B7FC}" dt="2023-10-25T20:17:27.520" v="49" actId="2696"/>
        <pc:sldMkLst>
          <pc:docMk/>
          <pc:sldMk cId="4251027728" sldId="313"/>
        </pc:sldMkLst>
        <pc:spChg chg="del">
          <ac:chgData name="Alexandre Correa Alves" userId="3c8643c4ef5adb54" providerId="LiveId" clId="{3A7A9AE3-8407-CA40-B15D-ACBE2456B7FC}" dt="2023-10-25T20:17:09.063" v="47" actId="478"/>
          <ac:spMkLst>
            <pc:docMk/>
            <pc:sldMk cId="4251027728" sldId="313"/>
            <ac:spMk id="2" creationId="{56885CC5-69A8-F79A-2764-37966910C8A6}"/>
          </ac:spMkLst>
        </pc:spChg>
        <pc:spChg chg="del">
          <ac:chgData name="Alexandre Correa Alves" userId="3c8643c4ef5adb54" providerId="LiveId" clId="{3A7A9AE3-8407-CA40-B15D-ACBE2456B7FC}" dt="2023-10-25T20:17:11.081" v="48" actId="478"/>
          <ac:spMkLst>
            <pc:docMk/>
            <pc:sldMk cId="4251027728" sldId="313"/>
            <ac:spMk id="3" creationId="{AD5B38FB-4248-2417-81FB-70556F80E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0E9A-CAF1-44BA-8C98-5BE835AC7B3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CD0D-6437-4073-8960-8BC5F3D1E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2852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85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89E931-040C-4BE8-A7E7-F9E03C0CB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19842" r="8806" b="22465"/>
          <a:stretch/>
        </p:blipFill>
        <p:spPr>
          <a:xfrm>
            <a:off x="4869473" y="6338277"/>
            <a:ext cx="2453054" cy="3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566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640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6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704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41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0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56A2B-C7C0-4889-A53E-E0E03C2B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2A0439-8AF0-4672-A9CB-8AB402CDD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2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EB6A379-C7A1-C478-481F-C20A958F29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1177" y="6492208"/>
            <a:ext cx="3828620" cy="3657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FFBC1A1-73C2-44EA-BAB3-883B1A1D54D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98" y="6337394"/>
            <a:ext cx="2450804" cy="384081"/>
          </a:xfrm>
          <a:prstGeom prst="rect">
            <a:avLst/>
          </a:prstGeom>
        </p:spPr>
      </p:pic>
      <p:pic>
        <p:nvPicPr>
          <p:cNvPr id="12" name="Google Shape;62;p13">
            <a:extLst>
              <a:ext uri="{FF2B5EF4-FFF2-40B4-BE49-F238E27FC236}">
                <a16:creationId xmlns:a16="http://schemas.microsoft.com/office/drawing/2014/main" id="{4BEA60A4-638D-8732-B2AB-2631170FA69A}"/>
              </a:ext>
            </a:extLst>
          </p:cNvPr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954277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09040292-0E8C-4F41-9A6E-F23788BFD6D7}"/>
              </a:ext>
            </a:extLst>
          </p:cNvPr>
          <p:cNvSpPr txBox="1">
            <a:spLocks/>
          </p:cNvSpPr>
          <p:nvPr userDrawn="1"/>
        </p:nvSpPr>
        <p:spPr>
          <a:xfrm>
            <a:off x="11436626" y="379620"/>
            <a:ext cx="394251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entágono 10">
            <a:extLst>
              <a:ext uri="{FF2B5EF4-FFF2-40B4-BE49-F238E27FC236}">
                <a16:creationId xmlns:a16="http://schemas.microsoft.com/office/drawing/2014/main" id="{A06C3773-3A1D-4276-8032-C2F893906C97}"/>
              </a:ext>
            </a:extLst>
          </p:cNvPr>
          <p:cNvSpPr/>
          <p:nvPr userDrawn="1"/>
        </p:nvSpPr>
        <p:spPr>
          <a:xfrm>
            <a:off x="11519866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4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hyperlink" Target="https://www.populationdata.net/2020/10/27/trading-en-ligne-le-gui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Planilha_do_Microsoft_Excel2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ndsandcolours.com/subjects/travel/stocks-in-latin-america-what-you-need-to-know-47748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pick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bima.com.br/pt_br/noticias/cresce-numero-de-investidores-brasileiros-em-2022-e-perspectiva-para-2023-e-de-novo-aumento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yxtruth.com/2020/05/21/why-the-hood-doesnt-do-stock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3908C80B-CAAA-79E0-62B1-66AF3445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5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266501" y="5078257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03/10/2023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0" y="27970"/>
            <a:ext cx="5282118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571152" y="2183536"/>
            <a:ext cx="576950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pt-BR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/>
              <a:t>Estratégias de Investimento Orientadas por Algoritmos:</a:t>
            </a:r>
          </a:p>
          <a:p>
            <a:r>
              <a:rPr lang="pt-BR" sz="1800" b="0" dirty="0"/>
              <a:t> </a:t>
            </a:r>
            <a:r>
              <a:rPr lang="pt-BR" sz="1400" b="0" dirty="0"/>
              <a:t>O Impacto do Trading Advisor em investidores mais conscientes.</a:t>
            </a:r>
            <a:endParaRPr lang="da-DK" sz="1400" b="0" dirty="0"/>
          </a:p>
          <a:p>
            <a:endParaRPr lang="da-DK" dirty="0"/>
          </a:p>
        </p:txBody>
      </p:sp>
      <p:pic>
        <p:nvPicPr>
          <p:cNvPr id="21" name="Google Shape;91;p2">
            <a:extLst>
              <a:ext uri="{FF2B5EF4-FFF2-40B4-BE49-F238E27FC236}">
                <a16:creationId xmlns:a16="http://schemas.microsoft.com/office/drawing/2014/main" id="{EBC00D96-CC2E-DCAF-7F84-8EA4D40204A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4556" t="15824" r="3673" b="14354"/>
          <a:stretch/>
        </p:blipFill>
        <p:spPr>
          <a:xfrm>
            <a:off x="362034" y="6321878"/>
            <a:ext cx="2582838" cy="52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3.iii. Principais variáveis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3CB4FB1-1B43-4D0C-425B-332CE2E9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7424"/>
              </p:ext>
            </p:extLst>
          </p:nvPr>
        </p:nvGraphicFramePr>
        <p:xfrm>
          <a:off x="563418" y="826169"/>
          <a:ext cx="10612582" cy="546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market_cap: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Capitalização de mercado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enterprise_value: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Valor total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total_revenue: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Receita total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profit_margins: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de lucro.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operating_margins: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operacionais.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dividend_rate: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dividendo.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beta: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Medida de volatilidade em relação ao mercado.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Lucro antes de juros, impostos, depreciação e amortização.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trailing_pe: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preço/lucro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forward_pe: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preço/lucro (projetado).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Volume de negociação.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Volume médio de negociação.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fifty_two_week_low: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Mínimo em 52 semanas.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fifty_two_week_high: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Máximo em 52 semanas.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price_to_sales_trailing_12_months: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preço/vendas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fifty_day_average: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50 dias.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two_hundred_day_average: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200 dias.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trailing_annual_dividend_rate: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dividendo anual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trailing_annual_dividend_yield: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Rendimento de dividendo anual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book_value: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Valor contábil.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price_to_book: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preço/valor contábil.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earnings_quarterly_growth: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dos ganhos trimestrais.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revenue_growth: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da receita.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brutas.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EBITDA.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return_on_assets: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Retorno sobre ativos.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return_on_equity: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Retorno sobre o patrimônio líquido.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gross_profits: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Lucros brutos.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symbol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Símbolo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longo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Setor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Indústria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exchange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Bolsa de valores em que a empresa está listada.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quote_type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Tipo de cotação (por exemplo, ações).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time_zone_full_name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completo do fuso horário.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time_zone_short_name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abreviado do fuso horário.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3.iii. Principais variáveis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7C8E473-E234-B7B9-875F-AA29EA576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68717"/>
              </p:ext>
            </p:extLst>
          </p:nvPr>
        </p:nvGraphicFramePr>
        <p:xfrm>
          <a:off x="845147" y="1046892"/>
          <a:ext cx="10501705" cy="425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3" imgW="33477200" imgH="12585700" progId="Excel.Sheet.12">
                  <p:embed/>
                </p:oleObj>
              </mc:Choice>
              <mc:Fallback>
                <p:oleObj name="Planilha" r:id="rId3" imgW="33477200" imgH="1258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147" y="1046892"/>
                        <a:ext cx="10501705" cy="425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73AD5AC5-5EE2-375A-EB93-C21F43519E8F}"/>
              </a:ext>
            </a:extLst>
          </p:cNvPr>
          <p:cNvSpPr txBox="1"/>
          <p:nvPr/>
        </p:nvSpPr>
        <p:spPr>
          <a:xfrm>
            <a:off x="7786071" y="5524243"/>
            <a:ext cx="356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Clique duas na imagem vezes para o catalogo completo</a:t>
            </a:r>
          </a:p>
        </p:txBody>
      </p:sp>
    </p:spTree>
    <p:extLst>
      <p:ext uri="{BB962C8B-B14F-4D97-AF65-F5344CB8AC3E}">
        <p14:creationId xmlns:p14="http://schemas.microsoft.com/office/powerpoint/2010/main" val="328773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3.iv. Base original – Dados das Cotações</a:t>
            </a:r>
          </a:p>
          <a:p>
            <a:r>
              <a:rPr lang="en-US" sz="13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3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sobre as cotações de ações e suas variâncias negociadas por dia.</a:t>
            </a: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Empresa estar listada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código identificador da empresa (ticker/symbol) estar invalido ou desatualizado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01/01/2019 ~ 03/10/2023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37451" y="3766026"/>
            <a:ext cx="1229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307 Empresas</a:t>
            </a:r>
          </a:p>
        </p:txBody>
      </p:sp>
    </p:spTree>
    <p:extLst>
      <p:ext uri="{BB962C8B-B14F-4D97-AF65-F5344CB8AC3E}">
        <p14:creationId xmlns:p14="http://schemas.microsoft.com/office/powerpoint/2010/main" val="357463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Cotações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1057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das cotações diárias de empresas listadas em bolsa de 01/01/2019 ~ 03/10/2023. A base possui 360.172 linhas e 8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esta base não foi necessário aplicar nenhum filtro para limpar os dados, apenas foi alterado a nomenclatura das colunas para atender a PEP8 e o campo de data foi convertido para o tipo datetime.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360.172 linhas e 21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973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3.vi. Principais variáveis – Dados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Cotação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TRADING ADVISOR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61059E-C432-6FF7-39CF-9C765FC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78454"/>
              </p:ext>
            </p:extLst>
          </p:nvPr>
        </p:nvGraphicFramePr>
        <p:xfrm>
          <a:off x="563418" y="826169"/>
          <a:ext cx="10612582" cy="518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abertura.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Maior preço durante o dia.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Menor preço durante o dia.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close: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fechamento.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adj_close: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fechamento ajustado.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 de negociação.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daily_return: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Retorno diário.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short_term_moving_average: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Média móvel de curto prazo.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long_term_moving_average: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longo prazo.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rsi: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Índice de Força Relativa.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volatility: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Volatilidade.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 médio.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daily_range: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Variação diária.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open_close_difference: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Diferença entre abertura e fechamento.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high_low_difference: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Diferença entre alta e baixa.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acceleration: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Aceleração.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cagr: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Taxa de crescimento anual composta.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symbol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Símbolo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longo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Setor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Indústria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exchange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Bolsa de valores em que a empresa está listada.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quote_type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Tipo de cotação (por exemplo, ações).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time_zone_full_name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completo do fuso horário.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time_zone_short_name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abreviado do fuso horário.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2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3.vi. Principais variáveis – Dados das Cotação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TRADING ADVISOR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D9ECEA39-CA80-EA14-958C-066EE3907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853031"/>
              </p:ext>
            </p:extLst>
          </p:nvPr>
        </p:nvGraphicFramePr>
        <p:xfrm>
          <a:off x="737965" y="1581454"/>
          <a:ext cx="10716069" cy="369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3" imgW="22821900" imgH="6108700" progId="Excel.Sheet.12">
                  <p:embed/>
                </p:oleObj>
              </mc:Choice>
              <mc:Fallback>
                <p:oleObj name="Planilha" r:id="rId3" imgW="22821900" imgH="610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965" y="1581454"/>
                        <a:ext cx="10716069" cy="369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43036D28-D3C3-6CDB-A016-A0552846D6F5}"/>
              </a:ext>
            </a:extLst>
          </p:cNvPr>
          <p:cNvSpPr txBox="1"/>
          <p:nvPr/>
        </p:nvSpPr>
        <p:spPr>
          <a:xfrm>
            <a:off x="7786071" y="5276545"/>
            <a:ext cx="356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Clique duas na imagem vezes para o catalogo completo</a:t>
            </a:r>
          </a:p>
        </p:txBody>
      </p:sp>
    </p:spTree>
    <p:extLst>
      <p:ext uri="{BB962C8B-B14F-4D97-AF65-F5344CB8AC3E}">
        <p14:creationId xmlns:p14="http://schemas.microsoft.com/office/powerpoint/2010/main" val="45167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3.vii. Base original – Dados Macroeconomico</a:t>
            </a:r>
          </a:p>
          <a:p>
            <a:r>
              <a:rPr lang="en-US" sz="13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3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sobre os principais indicadores macroeconômicos brasileiro.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-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01/2019 ~ 10/2023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97565" y="3766026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57 Registros</a:t>
            </a:r>
          </a:p>
        </p:txBody>
      </p:sp>
    </p:spTree>
    <p:extLst>
      <p:ext uri="{BB962C8B-B14F-4D97-AF65-F5344CB8AC3E}">
        <p14:creationId xmlns:p14="http://schemas.microsoft.com/office/powerpoint/2010/main" val="280833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r>
              <a:rPr lang="en-US" sz="4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viii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– Dados Macroeconomico</a:t>
            </a:r>
          </a:p>
          <a:p>
            <a:pPr>
              <a:defRPr/>
            </a:pPr>
            <a:r>
              <a:rPr lang="en-US" sz="2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5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25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8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9455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dos principais índices macroeconômicos mensais de 01/2019 ~ 10/2023. A base possui 58 linhas e 7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2"/>
            <a:ext cx="1763760" cy="266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Foi aplicado um filtro para remover valores nulos. No caso houve valores nulos para os meses Agosto e Setembro de 2023 devido a periodicidade da reunião do Copom, órgão responsável por definir o patamar destes índices. A base agora possui 56 linhas e 7 colunas.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56 linhas e 12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537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3" y="112935"/>
            <a:ext cx="766515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3.ix. Principais variáveis – Dados Macroeconomico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61059E-C432-6FF7-39CF-9C765FC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0222"/>
              </p:ext>
            </p:extLst>
          </p:nvPr>
        </p:nvGraphicFramePr>
        <p:xfrm>
          <a:off x="563418" y="826169"/>
          <a:ext cx="10612582" cy="518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selic: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básica de juros SELIC.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confidence: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de confiança.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pib: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Produto Interno Bruto (PIB).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incc: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Nacional de Custo da Construção.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ipca: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Nacional de Preços ao Consumidor Amplo.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dolar: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câmbio do dólar.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monthly_inflation: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Inflação mensal.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gdp_growth: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do PIB.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dollar_growth: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da taxa de câmbio do dólar.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real_interest_rate: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juros real.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inflation_confidence_difference: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Diferença na confiança em relação à inflação.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Data da observação.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4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3" y="112935"/>
            <a:ext cx="766515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3.ix. Principais variáveis – Dados Macroeconomico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C1A4D68-53C1-4201-6B07-AD85C7ED7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783020"/>
              </p:ext>
            </p:extLst>
          </p:nvPr>
        </p:nvGraphicFramePr>
        <p:xfrm>
          <a:off x="391096" y="1820732"/>
          <a:ext cx="11409807" cy="3216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2" imgW="25895300" imgH="4114800" progId="Excel.Sheet.12">
                  <p:embed/>
                </p:oleObj>
              </mc:Choice>
              <mc:Fallback>
                <p:oleObj name="Planilha" r:id="rId2" imgW="25895300" imgH="4114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1096" y="1820732"/>
                        <a:ext cx="11409807" cy="3216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503314E-60AA-13AC-4893-CA5F1FF3FF01}"/>
              </a:ext>
            </a:extLst>
          </p:cNvPr>
          <p:cNvSpPr txBox="1"/>
          <p:nvPr/>
        </p:nvSpPr>
        <p:spPr>
          <a:xfrm>
            <a:off x="7786071" y="5276545"/>
            <a:ext cx="356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Clique duas na imagem vezes para o catalogo completo</a:t>
            </a:r>
          </a:p>
        </p:txBody>
      </p:sp>
    </p:spTree>
    <p:extLst>
      <p:ext uri="{BB962C8B-B14F-4D97-AF65-F5344CB8AC3E}">
        <p14:creationId xmlns:p14="http://schemas.microsoft.com/office/powerpoint/2010/main" val="26573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Alexandre Correa Alves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 Drª Alessandra de Álvila Montini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 Dr. 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</a:rPr>
              <a:t>Adolpho Walter Pimazoni Canton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82171" y="50297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MBA Analytics em Big Data - Data Engineering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050" name="Picture 2" descr="Photo Of People Near Wooden Table">
            <a:extLst>
              <a:ext uri="{FF2B5EF4-FFF2-40B4-BE49-F238E27FC236}">
                <a16:creationId xmlns:a16="http://schemas.microsoft.com/office/drawing/2014/main" id="{1FA243AB-D387-43BF-858B-256C06F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5547"/>
            <a:ext cx="3438939" cy="22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75569FF-4453-486C-9CE5-43FA6A91CB2A}"/>
              </a:ext>
            </a:extLst>
          </p:cNvPr>
          <p:cNvSpPr/>
          <p:nvPr/>
        </p:nvSpPr>
        <p:spPr>
          <a:xfrm>
            <a:off x="1538440" y="1375547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  <a:stCxn id="13" idx="0"/>
            <a:endCxn id="21" idx="4"/>
          </p:cNvCxnSpPr>
          <p:nvPr/>
        </p:nvCxnSpPr>
        <p:spPr>
          <a:xfrm>
            <a:off x="4631064" y="989428"/>
            <a:ext cx="3646" cy="4917603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5201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Fundamentalistas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Fundamentalistas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Fundamentalistas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Cotação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Macroeconomico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58208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58208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58208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61854" y="5761257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58208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016735F-BF3B-185D-2D6C-F1BA4D35B909}"/>
              </a:ext>
            </a:extLst>
          </p:cNvPr>
          <p:cNvSpPr/>
          <p:nvPr/>
        </p:nvSpPr>
        <p:spPr>
          <a:xfrm>
            <a:off x="4562829" y="2709223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1912137-E908-C645-CEB0-ABEF60977262}"/>
              </a:ext>
            </a:extLst>
          </p:cNvPr>
          <p:cNvSpPr/>
          <p:nvPr/>
        </p:nvSpPr>
        <p:spPr>
          <a:xfrm>
            <a:off x="4558216" y="3157184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BB42EE-5D8E-3DC2-4C7C-1F34C3BE962D}"/>
              </a:ext>
            </a:extLst>
          </p:cNvPr>
          <p:cNvSpPr/>
          <p:nvPr/>
        </p:nvSpPr>
        <p:spPr>
          <a:xfrm>
            <a:off x="4562837" y="354972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FAD36DB-0C0F-E1D3-D446-4E1CB65D210F}"/>
              </a:ext>
            </a:extLst>
          </p:cNvPr>
          <p:cNvSpPr/>
          <p:nvPr/>
        </p:nvSpPr>
        <p:spPr>
          <a:xfrm>
            <a:off x="4558224" y="399768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2B66F39-2839-9025-1C52-E74C7D429D77}"/>
              </a:ext>
            </a:extLst>
          </p:cNvPr>
          <p:cNvSpPr/>
          <p:nvPr/>
        </p:nvSpPr>
        <p:spPr>
          <a:xfrm>
            <a:off x="4562845" y="4408701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5B49E07-F5A8-9706-C301-1CC9FDD4C967}"/>
              </a:ext>
            </a:extLst>
          </p:cNvPr>
          <p:cNvSpPr/>
          <p:nvPr/>
        </p:nvSpPr>
        <p:spPr>
          <a:xfrm>
            <a:off x="4558230" y="4838189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072F516-54E5-D7A0-B96C-0B9191A57CE6}"/>
              </a:ext>
            </a:extLst>
          </p:cNvPr>
          <p:cNvSpPr/>
          <p:nvPr/>
        </p:nvSpPr>
        <p:spPr>
          <a:xfrm>
            <a:off x="4562850" y="526767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ector reto 11">
            <a:extLst>
              <a:ext uri="{FF2B5EF4-FFF2-40B4-BE49-F238E27FC236}">
                <a16:creationId xmlns:a16="http://schemas.microsoft.com/office/drawing/2014/main" id="{59F5E5F9-09DD-D864-C2E3-3246DF85B13F}"/>
              </a:ext>
            </a:extLst>
          </p:cNvPr>
          <p:cNvCxnSpPr>
            <a:cxnSpLocks/>
          </p:cNvCxnSpPr>
          <p:nvPr/>
        </p:nvCxnSpPr>
        <p:spPr>
          <a:xfrm>
            <a:off x="7208576" y="1141830"/>
            <a:ext cx="4642" cy="4174102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  <a:stCxn id="13" idx="0"/>
            <a:endCxn id="31" idx="4"/>
          </p:cNvCxnSpPr>
          <p:nvPr/>
        </p:nvCxnSpPr>
        <p:spPr>
          <a:xfrm>
            <a:off x="1085681" y="1086254"/>
            <a:ext cx="4642" cy="4131074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1219691" y="861168"/>
            <a:ext cx="4886996" cy="44717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Base de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Base original – Dados Fundamentalistas</a:t>
            </a:r>
            <a:endParaRPr lang="pt-BR" sz="1200" dirty="0">
              <a:solidFill>
                <a:srgbClr val="434343"/>
              </a:solidFill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Filtros – Dados Fundamentalistas</a:t>
            </a:r>
            <a:endParaRPr lang="pt-BR" sz="1200" dirty="0">
              <a:solidFill>
                <a:srgbClr val="434343"/>
              </a:solidFill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Principais variáveis – Dados Fundamentalistas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Base original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Filtros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Principais variáveis – Dados Cotação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Base original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Filtros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200" dirty="0">
                <a:solidFill>
                  <a:srgbClr val="434343"/>
                </a:solidFill>
                <a:latin typeface="Arial" panose="020B0604020202020204" pitchFamily="34" charset="0"/>
                <a:ea typeface="Open Sans" panose="020B0604020202020204" charset="0"/>
                <a:cs typeface="Arial" panose="020B0604020202020204" pitchFamily="34" charset="0"/>
              </a:rPr>
              <a:t>Principais variáveis – Dados Macroeconomico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 pitchFamily="34" charset="0"/>
              <a:ea typeface="Open Sans" panose="020B0604020202020204" charset="0"/>
              <a:cs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0" y="275393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1012825" y="1086254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1012825" y="178458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1012825" y="217944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1012825" y="143259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016735F-BF3B-185D-2D6C-F1BA4D35B909}"/>
              </a:ext>
            </a:extLst>
          </p:cNvPr>
          <p:cNvSpPr/>
          <p:nvPr/>
        </p:nvSpPr>
        <p:spPr>
          <a:xfrm>
            <a:off x="1017446" y="2537106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1912137-E908-C645-CEB0-ABEF60977262}"/>
              </a:ext>
            </a:extLst>
          </p:cNvPr>
          <p:cNvSpPr/>
          <p:nvPr/>
        </p:nvSpPr>
        <p:spPr>
          <a:xfrm>
            <a:off x="1012833" y="287748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BB42EE-5D8E-3DC2-4C7C-1F34C3BE962D}"/>
              </a:ext>
            </a:extLst>
          </p:cNvPr>
          <p:cNvSpPr/>
          <p:nvPr/>
        </p:nvSpPr>
        <p:spPr>
          <a:xfrm>
            <a:off x="1017454" y="325927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FAD36DB-0C0F-E1D3-D446-4E1CB65D210F}"/>
              </a:ext>
            </a:extLst>
          </p:cNvPr>
          <p:cNvSpPr/>
          <p:nvPr/>
        </p:nvSpPr>
        <p:spPr>
          <a:xfrm>
            <a:off x="1012841" y="3653448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2B66F39-2839-9025-1C52-E74C7D429D77}"/>
              </a:ext>
            </a:extLst>
          </p:cNvPr>
          <p:cNvSpPr/>
          <p:nvPr/>
        </p:nvSpPr>
        <p:spPr>
          <a:xfrm>
            <a:off x="1017462" y="4010671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5B49E07-F5A8-9706-C301-1CC9FDD4C967}"/>
              </a:ext>
            </a:extLst>
          </p:cNvPr>
          <p:cNvSpPr/>
          <p:nvPr/>
        </p:nvSpPr>
        <p:spPr>
          <a:xfrm>
            <a:off x="1012847" y="436485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072F516-54E5-D7A0-B96C-0B9191A57CE6}"/>
              </a:ext>
            </a:extLst>
          </p:cNvPr>
          <p:cNvSpPr/>
          <p:nvPr/>
        </p:nvSpPr>
        <p:spPr>
          <a:xfrm>
            <a:off x="1017467" y="5084806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Elipse 12">
            <a:extLst>
              <a:ext uri="{FF2B5EF4-FFF2-40B4-BE49-F238E27FC236}">
                <a16:creationId xmlns:a16="http://schemas.microsoft.com/office/drawing/2014/main" id="{55C4FB3E-B6D0-FD3C-23BD-3743D62279DA}"/>
              </a:ext>
            </a:extLst>
          </p:cNvPr>
          <p:cNvSpPr/>
          <p:nvPr/>
        </p:nvSpPr>
        <p:spPr>
          <a:xfrm>
            <a:off x="7135702" y="1141827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5" name="Elipse 13">
            <a:extLst>
              <a:ext uri="{FF2B5EF4-FFF2-40B4-BE49-F238E27FC236}">
                <a16:creationId xmlns:a16="http://schemas.microsoft.com/office/drawing/2014/main" id="{B1262037-2496-70F6-1600-9A83ED107DC0}"/>
              </a:ext>
            </a:extLst>
          </p:cNvPr>
          <p:cNvSpPr/>
          <p:nvPr/>
        </p:nvSpPr>
        <p:spPr>
          <a:xfrm>
            <a:off x="7135702" y="184015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6" name="Elipse 18">
            <a:extLst>
              <a:ext uri="{FF2B5EF4-FFF2-40B4-BE49-F238E27FC236}">
                <a16:creationId xmlns:a16="http://schemas.microsoft.com/office/drawing/2014/main" id="{D1560321-A18F-CD51-E424-76C1185F295B}"/>
              </a:ext>
            </a:extLst>
          </p:cNvPr>
          <p:cNvSpPr/>
          <p:nvPr/>
        </p:nvSpPr>
        <p:spPr>
          <a:xfrm>
            <a:off x="7135702" y="223501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2" name="Elipse 17">
            <a:extLst>
              <a:ext uri="{FF2B5EF4-FFF2-40B4-BE49-F238E27FC236}">
                <a16:creationId xmlns:a16="http://schemas.microsoft.com/office/drawing/2014/main" id="{E8E43436-2EE5-5C15-3DD7-6C1D5FD28342}"/>
              </a:ext>
            </a:extLst>
          </p:cNvPr>
          <p:cNvSpPr/>
          <p:nvPr/>
        </p:nvSpPr>
        <p:spPr>
          <a:xfrm>
            <a:off x="7135702" y="148816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Elipse 15">
            <a:extLst>
              <a:ext uri="{FF2B5EF4-FFF2-40B4-BE49-F238E27FC236}">
                <a16:creationId xmlns:a16="http://schemas.microsoft.com/office/drawing/2014/main" id="{7B7AC74D-694D-5885-422E-655612DE89F1}"/>
              </a:ext>
            </a:extLst>
          </p:cNvPr>
          <p:cNvSpPr/>
          <p:nvPr/>
        </p:nvSpPr>
        <p:spPr>
          <a:xfrm>
            <a:off x="7140323" y="2624953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4" name="Elipse 16">
            <a:extLst>
              <a:ext uri="{FF2B5EF4-FFF2-40B4-BE49-F238E27FC236}">
                <a16:creationId xmlns:a16="http://schemas.microsoft.com/office/drawing/2014/main" id="{B882FED6-5B58-BDD1-3634-9CE819AF25A7}"/>
              </a:ext>
            </a:extLst>
          </p:cNvPr>
          <p:cNvSpPr/>
          <p:nvPr/>
        </p:nvSpPr>
        <p:spPr>
          <a:xfrm>
            <a:off x="7135710" y="3072914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Elipse 26">
            <a:extLst>
              <a:ext uri="{FF2B5EF4-FFF2-40B4-BE49-F238E27FC236}">
                <a16:creationId xmlns:a16="http://schemas.microsoft.com/office/drawing/2014/main" id="{DDBEC0EC-CEC1-3094-EB46-F4F872AAD2CA}"/>
              </a:ext>
            </a:extLst>
          </p:cNvPr>
          <p:cNvSpPr/>
          <p:nvPr/>
        </p:nvSpPr>
        <p:spPr>
          <a:xfrm>
            <a:off x="7140331" y="346545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" name="Elipse 27">
            <a:extLst>
              <a:ext uri="{FF2B5EF4-FFF2-40B4-BE49-F238E27FC236}">
                <a16:creationId xmlns:a16="http://schemas.microsoft.com/office/drawing/2014/main" id="{103186F5-E142-FC87-B293-9E1F287094F3}"/>
              </a:ext>
            </a:extLst>
          </p:cNvPr>
          <p:cNvSpPr/>
          <p:nvPr/>
        </p:nvSpPr>
        <p:spPr>
          <a:xfrm>
            <a:off x="7135718" y="391341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Elipse 28">
            <a:extLst>
              <a:ext uri="{FF2B5EF4-FFF2-40B4-BE49-F238E27FC236}">
                <a16:creationId xmlns:a16="http://schemas.microsoft.com/office/drawing/2014/main" id="{2AE64E3F-BF3F-728E-7C2C-69CB352445AD}"/>
              </a:ext>
            </a:extLst>
          </p:cNvPr>
          <p:cNvSpPr/>
          <p:nvPr/>
        </p:nvSpPr>
        <p:spPr>
          <a:xfrm>
            <a:off x="7140339" y="4324431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Elipse 29">
            <a:extLst>
              <a:ext uri="{FF2B5EF4-FFF2-40B4-BE49-F238E27FC236}">
                <a16:creationId xmlns:a16="http://schemas.microsoft.com/office/drawing/2014/main" id="{21B072C2-3EA2-02FB-858D-65C0B09B3B99}"/>
              </a:ext>
            </a:extLst>
          </p:cNvPr>
          <p:cNvSpPr/>
          <p:nvPr/>
        </p:nvSpPr>
        <p:spPr>
          <a:xfrm>
            <a:off x="7135724" y="4753919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Elipse 30">
            <a:extLst>
              <a:ext uri="{FF2B5EF4-FFF2-40B4-BE49-F238E27FC236}">
                <a16:creationId xmlns:a16="http://schemas.microsoft.com/office/drawing/2014/main" id="{7818FF01-2D44-5E51-C8BB-543C92A1E4C2}"/>
              </a:ext>
            </a:extLst>
          </p:cNvPr>
          <p:cNvSpPr/>
          <p:nvPr/>
        </p:nvSpPr>
        <p:spPr>
          <a:xfrm>
            <a:off x="7140344" y="518340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1" name="Elipse 29">
            <a:extLst>
              <a:ext uri="{FF2B5EF4-FFF2-40B4-BE49-F238E27FC236}">
                <a16:creationId xmlns:a16="http://schemas.microsoft.com/office/drawing/2014/main" id="{667C62BF-6CC5-84EA-22DE-FA25D48B3203}"/>
              </a:ext>
            </a:extLst>
          </p:cNvPr>
          <p:cNvSpPr/>
          <p:nvPr/>
        </p:nvSpPr>
        <p:spPr>
          <a:xfrm>
            <a:off x="1014636" y="4700138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2" name="Conector reto 11">
            <a:extLst>
              <a:ext uri="{FF2B5EF4-FFF2-40B4-BE49-F238E27FC236}">
                <a16:creationId xmlns:a16="http://schemas.microsoft.com/office/drawing/2014/main" id="{2995261B-5469-B686-6DD9-B6A1B22BE5AA}"/>
              </a:ext>
            </a:extLst>
          </p:cNvPr>
          <p:cNvCxnSpPr>
            <a:cxnSpLocks/>
          </p:cNvCxnSpPr>
          <p:nvPr/>
        </p:nvCxnSpPr>
        <p:spPr>
          <a:xfrm>
            <a:off x="6121251" y="492191"/>
            <a:ext cx="0" cy="5387682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0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Gráfico">
            <a:extLst>
              <a:ext uri="{FF2B5EF4-FFF2-40B4-BE49-F238E27FC236}">
                <a16:creationId xmlns:a16="http://schemas.microsoft.com/office/drawing/2014/main" id="{758F0BF9-5AA2-F873-F298-70A4C5D4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5900"/>
            <a:ext cx="3337264" cy="68739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0FD99386-E63C-4C99-80A4-BB4B8C72028D}"/>
              </a:ext>
            </a:extLst>
          </p:cNvPr>
          <p:cNvSpPr/>
          <p:nvPr/>
        </p:nvSpPr>
        <p:spPr>
          <a:xfrm>
            <a:off x="3915965" y="2005278"/>
            <a:ext cx="7620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objetivo central deste trabalho é desenvolver uma ferramenta de aconselhamento para investimentos em ações, destacando-se pela aplicação de inteligência artificial (IA) e aprendizado de máquina (ML).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proposta visa oferecer informações personalizadas e palatáveis aos investidores comuns, superando as limitações de abordagens convencionais. 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Modelos estatísticos e de machine learning serão utilizados para antecipar tendências e riscos, como forma de auxiliar o investidor a tomar decisões baseadas em dados.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1. Objetivo do Trabalho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">
            <a:extLst>
              <a:ext uri="{FF2B5EF4-FFF2-40B4-BE49-F238E27FC236}">
                <a16:creationId xmlns:a16="http://schemas.microsoft.com/office/drawing/2014/main" id="{21DC0336-5F09-0050-3610-EE129FCA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4107" y="-1"/>
            <a:ext cx="3231908" cy="688781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187802" y="34134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2. Contextualização do Problema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28103C-AFF7-4D07-8D73-5DFDC5F7CAE9}"/>
              </a:ext>
            </a:extLst>
          </p:cNvPr>
          <p:cNvSpPr/>
          <p:nvPr/>
        </p:nvSpPr>
        <p:spPr>
          <a:xfrm>
            <a:off x="3820112" y="982176"/>
            <a:ext cx="78823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2022, houve um notável aumento na participação de brasileiros no mercado financeiro, atingindo 36% da população, o que representa um acréscimo significativo de 8 milhões de investidores. Para o próximo ano, projeta-se um crescimento adicional de 5 pontos percentuais, evidenciando uma tendência crescente e robusta de interesse.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urgência na implementação de ferramentas que empodere a tomada de decisão baseada em dados é justificada pela dinâmica volátil do mercado de ações, que pode ser brutal aos investidores menos experientes. Essa volatilidade reflete a importância de equipar os investidores com ferramentas tecnológicas inovadoras, com destaque para a personalização das recomendações. O uso de técnicas avançadas, como clustering e classificação, é fundamental para adaptar estratégias de investimento às necessidades específicas de cada usuário.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"Raio X do Investidor" revela que, em 2022, 58% da população já tinha algum nível de familiaridade ou experiência em investimentos. Detalhes específicos sobre os fatores impulsionadores desse aumento poderiam fornecer uma compreensão mais aprofundada do fenômeno.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Além disso, a intensificação do uso da tecnologia é evidente, com aplicativos bancários tornando-se o principal meio de investimento, subindo de 33% em 2021 para 43% em 2022. Esse comportamento é mais notável na classe A/B, atingindo 51%, indicando uma mudança para métodos mais eficientes e acessíveis.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Enquanto este panorama sugere uma entrada crescente e positiva no mercado financeiro, é crucial considerar desafios potenciais, como questões de segurança de dados e a necessidade contínua de educação financeira para garantir que os investidores estejam bem informados e protegidos em um cenário financeiro dinâmico.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Pesquisa: </a:t>
            </a: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Cresce número de investidores brasileiros em 2022 e perspectiva para 2023 é de novo aumento – ANBIMA</a:t>
            </a:r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Interface gráfica do usuário">
            <a:extLst>
              <a:ext uri="{FF2B5EF4-FFF2-40B4-BE49-F238E27FC236}">
                <a16:creationId xmlns:a16="http://schemas.microsoft.com/office/drawing/2014/main" id="{074B9F24-B361-3D56-10E0-CE327CF1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2099"/>
            <a:ext cx="3231909" cy="6860099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 Bases de Dados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3546B1-CD86-2912-68CB-4982342CF6F2}"/>
              </a:ext>
            </a:extLst>
          </p:cNvPr>
          <p:cNvSpPr/>
          <p:nvPr/>
        </p:nvSpPr>
        <p:spPr>
          <a:xfrm>
            <a:off x="3746221" y="1673624"/>
            <a:ext cx="78823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dados utilizados na criação do projeto trading advisor são coletados via APIs públicas do mercado financeiro, como a Yahoo Finance e Nasdaq Data Link.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Após a recepção destes dados eles são tratados e segmentados em suas respectivas instancias e granularidades. Assim gerando três dataframes que contém dados históricos de ações, dados históricos da macroeconomia brasileira e por fim os dados fundamentalistas de cada empresa.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seguida esses dados passam por mais tratamentos até chegar ao ponto formar 3 grandes book de variáveis que serão consumidas por modelos preditivos, classificatórios e agrupamentos.</a:t>
            </a:r>
          </a:p>
        </p:txBody>
      </p:sp>
    </p:spTree>
    <p:extLst>
      <p:ext uri="{BB962C8B-B14F-4D97-AF65-F5344CB8AC3E}">
        <p14:creationId xmlns:p14="http://schemas.microsoft.com/office/powerpoint/2010/main" val="123246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 – Dados Fundamentalistas</a:t>
            </a:r>
          </a:p>
          <a:p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fundamentalista de empresas listadas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Empresa estar listada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código identificador da empresa (ticker/symbol) estar invalido ou desatualizado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3º Trimestre de 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37451" y="3766026"/>
            <a:ext cx="1229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383 Empresas</a:t>
            </a:r>
          </a:p>
        </p:txBody>
      </p:sp>
    </p:spTree>
    <p:extLst>
      <p:ext uri="{BB962C8B-B14F-4D97-AF65-F5344CB8AC3E}">
        <p14:creationId xmlns:p14="http://schemas.microsoft.com/office/powerpoint/2010/main" val="308520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Fundamentalistas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383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1057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291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291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públicos sobre o balanço patrimonial da empresa no trimestre vigente (3º trimestre 2023). A base possui 383 linhas e 36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emovemos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as empresas com dados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falt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antes, pois eram dados relevantes ao projeto e em outros cenários preenchemos esses dados ausentes com outros valores conforme a estratégia adotada. A base filtrada possui 303 registros e 35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291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linhas e 38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154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</TotalTime>
  <Words>2126</Words>
  <Application>Microsoft Macintosh PowerPoint</Application>
  <PresentationFormat>Widescreen</PresentationFormat>
  <Paragraphs>286</Paragraphs>
  <Slides>19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Tema do Office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Alexandre Correa Alves</cp:lastModifiedBy>
  <cp:revision>445</cp:revision>
  <dcterms:created xsi:type="dcterms:W3CDTF">2020-04-08T18:00:12Z</dcterms:created>
  <dcterms:modified xsi:type="dcterms:W3CDTF">2023-11-23T23:01:08Z</dcterms:modified>
</cp:coreProperties>
</file>