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8"/>
  </p:notesMasterIdLst>
  <p:sldIdLst>
    <p:sldId id="267" r:id="rId2"/>
    <p:sldId id="299" r:id="rId3"/>
    <p:sldId id="257" r:id="rId4"/>
    <p:sldId id="272" r:id="rId5"/>
    <p:sldId id="268" r:id="rId6"/>
    <p:sldId id="294" r:id="rId7"/>
    <p:sldId id="301" r:id="rId8"/>
    <p:sldId id="306" r:id="rId9"/>
    <p:sldId id="310" r:id="rId10"/>
    <p:sldId id="312" r:id="rId11"/>
    <p:sldId id="304" r:id="rId12"/>
    <p:sldId id="307" r:id="rId13"/>
    <p:sldId id="309" r:id="rId14"/>
    <p:sldId id="305" r:id="rId15"/>
    <p:sldId id="308" r:id="rId16"/>
    <p:sldId id="31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0B9F5B"/>
    <a:srgbClr val="64C3B5"/>
    <a:srgbClr val="6472C4"/>
    <a:srgbClr val="434343"/>
    <a:srgbClr val="66CCFF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9AE3-8407-CA40-B15D-ACBE2456B7FC}" v="22" dt="2023-10-25T20:46:3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0" autoAdjust="0"/>
    <p:restoredTop sz="94033" autoAdjust="0"/>
  </p:normalViewPr>
  <p:slideViewPr>
    <p:cSldViewPr snapToGrid="0">
      <p:cViewPr varScale="1">
        <p:scale>
          <a:sx n="119" d="100"/>
          <a:sy n="119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orrea Alves" userId="3c8643c4ef5adb54" providerId="LiveId" clId="{3A7A9AE3-8407-CA40-B15D-ACBE2456B7FC}"/>
    <pc:docChg chg="undo custSel addSld delSld modSld">
      <pc:chgData name="Alexandre Correa Alves" userId="3c8643c4ef5adb54" providerId="LiveId" clId="{3A7A9AE3-8407-CA40-B15D-ACBE2456B7FC}" dt="2023-10-25T20:53:38.976" v="103" actId="14100"/>
      <pc:docMkLst>
        <pc:docMk/>
      </pc:docMkLst>
      <pc:sldChg chg="addSp delSp modSp mod setBg">
        <pc:chgData name="Alexandre Correa Alves" userId="3c8643c4ef5adb54" providerId="LiveId" clId="{3A7A9AE3-8407-CA40-B15D-ACBE2456B7FC}" dt="2023-10-25T20:53:38.976" v="103" actId="14100"/>
        <pc:sldMkLst>
          <pc:docMk/>
          <pc:sldMk cId="3716115341" sldId="312"/>
        </pc:sldMkLst>
        <pc:spChg chg="add del mod">
          <ac:chgData name="Alexandre Correa Alves" userId="3c8643c4ef5adb54" providerId="LiveId" clId="{3A7A9AE3-8407-CA40-B15D-ACBE2456B7FC}" dt="2023-10-25T20:45:03.056" v="80" actId="22"/>
          <ac:spMkLst>
            <pc:docMk/>
            <pc:sldMk cId="3716115341" sldId="312"/>
            <ac:spMk id="11" creationId="{7BFB8EE1-7768-09B6-EABE-F16435D6304B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3" creationId="{DAAE4CDD-124C-4DCF-9584-B6033B545DD5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16" creationId="{907EF6B7-1338-4443-8C46-6A318D952DFD}"/>
          </ac:spMkLst>
        </pc:spChg>
        <pc:spChg chg="del">
          <ac:chgData name="Alexandre Correa Alves" userId="3c8643c4ef5adb54" providerId="LiveId" clId="{3A7A9AE3-8407-CA40-B15D-ACBE2456B7FC}" dt="2023-10-25T20:37:22.252" v="50" actId="478"/>
          <ac:spMkLst>
            <pc:docMk/>
            <pc:sldMk cId="3716115341" sldId="312"/>
            <ac:spMk id="17" creationId="{3594DE52-7C66-4B4A-A0A2-6A19C13FEDE7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19" creationId="{D4974D33-8DC5-464E-8C6D-BE58F0669C17}"/>
          </ac:spMkLst>
        </pc:spChg>
        <pc:spChg chg="add del">
          <ac:chgData name="Alexandre Correa Alves" userId="3c8643c4ef5adb54" providerId="LiveId" clId="{3A7A9AE3-8407-CA40-B15D-ACBE2456B7FC}" dt="2023-10-25T20:44:40.837" v="73" actId="26606"/>
          <ac:spMkLst>
            <pc:docMk/>
            <pc:sldMk cId="3716115341" sldId="312"/>
            <ac:spMk id="20" creationId="{081E4A58-353D-44AE-B2FC-2A74E2E400F7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2" creationId="{100EDD19-6802-4EC3-95CE-CFFAB042CFD6}"/>
          </ac:spMkLst>
        </pc:spChg>
        <pc:spChg chg="add del">
          <ac:chgData name="Alexandre Correa Alves" userId="3c8643c4ef5adb54" providerId="LiveId" clId="{3A7A9AE3-8407-CA40-B15D-ACBE2456B7FC}" dt="2023-10-25T20:44:43.221" v="76" actId="26606"/>
          <ac:spMkLst>
            <pc:docMk/>
            <pc:sldMk cId="3716115341" sldId="312"/>
            <ac:spMk id="23" creationId="{DB17E863-922E-4C26-BD64-E8FD41D28661}"/>
          </ac:spMkLst>
        </pc:spChg>
        <pc:spChg chg="add del">
          <ac:chgData name="Alexandre Correa Alves" userId="3c8643c4ef5adb54" providerId="LiveId" clId="{3A7A9AE3-8407-CA40-B15D-ACBE2456B7FC}" dt="2023-10-25T20:44:57.670" v="79" actId="26606"/>
          <ac:spMkLst>
            <pc:docMk/>
            <pc:sldMk cId="3716115341" sldId="312"/>
            <ac:spMk id="25" creationId="{F13C74B1-5B17-4795-BED0-7140497B445A}"/>
          </ac:spMkLst>
        </pc:spChg>
        <pc:graphicFrameChg chg="add del mod modGraphic">
          <ac:chgData name="Alexandre Correa Alves" userId="3c8643c4ef5adb54" providerId="LiveId" clId="{3A7A9AE3-8407-CA40-B15D-ACBE2456B7FC}" dt="2023-10-25T20:10:23.438" v="36" actId="478"/>
          <ac:graphicFrameMkLst>
            <pc:docMk/>
            <pc:sldMk cId="3716115341" sldId="312"/>
            <ac:graphicFrameMk id="2" creationId="{B663C4C1-772B-3C64-9725-F25A4DAD1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16:38.113" v="45" actId="478"/>
          <ac:graphicFrameMkLst>
            <pc:docMk/>
            <pc:sldMk cId="3716115341" sldId="312"/>
            <ac:graphicFrameMk id="3" creationId="{7697445B-1684-225B-6358-1F3AAF05CC3D}"/>
          </ac:graphicFrameMkLst>
        </pc:graphicFrameChg>
        <pc:graphicFrameChg chg="add del mod modGraphic">
          <ac:chgData name="Alexandre Correa Alves" userId="3c8643c4ef5adb54" providerId="LiveId" clId="{3A7A9AE3-8407-CA40-B15D-ACBE2456B7FC}" dt="2023-10-25T20:46:00.781" v="90"/>
          <ac:graphicFrameMkLst>
            <pc:docMk/>
            <pc:sldMk cId="3716115341" sldId="312"/>
            <ac:graphicFrameMk id="4" creationId="{2306DB10-53D1-0982-967F-9B9F983FBBA4}"/>
          </ac:graphicFrameMkLst>
        </pc:graphicFrameChg>
        <pc:graphicFrameChg chg="del modGraphic">
          <ac:chgData name="Alexandre Correa Alves" userId="3c8643c4ef5adb54" providerId="LiveId" clId="{3A7A9AE3-8407-CA40-B15D-ACBE2456B7FC}" dt="2023-10-25T20:03:54.653" v="2" actId="478"/>
          <ac:graphicFrameMkLst>
            <pc:docMk/>
            <pc:sldMk cId="3716115341" sldId="312"/>
            <ac:graphicFrameMk id="5" creationId="{33CB4FB1-1B43-4D0C-425B-332CE2E98947}"/>
          </ac:graphicFrameMkLst>
        </pc:graphicFrameChg>
        <pc:graphicFrameChg chg="add del mod">
          <ac:chgData name="Alexandre Correa Alves" userId="3c8643c4ef5adb54" providerId="LiveId" clId="{3A7A9AE3-8407-CA40-B15D-ACBE2456B7FC}" dt="2023-10-25T20:43:33.184" v="62"/>
          <ac:graphicFrameMkLst>
            <pc:docMk/>
            <pc:sldMk cId="3716115341" sldId="312"/>
            <ac:graphicFrameMk id="6" creationId="{EB687BCF-5B0B-6D0B-D8DA-C882BBEF22B9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0.699" v="64"/>
          <ac:graphicFrameMkLst>
            <pc:docMk/>
            <pc:sldMk cId="3716115341" sldId="312"/>
            <ac:graphicFrameMk id="7" creationId="{B1E25050-E99E-D1D1-7C89-1A0A66CC0DED}"/>
          </ac:graphicFrameMkLst>
        </pc:graphicFrameChg>
        <pc:graphicFrameChg chg="add del mod">
          <ac:chgData name="Alexandre Correa Alves" userId="3c8643c4ef5adb54" providerId="LiveId" clId="{3A7A9AE3-8407-CA40-B15D-ACBE2456B7FC}" dt="2023-10-25T20:44:06.243" v="66"/>
          <ac:graphicFrameMkLst>
            <pc:docMk/>
            <pc:sldMk cId="3716115341" sldId="312"/>
            <ac:graphicFrameMk id="8" creationId="{5E36B5BD-6F7C-87F3-DB4A-A66450A0A7AC}"/>
          </ac:graphicFrameMkLst>
        </pc:graphicFrameChg>
        <pc:graphicFrameChg chg="add del mod">
          <ac:chgData name="Alexandre Correa Alves" userId="3c8643c4ef5adb54" providerId="LiveId" clId="{3A7A9AE3-8407-CA40-B15D-ACBE2456B7FC}" dt="2023-10-25T20:46:30.992" v="92"/>
          <ac:graphicFrameMkLst>
            <pc:docMk/>
            <pc:sldMk cId="3716115341" sldId="312"/>
            <ac:graphicFrameMk id="12" creationId="{5EA20E6D-18C6-C044-051F-F1800989D754}"/>
          </ac:graphicFrameMkLst>
        </pc:graphicFrameChg>
        <pc:graphicFrameChg chg="add mod modGraphic">
          <ac:chgData name="Alexandre Correa Alves" userId="3c8643c4ef5adb54" providerId="LiveId" clId="{3A7A9AE3-8407-CA40-B15D-ACBE2456B7FC}" dt="2023-10-25T20:53:38.976" v="103" actId="14100"/>
          <ac:graphicFrameMkLst>
            <pc:docMk/>
            <pc:sldMk cId="3716115341" sldId="312"/>
            <ac:graphicFrameMk id="14" creationId="{D8A5A9D0-4956-9CF1-A020-6202A4974216}"/>
          </ac:graphicFrameMkLst>
        </pc:graphicFrameChg>
        <pc:graphicFrameChg chg="add del">
          <ac:chgData name="Alexandre Correa Alves" userId="3c8643c4ef5adb54" providerId="LiveId" clId="{3A7A9AE3-8407-CA40-B15D-ACBE2456B7FC}" dt="2023-10-25T20:47:44.988" v="100" actId="478"/>
          <ac:graphicFrameMkLst>
            <pc:docMk/>
            <pc:sldMk cId="3716115341" sldId="312"/>
            <ac:graphicFrameMk id="15" creationId="{D8FFF9D5-9176-7276-F4CB-8B2980A8ADC1}"/>
          </ac:graphicFrameMkLst>
        </pc:graphicFrameChg>
        <pc:picChg chg="add del mod">
          <ac:chgData name="Alexandre Correa Alves" userId="3c8643c4ef5adb54" providerId="LiveId" clId="{3A7A9AE3-8407-CA40-B15D-ACBE2456B7FC}" dt="2023-10-25T20:44:23.804" v="68"/>
          <ac:picMkLst>
            <pc:docMk/>
            <pc:sldMk cId="3716115341" sldId="312"/>
            <ac:picMk id="9" creationId="{0C892948-3E19-C8B0-E8E5-77DFEFD40B24}"/>
          </ac:picMkLst>
        </pc:picChg>
        <pc:picChg chg="del">
          <ac:chgData name="Alexandre Correa Alves" userId="3c8643c4ef5adb54" providerId="LiveId" clId="{3A7A9AE3-8407-CA40-B15D-ACBE2456B7FC}" dt="2023-10-25T20:07:03.501" v="29" actId="478"/>
          <ac:picMkLst>
            <pc:docMk/>
            <pc:sldMk cId="3716115341" sldId="312"/>
            <ac:picMk id="18" creationId="{00000000-0000-0000-0000-000000000000}"/>
          </ac:picMkLst>
        </pc:picChg>
        <pc:picChg chg="add del">
          <ac:chgData name="Alexandre Correa Alves" userId="3c8643c4ef5adb54" providerId="LiveId" clId="{3A7A9AE3-8407-CA40-B15D-ACBE2456B7FC}" dt="2023-10-25T20:44:57.670" v="79" actId="26606"/>
          <ac:picMkLst>
            <pc:docMk/>
            <pc:sldMk cId="3716115341" sldId="312"/>
            <ac:picMk id="26" creationId="{641C406E-E5ED-0B7A-AACB-F3BDC89DE290}"/>
          </ac:picMkLst>
        </pc:picChg>
      </pc:sldChg>
      <pc:sldChg chg="delSp new del mod">
        <pc:chgData name="Alexandre Correa Alves" userId="3c8643c4ef5adb54" providerId="LiveId" clId="{3A7A9AE3-8407-CA40-B15D-ACBE2456B7FC}" dt="2023-10-25T20:17:27.520" v="49" actId="2696"/>
        <pc:sldMkLst>
          <pc:docMk/>
          <pc:sldMk cId="4251027728" sldId="313"/>
        </pc:sldMkLst>
        <pc:spChg chg="del">
          <ac:chgData name="Alexandre Correa Alves" userId="3c8643c4ef5adb54" providerId="LiveId" clId="{3A7A9AE3-8407-CA40-B15D-ACBE2456B7FC}" dt="2023-10-25T20:17:09.063" v="47" actId="478"/>
          <ac:spMkLst>
            <pc:docMk/>
            <pc:sldMk cId="4251027728" sldId="313"/>
            <ac:spMk id="2" creationId="{56885CC5-69A8-F79A-2764-37966910C8A6}"/>
          </ac:spMkLst>
        </pc:spChg>
        <pc:spChg chg="del">
          <ac:chgData name="Alexandre Correa Alves" userId="3c8643c4ef5adb54" providerId="LiveId" clId="{3A7A9AE3-8407-CA40-B15D-ACBE2456B7FC}" dt="2023-10-25T20:17:11.081" v="48" actId="478"/>
          <ac:spMkLst>
            <pc:docMk/>
            <pc:sldMk cId="4251027728" sldId="313"/>
            <ac:spMk id="3" creationId="{AD5B38FB-4248-2417-81FB-70556F80E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0E9A-CAF1-44BA-8C98-5BE835AC7B3C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D0D-6437-4073-8960-8BC5F3D1E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285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89E931-040C-4BE8-A7E7-F9E03C0CB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19842" r="8806" b="22465"/>
          <a:stretch/>
        </p:blipFill>
        <p:spPr>
          <a:xfrm>
            <a:off x="4869473" y="6338277"/>
            <a:ext cx="2453054" cy="3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566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40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6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04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4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0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56A2B-C7C0-4889-A53E-E0E03C2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A0439-8AF0-4672-A9CB-8AB402CDD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2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B6A379-C7A1-C478-481F-C20A958F2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1177" y="6492208"/>
            <a:ext cx="3828620" cy="3657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FFBC1A1-73C2-44EA-BAB3-883B1A1D54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98" y="6337394"/>
            <a:ext cx="2450804" cy="384081"/>
          </a:xfrm>
          <a:prstGeom prst="rect">
            <a:avLst/>
          </a:prstGeom>
        </p:spPr>
      </p:pic>
      <p:pic>
        <p:nvPicPr>
          <p:cNvPr id="12" name="Google Shape;62;p13">
            <a:extLst>
              <a:ext uri="{FF2B5EF4-FFF2-40B4-BE49-F238E27FC236}">
                <a16:creationId xmlns:a16="http://schemas.microsoft.com/office/drawing/2014/main" id="{4BEA60A4-638D-8732-B2AB-2631170FA69A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954277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09040292-0E8C-4F41-9A6E-F23788BFD6D7}"/>
              </a:ext>
            </a:extLst>
          </p:cNvPr>
          <p:cNvSpPr txBox="1">
            <a:spLocks/>
          </p:cNvSpPr>
          <p:nvPr userDrawn="1"/>
        </p:nvSpPr>
        <p:spPr>
          <a:xfrm>
            <a:off x="11436626" y="379620"/>
            <a:ext cx="39425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A06C3773-3A1D-4276-8032-C2F893906C97}"/>
              </a:ext>
            </a:extLst>
          </p:cNvPr>
          <p:cNvSpPr/>
          <p:nvPr userDrawn="1"/>
        </p:nvSpPr>
        <p:spPr>
          <a:xfrm>
            <a:off x="11519866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hyperlink" Target="https://www.populationdata.net/2020/10/27/trading-en-ligne-le-guid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sandcolours.com/subjects/travel/stocks-in-latin-america-what-you-need-to-know-47748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pick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bima.com.br/pt_br/noticias/cresce-numero-de-investidores-brasileiros-em-2022-e-perspectiva-para-2023-e-de-novo-aumento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20/05/21/why-the-hood-doesnt-do-stock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908C80B-CAAA-79E0-62B1-66AF3445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266501" y="5078257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03/10/2023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0" y="27970"/>
            <a:ext cx="5282118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571152" y="2183536"/>
            <a:ext cx="576950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pt-BR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91919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/>
              <a:t>Estratégias de Investimento Orientadas por Algoritmos:</a:t>
            </a:r>
          </a:p>
          <a:p>
            <a:r>
              <a:rPr lang="pt-BR" sz="1800" b="0" dirty="0"/>
              <a:t> </a:t>
            </a:r>
            <a:r>
              <a:rPr lang="pt-BR" sz="1400" b="0" dirty="0"/>
              <a:t>O Impacto do Trading Advisor em investidores mais conscientes.</a:t>
            </a:r>
            <a:endParaRPr lang="da-DK" sz="1400" b="0" dirty="0"/>
          </a:p>
          <a:p>
            <a:endParaRPr lang="da-DK" dirty="0"/>
          </a:p>
        </p:txBody>
      </p:sp>
      <p:pic>
        <p:nvPicPr>
          <p:cNvPr id="21" name="Google Shape;91;p2">
            <a:extLst>
              <a:ext uri="{FF2B5EF4-FFF2-40B4-BE49-F238E27FC236}">
                <a16:creationId xmlns:a16="http://schemas.microsoft.com/office/drawing/2014/main" id="{EBC00D96-CC2E-DCAF-7F84-8EA4D40204A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4556" t="15824" r="3673" b="14354"/>
          <a:stretch/>
        </p:blipFill>
        <p:spPr>
          <a:xfrm>
            <a:off x="362034" y="6321878"/>
            <a:ext cx="2582838" cy="52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8A5A9D0-4956-9CF1-A020-6202A4974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7703"/>
              </p:ext>
            </p:extLst>
          </p:nvPr>
        </p:nvGraphicFramePr>
        <p:xfrm>
          <a:off x="730624" y="0"/>
          <a:ext cx="10515597" cy="6767234"/>
        </p:xfrm>
        <a:graphic>
          <a:graphicData uri="http://schemas.openxmlformats.org/drawingml/2006/table">
            <a:tbl>
              <a:tblPr/>
              <a:tblGrid>
                <a:gridCol w="944974">
                  <a:extLst>
                    <a:ext uri="{9D8B030D-6E8A-4147-A177-3AD203B41FA5}">
                      <a16:colId xmlns:a16="http://schemas.microsoft.com/office/drawing/2014/main" val="1818496376"/>
                    </a:ext>
                  </a:extLst>
                </a:gridCol>
                <a:gridCol w="1636561">
                  <a:extLst>
                    <a:ext uri="{9D8B030D-6E8A-4147-A177-3AD203B41FA5}">
                      <a16:colId xmlns:a16="http://schemas.microsoft.com/office/drawing/2014/main" val="1368197972"/>
                    </a:ext>
                  </a:extLst>
                </a:gridCol>
                <a:gridCol w="944974">
                  <a:extLst>
                    <a:ext uri="{9D8B030D-6E8A-4147-A177-3AD203B41FA5}">
                      <a16:colId xmlns:a16="http://schemas.microsoft.com/office/drawing/2014/main" val="1217131902"/>
                    </a:ext>
                  </a:extLst>
                </a:gridCol>
                <a:gridCol w="334751">
                  <a:extLst>
                    <a:ext uri="{9D8B030D-6E8A-4147-A177-3AD203B41FA5}">
                      <a16:colId xmlns:a16="http://schemas.microsoft.com/office/drawing/2014/main" val="1431520236"/>
                    </a:ext>
                  </a:extLst>
                </a:gridCol>
                <a:gridCol w="409140">
                  <a:extLst>
                    <a:ext uri="{9D8B030D-6E8A-4147-A177-3AD203B41FA5}">
                      <a16:colId xmlns:a16="http://schemas.microsoft.com/office/drawing/2014/main" val="182536335"/>
                    </a:ext>
                  </a:extLst>
                </a:gridCol>
                <a:gridCol w="674151">
                  <a:extLst>
                    <a:ext uri="{9D8B030D-6E8A-4147-A177-3AD203B41FA5}">
                      <a16:colId xmlns:a16="http://schemas.microsoft.com/office/drawing/2014/main" val="1829437337"/>
                    </a:ext>
                  </a:extLst>
                </a:gridCol>
                <a:gridCol w="610223">
                  <a:extLst>
                    <a:ext uri="{9D8B030D-6E8A-4147-A177-3AD203B41FA5}">
                      <a16:colId xmlns:a16="http://schemas.microsoft.com/office/drawing/2014/main" val="2319409806"/>
                    </a:ext>
                  </a:extLst>
                </a:gridCol>
                <a:gridCol w="674151">
                  <a:extLst>
                    <a:ext uri="{9D8B030D-6E8A-4147-A177-3AD203B41FA5}">
                      <a16:colId xmlns:a16="http://schemas.microsoft.com/office/drawing/2014/main" val="506286959"/>
                    </a:ext>
                  </a:extLst>
                </a:gridCol>
                <a:gridCol w="707859">
                  <a:extLst>
                    <a:ext uri="{9D8B030D-6E8A-4147-A177-3AD203B41FA5}">
                      <a16:colId xmlns:a16="http://schemas.microsoft.com/office/drawing/2014/main" val="2568469208"/>
                    </a:ext>
                  </a:extLst>
                </a:gridCol>
                <a:gridCol w="944974">
                  <a:extLst>
                    <a:ext uri="{9D8B030D-6E8A-4147-A177-3AD203B41FA5}">
                      <a16:colId xmlns:a16="http://schemas.microsoft.com/office/drawing/2014/main" val="1978046105"/>
                    </a:ext>
                  </a:extLst>
                </a:gridCol>
                <a:gridCol w="610223">
                  <a:extLst>
                    <a:ext uri="{9D8B030D-6E8A-4147-A177-3AD203B41FA5}">
                      <a16:colId xmlns:a16="http://schemas.microsoft.com/office/drawing/2014/main" val="4181073613"/>
                    </a:ext>
                  </a:extLst>
                </a:gridCol>
                <a:gridCol w="641606">
                  <a:extLst>
                    <a:ext uri="{9D8B030D-6E8A-4147-A177-3AD203B41FA5}">
                      <a16:colId xmlns:a16="http://schemas.microsoft.com/office/drawing/2014/main" val="2394262732"/>
                    </a:ext>
                  </a:extLst>
                </a:gridCol>
                <a:gridCol w="674151">
                  <a:extLst>
                    <a:ext uri="{9D8B030D-6E8A-4147-A177-3AD203B41FA5}">
                      <a16:colId xmlns:a16="http://schemas.microsoft.com/office/drawing/2014/main" val="448623960"/>
                    </a:ext>
                  </a:extLst>
                </a:gridCol>
                <a:gridCol w="707859">
                  <a:extLst>
                    <a:ext uri="{9D8B030D-6E8A-4147-A177-3AD203B41FA5}">
                      <a16:colId xmlns:a16="http://schemas.microsoft.com/office/drawing/2014/main" val="850483634"/>
                    </a:ext>
                  </a:extLst>
                </a:gridCol>
              </a:tblGrid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Format Type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Attribute Type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Std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Mín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25%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50%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75%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43608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76172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ticker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</a:t>
                      </a:r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pt-B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ticker</a:t>
                      </a:r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pt-B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identifier</a:t>
                      </a:r>
                      <a:endParaRPr lang="pt-BR" sz="5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Qualitativo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ABCB4.SA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32989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company name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Qualitativo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Banco ABC Brasil S.A.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71259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operating sector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Qualitativo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19624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Specific industry or segment of the company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Qualitativo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Banks - Regional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70378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65416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market_cap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market capitalization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4342988000000000,00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18691350000000000,00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55960280000000000,00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1257716000000,00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286906600000000,00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2491876000000000,00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10597090000000000,00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513449600000000000,00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472434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enterprise_value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value of the company in the market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14967960000000000,00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35358310000000000,00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114982200000000000,00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-6424962000000000,00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602033400000000,00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4374463000000000,00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19740300000000000,00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959609400000000000,00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29565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total_revenue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revenue of the company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1941779000000000,00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17298530000000000,00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56867750000000000,00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-42424000000000,00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486042300000000,00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2402965000000000,00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10634680000000000,00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581563000000000000,00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96800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profit_margins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profit margins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0.41576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680033,20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4988500,00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-2162070,00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82410,00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214230,00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61683560,00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98359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10150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operating_margins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operating margins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0.41515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503118,90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4988302,00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-10074850,00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61560,00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145010,00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250852,50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63376170,00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08521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dividend_rate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dividend rate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1.56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28176900,00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460183400,00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7891550000,00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85665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beta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stock beta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0.991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745133,50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424043,70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-190200,00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464783,70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681184,00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1033685,00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2013950,00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244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 before interest, taxes, depreciation, and amortization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4389800000000,00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3971969000000000,00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24568410000000000,00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-1011200000000000,00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6817000000000,00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259204500000000,00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1805205000000000,00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291087000000000000,00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478573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37156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trailing_pe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Price-to-earnings ratio for the last 12 months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4376600000,00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11910820,00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21626780,00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365779,30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6798892,00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12428190,00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220238100,00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4467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forward_pe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Projected price-to-earnings ratio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328205,00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4750414,00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8153200,00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-10100000,00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7924597,00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72882360,00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80923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Trading volume of the stock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96262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trading volume of the stock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1746000000,00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3244998000000,00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9272476000000,00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0.000000e+00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3124250000,00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156012000000,00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2228264000000,00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98502310000000,00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81251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89544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fifty_two_week_low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Lowest price in the last 52 weeks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0.09599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927619,00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7127405,00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82000000,00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36673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fifty_two_week_high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Highest price in the last 52 weeks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0.1148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49232460,00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380787700,00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1570000,00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8885000,00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16745000,00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33822500,00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6530000000,00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81575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price_to_sales_trailing_12_months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Price-to-sales ratio for the last 12 months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0.8814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3349383,00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16201880,00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-1690324,00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371293,40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881020,30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1908704,00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233914500,00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93470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fifty_day_average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stock price over the last 50 days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0.101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24898520,00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65066200,00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670200,00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6331700,00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12807800,00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26658350,00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1035990000,00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78488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0195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two_hundred_day_average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stock price over the last 200 days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0.1042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30360230,00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170816600,00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787700,00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6311225,00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12187270,00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25901160,00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2911381000,00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3821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trailing_annual_dividend_rate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Annualized dividend rate for the last 12 months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0.00274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1000554,00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3744335,00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149500,00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787250,00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57786000,00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85155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trailing_annual_dividend_yield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Annualized dividend yield for the last 12 months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0.0212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34633,30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49340,48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13576,57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52368,12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237659,60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64088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book_value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book value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3772000000,00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-4824020,00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366770500,00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-3962890000,00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4376250,00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9890000,00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20939000,00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4005665000,00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32971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3237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price_to_book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Price-to-book ratio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0.03364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5602797,00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40959830,00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574680,50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934785,00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1769396,00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21481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total_cash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available cash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10852530000000000,00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46423830000000000,00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92040750000000,00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691545500000000,00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2561748000000000,00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394325000000000000,00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50912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total_cash_per_share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available cash per share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0.00612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14042750,00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46877190,00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1083750,00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3371500,00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7712750,00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542057000,00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6094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total_debt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debt of the company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27419320000000000,00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110554500000000000,00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251817700000000,00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1581494000000000,00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11152270000000000,00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895776500000000000,00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555795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68762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earnings_quarterly_growth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Quarterly earnings growth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0.01375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398078,20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2780028,00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-999000,00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-258000,00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0.000000e+00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27886000,00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99375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revenue_growth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 growth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0.0152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44591,84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436385,20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-983000,00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-132000,00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10500,00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143000,00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3683000,00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39480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gross_margins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gross margins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0.03588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307688,70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284962,50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-845000,00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142897,50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270555,00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457720,00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70430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ebitda_margins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EBITDA margins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0.26263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563375,10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4945343,00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-1430190,00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23130,00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124250,00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271060,00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63405790,00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69996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7605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return_on_assets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on assets of the company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0.00368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49065,85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106609,10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-266220,00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9405,00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38375,00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73090,00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1511120,00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34061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return_on_equity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on equity of the company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0.00698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135420,00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509168,90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-1378740,00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94760,00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183782,50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5296820,00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86539"/>
                  </a:ext>
                </a:extLst>
              </a:tr>
              <a:tr h="1519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gross_profits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Company's gross profits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25527000000000,00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7358197000000000,00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31273950000000000,00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-498165000000000,00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8080500000000,00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601313500000000,00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3248308000000000,00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334100000000000000,00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57108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earnings_growth_rate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 growth rate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0.18693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39807820,00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278002800,00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-99900000,00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-25800000,00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2788600000,00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9441"/>
                  </a:ext>
                </a:extLst>
              </a:tr>
              <a:tr h="671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254989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dividend_payout_ratio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 payout ratio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0.00216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613412600,00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9042464000,00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155000000000,00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59733"/>
                  </a:ext>
                </a:extLst>
              </a:tr>
              <a:tr h="1313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roi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on investment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float64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Quantitativo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Contínuo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0.01926</a:t>
                      </a:r>
                    </a:p>
                  </a:txBody>
                  <a:tcPr marL="3490" marR="3490" marT="34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294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1324275,00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5387749,00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-8232338,00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288785,00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620829,30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1256823,00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82481820,00</a:t>
                      </a:r>
                    </a:p>
                  </a:txBody>
                  <a:tcPr marL="3490" marR="3490" marT="13959" marB="13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5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1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3.iv. Base original – Dados Cotações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as cotações de ações e suas variâncias negociadas por dia.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01/01/2019 ~ 03/10/2023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307 Empresas</a:t>
            </a:r>
          </a:p>
        </p:txBody>
      </p:sp>
    </p:spTree>
    <p:extLst>
      <p:ext uri="{BB962C8B-B14F-4D97-AF65-F5344CB8AC3E}">
        <p14:creationId xmlns:p14="http://schemas.microsoft.com/office/powerpoint/2010/main" val="35746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Cotações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307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das cotações diárias de empresas listadas em bolsa de 01/01/2019 ~ 03/10/2023. A base possui 360.172 linhas e 8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esta base não foi necessário aplicar nenhum filtro para limpar os dados, apenas foi alterado a nomenclatura das colunas para atender a PEP8 e o campo de data foi convertido para o tipo datetime.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360.172 linhas e 21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973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3.vi. Principais variáveis – Dados Cotação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TRADING ADVISOR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78454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abertura.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Maior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Menor preço durante o dia.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adj_close: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Preço de fechamento ajustado.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de negociação.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daily_return: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Retorno diário.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short_term_moving_average: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Média móvel de curto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long_term_moving_average: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longo prazo.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rsi: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Índice de Força Relativa.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volatility: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Volatilidade.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 médio.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daily_range: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Variação diária.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open_close_difference: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abertura e fechamento.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high_low_difference: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Diferença entre alta e baixa.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acceleration: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Aceleração.</a:t>
                      </a:r>
                    </a:p>
                    <a:p>
                      <a:pPr marL="457200" lvl="1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cagr: </a:t>
                      </a:r>
                      <a:r>
                        <a:rPr kumimoji="0" 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Taxa de crescimento anual composta.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2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3.vii. Base original – Dados Macroeconomico</a:t>
            </a:r>
          </a:p>
          <a:p>
            <a:r>
              <a:rPr lang="en-US" sz="13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3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sobre os principais indicadores macroeconômicos brasileiro.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-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01/2019 ~ 10/2023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97565" y="3766026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57 Registros</a:t>
            </a:r>
          </a:p>
        </p:txBody>
      </p:sp>
    </p:spTree>
    <p:extLst>
      <p:ext uri="{BB962C8B-B14F-4D97-AF65-F5344CB8AC3E}">
        <p14:creationId xmlns:p14="http://schemas.microsoft.com/office/powerpoint/2010/main" val="280833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</a:t>
            </a:r>
            <a:r>
              <a:rPr lang="en-US" sz="4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viii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Filtros – Dados Macroeconomico</a:t>
            </a:r>
          </a:p>
          <a:p>
            <a:pPr>
              <a:defRPr/>
            </a:pPr>
            <a:r>
              <a:rPr lang="en-US" sz="2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5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25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9455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 Registros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dos principais índices macroeconômicos mensais de 01/2019 ~ 10/2023. A base possui 58 linhas e 7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2"/>
            <a:ext cx="1763760" cy="266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aplicado um filtro para remover valores nulos. No caso houve valores nulos para os meses Agosto e Setembro de 2023 devido a periodicidade da reunião do Copom, órgão responsável por definir o patamar destes índices. A base agora possui 56 linhas e 7 colunas.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56 linhas e 12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537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3" y="112935"/>
            <a:ext cx="7665159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3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3.ix. Principais variáveis – Dados Macroeconomico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61059E-C432-6FF7-39CF-9C765FC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0222"/>
              </p:ext>
            </p:extLst>
          </p:nvPr>
        </p:nvGraphicFramePr>
        <p:xfrm>
          <a:off x="563418" y="826169"/>
          <a:ext cx="10612582" cy="518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selic: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básica de juros SELIC.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confidence: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de confiança.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pib: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Produto Interno Bruto (PIB).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incc: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Custo da Construção.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ipca: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Índice Nacional de Preços ao Consumidor Amplo.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dolar: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monthly_inflation: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Inflação mensal.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gdp_growth: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 PIB.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dollar_growth: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taxa de câmbio do dólar.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real_interest_rate: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juros real.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inflation_confidence_difference: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Diferença na confiança em relação à inflação.</a:t>
                      </a:r>
                    </a:p>
                    <a:p>
                      <a:r>
                        <a:rPr lang="pt-BR" sz="11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date:</a:t>
                      </a: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Data da observação.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Alexandre Correa Alves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Drª Alessandra de Álvila Montini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 Dr. 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</a:rPr>
              <a:t>Adolpho Walter Pimazoni Canton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82171" y="50297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MBA Analytics em Big Data - Data Engineering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50" name="Picture 2" descr="Photo Of People Near Wooden Table">
            <a:extLst>
              <a:ext uri="{FF2B5EF4-FFF2-40B4-BE49-F238E27FC236}">
                <a16:creationId xmlns:a16="http://schemas.microsoft.com/office/drawing/2014/main" id="{1FA243AB-D387-43BF-858B-256C06F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547"/>
            <a:ext cx="3438939" cy="2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75569FF-4453-486C-9CE5-43FA6A91CB2A}"/>
              </a:ext>
            </a:extLst>
          </p:cNvPr>
          <p:cNvSpPr/>
          <p:nvPr/>
        </p:nvSpPr>
        <p:spPr>
          <a:xfrm>
            <a:off x="1538440" y="1375547"/>
            <a:ext cx="189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</a:rPr>
              <a:t>Modificar imagem a seu critério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  <a:stCxn id="13" idx="0"/>
            <a:endCxn id="21" idx="4"/>
          </p:cNvCxnSpPr>
          <p:nvPr/>
        </p:nvCxnSpPr>
        <p:spPr>
          <a:xfrm>
            <a:off x="4631064" y="989428"/>
            <a:ext cx="3646" cy="4917603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5201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Fundamentalistas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Fundamentalistas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Cotações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Cotação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original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 – Dados Macroeconomico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– Dados Macroeconomico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58208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58208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58208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1854" y="5761257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58208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016735F-BF3B-185D-2D6C-F1BA4D35B909}"/>
              </a:ext>
            </a:extLst>
          </p:cNvPr>
          <p:cNvSpPr/>
          <p:nvPr/>
        </p:nvSpPr>
        <p:spPr>
          <a:xfrm>
            <a:off x="4562829" y="2709223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912137-E908-C645-CEB0-ABEF60977262}"/>
              </a:ext>
            </a:extLst>
          </p:cNvPr>
          <p:cNvSpPr/>
          <p:nvPr/>
        </p:nvSpPr>
        <p:spPr>
          <a:xfrm>
            <a:off x="4558216" y="3157184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0BB42EE-5D8E-3DC2-4C7C-1F34C3BE962D}"/>
              </a:ext>
            </a:extLst>
          </p:cNvPr>
          <p:cNvSpPr/>
          <p:nvPr/>
        </p:nvSpPr>
        <p:spPr>
          <a:xfrm>
            <a:off x="4562837" y="354972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FAD36DB-0C0F-E1D3-D446-4E1CB65D210F}"/>
              </a:ext>
            </a:extLst>
          </p:cNvPr>
          <p:cNvSpPr/>
          <p:nvPr/>
        </p:nvSpPr>
        <p:spPr>
          <a:xfrm>
            <a:off x="4558224" y="399768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2B66F39-2839-9025-1C52-E74C7D429D77}"/>
              </a:ext>
            </a:extLst>
          </p:cNvPr>
          <p:cNvSpPr/>
          <p:nvPr/>
        </p:nvSpPr>
        <p:spPr>
          <a:xfrm>
            <a:off x="4562845" y="4408701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5B49E07-F5A8-9706-C301-1CC9FDD4C967}"/>
              </a:ext>
            </a:extLst>
          </p:cNvPr>
          <p:cNvSpPr/>
          <p:nvPr/>
        </p:nvSpPr>
        <p:spPr>
          <a:xfrm>
            <a:off x="4558230" y="4838189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72F516-54E5-D7A0-B96C-0B9191A57CE6}"/>
              </a:ext>
            </a:extLst>
          </p:cNvPr>
          <p:cNvSpPr/>
          <p:nvPr/>
        </p:nvSpPr>
        <p:spPr>
          <a:xfrm>
            <a:off x="4562850" y="5267677"/>
            <a:ext cx="145712" cy="132522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Gráfico">
            <a:extLst>
              <a:ext uri="{FF2B5EF4-FFF2-40B4-BE49-F238E27FC236}">
                <a16:creationId xmlns:a16="http://schemas.microsoft.com/office/drawing/2014/main" id="{758F0BF9-5AA2-F873-F298-70A4C5D4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5900"/>
            <a:ext cx="3337264" cy="68739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FD99386-E63C-4C99-80A4-BB4B8C72028D}"/>
              </a:ext>
            </a:extLst>
          </p:cNvPr>
          <p:cNvSpPr/>
          <p:nvPr/>
        </p:nvSpPr>
        <p:spPr>
          <a:xfrm>
            <a:off x="3915965" y="2005278"/>
            <a:ext cx="7620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objetivo central deste trabalho é desenvolver uma ferramenta de aconselhamento para investimentos em ações, destacando-se pela aplicação de inteligência artificial (IA) e aprendizado de máquina (ML).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proposta visa oferecer informações personalizadas e palatáveis aos investidores comuns, superando as limitações de abordagens convencionais. 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 estatísticos e de machine learning serão utilizados para antecipar tendências e riscos, como forma de auxiliar o investidor a tomar decisões baseadas em dados.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1. Objetivo do Trabalho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">
            <a:extLst>
              <a:ext uri="{FF2B5EF4-FFF2-40B4-BE49-F238E27FC236}">
                <a16:creationId xmlns:a16="http://schemas.microsoft.com/office/drawing/2014/main" id="{21DC0336-5F09-0050-3610-EE129FCA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4107" y="-1"/>
            <a:ext cx="3231908" cy="688781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187802" y="34134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2. Contextualização do Problema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28103C-AFF7-4D07-8D73-5DFDC5F7CAE9}"/>
              </a:ext>
            </a:extLst>
          </p:cNvPr>
          <p:cNvSpPr/>
          <p:nvPr/>
        </p:nvSpPr>
        <p:spPr>
          <a:xfrm>
            <a:off x="3820112" y="982176"/>
            <a:ext cx="7882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2022, houve um notável aumento na participação de brasileiros no mercado financeiro, atingindo 36% da população, o que representa um acréscimo significativo de 8 milhões de investidores. Para o próximo ano, projeta-se um crescimento adicional de 5 pontos percentuais, evidenciando uma tendência crescente e robusta de interesse.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urgência na implementação de ferramentas que empodere a tomada de decisão baseada em dados é justificada pela dinâmica volátil do mercado de ações, que pode ser brutal aos investidores menos experientes. Essa volatilidade reflete a importância de equipar os investidores com ferramentas tecnológicas inovadoras, com destaque para a personalização das recomendações. O uso de técnicas avançadas, como clustering e classificação, é fundamental para adaptar estratégias de investimento às necessidades específicas de cada usuário.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"Raio X do Investidor" revela que, em 2022, 58% da população já tinha algum nível de familiaridade ou experiência em investimentos. Detalhes específicos sobre os fatores impulsionadores desse aumento poderiam fornecer uma compreensão mais aprofundada do fenômeno.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Além disso, a intensificação do uso da tecnologia é evidente, com aplicativos bancários tornando-se o principal meio de investimento, subindo de 33% em 2021 para 43% em 2022. Esse comportamento é mais notável na classe A/B, atingindo 51%, indicando uma mudança para métodos mais eficientes e acessíveis.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Enquanto este panorama sugere uma entrada crescente e positiva no mercado financeiro, é crucial considerar desafios potenciais, como questões de segurança de dados e a necessidade contínua de educação financeira para garantir que os investidores estejam bem informados e protegidos em um cenário financeiro dinâmico.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Pesquisa: </a:t>
            </a:r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Cresce número de investidores brasileiros em 2022 e perspectiva para 2023 é de novo aumento – ANBIMA</a:t>
            </a: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Interface gráfica do usuário">
            <a:extLst>
              <a:ext uri="{FF2B5EF4-FFF2-40B4-BE49-F238E27FC236}">
                <a16:creationId xmlns:a16="http://schemas.microsoft.com/office/drawing/2014/main" id="{074B9F24-B361-3D56-10E0-CE327CF1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099"/>
            <a:ext cx="3231909" cy="6860099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231909" y="31511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 Bases de Dados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546B1-CD86-2912-68CB-4982342CF6F2}"/>
              </a:ext>
            </a:extLst>
          </p:cNvPr>
          <p:cNvSpPr/>
          <p:nvPr/>
        </p:nvSpPr>
        <p:spPr>
          <a:xfrm>
            <a:off x="3746221" y="1673624"/>
            <a:ext cx="7882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dados utilizados na criação do projeto trading advisor são coletados via APIs públicas do mercado financeiro, como a Yahoo Finance e Nasdaq Data Link.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Após a recepção destes dados eles são tratados e segmentados em suas respectivas instancias e granularidades. Assim gerando três dataframes que contém dados históricos de ações, dados históricos da macroeconomia brasileira e por fim os dados fundamentalistas de cada empresa.</a:t>
            </a:r>
          </a:p>
          <a:p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seguida esses dados passam por mais tratamentos até chegar ao ponto formar 3 grandes book de variáveis que serão consumidas por modelos preditivos, classificatórios e agrupamentos.</a:t>
            </a: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 – Dados Fundamentalistas</a:t>
            </a:r>
          </a:p>
          <a:p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80250" y="1821319"/>
            <a:ext cx="7533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Dados fundamentalista de empresas listadas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Empresa estar listada em bolsa de valores</a:t>
            </a: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código identificador da empresa (ticker/symbol) estar invalido ou desatualizado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200" b="1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3º Trimestre de 2023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1902791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37451" y="3766026"/>
            <a:ext cx="1229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383 Empresas</a:t>
            </a:r>
          </a:p>
        </p:txBody>
      </p:sp>
    </p:spTree>
    <p:extLst>
      <p:ext uri="{BB962C8B-B14F-4D97-AF65-F5344CB8AC3E}">
        <p14:creationId xmlns:p14="http://schemas.microsoft.com/office/powerpoint/2010/main" val="308520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Filtros </a:t>
            </a:r>
            <a:r>
              <a:rPr lang="en-US" sz="6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Dados Fundamentalistas</a:t>
            </a:r>
          </a:p>
          <a:p>
            <a:pPr>
              <a:defRPr/>
            </a:pPr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</a:t>
            </a:r>
            <a:r>
              <a:rPr lang="en-US" sz="30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3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70480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2255682" y="671168"/>
            <a:ext cx="6592756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4268390" y="1206660"/>
            <a:ext cx="458004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79D9137-65DE-4DD1-BA69-D6FA8B0C6A29}"/>
              </a:ext>
            </a:extLst>
          </p:cNvPr>
          <p:cNvSpPr/>
          <p:nvPr/>
        </p:nvSpPr>
        <p:spPr>
          <a:xfrm>
            <a:off x="6151820" y="1773206"/>
            <a:ext cx="2696617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991065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2813782" y="1046617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383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4837689" y="1558932"/>
            <a:ext cx="1057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Filtros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91" y="1488737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43" y="2032706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6673463" y="2123292"/>
            <a:ext cx="14366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303 Empresas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2207495" y="1670363"/>
            <a:ext cx="1935000" cy="203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contendo dados públicos sobre o balanço patrimonial da empresa no trimestre vigente (3º trimestre 2023). A base possui 383 linhas e 36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4230074" y="226389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Em alguns casos removemos as linhas com dados falt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antes, pois eram dados relevantes ao projeto e em outros cenários preenchemos esses dados ausentes com outros valores conforme a estratégia adotada. A base filtrada possui 303 registros e 35 colunas.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AF6AA49C-E984-4ED1-8587-CAE44EAD4ED2}"/>
              </a:ext>
            </a:extLst>
          </p:cNvPr>
          <p:cNvSpPr txBox="1"/>
          <p:nvPr/>
        </p:nvSpPr>
        <p:spPr>
          <a:xfrm>
            <a:off x="6151472" y="2834576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Book de Variaveis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Para a prateleira de dados foram criados campos calculados para enriquecer as análises e modelos, como esses campos calculados geraram alguns valores nulos, adicionamos novos valores conforme estratégia. A base está com 303 linhas e 38 colunas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1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3.iii. Principais variáveis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r>
              <a:rPr lang="en-US" sz="12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TRADING ADVISOR | </a:t>
            </a:r>
            <a:r>
              <a:rPr lang="en-US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3CB4FB1-1B43-4D0C-425B-332CE2E9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424"/>
              </p:ext>
            </p:extLst>
          </p:nvPr>
        </p:nvGraphicFramePr>
        <p:xfrm>
          <a:off x="563418" y="826169"/>
          <a:ext cx="10612582" cy="54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291">
                  <a:extLst>
                    <a:ext uri="{9D8B030D-6E8A-4147-A177-3AD203B41FA5}">
                      <a16:colId xmlns:a16="http://schemas.microsoft.com/office/drawing/2014/main" val="1792819726"/>
                    </a:ext>
                  </a:extLst>
                </a:gridCol>
                <a:gridCol w="5306291">
                  <a:extLst>
                    <a:ext uri="{9D8B030D-6E8A-4147-A177-3AD203B41FA5}">
                      <a16:colId xmlns:a16="http://schemas.microsoft.com/office/drawing/2014/main" val="208157872"/>
                    </a:ext>
                  </a:extLst>
                </a:gridCol>
              </a:tblGrid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Quantitativas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Variáveis Qualitativas</a:t>
                      </a:r>
                    </a:p>
                  </a:txBody>
                  <a:tcPr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78825"/>
                  </a:ext>
                </a:extLst>
              </a:tr>
              <a:tr h="32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Contínuas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Nominais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57640"/>
                  </a:ext>
                </a:extLst>
              </a:tr>
              <a:tr h="4542008"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market_cap: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Capitalização de mercado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enterprise_value: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total_revenue: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Receita total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de lucro.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operating_margins: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operacionais.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beta: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Medida de volatilidade em relação ao mercado.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 antes de juros, impostos, depreciação e amortização.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forward_pe: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preço/lucro (projetado).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de negociação.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average_volume: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Volume médio de negociação.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fifty_two_week_low: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Mínimo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fifty_two_week_high: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Máximo em 52 semanas.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price_to_sales_trailing_12_months: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preço/vendas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fifty_day_average: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50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two_hundred_day_average: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Média móvel de 200 dias.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trailing_annual_dividend_rate: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Taxa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trailing_annual_dividend_yield: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Rendimento de dividendo anual (últimos 12 meses).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book_value: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price_to_book: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Relação preço/valor contábil.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earnings_quarterly_growth: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dos ganhos trimestrais.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revenue_growth: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Crescimento da receita.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brutas.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ebitda_margins: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Margens EBITDA.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return_on_assets: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ativos.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return_on_equity: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Retorno sobre o patrimônio líquido.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gross_profits: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Lucros brutos.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symbol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Símbolo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longo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sector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Setor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Indústria da empresa.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exchange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Bolsa de valores em que a empresa está listada.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quote_type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Tipo de cotação (por exemplo, ações).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time_zone_full_name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completo do fuso horário.</a:t>
                      </a:r>
                    </a:p>
                    <a:p>
                      <a:pPr marL="457200" lvl="1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altLang="pt-B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time_zone_short_name</a:t>
                      </a:r>
                      <a:r>
                        <a:rPr kumimoji="0" lang="pt-BR" altLang="pt-B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3434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Nome abreviado do fuso horário.</a:t>
                      </a:r>
                    </a:p>
                    <a:p>
                      <a:endParaRPr lang="pt-BR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38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2985</Words>
  <Application>Microsoft Macintosh PowerPoint</Application>
  <PresentationFormat>Widescreen</PresentationFormat>
  <Paragraphs>950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Alexandre Correa Alves</cp:lastModifiedBy>
  <cp:revision>442</cp:revision>
  <dcterms:created xsi:type="dcterms:W3CDTF">2020-04-08T18:00:12Z</dcterms:created>
  <dcterms:modified xsi:type="dcterms:W3CDTF">2023-10-25T20:54:16Z</dcterms:modified>
</cp:coreProperties>
</file>