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67" r:id="rId4"/>
    <p:sldId id="299" r:id="rId5"/>
    <p:sldId id="257" r:id="rId6"/>
    <p:sldId id="326" r:id="rId7"/>
    <p:sldId id="272" r:id="rId8"/>
    <p:sldId id="268" r:id="rId9"/>
    <p:sldId id="327" r:id="rId10"/>
    <p:sldId id="328" r:id="rId11"/>
    <p:sldId id="330" r:id="rId12"/>
    <p:sldId id="329" r:id="rId13"/>
    <p:sldId id="331" r:id="rId14"/>
    <p:sldId id="332" r:id="rId15"/>
    <p:sldId id="333" r:id="rId16"/>
    <p:sldId id="33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326"/>
            <p14:sldId id="272"/>
            <p14:sldId id="268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2BAB1"/>
    <a:srgbClr val="6ADBD9"/>
    <a:srgbClr val="434343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21/11/2022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777E31AC-86DA-F9A8-7A92-A58E1742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01" y="1"/>
            <a:ext cx="76962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13/10/2022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316194" y="3590499"/>
            <a:ext cx="5452217" cy="118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E-sports: Selecionando os melhores players para um time data-drive</a:t>
            </a:r>
          </a:p>
          <a:p>
            <a:r>
              <a:rPr lang="pt-BR" sz="1600" b="0" dirty="0">
                <a:solidFill>
                  <a:srgbClr val="434343"/>
                </a:solidFill>
              </a:rPr>
              <a:t>Produto eletrônico: E-Sports</a:t>
            </a:r>
          </a:p>
          <a:p>
            <a:endParaRPr lang="pt-BR" sz="1600" b="0" dirty="0">
              <a:solidFill>
                <a:schemeClr val="bg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Analíse Exploratória</a:t>
            </a:r>
          </a:p>
        </p:txBody>
      </p:sp>
      <p:sp>
        <p:nvSpPr>
          <p:cNvPr id="2" name="Google Shape;393;p14">
            <a:extLst>
              <a:ext uri="{FF2B5EF4-FFF2-40B4-BE49-F238E27FC236}">
                <a16:creationId xmlns:a16="http://schemas.microsoft.com/office/drawing/2014/main" id="{AA0386A8-A8DE-60B1-3640-4F7DC66687A1}"/>
              </a:ext>
            </a:extLst>
          </p:cNvPr>
          <p:cNvSpPr txBox="1"/>
          <p:nvPr/>
        </p:nvSpPr>
        <p:spPr>
          <a:xfrm>
            <a:off x="360000" y="901991"/>
            <a:ext cx="85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1"/>
                  </a:ext>
                </a:extLst>
              </a:rPr>
              <a:t>Quantidade de partidas por agentes</a:t>
            </a:r>
            <a:endParaRPr sz="1400" b="1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393;p14">
            <a:extLst>
              <a:ext uri="{FF2B5EF4-FFF2-40B4-BE49-F238E27FC236}">
                <a16:creationId xmlns:a16="http://schemas.microsoft.com/office/drawing/2014/main" id="{DB94D689-D866-D140-5A4A-83E108748410}"/>
              </a:ext>
            </a:extLst>
          </p:cNvPr>
          <p:cNvSpPr txBox="1"/>
          <p:nvPr/>
        </p:nvSpPr>
        <p:spPr>
          <a:xfrm>
            <a:off x="671918" y="4532425"/>
            <a:ext cx="1054900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Observando o gráfico a cima vemos que o personagem mais selecionado é o Chamber. Podemos assumir que o Chamber é um dos personagens mais selecionados por sua facilidade de jogabilidade e suas habilidades que ajudam a economia do pessoal e do time. </a:t>
            </a:r>
            <a:endParaRPr sz="140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9BA30DCE-001E-D4D1-887E-7B566DFF6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9" y="1564343"/>
            <a:ext cx="11260461" cy="27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3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A6DA1D21-D25D-DBE2-6591-028498DD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17" y="1404638"/>
            <a:ext cx="10549005" cy="2714356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Analíse Exploratória</a:t>
            </a:r>
          </a:p>
        </p:txBody>
      </p:sp>
      <p:sp>
        <p:nvSpPr>
          <p:cNvPr id="2" name="Google Shape;393;p14">
            <a:extLst>
              <a:ext uri="{FF2B5EF4-FFF2-40B4-BE49-F238E27FC236}">
                <a16:creationId xmlns:a16="http://schemas.microsoft.com/office/drawing/2014/main" id="{AA0386A8-A8DE-60B1-3640-4F7DC66687A1}"/>
              </a:ext>
            </a:extLst>
          </p:cNvPr>
          <p:cNvSpPr txBox="1"/>
          <p:nvPr/>
        </p:nvSpPr>
        <p:spPr>
          <a:xfrm>
            <a:off x="360000" y="901991"/>
            <a:ext cx="85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1"/>
                  </a:ext>
                </a:extLst>
              </a:rPr>
              <a:t>Resultado dos agentes</a:t>
            </a:r>
            <a:endParaRPr sz="1400" b="1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393;p14">
            <a:extLst>
              <a:ext uri="{FF2B5EF4-FFF2-40B4-BE49-F238E27FC236}">
                <a16:creationId xmlns:a16="http://schemas.microsoft.com/office/drawing/2014/main" id="{DB94D689-D866-D140-5A4A-83E108748410}"/>
              </a:ext>
            </a:extLst>
          </p:cNvPr>
          <p:cNvSpPr txBox="1"/>
          <p:nvPr/>
        </p:nvSpPr>
        <p:spPr>
          <a:xfrm>
            <a:off x="671916" y="4322468"/>
            <a:ext cx="1054900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analisar também que o Chamber além de ser o personagem mais selecionado ele també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 é o personagem que mais ganha partidas e sofre com as derrotas. Podemos afirmar que há uma forte relação entre a quantidade de vezes que um agente é selecionado e seus resultados.</a:t>
            </a:r>
            <a:r>
              <a:rPr lang="pt-BR" sz="140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0174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4D4E03-0551-F773-3E5A-8F456145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16" y="1780145"/>
            <a:ext cx="11054314" cy="2542323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Analíse Exploratória</a:t>
            </a:r>
          </a:p>
        </p:txBody>
      </p:sp>
      <p:sp>
        <p:nvSpPr>
          <p:cNvPr id="2" name="Google Shape;393;p14">
            <a:extLst>
              <a:ext uri="{FF2B5EF4-FFF2-40B4-BE49-F238E27FC236}">
                <a16:creationId xmlns:a16="http://schemas.microsoft.com/office/drawing/2014/main" id="{AA0386A8-A8DE-60B1-3640-4F7DC66687A1}"/>
              </a:ext>
            </a:extLst>
          </p:cNvPr>
          <p:cNvSpPr txBox="1"/>
          <p:nvPr/>
        </p:nvSpPr>
        <p:spPr>
          <a:xfrm>
            <a:off x="360000" y="901991"/>
            <a:ext cx="85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1"/>
                  </a:ext>
                </a:extLst>
              </a:rPr>
              <a:t>Resultado dos agentes</a:t>
            </a:r>
            <a:endParaRPr sz="1400" b="1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393;p14">
            <a:extLst>
              <a:ext uri="{FF2B5EF4-FFF2-40B4-BE49-F238E27FC236}">
                <a16:creationId xmlns:a16="http://schemas.microsoft.com/office/drawing/2014/main" id="{DB94D689-D866-D140-5A4A-83E108748410}"/>
              </a:ext>
            </a:extLst>
          </p:cNvPr>
          <p:cNvSpPr txBox="1"/>
          <p:nvPr/>
        </p:nvSpPr>
        <p:spPr>
          <a:xfrm>
            <a:off x="671918" y="4612994"/>
            <a:ext cx="10549005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tocante aos mapas podemos ver que o jogo consegue distribuir muito bem a quantidade de partidas por mapas.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pt-BR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Vemos também que o mapa Split é o mapa que menos tem partidas, mas sabemos que o mapa foi cancelado pois se parece muito com o mapa Pearl. Sendo assim esta pequena diferença que podemos ver entre a Pearl e os outros mapas se da por conta que o mapa Split ainda estava ativo.</a:t>
            </a:r>
            <a:endParaRPr sz="140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577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/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38188" y="2987959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outliers</a:t>
            </a: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501551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Analíse Exploratória</a:t>
            </a:r>
          </a:p>
        </p:txBody>
      </p:sp>
      <p:sp>
        <p:nvSpPr>
          <p:cNvPr id="2" name="Google Shape;393;p14">
            <a:extLst>
              <a:ext uri="{FF2B5EF4-FFF2-40B4-BE49-F238E27FC236}">
                <a16:creationId xmlns:a16="http://schemas.microsoft.com/office/drawing/2014/main" id="{AA0386A8-A8DE-60B1-3640-4F7DC66687A1}"/>
              </a:ext>
            </a:extLst>
          </p:cNvPr>
          <p:cNvSpPr txBox="1"/>
          <p:nvPr/>
        </p:nvSpPr>
        <p:spPr>
          <a:xfrm>
            <a:off x="360000" y="901991"/>
            <a:ext cx="85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1"/>
                  </a:ext>
                </a:extLst>
              </a:rPr>
              <a:t>Resultado dos agentes</a:t>
            </a:r>
            <a:endParaRPr sz="1400" b="1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66B6B9-D0E8-FE06-7860-920EE59F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" y="1595903"/>
            <a:ext cx="2511992" cy="47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Alexandre Correa Alves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Pós-graduação Análise de Dados, Data Mining e Inteligência Artificial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50178" name="Picture 2" descr="Big Data: como funciona, exemplos, importância e desafios - FIA">
            <a:extLst>
              <a:ext uri="{FF2B5EF4-FFF2-40B4-BE49-F238E27FC236}">
                <a16:creationId xmlns:a16="http://schemas.microsoft.com/office/drawing/2014/main" id="{9238BEC9-C856-5E4A-7527-506808A0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" y="92278"/>
            <a:ext cx="3246539" cy="6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616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originais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  <a:endCxn id="25" idx="4"/>
          </p:cNvCxnSpPr>
          <p:nvPr/>
        </p:nvCxnSpPr>
        <p:spPr>
          <a:xfrm flipH="1">
            <a:off x="4637989" y="1094509"/>
            <a:ext cx="1" cy="2164476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73913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2EE0D525-50CE-4B3D-BC3E-71E1F4D68F65}"/>
              </a:ext>
            </a:extLst>
          </p:cNvPr>
          <p:cNvSpPr/>
          <p:nvPr/>
        </p:nvSpPr>
        <p:spPr>
          <a:xfrm>
            <a:off x="4565133" y="3113211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70165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TBD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TBD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UD é bicampeã de VALORANT no Brasil">
            <a:extLst>
              <a:ext uri="{FF2B5EF4-FFF2-40B4-BE49-F238E27FC236}">
                <a16:creationId xmlns:a16="http://schemas.microsoft.com/office/drawing/2014/main" id="{5931BC52-FF96-69D0-537D-6EC4E3AD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72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6550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647549" y="1432533"/>
            <a:ext cx="720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O objetivo deste trabalho é </a:t>
            </a:r>
            <a:r>
              <a:rPr lang="pt-BR" sz="1400" b="1" i="0" dirty="0">
                <a:solidFill>
                  <a:srgbClr val="02BAB1"/>
                </a:solidFill>
                <a:effectLst/>
                <a:latin typeface="Raleway" panose="020B0604020202020204" pitchFamily="2" charset="0"/>
              </a:rPr>
              <a:t>auxiliar times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de valorant (e-sports) </a:t>
            </a:r>
            <a:r>
              <a:rPr lang="pt-BR" sz="140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a</a:t>
            </a:r>
            <a:r>
              <a:rPr lang="pt-BR" sz="1400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</a:t>
            </a:r>
            <a:r>
              <a:rPr lang="pt-BR" sz="140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recrutar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novos </a:t>
            </a:r>
            <a:r>
              <a:rPr lang="pt-BR" sz="140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talentos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. Este auxilio será </a:t>
            </a:r>
            <a:r>
              <a:rPr lang="pt-BR" sz="140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fundamentado aos </a:t>
            </a:r>
            <a:r>
              <a:rPr lang="pt-BR" sz="1400" b="1" i="1" dirty="0">
                <a:solidFill>
                  <a:srgbClr val="02BAB1"/>
                </a:solidFill>
                <a:latin typeface="Raleway" panose="020B0604020202020204" pitchFamily="2" charset="0"/>
              </a:rPr>
              <a:t>stakeholders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 utilizando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modelos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estatísticos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e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inteligência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artificial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com poderes de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predizer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,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agrupar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,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decidir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e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classificar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 os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melhores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candidatos.</a:t>
            </a:r>
            <a:endParaRPr lang="pt-BR" sz="1400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just"/>
            <a:endParaRPr lang="pt-BR" sz="1400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just"/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Estes modelos terão como insumos dados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históricos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 detalhados de até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200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partidas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dos talentos selecionados. Assim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evidenciando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 todos os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aspectos técnicos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possíveis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de um jogador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, desde a escolha de um personagem e suas respectivas habilidades, seleção de seu armamento e aos mapas.</a:t>
            </a:r>
          </a:p>
          <a:p>
            <a:pPr algn="just"/>
            <a:endParaRPr lang="pt-BR" sz="1400" dirty="0">
              <a:solidFill>
                <a:srgbClr val="000000"/>
              </a:solidFill>
              <a:latin typeface="Raleway" panose="020B0604020202020204" pitchFamily="2" charset="0"/>
            </a:endParaRPr>
          </a:p>
          <a:p>
            <a:pPr algn="just"/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Desta forma os responsáveis pela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seleção de novos talentos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poderão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traçar estratégias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 de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recrutamento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,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desenvolver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treinamentos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para a evolução dos jogadores e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entender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 possíveis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melhorias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utilizando o conceito </a:t>
            </a:r>
            <a:r>
              <a:rPr lang="pt-BR" sz="1400" b="1" i="1" dirty="0">
                <a:solidFill>
                  <a:srgbClr val="02BAB1"/>
                </a:solidFill>
                <a:latin typeface="Raleway" panose="020B0604020202020204" pitchFamily="2" charset="0"/>
              </a:rPr>
              <a:t>data-</a:t>
            </a:r>
            <a:r>
              <a:rPr lang="pt-BR" sz="1400" b="1" i="1" dirty="0" err="1">
                <a:solidFill>
                  <a:srgbClr val="02BAB1"/>
                </a:solidFill>
                <a:latin typeface="Raleway" panose="020B0604020202020204" pitchFamily="2" charset="0"/>
              </a:rPr>
              <a:t>driven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</a:rPr>
              <a:t>.</a:t>
            </a:r>
          </a:p>
          <a:p>
            <a:pPr algn="just"/>
            <a:endParaRPr lang="pt-BR" sz="1400" dirty="0">
              <a:solidFill>
                <a:srgbClr val="000000"/>
              </a:solidFill>
              <a:latin typeface="Raleway" panose="020B0604020202020204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Vale ressaltar que este trabalho se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prontifica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a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validar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apenas as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habilidades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técnicas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dos jogadores, assim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não metrificando</a:t>
            </a:r>
            <a:r>
              <a:rPr lang="pt-BR" sz="1400" b="1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pontos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comportamentais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 que por sua vez tem </a:t>
            </a:r>
            <a:r>
              <a:rPr lang="pt-BR" sz="1400" b="1" dirty="0">
                <a:solidFill>
                  <a:srgbClr val="02BAB1"/>
                </a:solidFill>
                <a:latin typeface="Raleway" panose="020B0604020202020204" pitchFamily="2" charset="0"/>
              </a:rPr>
              <a:t>grande influencia </a:t>
            </a:r>
            <a:r>
              <a:rPr lang="pt-BR" sz="1400" dirty="0">
                <a:solidFill>
                  <a:srgbClr val="000000"/>
                </a:solidFill>
                <a:latin typeface="Raleway" panose="020B0604020202020204" pitchFamily="2" charset="0"/>
                <a:ea typeface="Open Sans" panose="020B0604020202020204" charset="0"/>
                <a:cs typeface="Open Sans" panose="020B0604020202020204" charset="0"/>
              </a:rPr>
              <a:t>na performance e imagem do jogador.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5F543D-D63D-91CE-70EB-F78041B3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08" y="-1"/>
            <a:ext cx="3231909" cy="6887817"/>
          </a:xfrm>
          <a:prstGeom prst="rect">
            <a:avLst/>
          </a:prstGeom>
        </p:spPr>
      </p:pic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Contextualização do Problema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D75121F-BC5E-47EB-AF6B-71D035A5AA97}"/>
              </a:ext>
            </a:extLst>
          </p:cNvPr>
          <p:cNvSpPr/>
          <p:nvPr/>
        </p:nvSpPr>
        <p:spPr>
          <a:xfrm>
            <a:off x="3646800" y="998534"/>
            <a:ext cx="720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Hoje o cenário global de e-sports esta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mudando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 a maneira do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consumo de jogos eletrônicos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. Em uma breve analise pode ser observado que o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aumento de expectadores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 de uma partida de valorant por exemplo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cresceu exponencialmente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, assim chamando a atenção de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grandes anunciantes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, como, intel, Itaú, nvidia, entre outros.</a:t>
            </a:r>
          </a:p>
          <a:p>
            <a:endParaRPr lang="pt-BR" sz="1400" dirty="0">
              <a:solidFill>
                <a:srgbClr val="434343"/>
              </a:solidFill>
              <a:latin typeface="Raleway" pitchFamily="2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O aumento expressivo da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atenção do publico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faz com que patrocinadores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criem competições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 com prêmios de até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40 milhões de dólares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ao time vencedor, como no caso do campeonato The Internation 10 que ocorreu em 2021.</a:t>
            </a:r>
          </a:p>
          <a:p>
            <a:endParaRPr lang="pt-BR" sz="1400" dirty="0">
              <a:solidFill>
                <a:srgbClr val="434343"/>
              </a:solidFill>
              <a:latin typeface="Raleway" pitchFamily="2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Com base nas informações citadas a cima grandes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times de e-sports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estão se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profissionalizando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 dia após dia e pagando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grande salários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 aos seus talentos, no caso da franquia de valorant (Riot) estes salários partem da cifra de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50 mil dólares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por temporada.</a:t>
            </a:r>
          </a:p>
          <a:p>
            <a:endParaRPr lang="pt-BR" sz="1400" dirty="0">
              <a:solidFill>
                <a:srgbClr val="434343"/>
              </a:solidFill>
              <a:latin typeface="Raleway" pitchFamily="2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Times como a Loud a atual campeã mundial de valorant precisam manter a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densidade de talentos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em seu elenco, porem sem a devida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maturidade analítica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utilizando os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dados gerados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em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partidas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 se torna uma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tarefa árdua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no tocante ao recrutamento dos melhores jogadores do mundo. </a:t>
            </a:r>
          </a:p>
          <a:p>
            <a:endParaRPr lang="pt-BR" sz="1400" dirty="0">
              <a:solidFill>
                <a:srgbClr val="434343"/>
              </a:solidFill>
              <a:latin typeface="Raleway" pitchFamily="2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Esta atividade possui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alto grau de dificuldade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, pois nem sempre os jogadores contratados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atendem as expectativas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dos times, por vários motivos, sendo os mais comuns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, inconstância de performance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e a </a:t>
            </a:r>
            <a:r>
              <a:rPr lang="pt-BR" sz="1400" b="1" dirty="0">
                <a:solidFill>
                  <a:srgbClr val="02BAB1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falta de entrosamento </a:t>
            </a:r>
            <a:r>
              <a:rPr lang="pt-BR" sz="1400" dirty="0">
                <a:solidFill>
                  <a:srgbClr val="434343"/>
                </a:solidFill>
                <a:latin typeface="Raleway" pitchFamily="2" charset="0"/>
                <a:ea typeface="Open Sans" panose="020B0604020202020204" charset="0"/>
                <a:cs typeface="Open Sans" panose="020B0604020202020204" charset="0"/>
              </a:rPr>
              <a:t>com os demais integrantes da equipe.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Raleway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Raleway" pitchFamily="2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18">
            <a:extLst>
              <a:ext uri="{FF2B5EF4-FFF2-40B4-BE49-F238E27FC236}">
                <a16:creationId xmlns:a16="http://schemas.microsoft.com/office/drawing/2014/main" id="{E907585F-8266-45CC-97E0-CAA6831565E5}"/>
              </a:ext>
            </a:extLst>
          </p:cNvPr>
          <p:cNvSpPr txBox="1"/>
          <p:nvPr/>
        </p:nvSpPr>
        <p:spPr>
          <a:xfrm>
            <a:off x="3134068" y="4718713"/>
            <a:ext cx="75339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100" b="1" dirty="0">
                <a:solidFill>
                  <a:srgbClr val="434343"/>
                </a:solidFill>
                <a:latin typeface="Open Sans" panose="020B0604020202020204"/>
              </a:rPr>
              <a:t>Partidas: </a:t>
            </a:r>
            <a:r>
              <a:rPr lang="pt-BR" sz="1100" dirty="0">
                <a:solidFill>
                  <a:srgbClr val="434343"/>
                </a:solidFill>
                <a:latin typeface="Open Sans" panose="020B0604020202020204"/>
              </a:rPr>
              <a:t>200 últimas partidas.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Partidas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Dados referente a partidas e players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Apenas partidas do modo competitivo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Players com perfil privado (GDPR)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Players duplicados (Caso o perfil do player seja privado ele recebe um Id = na%23)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921541" y="3110245"/>
            <a:ext cx="13694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2.840 jogadores</a:t>
            </a:r>
          </a:p>
        </p:txBody>
      </p:sp>
    </p:spTree>
    <p:extLst>
      <p:ext uri="{BB962C8B-B14F-4D97-AF65-F5344CB8AC3E}">
        <p14:creationId xmlns:p14="http://schemas.microsoft.com/office/powerpoint/2010/main" val="309273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/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</a:t>
            </a: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CAE9EEB-0BF1-FF5D-2332-43927205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18" y="1368624"/>
            <a:ext cx="10549006" cy="2479315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Analíse Exploratória</a:t>
            </a:r>
          </a:p>
        </p:txBody>
      </p:sp>
      <p:sp>
        <p:nvSpPr>
          <p:cNvPr id="2" name="Google Shape;393;p14">
            <a:extLst>
              <a:ext uri="{FF2B5EF4-FFF2-40B4-BE49-F238E27FC236}">
                <a16:creationId xmlns:a16="http://schemas.microsoft.com/office/drawing/2014/main" id="{AA0386A8-A8DE-60B1-3640-4F7DC66687A1}"/>
              </a:ext>
            </a:extLst>
          </p:cNvPr>
          <p:cNvSpPr txBox="1"/>
          <p:nvPr/>
        </p:nvSpPr>
        <p:spPr>
          <a:xfrm>
            <a:off x="360000" y="901991"/>
            <a:ext cx="85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1"/>
                  </a:ext>
                </a:extLst>
              </a:rPr>
              <a:t>Quantidade de pedidos por dia</a:t>
            </a:r>
            <a:endParaRPr sz="1400" b="1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393;p14">
            <a:extLst>
              <a:ext uri="{FF2B5EF4-FFF2-40B4-BE49-F238E27FC236}">
                <a16:creationId xmlns:a16="http://schemas.microsoft.com/office/drawing/2014/main" id="{DB94D689-D866-D140-5A4A-83E108748410}"/>
              </a:ext>
            </a:extLst>
          </p:cNvPr>
          <p:cNvSpPr txBox="1"/>
          <p:nvPr/>
        </p:nvSpPr>
        <p:spPr>
          <a:xfrm>
            <a:off x="671917" y="4250398"/>
            <a:ext cx="1054900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Analisando o gráfico, podemos ver que entre o período de Jul/2020 a Jul/2022 a linha do gráfico esta traçando uma linha reta, este comportamento nos indica que a grande maioria dos jogadores são recentes, tendo suas contar criadas no inicio de Jul/2022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t-BR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contra partida vemos uma queda abrupta em meados de out/2022, porém sabemos que o rank é zerado ao final das temporadas. Desta forma temos que sempre nos manter atualizados frente ao rank, pois nosso lógica utiliza o rank para pegar as partidas por player.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pt-BR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ápice de partidas em um mesmo dia foi em 19/10/22 com um total de 5.576 partidas</a:t>
            </a:r>
            <a:endParaRPr sz="140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4094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1186</Words>
  <Application>Microsoft Office PowerPoint</Application>
  <PresentationFormat>Widescreen</PresentationFormat>
  <Paragraphs>194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Raleway</vt:lpstr>
      <vt:lpstr>Tema do Office</vt:lpstr>
      <vt:lpstr>Simple Light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Alexandre Correa Alves</cp:lastModifiedBy>
  <cp:revision>647</cp:revision>
  <dcterms:created xsi:type="dcterms:W3CDTF">2020-04-08T18:00:12Z</dcterms:created>
  <dcterms:modified xsi:type="dcterms:W3CDTF">2022-11-22T03:03:10Z</dcterms:modified>
</cp:coreProperties>
</file>