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mine Herndon" initials="JH" lastIdx="2" clrIdx="0">
    <p:extLst>
      <p:ext uri="{19B8F6BF-5375-455C-9EA6-DF929625EA0E}">
        <p15:presenceInfo xmlns:p15="http://schemas.microsoft.com/office/powerpoint/2012/main" userId="7fcfb130e8f1e74b" providerId="Windows Live"/>
      </p:ext>
    </p:extLst>
  </p:cmAuthor>
  <p:cmAuthor id="2" name="Jasmine Herndon" initials="JH [2]" lastIdx="1" clrIdx="1">
    <p:extLst>
      <p:ext uri="{19B8F6BF-5375-455C-9EA6-DF929625EA0E}">
        <p15:presenceInfo xmlns:p15="http://schemas.microsoft.com/office/powerpoint/2012/main" userId="Jasmine Herndon" providerId="None"/>
      </p:ext>
    </p:extLst>
  </p:cmAuthor>
  <p:cmAuthor id="3" name="Herndon, Jasmine Marie" initials="HJM" lastIdx="4" clrIdx="2">
    <p:extLst>
      <p:ext uri="{19B8F6BF-5375-455C-9EA6-DF929625EA0E}">
        <p15:presenceInfo xmlns:p15="http://schemas.microsoft.com/office/powerpoint/2012/main" userId="Herndon, Jasmine Mar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75AB"/>
    <a:srgbClr val="EDEBEB"/>
    <a:srgbClr val="990000"/>
    <a:srgbClr val="4A3C31"/>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27149-D8E0-40B2-BB94-AA5FDA19990E}" type="datetimeFigureOut">
              <a:rPr lang="en-US" smtClean="0"/>
              <a:t>10/30/2017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D8D61-B220-46C9-9B2E-B830F5CEE853}" type="slidenum">
              <a:rPr lang="en-US" smtClean="0"/>
              <a:t>‹#›</a:t>
            </a:fld>
            <a:endParaRPr lang="en-US"/>
          </a:p>
        </p:txBody>
      </p:sp>
    </p:spTree>
    <p:extLst>
      <p:ext uri="{BB962C8B-B14F-4D97-AF65-F5344CB8AC3E}">
        <p14:creationId xmlns:p14="http://schemas.microsoft.com/office/powerpoint/2010/main" val="1187489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6169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BFCA0E-B3EA-4812-9114-6D76BC287967}"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2529545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FCA0E-B3EA-4812-9114-6D76BC287967}"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37397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FCA0E-B3EA-4812-9114-6D76BC287967}"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294297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4 columns">
    <p:bg>
      <p:bgPr>
        <a:solidFill>
          <a:srgbClr val="EDEBEB"/>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0689" y="1328850"/>
            <a:ext cx="2788920"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b="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56206" y="1072958"/>
            <a:ext cx="2791354" cy="323157"/>
          </a:xfrm>
          <a:prstGeom prst="rect">
            <a:avLst/>
          </a:prstGeom>
          <a:solidFill>
            <a:srgbClr val="4A3C31"/>
          </a:solidFill>
          <a:ln>
            <a:solidFill>
              <a:srgbClr val="4A3C31"/>
            </a:solidFill>
          </a:ln>
        </p:spPr>
        <p:txBody>
          <a:bodyPr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256205" y="2877909"/>
            <a:ext cx="2791795" cy="323157"/>
          </a:xfrm>
          <a:prstGeom prst="rect">
            <a:avLst/>
          </a:prstGeom>
          <a:solidFill>
            <a:srgbClr val="4A3C31"/>
          </a:solidFill>
          <a:ln>
            <a:solidFill>
              <a:srgbClr val="4A3C31"/>
            </a:solidFill>
          </a:ln>
        </p:spPr>
        <p:txBody>
          <a:bodyPr wrap="square"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218657" y="1328850"/>
            <a:ext cx="2791354"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218657" y="1072958"/>
            <a:ext cx="2791354" cy="323157"/>
          </a:xfrm>
          <a:prstGeom prst="rect">
            <a:avLst/>
          </a:prstGeom>
          <a:solidFill>
            <a:srgbClr val="4A3C31"/>
          </a:solidFill>
          <a:ln>
            <a:solidFill>
              <a:srgbClr val="4A3C31"/>
            </a:solidFill>
          </a:ln>
        </p:spPr>
        <p:txBody>
          <a:bodyPr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182872" y="1328850"/>
            <a:ext cx="2791354"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180667" y="1072958"/>
            <a:ext cx="2794000" cy="323157"/>
          </a:xfrm>
          <a:prstGeom prst="rect">
            <a:avLst/>
          </a:prstGeom>
          <a:solidFill>
            <a:srgbClr val="4A3C31"/>
          </a:solidFill>
          <a:ln>
            <a:solidFill>
              <a:srgbClr val="4A3C31"/>
            </a:solidFill>
          </a:ln>
        </p:spPr>
        <p:txBody>
          <a:bodyPr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142785" y="1072958"/>
            <a:ext cx="2790838" cy="323157"/>
          </a:xfrm>
          <a:prstGeom prst="rect">
            <a:avLst/>
          </a:prstGeom>
          <a:solidFill>
            <a:srgbClr val="4A3C31"/>
          </a:solidFill>
          <a:ln>
            <a:solidFill>
              <a:srgbClr val="4A3C31"/>
            </a:solidFill>
          </a:ln>
        </p:spPr>
        <p:txBody>
          <a:bodyPr wrap="square"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142785" y="1386000"/>
            <a:ext cx="2790838"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142785" y="2890456"/>
            <a:ext cx="2790838" cy="323157"/>
          </a:xfrm>
          <a:prstGeom prst="rect">
            <a:avLst/>
          </a:prstGeom>
          <a:solidFill>
            <a:srgbClr val="4A3C31"/>
          </a:solidFill>
          <a:ln>
            <a:solidFill>
              <a:srgbClr val="4A3C31"/>
            </a:solidFill>
          </a:ln>
        </p:spPr>
        <p:txBody>
          <a:bodyPr wrap="square"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142785" y="3203575"/>
            <a:ext cx="2792236"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142785" y="5197594"/>
            <a:ext cx="2790838" cy="461657"/>
          </a:xfrm>
          <a:prstGeom prst="rect">
            <a:avLst/>
          </a:prstGeom>
          <a:solidFill>
            <a:srgbClr val="4A3C31"/>
          </a:solidFill>
          <a:ln>
            <a:solidFill>
              <a:srgbClr val="4A3C31"/>
            </a:solidFill>
          </a:ln>
        </p:spPr>
        <p:txBody>
          <a:bodyPr wrap="square" lIns="91436" tIns="91436" rIns="91436" bIns="91436" anchor="ctr" anchorCtr="0">
            <a:spAutoFit/>
          </a:bodyPr>
          <a:lstStyle>
            <a:lvl1pPr marL="0" indent="0" algn="ctr">
              <a:buNone/>
              <a:defRPr sz="1000" b="1" u="none" baseline="0">
                <a:solidFill>
                  <a:srgbClr val="EDEBEB"/>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142785" y="5583168"/>
            <a:ext cx="2792236"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51164" y="3181582"/>
            <a:ext cx="2793559" cy="387798"/>
          </a:xfrm>
          <a:prstGeom prst="rect">
            <a:avLst/>
          </a:prstGeom>
          <a:solidFill>
            <a:schemeClr val="bg1"/>
          </a:solidFill>
          <a:ln>
            <a:solidFill>
              <a:srgbClr val="4A3C31"/>
            </a:solidFill>
          </a:ln>
        </p:spPr>
        <p:txBody>
          <a:bodyPr wrap="square" lIns="137160" tIns="137160" rIns="137160" bIns="137160">
            <a:spAutoFit/>
          </a:bodyPr>
          <a:lstStyle>
            <a:lvl1pPr marL="0" indent="0">
              <a:buNone/>
              <a:defRPr sz="800">
                <a:solidFill>
                  <a:srgbClr val="191919"/>
                </a:solidFill>
                <a:latin typeface="Times New Roman" pitchFamily="18" charset="0"/>
                <a:cs typeface="Times New Roman" pitchFamily="18" charset="0"/>
              </a:defRPr>
            </a:lvl1pPr>
            <a:lvl2pPr marL="309497" indent="-119037">
              <a:defRPr sz="521">
                <a:latin typeface="Trebuchet MS" pitchFamily="34" charset="0"/>
              </a:defRPr>
            </a:lvl2pPr>
            <a:lvl3pPr marL="428535" indent="-119037">
              <a:defRPr sz="521">
                <a:latin typeface="Trebuchet MS" pitchFamily="34" charset="0"/>
              </a:defRPr>
            </a:lvl3pPr>
            <a:lvl4pPr marL="559476" indent="-130941">
              <a:defRPr sz="521">
                <a:latin typeface="Trebuchet MS" pitchFamily="34" charset="0"/>
              </a:defRPr>
            </a:lvl4pPr>
            <a:lvl5pPr marL="654706" indent="-95230">
              <a:defRPr sz="521">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647943" y="704989"/>
            <a:ext cx="8888602" cy="266700"/>
          </a:xfrm>
          <a:prstGeom prst="rect">
            <a:avLst/>
          </a:prstGeom>
          <a:ln>
            <a:noFill/>
          </a:ln>
        </p:spPr>
        <p:txBody>
          <a:bodyPr>
            <a:normAutofit/>
          </a:bodyPr>
          <a:lstStyle>
            <a:lvl1pPr marL="0" indent="0" algn="ctr">
              <a:buFontTx/>
              <a:buNone/>
              <a:defRPr sz="1250">
                <a:solidFill>
                  <a:srgbClr val="990000"/>
                </a:solidFill>
                <a:latin typeface="+mj-lt"/>
              </a:defRPr>
            </a:lvl1pPr>
            <a:lvl2pPr>
              <a:buFontTx/>
              <a:buNone/>
              <a:defRPr sz="1500"/>
            </a:lvl2pPr>
            <a:lvl3pPr>
              <a:buFontTx/>
              <a:buNone/>
              <a:defRPr sz="1500"/>
            </a:lvl3pPr>
            <a:lvl4pPr>
              <a:buFontTx/>
              <a:buNone/>
              <a:defRPr sz="1500"/>
            </a:lvl4pPr>
            <a:lvl5pPr>
              <a:buFontTx/>
              <a:buNone/>
              <a:defRPr sz="1500"/>
            </a:lvl5pPr>
          </a:lstStyle>
          <a:p>
            <a:pPr lvl="0"/>
            <a:r>
              <a:rPr lang="en-US" dirty="0"/>
              <a:t>Click here to add affiliations</a:t>
            </a:r>
          </a:p>
        </p:txBody>
      </p:sp>
      <p:sp>
        <p:nvSpPr>
          <p:cNvPr id="78" name="Text Placeholder 76"/>
          <p:cNvSpPr>
            <a:spLocks noGrp="1"/>
          </p:cNvSpPr>
          <p:nvPr>
            <p:ph type="body" sz="quarter" idx="151" hasCustomPrompt="1"/>
          </p:nvPr>
        </p:nvSpPr>
        <p:spPr>
          <a:xfrm>
            <a:off x="1647943" y="438289"/>
            <a:ext cx="8888602" cy="266700"/>
          </a:xfrm>
          <a:prstGeom prst="rect">
            <a:avLst/>
          </a:prstGeom>
        </p:spPr>
        <p:txBody>
          <a:bodyPr anchor="t" anchorCtr="1">
            <a:normAutofit/>
          </a:bodyPr>
          <a:lstStyle>
            <a:lvl1pPr marL="0" indent="0" algn="ctr">
              <a:buFontTx/>
              <a:buNone/>
              <a:defRPr sz="1833">
                <a:solidFill>
                  <a:srgbClr val="990000"/>
                </a:solidFill>
                <a:latin typeface="+mj-lt"/>
              </a:defRPr>
            </a:lvl1pPr>
            <a:lvl2pPr>
              <a:buFontTx/>
              <a:buNone/>
              <a:defRPr sz="1500"/>
            </a:lvl2pPr>
            <a:lvl3pPr>
              <a:buFontTx/>
              <a:buNone/>
              <a:defRPr sz="1500"/>
            </a:lvl3pPr>
            <a:lvl4pPr>
              <a:buFontTx/>
              <a:buNone/>
              <a:defRPr sz="1500"/>
            </a:lvl4pPr>
            <a:lvl5pPr>
              <a:buFontTx/>
              <a:buNone/>
              <a:defRPr sz="1500"/>
            </a:lvl5pPr>
          </a:lstStyle>
          <a:p>
            <a:pPr lvl="0"/>
            <a:r>
              <a:rPr lang="en-US" dirty="0"/>
              <a:t>Click here to add authors</a:t>
            </a:r>
          </a:p>
        </p:txBody>
      </p:sp>
      <p:sp>
        <p:nvSpPr>
          <p:cNvPr id="79" name="Text Placeholder 76"/>
          <p:cNvSpPr>
            <a:spLocks noGrp="1"/>
          </p:cNvSpPr>
          <p:nvPr>
            <p:ph type="body" sz="quarter" idx="153" hasCustomPrompt="1"/>
          </p:nvPr>
        </p:nvSpPr>
        <p:spPr>
          <a:xfrm>
            <a:off x="1647943" y="97045"/>
            <a:ext cx="8888602" cy="341244"/>
          </a:xfrm>
          <a:prstGeom prst="rect">
            <a:avLst/>
          </a:prstGeom>
        </p:spPr>
        <p:txBody>
          <a:bodyPr anchor="t" anchorCtr="1">
            <a:normAutofit/>
          </a:bodyPr>
          <a:lstStyle>
            <a:lvl1pPr marL="0" indent="0" algn="ctr">
              <a:buFontTx/>
              <a:buNone/>
              <a:defRPr sz="2395" b="1">
                <a:solidFill>
                  <a:srgbClr val="990000"/>
                </a:solidFill>
                <a:latin typeface="+mj-lt"/>
              </a:defRPr>
            </a:lvl1pPr>
            <a:lvl2pPr>
              <a:buFontTx/>
              <a:buNone/>
              <a:defRPr sz="1500"/>
            </a:lvl2pPr>
            <a:lvl3pPr>
              <a:buFontTx/>
              <a:buNone/>
              <a:defRPr sz="1500"/>
            </a:lvl3pPr>
            <a:lvl4pPr>
              <a:buFontTx/>
              <a:buNone/>
              <a:defRPr sz="1500"/>
            </a:lvl4pPr>
            <a:lvl5pPr>
              <a:buFontTx/>
              <a:buNone/>
              <a:defRPr sz="1500"/>
            </a:lvl5pPr>
          </a:lstStyle>
          <a:p>
            <a:pPr lvl="0"/>
            <a:r>
              <a:rPr lang="en-US" dirty="0"/>
              <a:t>Click here to add title</a:t>
            </a:r>
          </a:p>
        </p:txBody>
      </p:sp>
      <p:sp>
        <p:nvSpPr>
          <p:cNvPr id="36" name="Rectangle 35"/>
          <p:cNvSpPr/>
          <p:nvPr userDrawn="1"/>
        </p:nvSpPr>
        <p:spPr>
          <a:xfrm>
            <a:off x="-1" y="6402327"/>
            <a:ext cx="12207240"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90000"/>
              </a:solidFill>
            </a:endParaRPr>
          </a:p>
        </p:txBody>
      </p:sp>
      <p:sp>
        <p:nvSpPr>
          <p:cNvPr id="37" name="Rectangle 36"/>
          <p:cNvSpPr/>
          <p:nvPr userDrawn="1"/>
        </p:nvSpPr>
        <p:spPr>
          <a:xfrm>
            <a:off x="666091" y="632903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990000"/>
              </a:solidFill>
            </a:endParaRPr>
          </a:p>
        </p:txBody>
      </p:sp>
      <p:pic>
        <p:nvPicPr>
          <p:cNvPr id="38" name="Picture 37" descr="tab-rgb.eps"/>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586" y="6394383"/>
            <a:ext cx="258207" cy="327725"/>
          </a:xfrm>
          <a:prstGeom prst="rect">
            <a:avLst/>
          </a:prstGeom>
        </p:spPr>
      </p:pic>
      <p:sp>
        <p:nvSpPr>
          <p:cNvPr id="39" name="TextBox 38"/>
          <p:cNvSpPr txBox="1"/>
          <p:nvPr userDrawn="1"/>
        </p:nvSpPr>
        <p:spPr>
          <a:xfrm>
            <a:off x="1061760" y="6491257"/>
            <a:ext cx="3613600" cy="230832"/>
          </a:xfrm>
          <a:prstGeom prst="rect">
            <a:avLst/>
          </a:prstGeom>
          <a:noFill/>
        </p:spPr>
        <p:txBody>
          <a:bodyPr wrap="square" rtlCol="0" anchor="ctr">
            <a:spAutoFit/>
          </a:bodyPr>
          <a:lstStyle/>
          <a:p>
            <a:r>
              <a:rPr lang="en-US" sz="900" dirty="0">
                <a:solidFill>
                  <a:srgbClr val="EDEBEB"/>
                </a:solidFill>
              </a:rPr>
              <a:t>INDIANA UNIVERSITY – SCHOOL OF INFORMATICS AND COMPUTING</a:t>
            </a:r>
          </a:p>
        </p:txBody>
      </p:sp>
    </p:spTree>
    <p:extLst>
      <p:ext uri="{BB962C8B-B14F-4D97-AF65-F5344CB8AC3E}">
        <p14:creationId xmlns:p14="http://schemas.microsoft.com/office/powerpoint/2010/main" val="160290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FCA0E-B3EA-4812-9114-6D76BC287967}"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285499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BFCA0E-B3EA-4812-9114-6D76BC287967}" type="datetimeFigureOut">
              <a:rPr lang="en-US" smtClean="0"/>
              <a:t>10/30/2017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381898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BFCA0E-B3EA-4812-9114-6D76BC287967}"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272262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BFCA0E-B3EA-4812-9114-6D76BC287967}" type="datetimeFigureOut">
              <a:rPr lang="en-US" smtClean="0"/>
              <a:t>10/30/2017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326614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BFCA0E-B3EA-4812-9114-6D76BC287967}" type="datetimeFigureOut">
              <a:rPr lang="en-US" smtClean="0"/>
              <a:t>10/30/2017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240402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BFCA0E-B3EA-4812-9114-6D76BC287967}" type="datetimeFigureOut">
              <a:rPr lang="en-US" smtClean="0"/>
              <a:t>10/30/2017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10432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BFCA0E-B3EA-4812-9114-6D76BC287967}"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136651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BFCA0E-B3EA-4812-9114-6D76BC287967}" type="datetimeFigureOut">
              <a:rPr lang="en-US" smtClean="0"/>
              <a:t>10/30/2017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CD21A-CF78-4E86-9F65-FAA3F0DA9B3F}" type="slidenum">
              <a:rPr lang="en-US" smtClean="0"/>
              <a:t>‹#›</a:t>
            </a:fld>
            <a:endParaRPr lang="en-US"/>
          </a:p>
        </p:txBody>
      </p:sp>
    </p:spTree>
    <p:extLst>
      <p:ext uri="{BB962C8B-B14F-4D97-AF65-F5344CB8AC3E}">
        <p14:creationId xmlns:p14="http://schemas.microsoft.com/office/powerpoint/2010/main" val="35498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FCA0E-B3EA-4812-9114-6D76BC287967}" type="datetimeFigureOut">
              <a:rPr lang="en-US" smtClean="0"/>
              <a:t>10/30/2017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9CD21A-CF78-4E86-9F65-FAA3F0DA9B3F}" type="slidenum">
              <a:rPr lang="en-US" smtClean="0"/>
              <a:t>‹#›</a:t>
            </a:fld>
            <a:endParaRPr lang="en-US"/>
          </a:p>
        </p:txBody>
      </p:sp>
    </p:spTree>
    <p:extLst>
      <p:ext uri="{BB962C8B-B14F-4D97-AF65-F5344CB8AC3E}">
        <p14:creationId xmlns:p14="http://schemas.microsoft.com/office/powerpoint/2010/main" val="862221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39"/>
          <p:cNvSpPr>
            <a:spLocks noGrp="1"/>
          </p:cNvSpPr>
          <p:nvPr>
            <p:ph type="body" sz="quarter" idx="10"/>
          </p:nvPr>
        </p:nvSpPr>
        <p:spPr>
          <a:xfrm>
            <a:off x="260688" y="1320614"/>
            <a:ext cx="3313021" cy="1752275"/>
          </a:xfrm>
        </p:spPr>
        <p:txBody>
          <a:bodyPr/>
          <a:lstStyle/>
          <a:p>
            <a:r>
              <a:rPr lang="en-US" sz="800" dirty="0"/>
              <a:t>Our work is motivated by the research question as to whether there are significant similarities or differences in social media usage across different companies, and whether these patterns are predictable. </a:t>
            </a:r>
          </a:p>
          <a:p>
            <a:r>
              <a:rPr lang="en-US" sz="800" dirty="0"/>
              <a:t>We focused on the most successful companies in the United States, belonging to the “Fortune 500” group of established businesses or to the “Inc 500” group of fast-growing businesses.  We hypothesized that there were differences in their use of social media, due to cultural and historical differences and different levels of social media knowledge and expertise.</a:t>
            </a:r>
          </a:p>
          <a:p>
            <a:r>
              <a:rPr lang="en-US" sz="800" dirty="0"/>
              <a:t>Our goal was to predict whether a company is a “Fortune 500” or “Inc 500” company based on its Facebook and Twitter behavior, by comparing predictive power of Facebook and Twitter performance indicators.</a:t>
            </a:r>
          </a:p>
        </p:txBody>
      </p:sp>
      <p:sp>
        <p:nvSpPr>
          <p:cNvPr id="20" name="Text Placeholder 19"/>
          <p:cNvSpPr>
            <a:spLocks noGrp="1"/>
          </p:cNvSpPr>
          <p:nvPr>
            <p:ph type="body" sz="quarter" idx="11"/>
          </p:nvPr>
        </p:nvSpPr>
        <p:spPr>
          <a:xfrm>
            <a:off x="256206" y="997457"/>
            <a:ext cx="3317504" cy="323157"/>
          </a:xfrm>
        </p:spPr>
        <p:txBody>
          <a:bodyPr/>
          <a:lstStyle/>
          <a:p>
            <a:r>
              <a:rPr lang="en-US" dirty="0"/>
              <a:t>INTRODUCTION</a:t>
            </a:r>
          </a:p>
        </p:txBody>
      </p:sp>
      <p:sp>
        <p:nvSpPr>
          <p:cNvPr id="81" name="Text Placeholder 80"/>
          <p:cNvSpPr>
            <a:spLocks noGrp="1"/>
          </p:cNvSpPr>
          <p:nvPr>
            <p:ph type="body" sz="quarter" idx="21"/>
          </p:nvPr>
        </p:nvSpPr>
        <p:spPr>
          <a:xfrm>
            <a:off x="265536" y="3430116"/>
            <a:ext cx="3305443" cy="2877711"/>
          </a:xfrm>
        </p:spPr>
        <p:txBody>
          <a:bodyPr/>
          <a:lstStyle/>
          <a:p>
            <a:r>
              <a:rPr lang="en-US" dirty="0"/>
              <a:t>We researched biographic information about these 1000 companies such as “Revenue” or “Number of employees,” and manually matched their industry categories using the Global Industry Classification Standard.</a:t>
            </a:r>
          </a:p>
          <a:p>
            <a:r>
              <a:rPr lang="en-US" dirty="0"/>
              <a:t>Next, we manually verified the Facebook and Twitter handles of each Fortune 500 and Inc 500 company, since automating this task with a scraper was unreliable due to each site’s unique web design. Utilizing Facebook and Twitter </a:t>
            </a:r>
            <a:r>
              <a:rPr lang="en-US" sz="800" dirty="0"/>
              <a:t>APIs, we pulled the most recent 125 postings from each </a:t>
            </a:r>
            <a:r>
              <a:rPr lang="en-US" dirty="0"/>
              <a:t>company’s </a:t>
            </a:r>
            <a:r>
              <a:rPr lang="en-US" sz="800" dirty="0"/>
              <a:t>account together with counts of likes/followers (on company level and posting level), comments, and shares.</a:t>
            </a:r>
          </a:p>
          <a:p>
            <a:r>
              <a:rPr lang="en-US" dirty="0"/>
              <a:t>Then, we preprocessed and aggregated the raw data.  We derived new ratio KPIs describing the relative engagement of the audience, such as Applause Rate, Amplification Rate and Conversation Rate. This resulted in a dataset with 1000 rows and 20 total features. Additionally, we prepared the dataset for simple Sentiment Analysis by tagging positive or negative words per posting according to the MPQA Corpus. </a:t>
            </a:r>
          </a:p>
          <a:p>
            <a:r>
              <a:rPr lang="en-US" sz="800" dirty="0"/>
              <a:t>Lastly, descriptive statistics </a:t>
            </a:r>
            <a:r>
              <a:rPr lang="en-US" dirty="0"/>
              <a:t>such as counts/averages and “Tag Clouds” were implemented.  We built p</a:t>
            </a:r>
            <a:r>
              <a:rPr lang="en-US" sz="800" dirty="0"/>
              <a:t>redictive models and tuned based on both simple classifiers (Decision </a:t>
            </a:r>
            <a:r>
              <a:rPr lang="en-US" dirty="0"/>
              <a:t>T</a:t>
            </a:r>
            <a:r>
              <a:rPr lang="en-US" sz="800" dirty="0"/>
              <a:t>rees</a:t>
            </a:r>
            <a:r>
              <a:rPr lang="en-US" dirty="0"/>
              <a:t>, </a:t>
            </a:r>
            <a:r>
              <a:rPr lang="en-US" dirty="0" err="1"/>
              <a:t>kNN</a:t>
            </a:r>
            <a:r>
              <a:rPr lang="en-US" dirty="0"/>
              <a:t>) and ensemble methods (DT Bagging, Random Forest). All results were evaluated in terms of accuracy, ROC and general interpretability of output.</a:t>
            </a:r>
          </a:p>
        </p:txBody>
      </p:sp>
      <p:sp>
        <p:nvSpPr>
          <p:cNvPr id="43" name="Text Placeholder 42"/>
          <p:cNvSpPr>
            <a:spLocks noGrp="1"/>
          </p:cNvSpPr>
          <p:nvPr>
            <p:ph type="body" sz="quarter" idx="22"/>
          </p:nvPr>
        </p:nvSpPr>
        <p:spPr>
          <a:xfrm>
            <a:off x="259089" y="3106958"/>
            <a:ext cx="3314619" cy="323157"/>
          </a:xfrm>
        </p:spPr>
        <p:txBody>
          <a:bodyPr/>
          <a:lstStyle/>
          <a:p>
            <a:r>
              <a:rPr lang="en-US" dirty="0"/>
              <a:t>METHODS</a:t>
            </a:r>
          </a:p>
        </p:txBody>
      </p:sp>
      <p:sp>
        <p:nvSpPr>
          <p:cNvPr id="82" name="Text Placeholder 81"/>
          <p:cNvSpPr>
            <a:spLocks noGrp="1"/>
          </p:cNvSpPr>
          <p:nvPr>
            <p:ph type="body" sz="quarter" idx="23"/>
          </p:nvPr>
        </p:nvSpPr>
        <p:spPr>
          <a:xfrm>
            <a:off x="3820839" y="1320611"/>
            <a:ext cx="4698528" cy="5046510"/>
          </a:xfrm>
        </p:spPr>
        <p:txBody>
          <a:bodyPr/>
          <a:lstStyle/>
          <a:p>
            <a:r>
              <a:rPr lang="en-US" dirty="0"/>
              <a:t>The Inc 500 makes much more use of emotionally stronger words (happy, great, excited, amazing, awesome) than the Fortune 500.  While the Fortune 500 tag cloud does use “happy” and “great”, to a lesser extent, with the remaining words to be more conservative in nature (ex: support, proud, commitment, sustainable).</a:t>
            </a:r>
          </a:p>
          <a:p>
            <a:endParaRPr lang="en-US" dirty="0"/>
          </a:p>
          <a:p>
            <a:endParaRPr lang="en-US" dirty="0"/>
          </a:p>
          <a:p>
            <a:endParaRPr lang="en-US" dirty="0"/>
          </a:p>
          <a:p>
            <a:endParaRPr lang="en-US" dirty="0"/>
          </a:p>
          <a:p>
            <a:r>
              <a:rPr lang="en-US" dirty="0"/>
              <a:t>Further, trends in word counts hint at different collaboration models (Fort500: World, Employee, Inc500: Market, Service) and planning horizons (Fort500: Year, Inc500: Day)</a:t>
            </a:r>
          </a:p>
          <a:p>
            <a:r>
              <a:rPr lang="en-US" dirty="0"/>
              <a:t>Fortune 500 companies tend to have significantly larger user communities on both Facebook and Twitter.  Almost all “absolute” counts defined at the company level such as “Number of  Likes (or Followers)” can be used  as reliable proxies for predicting “Fortune 500 or Inc. 500” with accuracies of around 80%, without any need to use sophisticated prediction models at all.</a:t>
            </a:r>
          </a:p>
          <a:p>
            <a:r>
              <a:rPr lang="en-US" dirty="0"/>
              <a:t>It is far more interesting to exclude these KPIs from analysis and see how the remaining KPIs can be used to predict “Fortune 500 or Inc. 500”. We implemented J48 decision trees and visualized the resulting set of rules as a tree. We obtained consistent results for Facebook and Twitter with accuracies of around 85%  and excellent ROC curve values, showing that Inc 500 companies often have significantly higher values for Applause Rate, Amplification Rate, and Conversation Rate than the Fortune 500 (see following Screenshot for Facebook):</a:t>
            </a:r>
          </a:p>
          <a:p>
            <a:endParaRPr lang="en-US" dirty="0"/>
          </a:p>
          <a:p>
            <a:endParaRPr lang="en-US" dirty="0"/>
          </a:p>
          <a:p>
            <a:endParaRPr lang="en-US" dirty="0"/>
          </a:p>
          <a:p>
            <a:endParaRPr lang="en-US" dirty="0"/>
          </a:p>
          <a:p>
            <a:r>
              <a:rPr lang="en-US" dirty="0" err="1"/>
              <a:t>kNN</a:t>
            </a:r>
            <a:r>
              <a:rPr lang="en-US" dirty="0"/>
              <a:t> Algorithm or Ensembles of Trees for prediction (after normalizing all features) does not significantly improve results while generating less interpretable results (“black box algorithms”). </a:t>
            </a:r>
          </a:p>
          <a:p>
            <a:r>
              <a:rPr lang="en-US" dirty="0"/>
              <a:t>62% utilized Facebook, 65% utilized Twitter, 56% used both, and 30% used neither.  We only attempted to classify companies within the social platforms they utilized</a:t>
            </a:r>
          </a:p>
        </p:txBody>
      </p:sp>
      <p:sp>
        <p:nvSpPr>
          <p:cNvPr id="45" name="Text Placeholder 44"/>
          <p:cNvSpPr>
            <a:spLocks noGrp="1"/>
          </p:cNvSpPr>
          <p:nvPr>
            <p:ph type="body" sz="quarter" idx="24"/>
          </p:nvPr>
        </p:nvSpPr>
        <p:spPr>
          <a:xfrm>
            <a:off x="3820840" y="997456"/>
            <a:ext cx="4698526" cy="323157"/>
          </a:xfrm>
        </p:spPr>
        <p:txBody>
          <a:bodyPr/>
          <a:lstStyle/>
          <a:p>
            <a:r>
              <a:rPr lang="en-US"/>
              <a:t>RESULTS</a:t>
            </a:r>
            <a:endParaRPr lang="en-US" dirty="0"/>
          </a:p>
        </p:txBody>
      </p:sp>
      <p:sp>
        <p:nvSpPr>
          <p:cNvPr id="46" name="Text Placeholder 45"/>
          <p:cNvSpPr>
            <a:spLocks noGrp="1"/>
          </p:cNvSpPr>
          <p:nvPr>
            <p:ph type="body" sz="quarter" idx="25"/>
          </p:nvPr>
        </p:nvSpPr>
        <p:spPr>
          <a:xfrm>
            <a:off x="8766495" y="3742999"/>
            <a:ext cx="3180021" cy="323157"/>
          </a:xfrm>
        </p:spPr>
        <p:txBody>
          <a:bodyPr/>
          <a:lstStyle/>
          <a:p>
            <a:r>
              <a:rPr lang="en-US" dirty="0"/>
              <a:t>FUTURE DIRECTIONS</a:t>
            </a:r>
          </a:p>
        </p:txBody>
      </p:sp>
      <p:sp>
        <p:nvSpPr>
          <p:cNvPr id="83" name="Text Placeholder 82"/>
          <p:cNvSpPr>
            <a:spLocks noGrp="1"/>
          </p:cNvSpPr>
          <p:nvPr>
            <p:ph type="body" sz="quarter" idx="26"/>
          </p:nvPr>
        </p:nvSpPr>
        <p:spPr>
          <a:xfrm>
            <a:off x="8766495" y="4051855"/>
            <a:ext cx="3173143" cy="2178032"/>
          </a:xfrm>
        </p:spPr>
        <p:txBody>
          <a:bodyPr/>
          <a:lstStyle/>
          <a:p>
            <a:r>
              <a:rPr lang="en-US" dirty="0"/>
              <a:t>We still would look to perform a cluster analysis of the companies grouped by their industry categories and biographic information.  In addition, we performed the analysis in KNIME and Weka.  We will document and package it so that it is repeatable for others in the future.</a:t>
            </a:r>
          </a:p>
          <a:p>
            <a:r>
              <a:rPr lang="en-US" dirty="0"/>
              <a:t>Other items we still hope to do, but will likely not get to:</a:t>
            </a:r>
          </a:p>
          <a:p>
            <a:pPr marL="171450" indent="-171450">
              <a:spcBef>
                <a:spcPts val="0"/>
              </a:spcBef>
              <a:buFont typeface="Arial" panose="020B0604020202020204" pitchFamily="34" charset="0"/>
              <a:buChar char="•"/>
            </a:pPr>
            <a:r>
              <a:rPr lang="en-US" dirty="0"/>
              <a:t>We observed that some companies had invested in other social media platforms (LinkedIn, YouTube, Snapchat, blogging, </a:t>
            </a:r>
            <a:r>
              <a:rPr lang="en-US" dirty="0" err="1"/>
              <a:t>etc</a:t>
            </a:r>
            <a:r>
              <a:rPr lang="en-US" dirty="0"/>
              <a:t>) Inclusion of these could can potentially improve results.</a:t>
            </a:r>
          </a:p>
          <a:p>
            <a:pPr marL="171450" indent="-171450">
              <a:spcBef>
                <a:spcPts val="0"/>
              </a:spcBef>
              <a:buFont typeface="Arial" panose="020B0604020202020204" pitchFamily="34" charset="0"/>
              <a:buChar char="•"/>
            </a:pPr>
            <a:endParaRPr lang="en-US" dirty="0"/>
          </a:p>
          <a:p>
            <a:pPr marL="171450" indent="-171450">
              <a:spcBef>
                <a:spcPts val="0"/>
              </a:spcBef>
              <a:buFont typeface="Arial" panose="020B0604020202020204" pitchFamily="34" charset="0"/>
              <a:buChar char="•"/>
            </a:pPr>
            <a:r>
              <a:rPr lang="en-US" dirty="0"/>
              <a:t>We selected the most recent 125 postings in each social media platform. Some companies hit this within a day or two, and others took years.  Using a time-based approach instead of a postings-based approach could improve results.</a:t>
            </a:r>
          </a:p>
          <a:p>
            <a:pPr marL="171450" indent="-171450">
              <a:spcBef>
                <a:spcPts val="0"/>
              </a:spcBef>
              <a:buFont typeface="Arial" panose="020B0604020202020204" pitchFamily="34" charset="0"/>
              <a:buChar char="•"/>
            </a:pPr>
            <a:endParaRPr lang="en-US" dirty="0"/>
          </a:p>
          <a:p>
            <a:pPr marL="171450" indent="-171450">
              <a:spcBef>
                <a:spcPts val="0"/>
              </a:spcBef>
              <a:buFont typeface="Arial" panose="020B0604020202020204" pitchFamily="34" charset="0"/>
              <a:buChar char="•"/>
            </a:pPr>
            <a:r>
              <a:rPr lang="en-US" dirty="0"/>
              <a:t>We anticipate doing cross-domain analysis of Facebook and Twitter, which could improve results.</a:t>
            </a:r>
          </a:p>
        </p:txBody>
      </p:sp>
      <p:sp>
        <p:nvSpPr>
          <p:cNvPr id="48" name="Text Placeholder 47"/>
          <p:cNvSpPr>
            <a:spLocks noGrp="1"/>
          </p:cNvSpPr>
          <p:nvPr>
            <p:ph type="body" sz="quarter" idx="27"/>
          </p:nvPr>
        </p:nvSpPr>
        <p:spPr>
          <a:xfrm>
            <a:off x="8766495" y="997457"/>
            <a:ext cx="3166949" cy="323157"/>
          </a:xfrm>
        </p:spPr>
        <p:txBody>
          <a:bodyPr/>
          <a:lstStyle/>
          <a:p>
            <a:r>
              <a:rPr lang="en-US" dirty="0"/>
              <a:t>CONCLUSIONS</a:t>
            </a:r>
          </a:p>
        </p:txBody>
      </p:sp>
      <p:sp>
        <p:nvSpPr>
          <p:cNvPr id="84" name="Text Placeholder 83"/>
          <p:cNvSpPr>
            <a:spLocks noGrp="1"/>
          </p:cNvSpPr>
          <p:nvPr>
            <p:ph type="body" sz="quarter" idx="28"/>
          </p:nvPr>
        </p:nvSpPr>
        <p:spPr>
          <a:xfrm>
            <a:off x="8766495" y="1325716"/>
            <a:ext cx="3166949" cy="2377440"/>
          </a:xfrm>
        </p:spPr>
        <p:txBody>
          <a:bodyPr/>
          <a:lstStyle/>
          <a:p>
            <a:r>
              <a:rPr lang="en-US" dirty="0"/>
              <a:t>Social media postings are yet another field where well-established companies (Fortune 500) are predictably conservative, and fast-growing companies (Inc 500) take more risks.  This study provides evidence that there are significant, predictable differences on how different types of companies use social media.</a:t>
            </a:r>
          </a:p>
          <a:p>
            <a:r>
              <a:rPr lang="en-US" dirty="0"/>
              <a:t>We found that Inc 500 companies use words in their social media posting more regularly that are associated with emotional extremes. Inc 500 companies are rewarded for their risky behavior, with higher engagement rates with their followers, resulting in a much more interactive experience with their customers.</a:t>
            </a:r>
          </a:p>
          <a:p>
            <a:r>
              <a:rPr lang="en-US" dirty="0"/>
              <a:t>Fortune 500 companies do leverage their history and brand recognition in order to reach much broader audiences that Inc 500 companies can only dream about it.</a:t>
            </a:r>
          </a:p>
          <a:p>
            <a:r>
              <a:rPr lang="en-US" dirty="0"/>
              <a:t>In conclusion, if a posting conjures a strong emotion, it’s probably from an Inc 500 company.  If a lot have people seen it, it likely originated from a Fortune 500 company.</a:t>
            </a:r>
          </a:p>
        </p:txBody>
      </p:sp>
      <p:sp>
        <p:nvSpPr>
          <p:cNvPr id="33" name="Text Placeholder 32"/>
          <p:cNvSpPr>
            <a:spLocks noGrp="1"/>
          </p:cNvSpPr>
          <p:nvPr>
            <p:ph type="body" sz="quarter" idx="150"/>
          </p:nvPr>
        </p:nvSpPr>
        <p:spPr/>
        <p:txBody>
          <a:bodyPr/>
          <a:lstStyle/>
          <a:p>
            <a:r>
              <a:rPr lang="en-US"/>
              <a:t>Indiana University, School of Informatics and Computing, Data Science Program</a:t>
            </a:r>
            <a:endParaRPr lang="en-US" dirty="0"/>
          </a:p>
        </p:txBody>
      </p:sp>
      <p:sp>
        <p:nvSpPr>
          <p:cNvPr id="34" name="Text Placeholder 33"/>
          <p:cNvSpPr>
            <a:spLocks noGrp="1"/>
          </p:cNvSpPr>
          <p:nvPr>
            <p:ph type="body" sz="quarter" idx="151"/>
          </p:nvPr>
        </p:nvSpPr>
        <p:spPr/>
        <p:txBody>
          <a:bodyPr>
            <a:normAutofit fontScale="85000" lnSpcReduction="20000"/>
          </a:bodyPr>
          <a:lstStyle/>
          <a:p>
            <a:r>
              <a:rPr lang="en-US"/>
              <a:t>Aydan Alyanak, Derrick Eckardt, Michael Mzyk</a:t>
            </a:r>
            <a:endParaRPr lang="en-US" dirty="0"/>
          </a:p>
        </p:txBody>
      </p:sp>
      <p:sp>
        <p:nvSpPr>
          <p:cNvPr id="35" name="Text Placeholder 34"/>
          <p:cNvSpPr>
            <a:spLocks noGrp="1"/>
          </p:cNvSpPr>
          <p:nvPr>
            <p:ph type="body" sz="quarter" idx="153"/>
          </p:nvPr>
        </p:nvSpPr>
        <p:spPr/>
        <p:txBody>
          <a:bodyPr>
            <a:normAutofit fontScale="85000" lnSpcReduction="10000"/>
          </a:bodyPr>
          <a:lstStyle/>
          <a:p>
            <a:r>
              <a:rPr lang="en-US" dirty="0"/>
              <a:t>Do established companies use social media differently than fast-growing companies?</a:t>
            </a:r>
          </a:p>
        </p:txBody>
      </p:sp>
      <p:pic>
        <p:nvPicPr>
          <p:cNvPr id="4" name="Picture 3"/>
          <p:cNvPicPr>
            <a:picLocks noChangeAspect="1"/>
          </p:cNvPicPr>
          <p:nvPr/>
        </p:nvPicPr>
        <p:blipFill>
          <a:blip r:embed="rId3"/>
          <a:stretch>
            <a:fillRect/>
          </a:stretch>
        </p:blipFill>
        <p:spPr>
          <a:xfrm>
            <a:off x="4151330" y="1992311"/>
            <a:ext cx="1878610" cy="852600"/>
          </a:xfrm>
          <a:prstGeom prst="rect">
            <a:avLst/>
          </a:prstGeom>
        </p:spPr>
      </p:pic>
      <p:sp>
        <p:nvSpPr>
          <p:cNvPr id="2" name="Rectangle 1"/>
          <p:cNvSpPr/>
          <p:nvPr/>
        </p:nvSpPr>
        <p:spPr>
          <a:xfrm>
            <a:off x="4151330" y="2802301"/>
            <a:ext cx="1878610" cy="105002"/>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DEBEB"/>
                </a:solidFill>
              </a:rPr>
              <a:t>Fortune 500</a:t>
            </a:r>
          </a:p>
        </p:txBody>
      </p:sp>
      <p:sp>
        <p:nvSpPr>
          <p:cNvPr id="5" name="Rectangle 4"/>
          <p:cNvSpPr/>
          <p:nvPr/>
        </p:nvSpPr>
        <p:spPr>
          <a:xfrm>
            <a:off x="4151329" y="1983877"/>
            <a:ext cx="1878611" cy="923426"/>
          </a:xfrm>
          <a:prstGeom prst="rect">
            <a:avLst/>
          </a:prstGeom>
          <a:no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6207426" y="1983876"/>
            <a:ext cx="1874520" cy="806553"/>
          </a:xfrm>
          <a:prstGeom prst="rect">
            <a:avLst/>
          </a:prstGeom>
        </p:spPr>
      </p:pic>
      <p:sp>
        <p:nvSpPr>
          <p:cNvPr id="19" name="Rectangle 18"/>
          <p:cNvSpPr/>
          <p:nvPr/>
        </p:nvSpPr>
        <p:spPr>
          <a:xfrm>
            <a:off x="6207426" y="2798004"/>
            <a:ext cx="1878610" cy="109299"/>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EDEBEB"/>
                </a:solidFill>
              </a:rPr>
              <a:t>Inc 500</a:t>
            </a:r>
          </a:p>
        </p:txBody>
      </p:sp>
      <p:sp>
        <p:nvSpPr>
          <p:cNvPr id="21" name="Rectangle 20"/>
          <p:cNvSpPr/>
          <p:nvPr/>
        </p:nvSpPr>
        <p:spPr>
          <a:xfrm>
            <a:off x="6207425" y="1984751"/>
            <a:ext cx="1878611" cy="922552"/>
          </a:xfrm>
          <a:prstGeom prst="rect">
            <a:avLst/>
          </a:prstGeom>
          <a:no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5"/>
          <a:stretch>
            <a:fillRect/>
          </a:stretch>
        </p:blipFill>
        <p:spPr>
          <a:xfrm>
            <a:off x="4034844" y="4456496"/>
            <a:ext cx="4114800" cy="1080902"/>
          </a:xfrm>
          <a:prstGeom prst="rect">
            <a:avLst/>
          </a:prstGeom>
        </p:spPr>
      </p:pic>
    </p:spTree>
    <p:extLst>
      <p:ext uri="{BB962C8B-B14F-4D97-AF65-F5344CB8AC3E}">
        <p14:creationId xmlns:p14="http://schemas.microsoft.com/office/powerpoint/2010/main" val="50056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1059</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Trebuchet MS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derrick@iu.edu</dc:creator>
  <cp:lastModifiedBy>Alyanak, Aydan (VodafoneZiggo)</cp:lastModifiedBy>
  <cp:revision>69</cp:revision>
  <dcterms:created xsi:type="dcterms:W3CDTF">2017-04-05T09:26:31Z</dcterms:created>
  <dcterms:modified xsi:type="dcterms:W3CDTF">2017-10-30T19:07:15Z</dcterms:modified>
</cp:coreProperties>
</file>