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2" r:id="rId7"/>
    <p:sldId id="260" r:id="rId8"/>
    <p:sldId id="263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1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976" y="3936015"/>
            <a:ext cx="9859926" cy="1011312"/>
          </a:xfrm>
        </p:spPr>
        <p:txBody>
          <a:bodyPr/>
          <a:lstStyle/>
          <a:p>
            <a:r>
              <a:rPr lang="en-US" dirty="0" smtClean="0"/>
              <a:t>MTA Turnstile Activity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07158" y="6409033"/>
            <a:ext cx="2558902" cy="3745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Alexander Amado</a:t>
            </a:r>
            <a:endParaRPr lang="en-US" dirty="0"/>
          </a:p>
        </p:txBody>
      </p:sp>
      <p:pic>
        <p:nvPicPr>
          <p:cNvPr id="3074" name="Picture 2" descr="File:MTA NYC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0" y="231548"/>
            <a:ext cx="2041065" cy="22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dership on the subway in New York City has plunged as the coronavirus pandemic has worsened.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02" y="656851"/>
            <a:ext cx="4228868" cy="28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✓[Updated] New York City subway map (Offline) app not working (down), white  screen / black (blank) screen, loading problems (20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29" y="231548"/>
            <a:ext cx="2242760" cy="22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1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17" y="1127050"/>
            <a:ext cx="3932237" cy="729343"/>
          </a:xfrm>
        </p:spPr>
        <p:txBody>
          <a:bodyPr/>
          <a:lstStyle/>
          <a:p>
            <a:r>
              <a:rPr lang="en-US" dirty="0" smtClean="0"/>
              <a:t>Top 10 Station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316" y="2928419"/>
            <a:ext cx="3932237" cy="29558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 10 station composition has changed from pre-pandemic to post.</a:t>
            </a:r>
          </a:p>
          <a:p>
            <a:endParaRPr lang="en-US" dirty="0"/>
          </a:p>
          <a:p>
            <a:r>
              <a:rPr lang="en-US" dirty="0" smtClean="0"/>
              <a:t>2020 # 1 station was WTC</a:t>
            </a:r>
          </a:p>
          <a:p>
            <a:endParaRPr lang="en-US" dirty="0"/>
          </a:p>
          <a:p>
            <a:r>
              <a:rPr lang="en-US" dirty="0" smtClean="0"/>
              <a:t>Why did it change to Penn Station</a:t>
            </a:r>
          </a:p>
          <a:p>
            <a:endParaRPr lang="en-US" dirty="0"/>
          </a:p>
          <a:p>
            <a:r>
              <a:rPr lang="en-US" dirty="0" smtClean="0"/>
              <a:t>Does this imply there are more people traveling to the city for recreational activities?</a:t>
            </a:r>
            <a:endParaRPr lang="en-US" dirty="0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4687186" y="128493"/>
            <a:ext cx="1905001" cy="542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66221"/>
            <a:ext cx="5986131" cy="59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17" y="1127050"/>
            <a:ext cx="3932237" cy="729343"/>
          </a:xfrm>
        </p:spPr>
        <p:txBody>
          <a:bodyPr/>
          <a:lstStyle/>
          <a:p>
            <a:r>
              <a:rPr lang="en-US" dirty="0" smtClean="0"/>
              <a:t>Top 10 Station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043" y="2343629"/>
            <a:ext cx="3932237" cy="29558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 10 station composition has changed from pre-pandemic to post.</a:t>
            </a:r>
          </a:p>
          <a:p>
            <a:endParaRPr lang="en-US" dirty="0"/>
          </a:p>
          <a:p>
            <a:r>
              <a:rPr lang="en-US" dirty="0" smtClean="0"/>
              <a:t>2021 # 1 station was also Penn Station</a:t>
            </a:r>
          </a:p>
          <a:p>
            <a:endParaRPr lang="en-US" dirty="0"/>
          </a:p>
          <a:p>
            <a:r>
              <a:rPr lang="en-US" dirty="0" smtClean="0"/>
              <a:t>Times square broker into the top 10 in 2022</a:t>
            </a:r>
          </a:p>
          <a:p>
            <a:endParaRPr lang="en-US" dirty="0"/>
          </a:p>
          <a:p>
            <a:r>
              <a:rPr lang="en-US" dirty="0" smtClean="0"/>
              <a:t>Does this also imply there are more people traveling to the city for recreational activities?</a:t>
            </a:r>
            <a:endParaRPr lang="en-US" dirty="0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4687186" y="128493"/>
            <a:ext cx="1905001" cy="542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96" y="670865"/>
            <a:ext cx="5788671" cy="57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2398" y="159488"/>
            <a:ext cx="3042684" cy="861349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946" y="1350446"/>
            <a:ext cx="10496107" cy="49333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– </a:t>
            </a:r>
          </a:p>
          <a:p>
            <a:pPr lvl="1"/>
            <a:r>
              <a:rPr lang="en-US" dirty="0" smtClean="0"/>
              <a:t>Finance professional, interested in the linkages between unstructured data and the economy.  	</a:t>
            </a:r>
          </a:p>
          <a:p>
            <a:endParaRPr lang="en-US" dirty="0" smtClean="0"/>
          </a:p>
          <a:p>
            <a:r>
              <a:rPr lang="en-US" dirty="0" smtClean="0"/>
              <a:t>Objective – </a:t>
            </a:r>
          </a:p>
          <a:p>
            <a:pPr lvl="1"/>
            <a:r>
              <a:rPr lang="en-US" dirty="0" smtClean="0"/>
              <a:t>Study the relationship between MTA turnstile data and business activity in NYC.</a:t>
            </a:r>
          </a:p>
          <a:p>
            <a:endParaRPr lang="en-US" dirty="0" smtClean="0"/>
          </a:p>
          <a:p>
            <a:r>
              <a:rPr lang="en-US" dirty="0" smtClean="0"/>
              <a:t>Goal – </a:t>
            </a:r>
          </a:p>
          <a:p>
            <a:pPr lvl="1"/>
            <a:r>
              <a:rPr lang="en-US" dirty="0" smtClean="0"/>
              <a:t>Attempt to find answers to key questions: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Is there a link between turnstile activity and business activity?</a:t>
            </a:r>
          </a:p>
          <a:p>
            <a:pPr lvl="2"/>
            <a:r>
              <a:rPr lang="en-US" dirty="0" smtClean="0"/>
              <a:t>How has the pandemic impacted MTA ridership and business activity?</a:t>
            </a:r>
          </a:p>
          <a:p>
            <a:pPr lvl="2"/>
            <a:r>
              <a:rPr lang="en-US" dirty="0" smtClean="0"/>
              <a:t>Has business activity and ridership recovered to pre-pandemic levels?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40888" y="85060"/>
            <a:ext cx="3606210" cy="829339"/>
          </a:xfrm>
        </p:spPr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61214" y="1169580"/>
            <a:ext cx="7965558" cy="51567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–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MTA Turnstile data</a:t>
            </a:r>
          </a:p>
          <a:p>
            <a:pPr lvl="1"/>
            <a:r>
              <a:rPr lang="en-US" dirty="0"/>
              <a:t> Metropolitan Transportation </a:t>
            </a:r>
            <a:r>
              <a:rPr lang="en-US" dirty="0" smtClean="0"/>
              <a:t>Authority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Legally Operating </a:t>
            </a:r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Department of Consumer Affairs (DCA)</a:t>
            </a:r>
          </a:p>
          <a:p>
            <a:pPr lvl="1"/>
            <a:endParaRPr lang="en-US" dirty="0"/>
          </a:p>
          <a:p>
            <a:r>
              <a:rPr lang="en-US" dirty="0" smtClean="0"/>
              <a:t>COVID-19 Daily Counts of Cases, Hospitalizations, and Deaths</a:t>
            </a:r>
          </a:p>
          <a:p>
            <a:pPr lvl="1"/>
            <a:r>
              <a:rPr lang="en-US" dirty="0" smtClean="0"/>
              <a:t>Department of Health and Mental Hygiene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Metrics –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COVID-19 NYC daily case count frequency</a:t>
            </a:r>
          </a:p>
          <a:p>
            <a:pPr lvl="1"/>
            <a:r>
              <a:rPr lang="en-US" dirty="0" smtClean="0"/>
              <a:t>Business license creation frequency</a:t>
            </a:r>
          </a:p>
          <a:p>
            <a:pPr lvl="1"/>
            <a:r>
              <a:rPr lang="en-US" dirty="0" smtClean="0"/>
              <a:t>MTA turnstile activity aggregation</a:t>
            </a:r>
          </a:p>
        </p:txBody>
      </p:sp>
    </p:spTree>
    <p:extLst>
      <p:ext uri="{BB962C8B-B14F-4D97-AF65-F5344CB8AC3E}">
        <p14:creationId xmlns:p14="http://schemas.microsoft.com/office/powerpoint/2010/main" val="57737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48586" y="3345"/>
            <a:ext cx="9539177" cy="1094389"/>
          </a:xfrm>
        </p:spPr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0375" y="884560"/>
            <a:ext cx="10515600" cy="5457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Tools –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Python3</a:t>
            </a:r>
          </a:p>
          <a:p>
            <a:pPr lvl="2"/>
            <a:r>
              <a:rPr lang="en-US" dirty="0" smtClean="0"/>
              <a:t>pandas</a:t>
            </a:r>
          </a:p>
          <a:p>
            <a:pPr lvl="2"/>
            <a:r>
              <a:rPr lang="en-US" dirty="0" err="1" smtClean="0"/>
              <a:t>matplotlib</a:t>
            </a:r>
            <a:endParaRPr lang="en-US" dirty="0" smtClean="0"/>
          </a:p>
          <a:p>
            <a:pPr lvl="2"/>
            <a:r>
              <a:rPr lang="en-US" dirty="0" err="1" smtClean="0"/>
              <a:t>seaborn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SQLite</a:t>
            </a:r>
          </a:p>
          <a:p>
            <a:pPr lvl="2"/>
            <a:r>
              <a:rPr lang="en-US" dirty="0" smtClean="0"/>
              <a:t>DB Browser for SQLite</a:t>
            </a:r>
          </a:p>
          <a:p>
            <a:pPr lvl="2"/>
            <a:r>
              <a:rPr lang="en-US" dirty="0" err="1" smtClean="0"/>
              <a:t>SQLAlchemy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Usage –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MTA turnstile activity aggregated at the station and system level</a:t>
            </a:r>
          </a:p>
          <a:p>
            <a:pPr lvl="2"/>
            <a:r>
              <a:rPr lang="en-US" dirty="0" smtClean="0"/>
              <a:t>COVID-19 daily case counts measured over time</a:t>
            </a:r>
          </a:p>
          <a:p>
            <a:pPr lvl="2"/>
            <a:r>
              <a:rPr lang="en-US" dirty="0" smtClean="0"/>
              <a:t>Legally issued business licensees as a proxy for business activity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Big Image - Python Gif File Logo - Free Transparent PNG Clipart Images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50" y="1681895"/>
            <a:ext cx="760077" cy="6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Citing and logo — seaborn 0.11.2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_images/logo-wide-lightbg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logo-mark-dark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646632"/>
            <a:ext cx="779469" cy="7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andas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78" y="1590809"/>
            <a:ext cx="640054" cy="8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atplotlib: Quick and pretty (enough) to get you started. | by Dorjey  Sherpa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77" y="1412162"/>
            <a:ext cx="2812528" cy="13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QLite Database Browser Web Browser WinDev, PNG, 512x512px, Sqlite,  Cylinder, Database, Jdbc Driver, Keepass Download F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36" y="2963838"/>
            <a:ext cx="1347304" cy="8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etronic - the world's #1 selling Bootstrap Admin Theme Ecosystem for HTML,  Vue, React, Angular &amp; Laravel by Keenthem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78" y="2445313"/>
            <a:ext cx="2029810" cy="20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9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4462774" y="690164"/>
            <a:ext cx="7530750" cy="594634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7334" y="1971267"/>
            <a:ext cx="4005575" cy="25876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MTA Ridership hasn’t returned to </a:t>
            </a:r>
            <a:r>
              <a:rPr lang="en-US" dirty="0" smtClean="0"/>
              <a:t>pre-pandemic levels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 – turnstile activity aggregated at the station level -&gt; aggregated to macro system level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Recovery has been gradual. What gives?</a:t>
            </a:r>
            <a:endParaRPr lang="en-US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3963044" y="111166"/>
            <a:ext cx="2395225" cy="578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691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894" y="2077099"/>
            <a:ext cx="2934586" cy="30755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activity measured as business license creation, dropped dramatically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Activity has rebounded strongly and surpassed pre-pandemic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hasn’t MTA ridership experienced the same magnitude of recovery?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55" y="690244"/>
            <a:ext cx="9124784" cy="6083189"/>
          </a:xfrm>
          <a:prstGeom prst="rect">
            <a:avLst/>
          </a:prstGeo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165063" y="111246"/>
            <a:ext cx="2395225" cy="5789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973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929" y="1589667"/>
            <a:ext cx="3932237" cy="36170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SARS-CoV-2 Delta variant first detected February 23, 2021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SARS-CoV-2 Omicron variant first detected December 1,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that case counts are lower, will we see an increase in ridership?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has the magnitude of change in business activity been so much greater than MTA ridership post-pandemic?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" b="2909"/>
          <a:stretch>
            <a:fillRect/>
          </a:stretch>
        </p:blipFill>
        <p:spPr>
          <a:xfrm>
            <a:off x="3838354" y="812373"/>
            <a:ext cx="8236688" cy="5171672"/>
          </a:xfrm>
          <a:prstGeom prst="rect">
            <a:avLst/>
          </a:prstGeom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4016208" y="134227"/>
            <a:ext cx="2395225" cy="5789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257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87455" y="95694"/>
            <a:ext cx="2968256" cy="893246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3140" y="1286652"/>
            <a:ext cx="10515600" cy="46496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doesn’t seem to be a strong link between MTA turnstile activity and NYC business activity using legally operating business licenses as a proxy. A correlation study may yield more information.</a:t>
            </a:r>
          </a:p>
          <a:p>
            <a:endParaRPr lang="en-US" dirty="0" smtClean="0"/>
          </a:p>
          <a:p>
            <a:r>
              <a:rPr lang="en-US" dirty="0" smtClean="0"/>
              <a:t>MTA ridership has not recovered to pre-pandemic levels, however, business activity has rebounded strongly.</a:t>
            </a:r>
          </a:p>
          <a:p>
            <a:endParaRPr lang="en-US" dirty="0" smtClean="0"/>
          </a:p>
          <a:p>
            <a:r>
              <a:rPr lang="en-US" dirty="0" smtClean="0"/>
              <a:t>The pandemic seems to have impacted ridership recovery to a greater degree.</a:t>
            </a:r>
          </a:p>
          <a:p>
            <a:endParaRPr lang="en-US" dirty="0" smtClean="0"/>
          </a:p>
          <a:p>
            <a:r>
              <a:rPr lang="en-US" dirty="0" smtClean="0"/>
              <a:t>Is this a trend or an actual shift to alternate modes of transportation?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17" y="1127050"/>
            <a:ext cx="3932237" cy="729343"/>
          </a:xfrm>
        </p:spPr>
        <p:txBody>
          <a:bodyPr/>
          <a:lstStyle/>
          <a:p>
            <a:r>
              <a:rPr lang="en-US" dirty="0" smtClean="0"/>
              <a:t>Top 10 Station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316" y="2928419"/>
            <a:ext cx="3932237" cy="2955852"/>
          </a:xfrm>
        </p:spPr>
        <p:txBody>
          <a:bodyPr/>
          <a:lstStyle/>
          <a:p>
            <a:r>
              <a:rPr lang="en-US" dirty="0" smtClean="0"/>
              <a:t>Top 10 station composition has changed from pre-pandemic to post.</a:t>
            </a:r>
          </a:p>
          <a:p>
            <a:endParaRPr lang="en-US" dirty="0"/>
          </a:p>
          <a:p>
            <a:r>
              <a:rPr lang="en-US" dirty="0" smtClean="0"/>
              <a:t>New WTC is way out ahead</a:t>
            </a:r>
          </a:p>
          <a:p>
            <a:endParaRPr lang="en-US" dirty="0"/>
          </a:p>
          <a:p>
            <a:r>
              <a:rPr lang="en-US" dirty="0" smtClean="0"/>
              <a:t>Further inspection of data required to verify </a:t>
            </a:r>
            <a:r>
              <a:rPr lang="en-US" dirty="0" err="1" smtClean="0"/>
              <a:t>reuslts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86" y="670865"/>
            <a:ext cx="5869172" cy="5869172"/>
          </a:xfrm>
          <a:prstGeom prst="rect">
            <a:avLst/>
          </a:prstGeom>
        </p:spPr>
      </p:pic>
      <p:sp>
        <p:nvSpPr>
          <p:cNvPr id="20" name="Title 4"/>
          <p:cNvSpPr txBox="1">
            <a:spLocks/>
          </p:cNvSpPr>
          <p:nvPr/>
        </p:nvSpPr>
        <p:spPr>
          <a:xfrm>
            <a:off x="4687186" y="128493"/>
            <a:ext cx="1905001" cy="542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2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MTA Turnstile Activity Analysis</vt:lpstr>
      <vt:lpstr>Introduction</vt:lpstr>
      <vt:lpstr>Methodology</vt:lpstr>
      <vt:lpstr>Methodology</vt:lpstr>
      <vt:lpstr>PowerPoint Presentation</vt:lpstr>
      <vt:lpstr>Results</vt:lpstr>
      <vt:lpstr>Results</vt:lpstr>
      <vt:lpstr>Conclusions</vt:lpstr>
      <vt:lpstr>Top 10 Station Analysis</vt:lpstr>
      <vt:lpstr>Top 10 Station Analysis</vt:lpstr>
      <vt:lpstr>Top 10 Station Analysis</vt:lpstr>
    </vt:vector>
  </TitlesOfParts>
  <Company>Eaton Vance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Alexander Amado</dc:creator>
  <cp:lastModifiedBy>Alexander Amado</cp:lastModifiedBy>
  <cp:revision>36</cp:revision>
  <dcterms:created xsi:type="dcterms:W3CDTF">2022-03-22T23:36:51Z</dcterms:created>
  <dcterms:modified xsi:type="dcterms:W3CDTF">2022-03-23T02:58:49Z</dcterms:modified>
</cp:coreProperties>
</file>