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0" r:id="rId6"/>
    <p:sldId id="289" r:id="rId7"/>
    <p:sldId id="262" r:id="rId8"/>
    <p:sldId id="264" r:id="rId9"/>
    <p:sldId id="265" r:id="rId10"/>
    <p:sldId id="266" r:id="rId11"/>
    <p:sldId id="270" r:id="rId12"/>
    <p:sldId id="278" r:id="rId13"/>
    <p:sldId id="279" r:id="rId14"/>
    <p:sldId id="271" r:id="rId15"/>
    <p:sldId id="273" r:id="rId16"/>
    <p:sldId id="274" r:id="rId17"/>
    <p:sldId id="272" r:id="rId18"/>
    <p:sldId id="276" r:id="rId19"/>
    <p:sldId id="275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89885" autoAdjust="0"/>
  </p:normalViewPr>
  <p:slideViewPr>
    <p:cSldViewPr snapToGrid="0">
      <p:cViewPr>
        <p:scale>
          <a:sx n="80" d="100"/>
          <a:sy n="80" d="100"/>
        </p:scale>
        <p:origin x="-3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5D676-72C3-4A4B-AB28-07E86C8CB619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8BD1E-DBCC-E341-8EA0-35983059B78D}">
      <dgm:prSet phldrT="[Text]"/>
      <dgm:spPr/>
      <dgm:t>
        <a:bodyPr/>
        <a:lstStyle/>
        <a:p>
          <a:r>
            <a:rPr lang="en-US" dirty="0" smtClean="0"/>
            <a:t>Control of  rover on Mars</a:t>
          </a:r>
          <a:endParaRPr lang="en-US" dirty="0"/>
        </a:p>
      </dgm:t>
    </dgm:pt>
    <dgm:pt modelId="{D31D3BAA-F14C-EF41-8744-BA659443B26F}" type="parTrans" cxnId="{A70C3DDD-332E-FE4B-BD91-076AE4BCD357}">
      <dgm:prSet/>
      <dgm:spPr/>
      <dgm:t>
        <a:bodyPr/>
        <a:lstStyle/>
        <a:p>
          <a:endParaRPr lang="en-US"/>
        </a:p>
      </dgm:t>
    </dgm:pt>
    <dgm:pt modelId="{35F0122D-C929-B944-BBB1-307877CDEB7F}" type="sibTrans" cxnId="{A70C3DDD-332E-FE4B-BD91-076AE4BCD357}">
      <dgm:prSet/>
      <dgm:spPr/>
      <dgm:t>
        <a:bodyPr/>
        <a:lstStyle/>
        <a:p>
          <a:endParaRPr lang="en-US"/>
        </a:p>
      </dgm:t>
    </dgm:pt>
    <dgm:pt modelId="{B75DDDBD-6C37-C441-944D-F730B87C86DE}">
      <dgm:prSet phldrT="[Text]"/>
      <dgm:spPr/>
      <dgm:t>
        <a:bodyPr/>
        <a:lstStyle/>
        <a:p>
          <a:r>
            <a:rPr lang="en-US" dirty="0" smtClean="0"/>
            <a:t>Telemetry data server</a:t>
          </a:r>
          <a:endParaRPr lang="en-US" dirty="0"/>
        </a:p>
      </dgm:t>
    </dgm:pt>
    <dgm:pt modelId="{A5205ADB-4D10-FC4E-8C03-2153A5F95E3B}" type="parTrans" cxnId="{04FB7CFD-FEB0-1D44-8C28-14D0D362B2CF}">
      <dgm:prSet/>
      <dgm:spPr/>
      <dgm:t>
        <a:bodyPr/>
        <a:lstStyle/>
        <a:p>
          <a:endParaRPr lang="en-US"/>
        </a:p>
      </dgm:t>
    </dgm:pt>
    <dgm:pt modelId="{32254A66-BF65-5446-B918-6102645EF940}" type="sibTrans" cxnId="{04FB7CFD-FEB0-1D44-8C28-14D0D362B2CF}">
      <dgm:prSet/>
      <dgm:spPr/>
      <dgm:t>
        <a:bodyPr/>
        <a:lstStyle/>
        <a:p>
          <a:endParaRPr lang="en-US"/>
        </a:p>
      </dgm:t>
    </dgm:pt>
    <dgm:pt modelId="{32816990-F0DF-7540-8773-2A722161F09E}">
      <dgm:prSet phldrT="[Text]"/>
      <dgm:spPr/>
      <dgm:t>
        <a:bodyPr/>
        <a:lstStyle/>
        <a:p>
          <a:r>
            <a:rPr lang="en-US" dirty="0" smtClean="0"/>
            <a:t>Martian Terrain &amp; Martians</a:t>
          </a:r>
          <a:endParaRPr lang="en-US" dirty="0"/>
        </a:p>
      </dgm:t>
    </dgm:pt>
    <dgm:pt modelId="{B7D28E33-EB4C-D949-9925-842E213DED97}" type="parTrans" cxnId="{4AA416A4-2FD9-1740-A630-4F2A32166F31}">
      <dgm:prSet/>
      <dgm:spPr/>
      <dgm:t>
        <a:bodyPr/>
        <a:lstStyle/>
        <a:p>
          <a:endParaRPr lang="en-US"/>
        </a:p>
      </dgm:t>
    </dgm:pt>
    <dgm:pt modelId="{D30D6BF9-2182-1B40-9024-3AEA6BFE4184}" type="sibTrans" cxnId="{4AA416A4-2FD9-1740-A630-4F2A32166F31}">
      <dgm:prSet/>
      <dgm:spPr/>
      <dgm:t>
        <a:bodyPr/>
        <a:lstStyle/>
        <a:p>
          <a:endParaRPr lang="en-US"/>
        </a:p>
      </dgm:t>
    </dgm:pt>
    <dgm:pt modelId="{BC63E50A-C03C-9A45-BF34-1D9498E71A98}">
      <dgm:prSet phldrT="[Text]"/>
      <dgm:spPr/>
      <dgm:t>
        <a:bodyPr/>
        <a:lstStyle/>
        <a:p>
          <a:r>
            <a:rPr lang="en-US" dirty="0" smtClean="0"/>
            <a:t>Reach Home Base Safely</a:t>
          </a:r>
          <a:endParaRPr lang="en-US" dirty="0"/>
        </a:p>
      </dgm:t>
    </dgm:pt>
    <dgm:pt modelId="{ECE71F0C-4A1F-364A-8C9D-1DB9B15B983E}" type="parTrans" cxnId="{F088D5B9-55B6-7543-9658-C569915B86FF}">
      <dgm:prSet/>
      <dgm:spPr/>
      <dgm:t>
        <a:bodyPr/>
        <a:lstStyle/>
        <a:p>
          <a:endParaRPr lang="en-US"/>
        </a:p>
      </dgm:t>
    </dgm:pt>
    <dgm:pt modelId="{913DD525-307A-3842-81AD-AED8B172BF11}" type="sibTrans" cxnId="{F088D5B9-55B6-7543-9658-C569915B86FF}">
      <dgm:prSet/>
      <dgm:spPr/>
      <dgm:t>
        <a:bodyPr/>
        <a:lstStyle/>
        <a:p>
          <a:endParaRPr lang="en-US"/>
        </a:p>
      </dgm:t>
    </dgm:pt>
    <dgm:pt modelId="{EDF85198-85DD-594F-B7CF-5A7EF44ABB35}" type="pres">
      <dgm:prSet presAssocID="{53F5D676-72C3-4A4B-AB28-07E86C8CB6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95DA1B-86C8-5A41-9D5D-B0FBC81C91D7}" type="pres">
      <dgm:prSet presAssocID="{5FC8BD1E-DBCC-E341-8EA0-35983059B78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13896-1A75-4548-8495-534BEF5456A0}" type="pres">
      <dgm:prSet presAssocID="{35F0122D-C929-B944-BBB1-307877CDEB7F}" presName="sibTrans" presStyleCnt="0"/>
      <dgm:spPr/>
    </dgm:pt>
    <dgm:pt modelId="{30B97220-79DC-7845-9591-71590B488335}" type="pres">
      <dgm:prSet presAssocID="{B75DDDBD-6C37-C441-944D-F730B87C86D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A1802-16A7-0A41-824F-28AE8D34880A}" type="pres">
      <dgm:prSet presAssocID="{32254A66-BF65-5446-B918-6102645EF940}" presName="sibTrans" presStyleCnt="0"/>
      <dgm:spPr/>
    </dgm:pt>
    <dgm:pt modelId="{7316DA9D-E383-A948-8974-C7B8D4D41830}" type="pres">
      <dgm:prSet presAssocID="{32816990-F0DF-7540-8773-2A722161F09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8A244-DA7E-D74B-A46D-56AF9121AFF3}" type="pres">
      <dgm:prSet presAssocID="{D30D6BF9-2182-1B40-9024-3AEA6BFE4184}" presName="sibTrans" presStyleCnt="0"/>
      <dgm:spPr/>
    </dgm:pt>
    <dgm:pt modelId="{480E7B8F-9B01-E74D-BD33-08A458AD9A61}" type="pres">
      <dgm:prSet presAssocID="{BC63E50A-C03C-9A45-BF34-1D9498E71A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A416A4-2FD9-1740-A630-4F2A32166F31}" srcId="{53F5D676-72C3-4A4B-AB28-07E86C8CB619}" destId="{32816990-F0DF-7540-8773-2A722161F09E}" srcOrd="2" destOrd="0" parTransId="{B7D28E33-EB4C-D949-9925-842E213DED97}" sibTransId="{D30D6BF9-2182-1B40-9024-3AEA6BFE4184}"/>
    <dgm:cxn modelId="{04FB7CFD-FEB0-1D44-8C28-14D0D362B2CF}" srcId="{53F5D676-72C3-4A4B-AB28-07E86C8CB619}" destId="{B75DDDBD-6C37-C441-944D-F730B87C86DE}" srcOrd="1" destOrd="0" parTransId="{A5205ADB-4D10-FC4E-8C03-2153A5F95E3B}" sibTransId="{32254A66-BF65-5446-B918-6102645EF940}"/>
    <dgm:cxn modelId="{AE33A005-E308-A844-B3DC-4EC9D01667DB}" type="presOf" srcId="{B75DDDBD-6C37-C441-944D-F730B87C86DE}" destId="{30B97220-79DC-7845-9591-71590B488335}" srcOrd="0" destOrd="0" presId="urn:microsoft.com/office/officeart/2005/8/layout/hList6"/>
    <dgm:cxn modelId="{A70C3DDD-332E-FE4B-BD91-076AE4BCD357}" srcId="{53F5D676-72C3-4A4B-AB28-07E86C8CB619}" destId="{5FC8BD1E-DBCC-E341-8EA0-35983059B78D}" srcOrd="0" destOrd="0" parTransId="{D31D3BAA-F14C-EF41-8744-BA659443B26F}" sibTransId="{35F0122D-C929-B944-BBB1-307877CDEB7F}"/>
    <dgm:cxn modelId="{4AC21656-9572-3246-B68A-732DCCFA0AB5}" type="presOf" srcId="{53F5D676-72C3-4A4B-AB28-07E86C8CB619}" destId="{EDF85198-85DD-594F-B7CF-5A7EF44ABB35}" srcOrd="0" destOrd="0" presId="urn:microsoft.com/office/officeart/2005/8/layout/hList6"/>
    <dgm:cxn modelId="{4D0A8A4A-D5F2-8C48-91AA-05DF12B19E42}" type="presOf" srcId="{BC63E50A-C03C-9A45-BF34-1D9498E71A98}" destId="{480E7B8F-9B01-E74D-BD33-08A458AD9A61}" srcOrd="0" destOrd="0" presId="urn:microsoft.com/office/officeart/2005/8/layout/hList6"/>
    <dgm:cxn modelId="{FFA04AFD-9A06-5546-A096-8A224663E520}" type="presOf" srcId="{5FC8BD1E-DBCC-E341-8EA0-35983059B78D}" destId="{5A95DA1B-86C8-5A41-9D5D-B0FBC81C91D7}" srcOrd="0" destOrd="0" presId="urn:microsoft.com/office/officeart/2005/8/layout/hList6"/>
    <dgm:cxn modelId="{F088D5B9-55B6-7543-9658-C569915B86FF}" srcId="{53F5D676-72C3-4A4B-AB28-07E86C8CB619}" destId="{BC63E50A-C03C-9A45-BF34-1D9498E71A98}" srcOrd="3" destOrd="0" parTransId="{ECE71F0C-4A1F-364A-8C9D-1DB9B15B983E}" sibTransId="{913DD525-307A-3842-81AD-AED8B172BF11}"/>
    <dgm:cxn modelId="{2CC8E9F1-47AE-564A-8424-DF902B781606}" type="presOf" srcId="{32816990-F0DF-7540-8773-2A722161F09E}" destId="{7316DA9D-E383-A948-8974-C7B8D4D41830}" srcOrd="0" destOrd="0" presId="urn:microsoft.com/office/officeart/2005/8/layout/hList6"/>
    <dgm:cxn modelId="{FE323300-D485-794F-A92B-CB2232C3A699}" type="presParOf" srcId="{EDF85198-85DD-594F-B7CF-5A7EF44ABB35}" destId="{5A95DA1B-86C8-5A41-9D5D-B0FBC81C91D7}" srcOrd="0" destOrd="0" presId="urn:microsoft.com/office/officeart/2005/8/layout/hList6"/>
    <dgm:cxn modelId="{B34F0C1A-7108-BE45-A672-450F6A4F958E}" type="presParOf" srcId="{EDF85198-85DD-594F-B7CF-5A7EF44ABB35}" destId="{B6813896-1A75-4548-8495-534BEF5456A0}" srcOrd="1" destOrd="0" presId="urn:microsoft.com/office/officeart/2005/8/layout/hList6"/>
    <dgm:cxn modelId="{97FC90E9-4004-0340-A9F4-0326E4309B32}" type="presParOf" srcId="{EDF85198-85DD-594F-B7CF-5A7EF44ABB35}" destId="{30B97220-79DC-7845-9591-71590B488335}" srcOrd="2" destOrd="0" presId="urn:microsoft.com/office/officeart/2005/8/layout/hList6"/>
    <dgm:cxn modelId="{D3DACA60-0634-684F-8AD2-67793E9E3E38}" type="presParOf" srcId="{EDF85198-85DD-594F-B7CF-5A7EF44ABB35}" destId="{B67A1802-16A7-0A41-824F-28AE8D34880A}" srcOrd="3" destOrd="0" presId="urn:microsoft.com/office/officeart/2005/8/layout/hList6"/>
    <dgm:cxn modelId="{10CFC6C0-6D01-DF4F-815A-2AA1C74B445B}" type="presParOf" srcId="{EDF85198-85DD-594F-B7CF-5A7EF44ABB35}" destId="{7316DA9D-E383-A948-8974-C7B8D4D41830}" srcOrd="4" destOrd="0" presId="urn:microsoft.com/office/officeart/2005/8/layout/hList6"/>
    <dgm:cxn modelId="{75CFB8FA-80CD-0245-A5C5-78472AAB197D}" type="presParOf" srcId="{EDF85198-85DD-594F-B7CF-5A7EF44ABB35}" destId="{3A98A244-DA7E-D74B-A46D-56AF9121AFF3}" srcOrd="5" destOrd="0" presId="urn:microsoft.com/office/officeart/2005/8/layout/hList6"/>
    <dgm:cxn modelId="{30CD3E40-46D2-2244-A6DB-6BEC254759DE}" type="presParOf" srcId="{EDF85198-85DD-594F-B7CF-5A7EF44ABB35}" destId="{480E7B8F-9B01-E74D-BD33-08A458AD9A61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5DA1B-86C8-5A41-9D5D-B0FBC81C91D7}">
      <dsp:nvSpPr>
        <dsp:cNvPr id="0" name=""/>
        <dsp:cNvSpPr/>
      </dsp:nvSpPr>
      <dsp:spPr>
        <a:xfrm rot="16200000">
          <a:off x="-1131105" y="1133363"/>
          <a:ext cx="4482890" cy="221616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6949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Control of  rover on Mars</a:t>
          </a:r>
          <a:endParaRPr lang="en-US" sz="3100" kern="1200" dirty="0"/>
        </a:p>
      </dsp:txBody>
      <dsp:txXfrm rot="5400000">
        <a:off x="2259" y="896577"/>
        <a:ext cx="2216162" cy="2689734"/>
      </dsp:txXfrm>
    </dsp:sp>
    <dsp:sp modelId="{30B97220-79DC-7845-9591-71590B488335}">
      <dsp:nvSpPr>
        <dsp:cNvPr id="0" name=""/>
        <dsp:cNvSpPr/>
      </dsp:nvSpPr>
      <dsp:spPr>
        <a:xfrm rot="16200000">
          <a:off x="1251269" y="1133363"/>
          <a:ext cx="4482890" cy="221616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6949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Telemetry data server</a:t>
          </a:r>
          <a:endParaRPr lang="en-US" sz="3100" kern="1200" dirty="0"/>
        </a:p>
      </dsp:txBody>
      <dsp:txXfrm rot="5400000">
        <a:off x="2384633" y="896577"/>
        <a:ext cx="2216162" cy="2689734"/>
      </dsp:txXfrm>
    </dsp:sp>
    <dsp:sp modelId="{7316DA9D-E383-A948-8974-C7B8D4D41830}">
      <dsp:nvSpPr>
        <dsp:cNvPr id="0" name=""/>
        <dsp:cNvSpPr/>
      </dsp:nvSpPr>
      <dsp:spPr>
        <a:xfrm rot="16200000">
          <a:off x="3633645" y="1133363"/>
          <a:ext cx="4482890" cy="221616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6949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Martian Terrain &amp; Martians</a:t>
          </a:r>
          <a:endParaRPr lang="en-US" sz="3100" kern="1200" dirty="0"/>
        </a:p>
      </dsp:txBody>
      <dsp:txXfrm rot="5400000">
        <a:off x="4767009" y="896577"/>
        <a:ext cx="2216162" cy="2689734"/>
      </dsp:txXfrm>
    </dsp:sp>
    <dsp:sp modelId="{480E7B8F-9B01-E74D-BD33-08A458AD9A61}">
      <dsp:nvSpPr>
        <dsp:cNvPr id="0" name=""/>
        <dsp:cNvSpPr/>
      </dsp:nvSpPr>
      <dsp:spPr>
        <a:xfrm rot="16200000">
          <a:off x="6016020" y="1133363"/>
          <a:ext cx="4482890" cy="221616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6949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Reach Home Base Safely</a:t>
          </a:r>
          <a:endParaRPr lang="en-US" sz="3100" kern="1200" dirty="0"/>
        </a:p>
      </dsp:txBody>
      <dsp:txXfrm rot="5400000">
        <a:off x="7149384" y="896577"/>
        <a:ext cx="2216162" cy="268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3479-1854-3940-BF6B-04BD9BCF3B0E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9C2D-2D6E-4E42-BDBD-719230A7CD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3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Alphabetical order, put initials, slide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The constructs look random.</a:t>
            </a:r>
            <a:r>
              <a:rPr lang="ro-RO" baseline="0" dirty="0" smtClean="0"/>
              <a:t> We think you should put it somewhere else. Put them in a box called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058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What are the two special variables. Give</a:t>
            </a:r>
            <a:r>
              <a:rPr lang="ro-RO" baseline="0" dirty="0" smtClean="0"/>
              <a:t> examples of $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1764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Aligned.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85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Make</a:t>
            </a:r>
            <a:r>
              <a:rPr lang="ro-RO" baseline="0" dirty="0" smtClean="0"/>
              <a:t> a list. The examples are too randomly placed on the slide. Introduce an example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82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Maybe you</a:t>
            </a:r>
            <a:r>
              <a:rPr lang="ro-RO" baseline="0" dirty="0" smtClean="0"/>
              <a:t> can use indentation.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2228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INDENTATION!!!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6268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Explain the time limit feature. Why is it for? Make sure the format is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2520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Format this page and put the header.</a:t>
            </a:r>
            <a:r>
              <a:rPr lang="ro-RO" baseline="0" dirty="0" smtClean="0"/>
              <a:t> </a:t>
            </a:r>
            <a:r>
              <a:rPr lang="ro-RO" baseline="0" smtClean="0"/>
              <a:t>Make the text box 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442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position</a:t>
            </a:r>
            <a:r>
              <a:rPr lang="en-US" baseline="0" dirty="0" smtClean="0"/>
              <a:t> for each map, Name the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Legend of colors..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with </a:t>
            </a:r>
            <a:r>
              <a:rPr lang="en-US" dirty="0" err="1" smtClean="0"/>
              <a:t>walle</a:t>
            </a:r>
            <a:r>
              <a:rPr lang="en-US" dirty="0" smtClean="0"/>
              <a:t> + Project Outline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</a:t>
            </a:r>
            <a:r>
              <a:rPr lang="en-US" baseline="0" dirty="0" smtClean="0"/>
              <a:t> for your attention. Questions?</a:t>
            </a:r>
          </a:p>
          <a:p>
            <a:r>
              <a:rPr lang="en-US" baseline="0" dirty="0" err="1" smtClean="0"/>
              <a:t>Moodle</a:t>
            </a:r>
            <a:r>
              <a:rPr lang="en-US" baseline="0" dirty="0" smtClean="0"/>
              <a:t> generator. Group 8 should </a:t>
            </a:r>
            <a:r>
              <a:rPr lang="en-US" baseline="0" smtClean="0"/>
              <a:t>be emphasized.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Between parse message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Make it smaller, compactify.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139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More compact</a:t>
            </a:r>
            <a:r>
              <a:rPr lang="ro-RO" baseline="0" dirty="0" smtClean="0"/>
              <a:t> so that the writing is 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657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Class names 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66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Bigger class names.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02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Georgi:</a:t>
            </a:r>
            <a:r>
              <a:rPr lang="ro-RO" baseline="0" dirty="0" smtClean="0"/>
              <a:t> tell us why you think this is better than other options. All the keywords should be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9C2D-2D6E-4E42-BDBD-719230A7CDA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71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Data" Target="../diagrams/data1.xm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210" y="2375673"/>
            <a:ext cx="7766936" cy="1646302"/>
          </a:xfrm>
        </p:spPr>
        <p:txBody>
          <a:bodyPr/>
          <a:lstStyle/>
          <a:p>
            <a:r>
              <a:rPr lang="en-US" dirty="0" smtClean="0"/>
              <a:t>Mars Rover Project </a:t>
            </a:r>
            <a:br>
              <a:rPr lang="en-US" dirty="0" smtClean="0"/>
            </a:br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4481" y="4209565"/>
            <a:ext cx="7766936" cy="826609"/>
          </a:xfrm>
        </p:spPr>
        <p:txBody>
          <a:bodyPr>
            <a:normAutofit/>
          </a:bodyPr>
          <a:lstStyle/>
          <a:p>
            <a:r>
              <a:rPr lang="en-US" dirty="0" smtClean="0"/>
              <a:t>Group 8</a:t>
            </a:r>
          </a:p>
          <a:p>
            <a:r>
              <a:rPr lang="en-US" sz="1400" dirty="0" smtClean="0"/>
              <a:t>J. Kohlhase, A. Toader, G. Gyurchev, A. Malik, T. Pllaha, R. Karna</a:t>
            </a:r>
          </a:p>
          <a:p>
            <a:endParaRPr lang="en-US" sz="1200" dirty="0"/>
          </a:p>
        </p:txBody>
      </p:sp>
      <p:pic>
        <p:nvPicPr>
          <p:cNvPr id="4" name="Picture 3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91" y="1603947"/>
            <a:ext cx="2324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56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Message Classes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413" y="1548019"/>
            <a:ext cx="9395995" cy="42321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Language Specifications: Features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47167" y="25541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/>
              <a:t>User friendly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/>
              <a:t>Variables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/>
              <a:t>Array 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/>
              <a:t>Expressions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/>
              <a:t>If statements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/>
              <a:t>While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Language Specifications: Variables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47167" y="25541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No declaration</a:t>
            </a:r>
          </a:p>
          <a:p>
            <a:r>
              <a:rPr lang="en-US" sz="4400" dirty="0" smtClean="0"/>
              <a:t>All of type double</a:t>
            </a:r>
          </a:p>
          <a:p>
            <a:r>
              <a:rPr lang="en-US" sz="4400" dirty="0" smtClean="0"/>
              <a:t>Single letter names</a:t>
            </a:r>
          </a:p>
          <a:p>
            <a:r>
              <a:rPr lang="en-US" sz="4400" dirty="0" smtClean="0"/>
              <a:t>Values stored for further runs</a:t>
            </a:r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Language Specifications: Arrays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47167" y="25541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smtClean="0"/>
              <a:t>No declaration</a:t>
            </a:r>
          </a:p>
          <a:p>
            <a:r>
              <a:rPr lang="en-US" sz="4400" dirty="0" smtClean="0"/>
              <a:t>Single letter names</a:t>
            </a:r>
          </a:p>
          <a:p>
            <a:r>
              <a:rPr lang="en-US" sz="4400" dirty="0" smtClean="0"/>
              <a:t>C-like access</a:t>
            </a:r>
          </a:p>
          <a:p>
            <a:r>
              <a:rPr lang="en-US" sz="4400" dirty="0" smtClean="0"/>
              <a:t>Expressions in indexes</a:t>
            </a:r>
          </a:p>
          <a:p>
            <a:r>
              <a:rPr lang="en-US" sz="4400" dirty="0" smtClean="0"/>
              <a:t>Values stored for further runs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9416" y="2093122"/>
            <a:ext cx="2624150" cy="3016210"/>
          </a:xfrm>
          <a:prstGeom prst="rect">
            <a:avLst/>
          </a:prstGeom>
          <a:noFill/>
          <a:ln w="381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itchFamily="49" charset="0"/>
              </a:rPr>
              <a:t>Examples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t[p2+]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y[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k[5m*n+]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s[a[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]x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*]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4" y="292140"/>
            <a:ext cx="9295637" cy="1320800"/>
          </a:xfrm>
        </p:spPr>
        <p:txBody>
          <a:bodyPr/>
          <a:lstStyle/>
          <a:p>
            <a:r>
              <a:rPr lang="en-US" dirty="0" smtClean="0"/>
              <a:t>Language Specifications: Information Access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47167" y="25541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67809" y="1876950"/>
            <a:ext cx="8596668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Map information</a:t>
            </a:r>
          </a:p>
          <a:p>
            <a:r>
              <a:rPr lang="en-US" sz="4400" dirty="0" smtClean="0"/>
              <a:t>Set of predefined variables and arrays</a:t>
            </a:r>
          </a:p>
          <a:p>
            <a:r>
              <a:rPr lang="en-US" sz="4400" dirty="0" smtClean="0"/>
              <a:t>Names start with $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Commands</a:t>
            </a:r>
          </a:p>
          <a:p>
            <a:r>
              <a:rPr lang="en-US" sz="4400" dirty="0" smtClean="0"/>
              <a:t>Two special variables:</a:t>
            </a:r>
            <a:br>
              <a:rPr lang="en-US" sz="4400" dirty="0" smtClean="0"/>
            </a:br>
            <a:endParaRPr lang="en-US" sz="4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50019" y="3504453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mapdx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2219" y="3538636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$time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2019" y="3555727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maxspeed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019" y="5181600"/>
            <a:ext cx="381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itchFamily="49" charset="0"/>
              </a:rPr>
              <a:t>and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_rot 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Language Specifications: Operators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47167" y="25541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8123" y="1643491"/>
            <a:ext cx="8229600" cy="4525963"/>
          </a:xfrm>
        </p:spPr>
        <p:txBody>
          <a:bodyPr/>
          <a:lstStyle/>
          <a:p>
            <a:r>
              <a:rPr lang="en-US" sz="3400" dirty="0" smtClean="0"/>
              <a:t>Basic arithmetic operators</a:t>
            </a:r>
          </a:p>
          <a:p>
            <a:r>
              <a:rPr lang="en-US" sz="3400" dirty="0" smtClean="0"/>
              <a:t>Square root</a:t>
            </a:r>
          </a:p>
          <a:p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Sin(x) </a:t>
            </a:r>
            <a:r>
              <a:rPr lang="en-US" sz="3400" dirty="0" smtClean="0"/>
              <a:t>and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Cos(x)</a:t>
            </a:r>
          </a:p>
          <a:p>
            <a:r>
              <a:rPr lang="en-US" sz="3400" dirty="0" smtClean="0"/>
              <a:t>Angle calculation</a:t>
            </a:r>
          </a:p>
          <a:p>
            <a:r>
              <a:rPr lang="en-US" sz="3400" dirty="0" smtClean="0"/>
              <a:t>Logic operators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53225" y="1718626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 - * / %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3225" y="238777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#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53225" y="299017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 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8120" y="368683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\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8120" y="4286250"/>
            <a:ext cx="2674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&lt; &gt; = ! &amp; |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Language Specifications: Expressions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47167" y="25541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16988" y="1643491"/>
            <a:ext cx="8229600" cy="452596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Postfix notation</a:t>
            </a:r>
          </a:p>
          <a:p>
            <a:r>
              <a:rPr lang="en-US" sz="3400" dirty="0" smtClean="0"/>
              <a:t>Easily parsable</a:t>
            </a:r>
          </a:p>
          <a:p>
            <a:r>
              <a:rPr lang="en-US" sz="3400" dirty="0" smtClean="0"/>
              <a:t>Extremely flexible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4547" y="441640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50588" y="4678012"/>
            <a:ext cx="1219200" cy="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2188" y="441640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5588" y="4965242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)*c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50588" y="5226852"/>
            <a:ext cx="1219200" cy="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22188" y="4965242"/>
            <a:ext cx="133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3224" y="5447329"/>
            <a:ext cx="301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\{3.14(2)**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3224" y="4939622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&lt;cd=&amp;!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13224" y="4416402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2%!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0019" y="550506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)*c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55019" y="5766671"/>
            <a:ext cx="1219200" cy="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26619" y="5505061"/>
            <a:ext cx="132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4547" y="3800474"/>
            <a:ext cx="24860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Notation</a:t>
            </a: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13224" y="3800473"/>
            <a:ext cx="24860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Language Specifications: Setting values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47167" y="25541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Variables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3400" dirty="0" smtClean="0"/>
              <a:t>Arrays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2206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set v 10.3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421383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set_a a i1+ 2x*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2206239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:=10.3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421383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[i+1]:=2*x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62400" y="4474930"/>
            <a:ext cx="1160804" cy="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62400" y="2467849"/>
            <a:ext cx="1160804" cy="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44125" y="2729459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_rot:=1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7800" y="272945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set _rot 1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62400" y="2991069"/>
            <a:ext cx="1160804" cy="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7800" y="473705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set_a a b[j] 0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9200" y="473705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a[b[j]]:=0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62400" y="4998150"/>
            <a:ext cx="1160804" cy="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Language Specifications: If Statements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47167" y="25541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0266" y="1981199"/>
            <a:ext cx="3581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Syntax</a:t>
            </a:r>
          </a:p>
          <a:p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 &lt;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&lt;statements&gt;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lse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&lt;statements&gt;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endif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9976" y="1981198"/>
            <a:ext cx="43365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Example</a:t>
            </a:r>
          </a:p>
          <a:p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 a3&lt;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set x 1x+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set p 0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lse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set_a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b a k[a1+]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Language Specifications: While loops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47167" y="25541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4819" y="19812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Syntax</a:t>
            </a:r>
          </a:p>
          <a:p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while &lt;expr&gt;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&lt;statements&gt;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3579" y="1981200"/>
            <a:ext cx="37174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Example</a:t>
            </a:r>
          </a:p>
          <a:p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set s 0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while i11&lt;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set s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]+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i1+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17546" y="1486321"/>
          <a:ext cx="9367805" cy="4482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walle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75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Language Specifications: Compilation and Runtime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47167" y="25541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9624" y="2160589"/>
            <a:ext cx="10179352" cy="38807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Transformation into lower-level language</a:t>
            </a:r>
          </a:p>
          <a:p>
            <a:r>
              <a:rPr lang="en-US" sz="3600" dirty="0" smtClean="0"/>
              <a:t>Compiled program stored into a single array</a:t>
            </a:r>
          </a:p>
          <a:p>
            <a:r>
              <a:rPr lang="en-US" sz="3600" dirty="0" smtClean="0"/>
              <a:t>Simple stack memory for expressions</a:t>
            </a:r>
          </a:p>
          <a:p>
            <a:r>
              <a:rPr lang="en-US" sz="3600" dirty="0" smtClean="0"/>
              <a:t>Brain time limit during runtime.</a:t>
            </a:r>
            <a:br>
              <a:rPr lang="en-US" sz="3600" dirty="0" smtClean="0"/>
            </a:br>
            <a:r>
              <a:rPr lang="en-US" sz="3600" dirty="0" smtClean="0"/>
              <a:t>Can be modified by user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MessageParser::parseMessage()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59485"/>
            <a:ext cx="10876038" cy="440748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00" dirty="0"/>
              <a:t>Create several strings: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Initial message format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Telemetry data format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Adverse event format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Success message format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Incorrect </a:t>
            </a:r>
            <a:r>
              <a:rPr lang="en-US" sz="2400" dirty="0" smtClean="0"/>
              <a:t>format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700" dirty="0"/>
              <a:t>Pass these strings as arguments to </a:t>
            </a:r>
            <a:r>
              <a:rPr lang="ro-RO" sz="2700" dirty="0" smtClean="0"/>
              <a:t>M</a:t>
            </a:r>
            <a:r>
              <a:rPr lang="en-US" sz="2700" dirty="0" err="1" smtClean="0"/>
              <a:t>essageParser</a:t>
            </a:r>
            <a:r>
              <a:rPr lang="en-US" sz="2700" dirty="0"/>
              <a:t>::</a:t>
            </a:r>
            <a:r>
              <a:rPr lang="en-US" sz="2700" dirty="0" err="1"/>
              <a:t>parseMessage</a:t>
            </a:r>
            <a:r>
              <a:rPr lang="en-US" sz="2700" dirty="0"/>
              <a:t>()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Check the type of the returned instance of </a:t>
            </a:r>
            <a:r>
              <a:rPr lang="en-US" sz="2700" dirty="0" err="1"/>
              <a:t>AbstractMessage</a:t>
            </a:r>
            <a:endParaRPr lang="en-US" sz="2700" dirty="0"/>
          </a:p>
          <a:p>
            <a:pPr>
              <a:lnSpc>
                <a:spcPct val="80000"/>
              </a:lnSpc>
            </a:pPr>
            <a:r>
              <a:rPr lang="en-US" sz="2700" dirty="0"/>
              <a:t>Check the values of all attributes of the returned instance</a:t>
            </a:r>
          </a:p>
          <a:p>
            <a:pPr>
              <a:lnSpc>
                <a:spcPct val="80000"/>
              </a:lnSpc>
            </a:pP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Brain::run() &amp;&amp; Brain::</a:t>
            </a:r>
            <a:r>
              <a:rPr lang="en-US" dirty="0" err="1" smtClean="0"/>
              <a:t>getCommand</a:t>
            </a:r>
            <a:r>
              <a:rPr lang="en-US" dirty="0" smtClean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8345"/>
            <a:ext cx="8596668" cy="4353017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Initialize the brain with a simple Map object and a simple brain program that enters an infinite loop,</a:t>
            </a:r>
          </a:p>
          <a:p>
            <a:r>
              <a:rPr lang="en-US" sz="3000" dirty="0"/>
              <a:t>Call the </a:t>
            </a:r>
            <a:r>
              <a:rPr lang="en-US" sz="3000" dirty="0" err="1"/>
              <a:t>Brain::getCommand</a:t>
            </a:r>
            <a:r>
              <a:rPr lang="en-US" sz="3000" dirty="0"/>
              <a:t>() right after that line,</a:t>
            </a:r>
          </a:p>
          <a:p>
            <a:pPr>
              <a:buFont typeface="Arial" charset="0"/>
              <a:buNone/>
            </a:pPr>
            <a:r>
              <a:rPr lang="en-US" sz="3000" dirty="0"/>
              <a:t>Expected Result:</a:t>
            </a:r>
          </a:p>
          <a:p>
            <a:r>
              <a:rPr lang="en-US" sz="3000" dirty="0" err="1"/>
              <a:t>Brain::run</a:t>
            </a:r>
            <a:r>
              <a:rPr lang="en-US" sz="3000" dirty="0"/>
              <a:t>() should stop after timeout, and </a:t>
            </a:r>
            <a:r>
              <a:rPr lang="en-US" sz="3000" dirty="0" err="1"/>
              <a:t>getCommand</a:t>
            </a:r>
            <a:r>
              <a:rPr lang="en-US" sz="3000" dirty="0"/>
              <a:t>() should return a pair&lt;</a:t>
            </a:r>
            <a:r>
              <a:rPr lang="en-US" sz="3000" dirty="0" err="1"/>
              <a:t>int,int</a:t>
            </a:r>
            <a:r>
              <a:rPr lang="en-US" sz="3000" dirty="0"/>
              <a:t>&gt; which specifies new acceleration and turning states for the vehicle.</a:t>
            </a:r>
          </a:p>
          <a:p>
            <a:pPr lvl="1"/>
            <a:endParaRPr lang="en-US" sz="2600" dirty="0"/>
          </a:p>
          <a:p>
            <a:pPr>
              <a:buFont typeface="Arial" charset="0"/>
              <a:buNone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mock-up server</a:t>
            </a:r>
          </a:p>
          <a:p>
            <a:pPr lvl="1"/>
            <a:r>
              <a:rPr lang="en-US" dirty="0"/>
              <a:t>Send strings of several formats (initial message, telemetry data etc..) as soon as a connection is established</a:t>
            </a:r>
          </a:p>
          <a:p>
            <a:pPr lvl="1"/>
            <a:r>
              <a:rPr lang="en-US" dirty="0"/>
              <a:t>Print responses on the screen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/>
              <a:t>Expected result:</a:t>
            </a:r>
          </a:p>
          <a:p>
            <a:r>
              <a:rPr lang="en-US" dirty="0"/>
              <a:t>A string of length 2 specifying a new acceleration state and a new turning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7782"/>
          </a:xfrm>
        </p:spPr>
        <p:txBody>
          <a:bodyPr>
            <a:normAutofit/>
          </a:bodyPr>
          <a:lstStyle/>
          <a:p>
            <a:r>
              <a:rPr lang="en-US" dirty="0"/>
              <a:t>System </a:t>
            </a:r>
            <a:r>
              <a:rPr lang="en-US" dirty="0" smtClean="0"/>
              <a:t>Test: Specification Fulfillment 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77334" y="1726881"/>
            <a:ext cx="8596668" cy="3880773"/>
          </a:xfrm>
        </p:spPr>
        <p:txBody>
          <a:bodyPr/>
          <a:lstStyle/>
          <a:p>
            <a:pPr lvl="1"/>
            <a:r>
              <a:rPr lang="en-US" dirty="0" smtClean="0"/>
              <a:t>No obstacles</a:t>
            </a:r>
            <a:endParaRPr lang="en-US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651" y="2823915"/>
            <a:ext cx="6282267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Test: Path Finding (Static)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Elementary test for the path finding algorithm</a:t>
            </a:r>
          </a:p>
          <a:p>
            <a:pPr lvl="1"/>
            <a:r>
              <a:rPr lang="en-US"/>
              <a:t>Only static obstacles</a:t>
            </a:r>
          </a:p>
          <a:p>
            <a:pPr lvl="1">
              <a:buFont typeface="Arial" charset="0"/>
              <a:buNone/>
            </a:pPr>
            <a:endParaRPr lang="en-US"/>
          </a:p>
          <a:p>
            <a:pPr>
              <a:buFont typeface="Arial" charset="0"/>
              <a:buNone/>
            </a:pPr>
            <a:endParaRPr lang="en-US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804" y="3072291"/>
            <a:ext cx="629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Test: Path Finding (Dynamic)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ability to avoid movable obstacles</a:t>
            </a:r>
          </a:p>
          <a:p>
            <a:pPr lvl="1"/>
            <a:r>
              <a:rPr lang="en-US"/>
              <a:t>Only martians</a:t>
            </a: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667001"/>
            <a:ext cx="6081184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Test: Path Finding (Horseshoe)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Horseshoe </a:t>
            </a:r>
            <a:r>
              <a:rPr lang="en-US" dirty="0"/>
              <a:t>fence</a:t>
            </a:r>
          </a:p>
          <a:p>
            <a:pPr lvl="1"/>
            <a:r>
              <a:rPr lang="en-US" dirty="0"/>
              <a:t>More advanced test for the path finding algorithm</a:t>
            </a:r>
          </a:p>
          <a:p>
            <a:pPr lvl="1">
              <a:buFont typeface="Arial" charset="0"/>
              <a:buNone/>
            </a:pPr>
            <a:endParaRPr lang="en-US" dirty="0"/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9601" y="2975669"/>
            <a:ext cx="60325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Test: General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Random initialization of the map</a:t>
            </a:r>
          </a:p>
          <a:p>
            <a:pPr lvl="1"/>
            <a:r>
              <a:rPr lang="en-US"/>
              <a:t>Test for general scenarios</a:t>
            </a:r>
          </a:p>
          <a:p>
            <a:pPr lvl="1">
              <a:buFont typeface="Arial" charset="0"/>
              <a:buNone/>
            </a:pPr>
            <a:endParaRPr lang="en-US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1968" y="3252310"/>
            <a:ext cx="6096000" cy="324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Test: Extreme Scenario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77334" y="1773350"/>
            <a:ext cx="8596668" cy="3880773"/>
          </a:xfrm>
        </p:spPr>
        <p:txBody>
          <a:bodyPr/>
          <a:lstStyle/>
          <a:p>
            <a:r>
              <a:rPr lang="en-US" dirty="0"/>
              <a:t>Impossible to reach home</a:t>
            </a:r>
          </a:p>
          <a:p>
            <a:pPr lvl="1"/>
            <a:r>
              <a:rPr lang="en-US" dirty="0"/>
              <a:t>Measure the time the rover stays alive</a:t>
            </a:r>
          </a:p>
          <a:p>
            <a:pPr lvl="1"/>
            <a:r>
              <a:rPr lang="en-US" dirty="0"/>
              <a:t>Test security measures.</a:t>
            </a:r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8618" y="3198471"/>
            <a:ext cx="6273800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779365" y="1760680"/>
            <a:ext cx="8307388" cy="429577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Simple design for ease of implementation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Extensible and adaptable</a:t>
            </a:r>
          </a:p>
          <a:p>
            <a:endParaRPr lang="en-US" dirty="0" smtClean="0"/>
          </a:p>
          <a:p>
            <a:r>
              <a:rPr lang="en-US" dirty="0" smtClean="0"/>
              <a:t>Easily understandable and convenient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Reliable via rigorous testing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Motivation : Design Principles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Ease of implementation</a:t>
            </a:r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Flexibility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pic>
        <p:nvPicPr>
          <p:cNvPr id="4" name="Picture 3" descr="usecase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1" y="1347581"/>
            <a:ext cx="9608486" cy="3949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tivit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658" y="201370"/>
            <a:ext cx="9462288" cy="726376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Activity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8" name="Picture 7" descr="wall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equenc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2138"/>
            <a:ext cx="10140287" cy="63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571" y="575747"/>
            <a:ext cx="8596668" cy="132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3843"/>
            <a:ext cx="838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spc="50" dirty="0" smtClean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User</a:t>
            </a:r>
            <a:endParaRPr lang="en-US" sz="2000" b="1" spc="50" dirty="0">
              <a:ln w="11430"/>
              <a:solidFill>
                <a:schemeClr val="accent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0671" y="383844"/>
            <a:ext cx="146685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spc="50" dirty="0" smtClean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Command</a:t>
            </a:r>
            <a:endParaRPr lang="en-US" sz="2000" b="1" spc="50" dirty="0">
              <a:ln w="11430"/>
              <a:solidFill>
                <a:schemeClr val="accent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4681" y="380011"/>
            <a:ext cx="20147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Communication</a:t>
            </a:r>
            <a:endParaRPr lang="en-US" b="1" spc="50" dirty="0">
              <a:ln w="11430"/>
              <a:solidFill>
                <a:schemeClr val="accent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207" y="385617"/>
            <a:ext cx="990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Parser</a:t>
            </a:r>
            <a:endParaRPr lang="en-US" b="1" spc="50" dirty="0">
              <a:ln w="11430"/>
              <a:solidFill>
                <a:schemeClr val="accent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7279" y="35832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Server</a:t>
            </a:r>
            <a:endParaRPr lang="en-US" b="1" spc="50" dirty="0">
              <a:ln w="11430"/>
              <a:solidFill>
                <a:schemeClr val="accent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3851" y="344673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Brain</a:t>
            </a:r>
            <a:endParaRPr lang="en-US" b="1" spc="50" dirty="0">
              <a:ln w="11430"/>
              <a:solidFill>
                <a:schemeClr val="accent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48466" y="446397"/>
            <a:ext cx="104462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Logger</a:t>
            </a:r>
            <a:endParaRPr lang="en-US" b="1" spc="50" dirty="0">
              <a:ln w="11430"/>
              <a:solidFill>
                <a:schemeClr val="accent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c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36856" y="-2651289"/>
            <a:ext cx="6889422" cy="1219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Core Classes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969" y="1239442"/>
            <a:ext cx="9028134" cy="49788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95" y="292140"/>
            <a:ext cx="8596668" cy="1320800"/>
          </a:xfrm>
        </p:spPr>
        <p:txBody>
          <a:bodyPr/>
          <a:lstStyle/>
          <a:p>
            <a:r>
              <a:rPr lang="en-US" dirty="0" smtClean="0"/>
              <a:t>Mars Object Classes</a:t>
            </a:r>
            <a:endParaRPr lang="en-US" dirty="0"/>
          </a:p>
        </p:txBody>
      </p:sp>
      <p:pic>
        <p:nvPicPr>
          <p:cNvPr id="7" name="Picture 6" descr="w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019" cy="1296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4822" y="-34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653" y="991194"/>
            <a:ext cx="8415963" cy="55204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844</Words>
  <Application>Microsoft Office PowerPoint</Application>
  <PresentationFormat>Custom</PresentationFormat>
  <Paragraphs>230</Paragraphs>
  <Slides>30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Facet</vt:lpstr>
      <vt:lpstr>Mars Rover Project  Design Specification</vt:lpstr>
      <vt:lpstr>Introduction</vt:lpstr>
      <vt:lpstr>Motivation : Design Principles</vt:lpstr>
      <vt:lpstr>Use Case</vt:lpstr>
      <vt:lpstr>Activity  Diagram</vt:lpstr>
      <vt:lpstr>Slide 6</vt:lpstr>
      <vt:lpstr>Slide 7</vt:lpstr>
      <vt:lpstr>Core Classes</vt:lpstr>
      <vt:lpstr>Mars Object Classes</vt:lpstr>
      <vt:lpstr>Message Classes</vt:lpstr>
      <vt:lpstr>Language Specifications: Features</vt:lpstr>
      <vt:lpstr>Language Specifications: Variables</vt:lpstr>
      <vt:lpstr>Language Specifications: Arrays</vt:lpstr>
      <vt:lpstr>Language Specifications: Information Access</vt:lpstr>
      <vt:lpstr>Language Specifications: Operators</vt:lpstr>
      <vt:lpstr>Language Specifications: Expressions</vt:lpstr>
      <vt:lpstr>Language Specifications: Setting values</vt:lpstr>
      <vt:lpstr>Language Specifications: If Statements</vt:lpstr>
      <vt:lpstr>Language Specifications: While loops</vt:lpstr>
      <vt:lpstr>Language Specifications: Compilation and Runtime</vt:lpstr>
      <vt:lpstr>MessageParser::parseMessage()</vt:lpstr>
      <vt:lpstr>Brain::run() &amp;&amp; Brain::getCommand()</vt:lpstr>
      <vt:lpstr>Integration Test</vt:lpstr>
      <vt:lpstr>System Test: Specification Fulfillment </vt:lpstr>
      <vt:lpstr>System Test: Path Finding (Static)</vt:lpstr>
      <vt:lpstr>System Test: Path Finding (Dynamic)</vt:lpstr>
      <vt:lpstr>System Test: Path Finding (Horseshoe)</vt:lpstr>
      <vt:lpstr>System Test: General Scenario</vt:lpstr>
      <vt:lpstr>System Test: Extreme Scenario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Karan</dc:creator>
  <cp:lastModifiedBy>DELL</cp:lastModifiedBy>
  <cp:revision>106</cp:revision>
  <dcterms:created xsi:type="dcterms:W3CDTF">2013-02-24T13:03:13Z</dcterms:created>
  <dcterms:modified xsi:type="dcterms:W3CDTF">2013-02-25T10:18:34Z</dcterms:modified>
</cp:coreProperties>
</file>