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3"/>
  </p:sldMasterIdLst>
  <p:notesMasterIdLst>
    <p:notesMasterId r:id="rId10"/>
  </p:notesMasterIdLst>
  <p:handoutMasterIdLst>
    <p:handoutMasterId r:id="rId11"/>
  </p:handoutMasterIdLst>
  <p:sldIdLst>
    <p:sldId id="905" r:id="rId4"/>
    <p:sldId id="908" r:id="rId5"/>
    <p:sldId id="918" r:id="rId6"/>
    <p:sldId id="921" r:id="rId7"/>
    <p:sldId id="919" r:id="rId8"/>
    <p:sldId id="920" r:id="rId9"/>
  </p:sldIdLst>
  <p:sldSz cx="9144000" cy="5143500" type="screen16x9"/>
  <p:notesSz cx="6797675" cy="9928225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6F93AB-D2B4-49FC-A18C-47E5643C7BBF}">
          <p14:sldIdLst>
            <p14:sldId id="905"/>
            <p14:sldId id="908"/>
            <p14:sldId id="918"/>
            <p14:sldId id="921"/>
            <p14:sldId id="919"/>
            <p14:sldId id="9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5602">
          <p15:clr>
            <a:srgbClr val="A4A3A4"/>
          </p15:clr>
        </p15:guide>
        <p15:guide id="3" pos="158">
          <p15:clr>
            <a:srgbClr val="A4A3A4"/>
          </p15:clr>
        </p15:guide>
        <p15:guide id="4" orient="horz" pos="2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Марценюк Елена Владимировна" initials="МЕВ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F8B"/>
    <a:srgbClr val="6E6E87"/>
    <a:srgbClr val="96AE6A"/>
    <a:srgbClr val="63BE7B"/>
    <a:srgbClr val="669900"/>
    <a:srgbClr val="8EB4E3"/>
    <a:srgbClr val="C5C5CF"/>
    <a:srgbClr val="E60028"/>
    <a:srgbClr val="94C2DA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543" autoAdjust="0"/>
  </p:normalViewPr>
  <p:slideViewPr>
    <p:cSldViewPr showGuides="1">
      <p:cViewPr>
        <p:scale>
          <a:sx n="400" d="100"/>
          <a:sy n="400" d="100"/>
        </p:scale>
        <p:origin x="-3619" y="-1694"/>
      </p:cViewPr>
      <p:guideLst>
        <p:guide orient="horz" pos="391"/>
        <p:guide pos="5602"/>
        <p:guide pos="158"/>
        <p:guide orient="horz" pos="293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790A-2ABA-4352-B777-2D8018150A0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4C626-C67A-4AE3-B9D5-0D6A029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9908-4FB9-40F7-AD36-55A5C10FDB5E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CF02-508F-4E5A-989D-424FC5F64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24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-1765300" y="0"/>
            <a:ext cx="1512887" cy="3274219"/>
            <a:chOff x="-1764704" y="0"/>
            <a:chExt cx="1512168" cy="4365104"/>
          </a:xfrm>
        </p:grpSpPr>
        <p:sp>
          <p:nvSpPr>
            <p:cNvPr id="5" name="Rectangle 6"/>
            <p:cNvSpPr/>
            <p:nvPr/>
          </p:nvSpPr>
          <p:spPr>
            <a:xfrm>
              <a:off x="-1764704" y="0"/>
              <a:ext cx="1512168" cy="436510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-1656631" y="476672"/>
              <a:ext cx="1333998" cy="576064"/>
              <a:chOff x="-1656631" y="476672"/>
              <a:chExt cx="1333998" cy="576064"/>
            </a:xfrm>
          </p:grpSpPr>
          <p:sp>
            <p:nvSpPr>
              <p:cNvPr id="19" name="Rectangle 20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178 187 197</a:t>
                </a:r>
              </a:p>
            </p:txBody>
          </p:sp>
          <p:sp>
            <p:nvSpPr>
              <p:cNvPr id="20" name="Rectangle 21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-1656631" y="2060910"/>
              <a:ext cx="1332087" cy="576188"/>
              <a:chOff x="-1656631" y="1268636"/>
              <a:chExt cx="1332087" cy="576188"/>
            </a:xfrm>
          </p:grpSpPr>
          <p:sp>
            <p:nvSpPr>
              <p:cNvPr id="17" name="Rectangle 18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-1656631" y="2852997"/>
              <a:ext cx="1333998" cy="576064"/>
              <a:chOff x="-1656631" y="2060848"/>
              <a:chExt cx="1333998" cy="576064"/>
            </a:xfrm>
          </p:grpSpPr>
          <p:sp>
            <p:nvSpPr>
              <p:cNvPr id="15" name="Rectangle 16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rgbClr val="223D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34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61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88</a:t>
                </a:r>
              </a:p>
            </p:txBody>
          </p:sp>
          <p:sp>
            <p:nvSpPr>
              <p:cNvPr id="16" name="Rectangle 17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rgbClr val="69AA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105 170 204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-1656631" y="1268728"/>
              <a:ext cx="1333998" cy="576064"/>
              <a:chOff x="-1656631" y="2852936"/>
              <a:chExt cx="1333998" cy="576064"/>
            </a:xfrm>
          </p:grpSpPr>
          <p:sp>
            <p:nvSpPr>
              <p:cNvPr id="13" name="Rectangle 14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4" name="Rectangle 15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-1656631" y="3645024"/>
              <a:ext cx="1333998" cy="576064"/>
              <a:chOff x="-1656631" y="2852936"/>
              <a:chExt cx="1333998" cy="576064"/>
            </a:xfrm>
          </p:grpSpPr>
          <p:sp>
            <p:nvSpPr>
              <p:cNvPr id="11" name="Rectangle 12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2" name="Rectangle 13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1" name="Rectangle 22"/>
          <p:cNvSpPr/>
          <p:nvPr userDrawn="1"/>
        </p:nvSpPr>
        <p:spPr>
          <a:xfrm>
            <a:off x="8486775" y="4624388"/>
            <a:ext cx="39528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23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1" y="4624035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10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3192838"/>
              </p:ext>
            </p:ext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89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1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1" y="4747249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"/>
          <p:cNvSpPr txBox="1">
            <a:spLocks noChangeArrowheads="1"/>
          </p:cNvSpPr>
          <p:nvPr userDrawn="1"/>
        </p:nvSpPr>
        <p:spPr bwMode="gray">
          <a:xfrm>
            <a:off x="8488363" y="4833117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D2180B86-DED7-4B5B-AD0B-B37169B7AA77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51911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  <p:grpSp>
        <p:nvGrpSpPr>
          <p:cNvPr id="23" name="Группа 22"/>
          <p:cNvGrpSpPr/>
          <p:nvPr userDrawn="1"/>
        </p:nvGrpSpPr>
        <p:grpSpPr>
          <a:xfrm>
            <a:off x="-1765300" y="0"/>
            <a:ext cx="1512887" cy="3274219"/>
            <a:chOff x="-1765300" y="0"/>
            <a:chExt cx="1512887" cy="4365625"/>
          </a:xfrm>
        </p:grpSpPr>
        <p:sp>
          <p:nvSpPr>
            <p:cNvPr id="7" name="Rectangle 5"/>
            <p:cNvSpPr/>
            <p:nvPr/>
          </p:nvSpPr>
          <p:spPr bwMode="auto">
            <a:xfrm>
              <a:off x="-1765300" y="0"/>
              <a:ext cx="1512887" cy="436562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-1676173" y="2061157"/>
              <a:ext cx="1334632" cy="576133"/>
              <a:chOff x="-1656631" y="476672"/>
              <a:chExt cx="1333998" cy="576064"/>
            </a:xfrm>
          </p:grpSpPr>
          <p:sp>
            <p:nvSpPr>
              <p:cNvPr id="21" name="Rectangle 19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197 197 207</a:t>
                </a:r>
              </a:p>
            </p:txBody>
          </p:sp>
          <p:sp>
            <p:nvSpPr>
              <p:cNvPr id="22" name="Rectangle 20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-1675217" y="476729"/>
              <a:ext cx="1332720" cy="576257"/>
              <a:chOff x="-1656631" y="1268636"/>
              <a:chExt cx="1332087" cy="576188"/>
            </a:xfrm>
          </p:grpSpPr>
          <p:sp>
            <p:nvSpPr>
              <p:cNvPr id="19" name="Rectangle 17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20" name="Rectangle 18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-1676173" y="1269005"/>
              <a:ext cx="1334632" cy="576133"/>
              <a:chOff x="-1656631" y="2060848"/>
              <a:chExt cx="1333998" cy="576064"/>
            </a:xfrm>
          </p:grpSpPr>
          <p:sp>
            <p:nvSpPr>
              <p:cNvPr id="17" name="Rectangle 15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58 133 172</a:t>
                </a:r>
              </a:p>
            </p:txBody>
          </p:sp>
          <p:sp>
            <p:nvSpPr>
              <p:cNvPr id="18" name="Rectangle 16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148 194 218</a:t>
                </a:r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-1676173" y="2853309"/>
              <a:ext cx="1334632" cy="576133"/>
              <a:chOff x="-1656631" y="2852936"/>
              <a:chExt cx="1333998" cy="576064"/>
            </a:xfrm>
          </p:grpSpPr>
          <p:sp>
            <p:nvSpPr>
              <p:cNvPr id="15" name="Rectangle 13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6" name="Rectangle 14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-1676173" y="3645459"/>
              <a:ext cx="1334632" cy="576133"/>
              <a:chOff x="-1656631" y="2852936"/>
              <a:chExt cx="1333998" cy="576064"/>
            </a:xfrm>
          </p:grpSpPr>
          <p:sp>
            <p:nvSpPr>
              <p:cNvPr id="13" name="Rectangle 11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4" name="Rectangle 12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292100" y="0"/>
            <a:ext cx="8556626" cy="519522"/>
          </a:xfrm>
        </p:spPr>
        <p:txBody>
          <a:bodyPr lIns="0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5" name="Line 4"/>
          <p:cNvSpPr>
            <a:spLocks noChangeShapeType="1"/>
          </p:cNvSpPr>
          <p:nvPr userDrawn="1"/>
        </p:nvSpPr>
        <p:spPr bwMode="auto">
          <a:xfrm>
            <a:off x="0" y="467804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944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620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366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573838" y="4812507"/>
            <a:ext cx="181451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9788" y="4812507"/>
            <a:ext cx="36036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4D1DE35-BB7F-4DD5-83A4-CDADC853E4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xfrm>
            <a:off x="2771776" y="4812507"/>
            <a:ext cx="3597275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RISQ IBF  - 10 05 2016</a:t>
            </a:r>
          </a:p>
        </p:txBody>
      </p:sp>
    </p:spTree>
    <p:extLst>
      <p:ext uri="{BB962C8B-B14F-4D97-AF65-F5344CB8AC3E}">
        <p14:creationId xmlns:p14="http://schemas.microsoft.com/office/powerpoint/2010/main" val="21182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86097176"/>
              </p:ext>
            </p:extLst>
          </p:nvPr>
        </p:nvGraphicFramePr>
        <p:xfrm>
          <a:off x="1588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29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120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519113"/>
            <a:ext cx="86423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7"/>
          <p:cNvSpPr txBox="1">
            <a:spLocks noChangeArrowheads="1"/>
          </p:cNvSpPr>
          <p:nvPr/>
        </p:nvSpPr>
        <p:spPr bwMode="gray">
          <a:xfrm>
            <a:off x="8459788" y="4744641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7F4849DB-AA2C-4388-B38F-1186EDB5A5D0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ＭＳ Ｐゴシック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ＭＳ Ｐゴシック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300" b="1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3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/>
          <p:cNvSpPr>
            <a:spLocks noGrp="1" noChangeArrowheads="1"/>
          </p:cNvSpPr>
          <p:nvPr>
            <p:ph type="title"/>
          </p:nvPr>
        </p:nvSpPr>
        <p:spPr>
          <a:xfrm>
            <a:off x="1331641" y="1383619"/>
            <a:ext cx="6335713" cy="1131131"/>
          </a:xfrm>
        </p:spPr>
        <p:txBody>
          <a:bodyPr/>
          <a:lstStyle/>
          <a:p>
            <a:pPr algn="ctr" eaLnBrk="1" hangingPunct="1"/>
            <a:r>
              <a:rPr lang="ru-RU" sz="2800" dirty="0" smtClean="0">
                <a:solidFill>
                  <a:srgbClr val="FF0000"/>
                </a:solidFill>
              </a:rPr>
              <a:t>Выявление </a:t>
            </a:r>
            <a:r>
              <a:rPr lang="en-US" sz="2800" dirty="0" smtClean="0">
                <a:solidFill>
                  <a:srgbClr val="FF0000"/>
                </a:solidFill>
              </a:rPr>
              <a:t>VIP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>
                <a:solidFill>
                  <a:srgbClr val="FF0000"/>
                </a:solidFill>
              </a:rPr>
              <a:t>Постановка задачи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10" y="843510"/>
            <a:ext cx="8879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200" dirty="0" smtClean="0"/>
              <a:t>Собраны карточные транзакции за период со </a:t>
            </a:r>
            <a:r>
              <a:rPr lang="ru-RU" sz="1200" dirty="0"/>
              <a:t>II </a:t>
            </a:r>
            <a:r>
              <a:rPr lang="ru-RU" sz="1200" dirty="0" smtClean="0"/>
              <a:t>квартала 2016 года </a:t>
            </a:r>
            <a:r>
              <a:rPr lang="ru-RU" sz="1200" dirty="0"/>
              <a:t>по I квартал 2018 года включительно</a:t>
            </a:r>
            <a:r>
              <a:rPr lang="ru-RU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ru-RU" sz="1200" dirty="0"/>
              <a:t>Выбраны ТОП-100 </a:t>
            </a:r>
            <a:r>
              <a:rPr lang="en-US" sz="1200" dirty="0"/>
              <a:t>MCC </a:t>
            </a:r>
            <a:r>
              <a:rPr lang="ru-RU" sz="1200" dirty="0"/>
              <a:t>покрывающие 98,32</a:t>
            </a:r>
            <a:r>
              <a:rPr lang="en-US" sz="1200" dirty="0"/>
              <a:t>%</a:t>
            </a:r>
            <a:r>
              <a:rPr lang="ru-RU" sz="1200" dirty="0"/>
              <a:t> всех</a:t>
            </a:r>
            <a:r>
              <a:rPr lang="en-US" sz="1200" dirty="0"/>
              <a:t> </a:t>
            </a:r>
            <a:r>
              <a:rPr lang="ru-RU" sz="1200" dirty="0"/>
              <a:t>объемов и 98,73</a:t>
            </a:r>
            <a:r>
              <a:rPr lang="en-US" sz="1200" dirty="0"/>
              <a:t>% </a:t>
            </a:r>
            <a:r>
              <a:rPr lang="ru-RU" sz="1200" dirty="0"/>
              <a:t>от суммы карточных транзакций.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Транзакции </a:t>
            </a:r>
            <a:r>
              <a:rPr lang="ru-RU" sz="1200" dirty="0" smtClean="0"/>
              <a:t>агрегированы до уровня клиента (</a:t>
            </a:r>
            <a:r>
              <a:rPr lang="en-US" sz="1200" dirty="0" err="1" smtClean="0"/>
              <a:t>office_id</a:t>
            </a:r>
            <a:r>
              <a:rPr lang="ru-RU" sz="1200" dirty="0" smtClean="0"/>
              <a:t> + </a:t>
            </a:r>
            <a:r>
              <a:rPr lang="en-US" sz="1200" dirty="0" err="1" smtClean="0"/>
              <a:t>client_id</a:t>
            </a:r>
            <a:r>
              <a:rPr lang="ru-RU" sz="1200" dirty="0" smtClean="0"/>
              <a:t>). 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Отобраны клиенты имеющие годовой объем транзакций превышающий 80000 р. с количеством транзакций более </a:t>
            </a:r>
            <a:r>
              <a:rPr lang="ru-RU" sz="1200" dirty="0" smtClean="0"/>
              <a:t>48.</a:t>
            </a:r>
          </a:p>
          <a:p>
            <a:r>
              <a:rPr lang="ru-RU" sz="1200" dirty="0" smtClean="0"/>
              <a:t>     Покрытие клиентской базы 6</a:t>
            </a:r>
            <a:r>
              <a:rPr lang="en-US" sz="1200" dirty="0" smtClean="0"/>
              <a:t>0.11</a:t>
            </a:r>
            <a:r>
              <a:rPr lang="ru-RU" sz="1200" dirty="0" smtClean="0"/>
              <a:t>%.</a:t>
            </a: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84593"/>
              </p:ext>
            </p:extLst>
          </p:nvPr>
        </p:nvGraphicFramePr>
        <p:xfrm>
          <a:off x="827480" y="1923660"/>
          <a:ext cx="7705070" cy="2710931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8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07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MCC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u="none" strike="noStrike" baseline="0" dirty="0" smtClean="0">
                          <a:effectLst/>
                        </a:rPr>
                        <a:t>Деятельности торговой точки</a:t>
                      </a:r>
                      <a:endParaRPr lang="ru-RU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smtClean="0">
                          <a:effectLst/>
                        </a:rPr>
                        <a:t> Доля от</a:t>
                      </a:r>
                      <a:r>
                        <a:rPr lang="ru-RU" sz="1000" b="1" u="none" strike="noStrike" baseline="0" dirty="0" smtClean="0">
                          <a:effectLst/>
                        </a:rPr>
                        <a:t> объемов</a:t>
                      </a:r>
                      <a:endParaRPr lang="ru-RU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Доля от суммы</a:t>
                      </a:r>
                      <a:endParaRPr lang="ru-RU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6011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Финансовые учреждения 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>
                          <a:effectLst/>
                        </a:rPr>
                        <a:t>снятие наличности автоматически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20,68%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63,69%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5411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Бакалейные магазины, супермаркеты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10,28%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1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5499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Различные продовольственные </a:t>
                      </a:r>
                      <a:r>
                        <a:rPr lang="ru-RU" sz="1000" u="none" strike="noStrike" dirty="0" smtClean="0">
                          <a:effectLst/>
                        </a:rPr>
                        <a:t>магазины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- </a:t>
                      </a:r>
                      <a:r>
                        <a:rPr lang="ru-RU" sz="1000" u="none" strike="noStrike" dirty="0">
                          <a:effectLst/>
                        </a:rPr>
                        <a:t>нигде более не классифицированные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6,34%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Аптеки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4,56%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5999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Различные магазины и специальные розничные магазины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4,37%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6012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Финансовые учреждения 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>
                          <a:effectLst/>
                        </a:rPr>
                        <a:t>торговля и услуги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3,79%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3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5814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Фастфуд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3,58%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3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5541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Станции техобслуживания, с дополнительными услугами или без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3,46%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5331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Универсальные магазины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2,85%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5812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Места общественного питания, рестораны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2,73%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5921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Магазины с продажей спиртных напитков навынос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2,24%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54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4814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Телекоммуникационные услуги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1,61%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4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5977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Магазины косметики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1,58%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5691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Магазины мужской и женской одежды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1,57%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5200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Товары для дома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1,06%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Обучающая и тестовая выборка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8304" y="693790"/>
                <a:ext cx="8700349" cy="3513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200" dirty="0" smtClean="0"/>
                  <a:t>1. Построение модели выполнялось </a:t>
                </a:r>
                <a:r>
                  <a:rPr lang="ru-RU" sz="1200" dirty="0" smtClean="0"/>
                  <a:t>на </a:t>
                </a:r>
                <a:r>
                  <a:rPr lang="ru-RU" sz="1200" dirty="0" smtClean="0"/>
                  <a:t>основе истории транзакций за годовой период (со </a:t>
                </a:r>
                <a:r>
                  <a:rPr lang="ru-RU" sz="1200" dirty="0"/>
                  <a:t>II квартала </a:t>
                </a:r>
                <a:r>
                  <a:rPr lang="ru-RU" sz="1200" dirty="0" smtClean="0"/>
                  <a:t>2017 года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200" dirty="0"/>
                  <a:t> </a:t>
                </a:r>
                <a:r>
                  <a:rPr lang="ru-RU" sz="1200" dirty="0" smtClean="0"/>
                  <a:t>    по </a:t>
                </a:r>
                <a:r>
                  <a:rPr lang="ru-RU" sz="1200" dirty="0"/>
                  <a:t>I квартал 2018 года </a:t>
                </a:r>
                <a:r>
                  <a:rPr lang="ru-RU" sz="1200" dirty="0" smtClean="0"/>
                  <a:t>включительно).</a:t>
                </a:r>
                <a:endParaRPr lang="en-US" sz="1200" dirty="0" smtClean="0"/>
              </a:p>
              <a:p>
                <a:pPr>
                  <a:lnSpc>
                    <a:spcPct val="150000"/>
                  </a:lnSpc>
                </a:pPr>
                <a:endParaRPr lang="ru-RU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sz="1200" dirty="0"/>
                  <a:t>2</a:t>
                </a:r>
                <a:r>
                  <a:rPr lang="ru-RU" sz="1200" dirty="0" smtClean="0"/>
                  <a:t>.  </a:t>
                </a:r>
                <a:r>
                  <a:rPr lang="ru-RU" sz="1200" dirty="0" smtClean="0"/>
                  <a:t>Признаковое описание клиента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1200" dirty="0" smtClean="0"/>
                  <a:t>представляло собой вектор с </a:t>
                </a:r>
                <a:r>
                  <a:rPr lang="ru-RU" sz="1200" dirty="0" smtClean="0"/>
                  <a:t>координатами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𝑃𝑒𝑟𝑐𝑒𝑛𝑡𝑎𝑔𝑒𝑀𝐶𝐶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𝑀𝑒𝑎𝑛𝑃𝑒𝑟𝑐𝑒𝑛𝑡𝑎𝑔𝑒𝑀𝐶𝐶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ru-RU" sz="1200" b="0" i="0" smtClean="0">
                          <a:latin typeface="Cambria Math"/>
                        </a:rPr>
                        <m:t>, где</m:t>
                      </m:r>
                    </m:oMath>
                  </m:oMathPara>
                </a14:m>
                <a:endParaRPr lang="ru-RU" sz="12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𝑃𝑒𝑟𝑐𝑒𝑛𝑡𝑎𝑔𝑒𝑀𝐶𝐶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−доля трат клента </m:t>
                      </m:r>
                      <m:r>
                        <a:rPr lang="en-US" sz="1200" b="0" i="1" smtClean="0">
                          <a:latin typeface="Cambria Math"/>
                        </a:rPr>
                        <m:t>𝑖</m:t>
                      </m:r>
                      <m:r>
                        <a:rPr lang="ru-RU" sz="1200" b="0" i="1" smtClean="0">
                          <a:latin typeface="Cambria Math"/>
                        </a:rPr>
                        <m:t> в данной </m:t>
                      </m:r>
                      <m:sSub>
                        <m:sSubPr>
                          <m:ctrlPr>
                            <a:rPr lang="ru-RU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𝑀𝐶𝐶</m:t>
                          </m:r>
                          <m:r>
                            <m:rPr>
                              <m:nor/>
                            </m:rPr>
                            <a:rPr lang="ru-RU" sz="1200" dirty="0"/>
                            <m:t>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 от общих трат клиента</m:t>
                      </m:r>
                    </m:oMath>
                  </m:oMathPara>
                </a14:m>
                <a:endParaRPr lang="ru-RU" sz="12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𝑀𝑒𝑎𝑛𝑃𝑒𝑟𝑐𝑒𝑛𝑡𝑎𝑔𝑒𝑀𝐶𝐶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i="1">
                          <a:latin typeface="Cambria Math"/>
                        </a:rPr>
                        <m:t>−доля </m:t>
                      </m:r>
                      <m:r>
                        <a:rPr lang="ru-RU" sz="1200" b="0" i="1" smtClean="0">
                          <a:latin typeface="Cambria Math"/>
                        </a:rPr>
                        <m:t>трат </m:t>
                      </m:r>
                      <m:r>
                        <a:rPr lang="ru-RU" sz="1200" i="1">
                          <a:latin typeface="Cambria Math"/>
                        </a:rPr>
                        <m:t>в данной 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𝑀𝐶𝐶</m:t>
                          </m:r>
                          <m:r>
                            <m:rPr>
                              <m:nor/>
                            </m:rPr>
                            <a:rPr lang="ru-RU" sz="1200" dirty="0"/>
                            <m:t> 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 среднестатистического клиента</m:t>
                      </m:r>
                    </m:oMath>
                  </m:oMathPara>
                </a14:m>
                <a:endParaRPr lang="ru-RU" sz="1200" dirty="0" smtClean="0"/>
              </a:p>
              <a:p>
                <a:pPr>
                  <a:lnSpc>
                    <a:spcPct val="150000"/>
                  </a:lnSpc>
                </a:pPr>
                <a:endParaRPr lang="ru-RU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sz="1200" dirty="0" smtClean="0"/>
                  <a:t>3.  Дополнительно к транзакционным признакам были использованы</a:t>
                </a:r>
                <a:r>
                  <a:rPr lang="en-US" sz="1200" dirty="0" smtClean="0"/>
                  <a:t>: </a:t>
                </a:r>
                <a:r>
                  <a:rPr lang="ru-RU" sz="1200" dirty="0" smtClean="0"/>
                  <a:t>пол, возраст, количество счетов в иностранной валюте, количество транзакций в год, сумма транзакций за годовой период, регион проживания, тип города проживания. </a:t>
                </a:r>
                <a:endParaRPr lang="ru-RU" sz="12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4" y="693790"/>
                <a:ext cx="8700349" cy="3513462"/>
              </a:xfrm>
              <a:prstGeom prst="rect">
                <a:avLst/>
              </a:prstGeom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1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Категории трат отличающие </a:t>
            </a:r>
            <a:r>
              <a:rPr lang="en-US" dirty="0" smtClean="0">
                <a:solidFill>
                  <a:srgbClr val="FF0000"/>
                </a:solidFill>
              </a:rPr>
              <a:t>VIP </a:t>
            </a:r>
            <a:r>
              <a:rPr lang="ru-RU" dirty="0" smtClean="0">
                <a:solidFill>
                  <a:srgbClr val="FF0000"/>
                </a:solidFill>
              </a:rPr>
              <a:t>клиентов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55780"/>
              </p:ext>
            </p:extLst>
          </p:nvPr>
        </p:nvGraphicFramePr>
        <p:xfrm>
          <a:off x="1331550" y="555470"/>
          <a:ext cx="6048840" cy="4043516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4283879">
                  <a:extLst>
                    <a:ext uri="{9D8B030D-6E8A-4147-A177-3AD203B41FA5}">
                      <a16:colId xmlns:a16="http://schemas.microsoft.com/office/drawing/2014/main" val="3917532287"/>
                    </a:ext>
                  </a:extLst>
                </a:gridCol>
                <a:gridCol w="1764961">
                  <a:extLst>
                    <a:ext uri="{9D8B030D-6E8A-4147-A177-3AD203B41FA5}">
                      <a16:colId xmlns:a16="http://schemas.microsoft.com/office/drawing/2014/main" val="3938263983"/>
                    </a:ext>
                  </a:extLst>
                </a:gridCol>
              </a:tblGrid>
              <a:tr h="177446"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Сила разделения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extLst>
                  <a:ext uri="{0D108BD9-81ED-4DB2-BD59-A6C34878D82A}">
                    <a16:rowId xmlns:a16="http://schemas.microsoft.com/office/drawing/2014/main" val="3698532356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Отели и перелеты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6,28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3211353244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Медицина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2,41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3955176298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Рестораны и </a:t>
                      </a:r>
                      <a:r>
                        <a:rPr lang="ru-RU" sz="1000" u="none" strike="noStrike" dirty="0" err="1">
                          <a:effectLst/>
                        </a:rPr>
                        <a:t>фастфуд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1,97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193751271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Различные магазины </a:t>
                      </a:r>
                      <a:r>
                        <a:rPr lang="ru-RU" sz="1000" u="none" strike="noStrike" dirty="0" smtClean="0">
                          <a:effectLst/>
                        </a:rPr>
                        <a:t>одежды </a:t>
                      </a:r>
                      <a:r>
                        <a:rPr lang="ru-RU" sz="1000" u="none" strike="noStrike" dirty="0">
                          <a:effectLst/>
                        </a:rPr>
                        <a:t>и аксессуаров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1,12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998794919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Магазины </a:t>
                      </a:r>
                      <a:r>
                        <a:rPr lang="ru-RU" sz="1000" u="none" strike="noStrike" dirty="0" smtClean="0">
                          <a:effectLst/>
                        </a:rPr>
                        <a:t>мужской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и </a:t>
                      </a:r>
                      <a:r>
                        <a:rPr lang="ru-RU" sz="1000" u="none" strike="noStrike" dirty="0">
                          <a:effectLst/>
                        </a:rPr>
                        <a:t>женской одежды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0,89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1681431735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 smtClean="0">
                          <a:effectLst/>
                        </a:rPr>
                        <a:t>Парикмахерские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и </a:t>
                      </a:r>
                      <a:r>
                        <a:rPr lang="ru-RU" sz="1000" u="none" strike="noStrike" dirty="0">
                          <a:effectLst/>
                        </a:rPr>
                        <a:t>салоны красоты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0,55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377204672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Часы, ювелирные </a:t>
                      </a:r>
                      <a:r>
                        <a:rPr lang="ru-RU" sz="1000" u="none" strike="noStrike" dirty="0" smtClean="0">
                          <a:effectLst/>
                        </a:rPr>
                        <a:t>и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серебряные </a:t>
                      </a:r>
                      <a:r>
                        <a:rPr lang="ru-RU" sz="1000" u="none" strike="noStrike" dirty="0">
                          <a:effectLst/>
                        </a:rPr>
                        <a:t>изделия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0,45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3702724534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Оборудование, мебель </a:t>
                      </a:r>
                      <a:r>
                        <a:rPr lang="ru-RU" sz="1000" u="none" strike="noStrike" dirty="0" smtClean="0">
                          <a:effectLst/>
                        </a:rPr>
                        <a:t>и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бытовые </a:t>
                      </a:r>
                      <a:r>
                        <a:rPr lang="ru-RU" sz="1000" u="none" strike="noStrike" dirty="0">
                          <a:effectLst/>
                        </a:rPr>
                        <a:t>принадлежности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0,39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1822470054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Продажа электронного </a:t>
                      </a:r>
                      <a:r>
                        <a:rPr lang="ru-RU" sz="1000" u="none" strike="noStrike" dirty="0" smtClean="0">
                          <a:effectLst/>
                        </a:rPr>
                        <a:t>оборудования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0,36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1846597118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Салоны красоты и здоровья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0,35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4208033178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Бытовое оборудование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0,30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2194599067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Магазины косметики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0,30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4267419877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Спорттовары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0,28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1155870116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Флористика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0,27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2043622122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Аптеки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0,19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211082062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Телекоммуникационные услуги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0,24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2725062664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Переводы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0,43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3382324070"/>
                  </a:ext>
                </a:extLst>
              </a:tr>
              <a:tr h="3496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Финансовые учреждения </a:t>
                      </a:r>
                      <a:br>
                        <a:rPr lang="ru-RU" sz="1000" u="none" strike="noStrike" dirty="0">
                          <a:effectLst/>
                        </a:rPr>
                      </a:br>
                      <a:r>
                        <a:rPr lang="ru-RU" sz="1000" u="none" strike="noStrike" dirty="0">
                          <a:effectLst/>
                        </a:rPr>
                        <a:t> снятие наличности автоматически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0,49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1179083007"/>
                  </a:ext>
                </a:extLst>
              </a:tr>
              <a:tr h="3496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Различные продовольственные магазины</a:t>
                      </a:r>
                      <a:br>
                        <a:rPr lang="ru-RU" sz="1000" u="none" strike="noStrike" dirty="0">
                          <a:effectLst/>
                        </a:rPr>
                      </a:br>
                      <a:r>
                        <a:rPr lang="ru-RU" sz="1000" u="none" strike="noStrike" dirty="0">
                          <a:effectLst/>
                        </a:rPr>
                        <a:t> нигде более не классифицированные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0,59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val="242285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Алгоритм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Дерево решений.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7526" y="627480"/>
            <a:ext cx="86412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200" b="1" dirty="0">
                <a:solidFill>
                  <a:srgbClr val="000000"/>
                </a:solidFill>
                <a:latin typeface="Helvetica Neue"/>
              </a:rPr>
              <a:t>Плюсы</a:t>
            </a:r>
            <a:r>
              <a:rPr lang="ru-RU" sz="1200" b="1" dirty="0" smtClean="0">
                <a:solidFill>
                  <a:srgbClr val="000000"/>
                </a:solidFill>
                <a:latin typeface="Helvetica Neue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Helvetica Neue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Интерпретируемость модели. </a:t>
            </a:r>
            <a:r>
              <a:rPr lang="ru-RU" sz="1200" dirty="0">
                <a:solidFill>
                  <a:srgbClr val="000000"/>
                </a:solidFill>
                <a:latin typeface="Helvetica Neue"/>
              </a:rPr>
              <a:t>П</a:t>
            </a: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орождение </a:t>
            </a:r>
            <a:r>
              <a:rPr lang="ru-RU" sz="1200" dirty="0">
                <a:solidFill>
                  <a:srgbClr val="000000"/>
                </a:solidFill>
                <a:latin typeface="Helvetica Neue"/>
              </a:rPr>
              <a:t>четких правил классификации, понятных </a:t>
            </a: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человеку;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Легкость визуализации</a:t>
            </a:r>
            <a:r>
              <a:rPr lang="en-US" sz="1200" dirty="0" smtClean="0">
                <a:solidFill>
                  <a:srgbClr val="000000"/>
                </a:solidFill>
                <a:latin typeface="Helvetica Neue"/>
              </a:rPr>
              <a:t>;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Быстрые процессы обучения и прогнозирования</a:t>
            </a:r>
            <a:r>
              <a:rPr lang="en-US" sz="1200" dirty="0" smtClean="0">
                <a:solidFill>
                  <a:srgbClr val="000000"/>
                </a:solidFill>
                <a:latin typeface="Helvetica Neue"/>
              </a:rPr>
              <a:t>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Малое число параметров модели</a:t>
            </a:r>
            <a:r>
              <a:rPr lang="en-US" sz="1200" dirty="0" smtClean="0">
                <a:solidFill>
                  <a:srgbClr val="000000"/>
                </a:solidFill>
                <a:latin typeface="Helvetica Neue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000000"/>
              </a:solidFill>
              <a:latin typeface="Helvetica Neue"/>
            </a:endParaRPr>
          </a:p>
          <a:p>
            <a:pPr algn="just">
              <a:lnSpc>
                <a:spcPct val="150000"/>
              </a:lnSpc>
            </a:pPr>
            <a:r>
              <a:rPr lang="ru-RU" sz="1200" b="1" dirty="0" smtClean="0">
                <a:solidFill>
                  <a:srgbClr val="000000"/>
                </a:solidFill>
                <a:latin typeface="Helvetica Neue"/>
              </a:rPr>
              <a:t>Минусы:</a:t>
            </a:r>
            <a:endParaRPr lang="ru-RU" sz="1200" dirty="0">
              <a:solidFill>
                <a:srgbClr val="000000"/>
              </a:solidFill>
              <a:latin typeface="Helvetica Neue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 Чувствительность к шумам. Удаление одного из признаков или добавление небольшого количества новых  обучающих объектов может привести к кардинальному изменению правил классификации.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Качество классификации. Несколько уступает не интерпретируемым методам. </a:t>
            </a:r>
            <a:endParaRPr lang="ru-RU" sz="12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3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Результаты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490"/>
            <a:ext cx="9144000" cy="36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3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4&quot;&gt;&lt;elem m_fUsage=&quot;5.28200426442628860000E+000&quot;&gt;&lt;m_ppcolschidx val=&quot;0&quot;/&gt;&lt;m_rgb r=&quot;6e&quot; g=&quot;6e&quot; b=&quot;87&quot;/&gt;&lt;/elem&gt;&lt;elem m_fUsage=&quot;1.92089070622751270000E+000&quot;&gt;&lt;m_ppcolschidx val=&quot;0&quot;/&gt;&lt;m_rgb r=&quot;f3&quot; g=&quot;b0&quot; b=&quot;34&quot;/&gt;&lt;/elem&gt;&lt;elem m_fUsage=&quot;1.52350479013369510000E+000&quot;&gt;&lt;m_ppcolschidx val=&quot;0&quot;/&gt;&lt;m_rgb r=&quot;c5&quot; g=&quot;c5&quot; b=&quot;cf&quot;/&gt;&lt;/elem&gt;&lt;elem m_fUsage=&quot;5.30663525792259170000E-001&quot;&gt;&lt;m_ppcolschidx val=&quot;0&quot;/&gt;&lt;m_rgb r=&quot;e6&quot; g=&quot;0&quot; b=&quot;28&quot;/&gt;&lt;/elem&gt;&lt;elem m_fUsage=&quot;3.37743715328894080000E-001&quot;&gt;&lt;m_ppcolschidx val=&quot;0&quot;/&gt;&lt;m_rgb r=&quot;ee&quot; g=&quot;df&quot; b=&quot;d7&quot;/&gt;&lt;/elem&gt;&lt;elem m_fUsage=&quot;3.01256805200229790000E-001&quot;&gt;&lt;m_ppcolschidx val=&quot;0&quot;/&gt;&lt;m_rgb r=&quot;f7&quot; g=&quot;c9&quot; b=&quot;75&quot;/&gt;&lt;/elem&gt;&lt;elem m_fUsage=&quot;6.09442311349709800000E-002&quot;&gt;&lt;m_ppcolschidx val=&quot;0&quot;/&gt;&lt;m_rgb r=&quot;dc&quot; g=&quot;bf&quot; b=&quot;ad&quot;/&gt;&lt;/elem&gt;&lt;elem m_fUsage=&quot;4.28039591369649140000E-002&quot;&gt;&lt;m_ppcolschidx val=&quot;0&quot;/&gt;&lt;m_rgb r=&quot;be&quot; g=&quot;87&quot; b=&quot;7a&quot;/&gt;&lt;/elem&gt;&lt;elem m_fUsage=&quot;1.31199746638872290000E-004&quot;&gt;&lt;m_ppcolschidx val=&quot;0&quot;/&gt;&lt;m_rgb r=&quot;3a&quot; g=&quot;85&quot; b=&quot;ac&quot;/&gt;&lt;/elem&gt;&lt;elem m_fUsage=&quot;5.67992372885503770000E-005&quot;&gt;&lt;m_ppcolschidx val=&quot;0&quot;/&gt;&lt;m_rgb r=&quot;94&quot; g=&quot;c2&quot; b=&quot;da&quot;/&gt;&lt;/elem&gt;&lt;elem m_fUsage=&quot;8.51757513713439420000E-010&quot;&gt;&lt;m_ppcolschidx val=&quot;0&quot;/&gt;&lt;m_rgb r=&quot;2c&quot; g=&quot;64&quot; b=&quot;81&quot;/&gt;&lt;/elem&gt;&lt;elem m_fUsage=&quot;6.89923586107885880000E-010&quot;&gt;&lt;m_ppcolschidx val=&quot;0&quot;/&gt;&lt;m_rgb r=&quot;81&quot; g=&quot;b8&quot; b=&quot;d4&quot;/&gt;&lt;/elem&gt;&lt;elem m_fUsage=&quot;5.96331687713216730000E-010&quot;&gt;&lt;m_ppcolschidx val=&quot;0&quot;/&gt;&lt;m_rgb r=&quot;d5&quot; g=&quot;e7&quot; b=&quot;f1&quot;/&gt;&lt;/elem&gt;&lt;elem m_fUsage=&quot;2.56701237844499770000E-010&quot;&gt;&lt;m_ppcolschidx val=&quot;0&quot;/&gt;&lt;m_rgb r=&quot;bf&quot; g=&quot;89&quot; b=&quot;68&quot;/&gt;&lt;/elem&gt;&lt;elem m_fUsage=&quot;2.45995397838805170000E-010&quot;&gt;&lt;m_ppcolschidx val=&quot;0&quot;/&gt;&lt;m_rgb r=&quot;b1&quot; g=&quot;d0&quot; b=&quot;e3&quot;/&gt;&lt;/elem&gt;&lt;elem m_fUsage=&quot;2.07928002654044830000E-010&quot;&gt;&lt;m_ppcolschidx val=&quot;0&quot;/&gt;&lt;m_rgb r=&quot;ea&quot; g=&quot;d9&quot; b=&quot;ce&quot;/&gt;&lt;/elem&gt;&lt;elem m_fUsage=&quot;1.99256272249432190000E-010&quot;&gt;&lt;m_ppcolschidx val=&quot;0&quot;/&gt;&lt;m_rgb r=&quot;d5&quot; g=&quot;e7&quot; b=&quot;18&quot;/&gt;&lt;/elem&gt;&lt;elem m_fUsage=&quot;1.87135202388640360000E-010&quot;&gt;&lt;m_ppcolschidx val=&quot;0&quot;/&gt;&lt;m_rgb r=&quot;f1&quot; g=&quot;e5&quot; b=&quot;de&quot;/&gt;&lt;/elem&gt;&lt;elem m_fUsage=&quot;1.68421682149776330000E-010&quot;&gt;&lt;m_ppcolschidx val=&quot;0&quot;/&gt;&lt;m_rgb r=&quot;f8&quot; g=&quot;f2&quot; b=&quot;ef&quot;/&gt;&lt;/elem&gt;&lt;elem m_fUsage=&quot;7.01529200943757930000E-011&quot;&gt;&lt;m_ppcolschidx val=&quot;0&quot;/&gt;&lt;m_rgb r=&quot;53&quot; g=&quot;53&quot; b=&quot;65&quot;/&gt;&lt;/elem&gt;&lt;elem m_fUsage=&quot;5.06482709511051900000E-011&quot;&gt;&lt;m_ppcolschidx val=&quot;0&quot;/&gt;&lt;m_rgb r=&quot;b2&quot; g=&quot;bb&quot; b=&quot;c5&quot;/&gt;&lt;/elem&gt;&lt;elem m_fUsage=&quot;4.60273308739199600000E-011&quot;&gt;&lt;m_ppcolschidx val=&quot;0&quot;/&gt;&lt;m_rgb r=&quot;a7&quot; g=&quot;a7&quot; b=&quot;b8&quot;/&gt;&lt;/elem&gt;&lt;elem m_fUsage=&quot;3.01985317863788900000E-011&quot;&gt;&lt;m_ppcolschidx val=&quot;0&quot;/&gt;&lt;m_rgb r=&quot;e2&quot; g=&quot;e2&quot; b=&quot;e7&quot;/&gt;&lt;/elem&gt;&lt;elem m_fUsage=&quot;2.32862297792715930000E-011&quot;&gt;&lt;m_ppcolschidx val=&quot;0&quot;/&gt;&lt;m_rgb r=&quot;69&quot; g=&quot;aa&quot; b=&quot;cc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4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0kp5T0SkmJFd1bNZMe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Оформление по умолчанию">
  <a:themeElements>
    <a:clrScheme name="Другая 6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CBFAD"/>
      </a:accent1>
      <a:accent2>
        <a:srgbClr val="BE877A"/>
      </a:accent2>
      <a:accent3>
        <a:srgbClr val="3A85AC"/>
      </a:accent3>
      <a:accent4>
        <a:srgbClr val="94C2DA"/>
      </a:accent4>
      <a:accent5>
        <a:srgbClr val="EBDCD3"/>
      </a:accent5>
      <a:accent6>
        <a:srgbClr val="6E6E87"/>
      </a:accent6>
      <a:hlink>
        <a:srgbClr val="6E6E87"/>
      </a:hlink>
      <a:folHlink>
        <a:srgbClr val="70707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>
            <a:solidFill>
              <a:schemeClr val="tx1"/>
            </a:solidFill>
          </a:defRPr>
        </a:defPPr>
      </a:lstStyle>
    </a:tx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B2BBC5"/>
        </a:accent1>
        <a:accent2>
          <a:srgbClr val="6E6E87"/>
        </a:accent2>
        <a:accent3>
          <a:srgbClr val="FFFFFF"/>
        </a:accent3>
        <a:accent4>
          <a:srgbClr val="000000"/>
        </a:accent4>
        <a:accent5>
          <a:srgbClr val="D5DADF"/>
        </a:accent5>
        <a:accent6>
          <a:srgbClr val="63637A"/>
        </a:accent6>
        <a:hlink>
          <a:srgbClr val="69AACC"/>
        </a:hlink>
        <a:folHlink>
          <a:srgbClr val="223D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DCBFAD"/>
        </a:accent1>
        <a:accent2>
          <a:srgbClr val="BE877A"/>
        </a:accent2>
        <a:accent3>
          <a:srgbClr val="FFFFFF"/>
        </a:accent3>
        <a:accent4>
          <a:srgbClr val="000000"/>
        </a:accent4>
        <a:accent5>
          <a:srgbClr val="EBDCD3"/>
        </a:accent5>
        <a:accent6>
          <a:srgbClr val="AC7A6E"/>
        </a:accent6>
        <a:hlink>
          <a:srgbClr val="6E6E87"/>
        </a:hlink>
        <a:folHlink>
          <a:srgbClr val="69AA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d5b5c17-ff0e-4a45-8ade-b1db9e1fb804" origin="userSelected">
  <element uid="id_classification_internalonly" value=""/>
  <element uid="6378b291-e9e2-4f5d-b51b-88eea3e4a874" value=""/>
</sisl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iZDViNWMxNy1mZjBlLTRhNDUtOGFkZS1iMWRiOWUxZmI4MDQiIG9yaWdpbj0idXNlclNlbGVjdGVkIj48ZWxlbWVudCB1aWQ9ImlkX2NsYXNzaWZpY2F0aW9uX2ludGVybmFsb25seSIgdmFsdWU9IiIgeG1sbnM9Imh0dHA6Ly93d3cuYm9sZG9uamFtZXMuY29tLzIwMDgvMDEvc2llL2ludGVybmFsL2xhYmVsIiAvPjxlbGVtZW50IHVpZD0iNjM3OGIyOTEtZTllMi00ZjVkLWI1MWItODhlZWEzZTRhODc0IiB2YWx1ZT0iIiB4bWxucz0iaHR0cDovL3d3dy5ib2xkb25qYW1lcy5jb20vMjAwOC8wMS9zaWUvaW50ZXJuYWwvbGFiZWwiIC8+PC9zaXNsPjxVc2VyTmFtZT5ST1NCQU5LXHJiMDY2NDQwPC9Vc2VyTmFtZT48RGF0ZVRpbWU+MjYuMDkuMjAxOCAxMjo1NDoxNDwvRGF0ZVRpbWU+PExhYmVsU3RyaW5nPkMxIHwgJiN4NDEyOyYjeDQzRDsmI3g0NDM7JiN4NDQyOyYjeDQ0MDsmI3g0MzU7JiN4NDNEOyYjeDQzRDsmI3g0NEY7JiN4NDRGOyAmI3g0Mzg7JiN4NDNEOyYjeDQ0NDsmI3g0M0U7JiN4NDQwOyYjeDQzQzsmI3g0MzA7JiN4NDQ2OyYjeDQzODsmI3g0NEY7PC9MYWJlbFN0cmluZz48L2l0ZW0+PC9sYWJlbEhpc3Rvcnk+</Value>
</WrappedLabelHistory>
</file>

<file path=customXml/itemProps1.xml><?xml version="1.0" encoding="utf-8"?>
<ds:datastoreItem xmlns:ds="http://schemas.openxmlformats.org/officeDocument/2006/customXml" ds:itemID="{BD189669-98A3-4F6A-AB05-BBA4DD16A441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87E07CD3-D7DA-4638-8A93-606730C0D839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74219</TotalTime>
  <Words>425</Words>
  <Application>Microsoft Office PowerPoint</Application>
  <PresentationFormat>Экран (16:9)</PresentationFormat>
  <Paragraphs>154</Paragraphs>
  <Slides>6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Cambria Math</vt:lpstr>
      <vt:lpstr>Helvetica Neue</vt:lpstr>
      <vt:lpstr>1_Оформление по умолчанию</vt:lpstr>
      <vt:lpstr>think-cell Slide</vt:lpstr>
      <vt:lpstr>Выявление VIP</vt:lpstr>
      <vt:lpstr>Постановка задачи</vt:lpstr>
      <vt:lpstr>Обучающая и тестовая выборка</vt:lpstr>
      <vt:lpstr>Категории трат отличающие VIP клиентов</vt:lpstr>
      <vt:lpstr>Алгоритм. Дерево решений.</vt:lpstr>
      <vt:lpstr>Результаты</vt:lpstr>
    </vt:vector>
  </TitlesOfParts>
  <Company>ROSBANK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Romanenko</dc:creator>
  <dc:description>C1 - Internal  |kjdlkajldhas*C1*lkdlkhas|</dc:description>
  <cp:lastModifiedBy>User</cp:lastModifiedBy>
  <cp:revision>4060</cp:revision>
  <cp:lastPrinted>2018-04-24T14:30:38Z</cp:lastPrinted>
  <dcterms:created xsi:type="dcterms:W3CDTF">2013-09-23T08:03:06Z</dcterms:created>
  <dcterms:modified xsi:type="dcterms:W3CDTF">2018-09-28T14:03:07Z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7a39b0b4-2fe4-4450-bb76-609f001ef28f</vt:lpwstr>
  </property>
  <property fmtid="{D5CDD505-2E9C-101B-9397-08002B2CF9AE}" pid="3" name="bjSaver">
    <vt:lpwstr>0q1XEv+o2qC9McKq3895H6WyVTAMQnZ8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policy="bd5b5c17-ff0e-4a45-8ade-b1db9e1fb804" origin="userSelected" xmlns="http://www.boldonj</vt:lpwstr>
  </property>
  <property fmtid="{D5CDD505-2E9C-101B-9397-08002B2CF9AE}" pid="5" name="bjDocumentLabelXML-0">
    <vt:lpwstr>ames.com/2008/01/sie/internal/label"&gt;&lt;element uid="id_classification_internalonly" value="" /&gt;&lt;element uid="6378b291-e9e2-4f5d-b51b-88eea3e4a874" value="" /&gt;&lt;/sisl&gt;</vt:lpwstr>
  </property>
  <property fmtid="{D5CDD505-2E9C-101B-9397-08002B2CF9AE}" pid="6" name="bjDocumentSecurityLabel">
    <vt:lpwstr>C1 | Внутренняя информация</vt:lpwstr>
  </property>
  <property fmtid="{D5CDD505-2E9C-101B-9397-08002B2CF9AE}" pid="7" name="bjLabelHistoryID">
    <vt:lpwstr>{87E07CD3-D7DA-4638-8A93-606730C0D839}</vt:lpwstr>
  </property>
</Properties>
</file>