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3"/>
  </p:sldMasterIdLst>
  <p:notesMasterIdLst>
    <p:notesMasterId r:id="rId10"/>
  </p:notesMasterIdLst>
  <p:handoutMasterIdLst>
    <p:handoutMasterId r:id="rId11"/>
  </p:handoutMasterIdLst>
  <p:sldIdLst>
    <p:sldId id="905" r:id="rId4"/>
    <p:sldId id="908" r:id="rId5"/>
    <p:sldId id="918" r:id="rId6"/>
    <p:sldId id="919" r:id="rId7"/>
    <p:sldId id="920" r:id="rId8"/>
    <p:sldId id="917" r:id="rId9"/>
  </p:sldIdLst>
  <p:sldSz cx="9144000" cy="5143500" type="screen16x9"/>
  <p:notesSz cx="6797675" cy="9928225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DD6F93AB-D2B4-49FC-A18C-47E5643C7BBF}">
          <p14:sldIdLst>
            <p14:sldId id="905"/>
            <p14:sldId id="908"/>
            <p14:sldId id="918"/>
            <p14:sldId id="919"/>
            <p14:sldId id="920"/>
            <p14:sldId id="917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391">
          <p15:clr>
            <a:srgbClr val="A4A3A4"/>
          </p15:clr>
        </p15:guide>
        <p15:guide id="2" pos="5602">
          <p15:clr>
            <a:srgbClr val="A4A3A4"/>
          </p15:clr>
        </p15:guide>
        <p15:guide id="3" pos="15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Марценюк Елена Владимировна" initials="МЕВ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CF8B"/>
    <a:srgbClr val="6E6E87"/>
    <a:srgbClr val="96AE6A"/>
    <a:srgbClr val="63BE7B"/>
    <a:srgbClr val="669900"/>
    <a:srgbClr val="8EB4E3"/>
    <a:srgbClr val="C5C5CF"/>
    <a:srgbClr val="E60028"/>
    <a:srgbClr val="94C2DA"/>
    <a:srgbClr val="DEA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Средний стиль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2838BEF-8BB2-4498-84A7-C5851F593DF1}" styleName="Средний стиль 4 -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DF18680-E054-41AD-8BC1-D1AEF772440D}" styleName="Средний стиль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38B1855-1B75-4FBE-930C-398BA8C253C6}" styleName="Стиль из темы 2 - акцент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02" autoAdjust="0"/>
    <p:restoredTop sz="99543" autoAdjust="0"/>
  </p:normalViewPr>
  <p:slideViewPr>
    <p:cSldViewPr showGuides="1">
      <p:cViewPr>
        <p:scale>
          <a:sx n="125" d="100"/>
          <a:sy n="125" d="100"/>
        </p:scale>
        <p:origin x="-581" y="206"/>
      </p:cViewPr>
      <p:guideLst>
        <p:guide orient="horz" pos="293"/>
        <p:guide pos="5602"/>
        <p:guide pos="158"/>
      </p:guideLst>
    </p:cSldViewPr>
  </p:slideViewPr>
  <p:outlineViewPr>
    <p:cViewPr>
      <p:scale>
        <a:sx n="33" d="100"/>
        <a:sy n="33" d="100"/>
      </p:scale>
      <p:origin x="0" y="1752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commentAuthors" Target="commentAuthor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tags" Target="tags/tag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30790A-2ABA-4352-B777-2D8018150A03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1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9751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74C626-C67A-4AE3-B9D5-0D6A029B9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836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29908-4FB9-40F7-AD36-55A5C10FDB5E}" type="datetimeFigureOut">
              <a:rPr lang="en-US" smtClean="0"/>
              <a:pPr/>
              <a:t>9/26/2018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8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30092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4" y="9430092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E0CF02-508F-4E5A-989D-424FC5F64D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742456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0CF02-508F-4E5A-989D-424FC5F64D3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991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0CF02-508F-4E5A-989D-424FC5F64D3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79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0CF02-508F-4E5A-989D-424FC5F64D3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6554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0CF02-508F-4E5A-989D-424FC5F64D3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0419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0CF02-508F-4E5A-989D-424FC5F64D3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187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0CF02-508F-4E5A-989D-424FC5F64D3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879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jpeg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5"/>
          <p:cNvGrpSpPr>
            <a:grpSpLocks/>
          </p:cNvGrpSpPr>
          <p:nvPr userDrawn="1">
            <p:custDataLst>
              <p:tags r:id="rId1"/>
            </p:custDataLst>
          </p:nvPr>
        </p:nvGrpSpPr>
        <p:grpSpPr bwMode="auto">
          <a:xfrm>
            <a:off x="-1765300" y="0"/>
            <a:ext cx="1512887" cy="3274219"/>
            <a:chOff x="-1764704" y="0"/>
            <a:chExt cx="1512168" cy="4365104"/>
          </a:xfrm>
        </p:grpSpPr>
        <p:sp>
          <p:nvSpPr>
            <p:cNvPr id="5" name="Rectangle 6"/>
            <p:cNvSpPr/>
            <p:nvPr/>
          </p:nvSpPr>
          <p:spPr>
            <a:xfrm>
              <a:off x="-1764704" y="0"/>
              <a:ext cx="1512168" cy="4365104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b="1" dirty="0">
                  <a:solidFill>
                    <a:sysClr val="windowText" lastClr="000000"/>
                  </a:solidFill>
                </a:rPr>
                <a:t>Color palette</a:t>
              </a:r>
            </a:p>
          </p:txBody>
        </p:sp>
        <p:grpSp>
          <p:nvGrpSpPr>
            <p:cNvPr id="6" name="Group 40"/>
            <p:cNvGrpSpPr>
              <a:grpSpLocks/>
            </p:cNvGrpSpPr>
            <p:nvPr/>
          </p:nvGrpSpPr>
          <p:grpSpPr bwMode="auto">
            <a:xfrm>
              <a:off x="-1656631" y="476672"/>
              <a:ext cx="1333998" cy="576064"/>
              <a:chOff x="-1656631" y="476672"/>
              <a:chExt cx="1333998" cy="576064"/>
            </a:xfrm>
          </p:grpSpPr>
          <p:sp>
            <p:nvSpPr>
              <p:cNvPr id="19" name="Rectangle 20"/>
              <p:cNvSpPr/>
              <p:nvPr/>
            </p:nvSpPr>
            <p:spPr>
              <a:xfrm>
                <a:off x="-1656805" y="476193"/>
                <a:ext cx="539494" cy="576194"/>
              </a:xfrm>
              <a:prstGeom prst="rect">
                <a:avLst/>
              </a:prstGeom>
              <a:solidFill>
                <a:srgbClr val="B2BBC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000" dirty="0">
                    <a:solidFill>
                      <a:srgbClr val="000000"/>
                    </a:solidFill>
                  </a:rPr>
                  <a:t>178 187 197</a:t>
                </a:r>
              </a:p>
            </p:txBody>
          </p:sp>
          <p:sp>
            <p:nvSpPr>
              <p:cNvPr id="20" name="Rectangle 21"/>
              <p:cNvSpPr/>
              <p:nvPr/>
            </p:nvSpPr>
            <p:spPr>
              <a:xfrm>
                <a:off x="-861846" y="476193"/>
                <a:ext cx="539494" cy="576194"/>
              </a:xfrm>
              <a:prstGeom prst="rect">
                <a:avLst/>
              </a:prstGeom>
              <a:solidFill>
                <a:srgbClr val="6E6E8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000" dirty="0">
                    <a:solidFill>
                      <a:srgbClr val="000000"/>
                    </a:solidFill>
                  </a:rPr>
                  <a:t>110 110 135</a:t>
                </a:r>
              </a:p>
            </p:txBody>
          </p:sp>
        </p:grpSp>
        <p:grpSp>
          <p:nvGrpSpPr>
            <p:cNvPr id="7" name="Group 39"/>
            <p:cNvGrpSpPr>
              <a:grpSpLocks/>
            </p:cNvGrpSpPr>
            <p:nvPr/>
          </p:nvGrpSpPr>
          <p:grpSpPr bwMode="auto">
            <a:xfrm>
              <a:off x="-1656631" y="2060910"/>
              <a:ext cx="1332087" cy="576188"/>
              <a:chOff x="-1656631" y="1268636"/>
              <a:chExt cx="1332087" cy="576188"/>
            </a:xfrm>
          </p:grpSpPr>
          <p:sp>
            <p:nvSpPr>
              <p:cNvPr id="17" name="Rectangle 18"/>
              <p:cNvSpPr/>
              <p:nvPr/>
            </p:nvSpPr>
            <p:spPr>
              <a:xfrm>
                <a:off x="-1656805" y="1268055"/>
                <a:ext cx="541080" cy="576194"/>
              </a:xfrm>
              <a:prstGeom prst="rect">
                <a:avLst/>
              </a:prstGeom>
              <a:solidFill>
                <a:srgbClr val="DCBFA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000" dirty="0">
                    <a:solidFill>
                      <a:srgbClr val="000000"/>
                    </a:solidFill>
                  </a:rPr>
                  <a:t>220 191 173</a:t>
                </a:r>
              </a:p>
            </p:txBody>
          </p:sp>
          <p:sp>
            <p:nvSpPr>
              <p:cNvPr id="18" name="Rectangle 19"/>
              <p:cNvSpPr/>
              <p:nvPr/>
            </p:nvSpPr>
            <p:spPr>
              <a:xfrm>
                <a:off x="-865019" y="1268055"/>
                <a:ext cx="541081" cy="576194"/>
              </a:xfrm>
              <a:prstGeom prst="rect">
                <a:avLst/>
              </a:prstGeom>
              <a:solidFill>
                <a:srgbClr val="BE87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000" dirty="0">
                    <a:solidFill>
                      <a:srgbClr val="000000"/>
                    </a:solidFill>
                  </a:rPr>
                  <a:t>190 135 122</a:t>
                </a:r>
              </a:p>
            </p:txBody>
          </p:sp>
        </p:grpSp>
        <p:grpSp>
          <p:nvGrpSpPr>
            <p:cNvPr id="8" name="Group 38"/>
            <p:cNvGrpSpPr>
              <a:grpSpLocks/>
            </p:cNvGrpSpPr>
            <p:nvPr/>
          </p:nvGrpSpPr>
          <p:grpSpPr bwMode="auto">
            <a:xfrm>
              <a:off x="-1656631" y="2852997"/>
              <a:ext cx="1333998" cy="576064"/>
              <a:chOff x="-1656631" y="2060848"/>
              <a:chExt cx="1333998" cy="576064"/>
            </a:xfrm>
          </p:grpSpPr>
          <p:sp>
            <p:nvSpPr>
              <p:cNvPr id="15" name="Rectangle 16"/>
              <p:cNvSpPr/>
              <p:nvPr/>
            </p:nvSpPr>
            <p:spPr>
              <a:xfrm>
                <a:off x="-861846" y="2060248"/>
                <a:ext cx="539494" cy="576193"/>
              </a:xfrm>
              <a:prstGeom prst="rect">
                <a:avLst/>
              </a:prstGeom>
              <a:solidFill>
                <a:srgbClr val="223D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000" dirty="0">
                    <a:solidFill>
                      <a:srgbClr val="000000"/>
                    </a:solidFill>
                  </a:rPr>
                  <a:t>34</a:t>
                </a: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000" dirty="0">
                    <a:solidFill>
                      <a:srgbClr val="000000"/>
                    </a:solidFill>
                  </a:rPr>
                  <a:t>61</a:t>
                </a: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000" dirty="0">
                    <a:solidFill>
                      <a:srgbClr val="000000"/>
                    </a:solidFill>
                  </a:rPr>
                  <a:t>88</a:t>
                </a:r>
              </a:p>
            </p:txBody>
          </p:sp>
          <p:sp>
            <p:nvSpPr>
              <p:cNvPr id="16" name="Rectangle 17"/>
              <p:cNvSpPr/>
              <p:nvPr/>
            </p:nvSpPr>
            <p:spPr>
              <a:xfrm>
                <a:off x="-1656805" y="2060248"/>
                <a:ext cx="539494" cy="576193"/>
              </a:xfrm>
              <a:prstGeom prst="rect">
                <a:avLst/>
              </a:prstGeom>
              <a:solidFill>
                <a:srgbClr val="69AA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000" dirty="0">
                    <a:solidFill>
                      <a:srgbClr val="000000"/>
                    </a:solidFill>
                  </a:rPr>
                  <a:t>105 170 204</a:t>
                </a:r>
              </a:p>
            </p:txBody>
          </p:sp>
        </p:grpSp>
        <p:grpSp>
          <p:nvGrpSpPr>
            <p:cNvPr id="9" name="Group 34"/>
            <p:cNvGrpSpPr>
              <a:grpSpLocks/>
            </p:cNvGrpSpPr>
            <p:nvPr/>
          </p:nvGrpSpPr>
          <p:grpSpPr bwMode="auto">
            <a:xfrm>
              <a:off x="-1656631" y="1268728"/>
              <a:ext cx="1333998" cy="576064"/>
              <a:chOff x="-1656631" y="2852936"/>
              <a:chExt cx="1333998" cy="576064"/>
            </a:xfrm>
          </p:grpSpPr>
          <p:sp>
            <p:nvSpPr>
              <p:cNvPr id="13" name="Rectangle 14"/>
              <p:cNvSpPr/>
              <p:nvPr/>
            </p:nvSpPr>
            <p:spPr>
              <a:xfrm>
                <a:off x="-861846" y="2852470"/>
                <a:ext cx="539494" cy="576193"/>
              </a:xfrm>
              <a:prstGeom prst="rect">
                <a:avLst/>
              </a:prstGeom>
              <a:solidFill>
                <a:srgbClr val="7070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000" dirty="0">
                    <a:solidFill>
                      <a:srgbClr val="000000"/>
                    </a:solidFill>
                  </a:rPr>
                  <a:t>112 112 112</a:t>
                </a:r>
              </a:p>
            </p:txBody>
          </p:sp>
          <p:sp>
            <p:nvSpPr>
              <p:cNvPr id="14" name="Rectangle 15"/>
              <p:cNvSpPr/>
              <p:nvPr/>
            </p:nvSpPr>
            <p:spPr>
              <a:xfrm>
                <a:off x="-1656805" y="2852470"/>
                <a:ext cx="539494" cy="576193"/>
              </a:xfrm>
              <a:prstGeom prst="rect">
                <a:avLst/>
              </a:prstGeom>
              <a:solidFill>
                <a:srgbClr val="9696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000" dirty="0">
                    <a:solidFill>
                      <a:srgbClr val="000000"/>
                    </a:solidFill>
                  </a:rPr>
                  <a:t>150 150 150</a:t>
                </a:r>
              </a:p>
            </p:txBody>
          </p:sp>
        </p:grpSp>
        <p:grpSp>
          <p:nvGrpSpPr>
            <p:cNvPr id="10" name="Group 35"/>
            <p:cNvGrpSpPr>
              <a:grpSpLocks/>
            </p:cNvGrpSpPr>
            <p:nvPr/>
          </p:nvGrpSpPr>
          <p:grpSpPr bwMode="auto">
            <a:xfrm>
              <a:off x="-1656631" y="3645024"/>
              <a:ext cx="1333998" cy="576064"/>
              <a:chOff x="-1656631" y="2852936"/>
              <a:chExt cx="1333998" cy="576064"/>
            </a:xfrm>
          </p:grpSpPr>
          <p:sp>
            <p:nvSpPr>
              <p:cNvPr id="11" name="Rectangle 12"/>
              <p:cNvSpPr/>
              <p:nvPr/>
            </p:nvSpPr>
            <p:spPr>
              <a:xfrm>
                <a:off x="-861846" y="2852377"/>
                <a:ext cx="539494" cy="57619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000" dirty="0">
                    <a:solidFill>
                      <a:srgbClr val="FFFFFF"/>
                    </a:solidFill>
                    <a:ea typeface="ＭＳ Ｐゴシック" pitchFamily="34" charset="-128"/>
                  </a:rPr>
                  <a:t>0</a:t>
                </a: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000" dirty="0">
                    <a:solidFill>
                      <a:srgbClr val="FFFFFF"/>
                    </a:solidFill>
                    <a:ea typeface="ＭＳ Ｐゴシック" pitchFamily="34" charset="-128"/>
                  </a:rPr>
                  <a:t>0</a:t>
                </a: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000" dirty="0">
                    <a:solidFill>
                      <a:srgbClr val="FFFFFF"/>
                    </a:solidFill>
                    <a:ea typeface="ＭＳ Ｐゴシック" pitchFamily="34" charset="-128"/>
                  </a:rPr>
                  <a:t>0</a:t>
                </a:r>
              </a:p>
            </p:txBody>
          </p:sp>
          <p:sp>
            <p:nvSpPr>
              <p:cNvPr id="12" name="Rectangle 13"/>
              <p:cNvSpPr/>
              <p:nvPr/>
            </p:nvSpPr>
            <p:spPr>
              <a:xfrm>
                <a:off x="-1656805" y="2852377"/>
                <a:ext cx="539494" cy="576194"/>
              </a:xfrm>
              <a:prstGeom prst="rect">
                <a:avLst/>
              </a:prstGeom>
              <a:solidFill>
                <a:srgbClr val="E6002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000" dirty="0">
                    <a:solidFill>
                      <a:srgbClr val="000000"/>
                    </a:solidFill>
                  </a:rPr>
                  <a:t>230</a:t>
                </a: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000" dirty="0">
                    <a:solidFill>
                      <a:srgbClr val="000000"/>
                    </a:solidFill>
                  </a:rPr>
                  <a:t>0</a:t>
                </a: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000" dirty="0">
                    <a:solidFill>
                      <a:srgbClr val="000000"/>
                    </a:solidFill>
                  </a:rPr>
                  <a:t>40</a:t>
                </a:r>
              </a:p>
            </p:txBody>
          </p:sp>
        </p:grpSp>
      </p:grpSp>
      <p:sp>
        <p:nvSpPr>
          <p:cNvPr id="21" name="Rectangle 22"/>
          <p:cNvSpPr/>
          <p:nvPr userDrawn="1"/>
        </p:nvSpPr>
        <p:spPr>
          <a:xfrm>
            <a:off x="8486775" y="4624388"/>
            <a:ext cx="395288" cy="323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  <p:pic>
        <p:nvPicPr>
          <p:cNvPr id="23" name="Picture 8" descr="\\techdmn.cardinal.int.rosbnk.ru\CFRoot\App1\DOSiM\_TCP Comms Stream\1-2. Ребрендинг\Brand Books\Логотипы\Логотипы от 05.12.2011\Английские логотипы\Лого 10мм\ROSE104sgg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431" y="4624035"/>
            <a:ext cx="1439863" cy="3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49107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63192838"/>
              </p:ext>
            </p:extLst>
          </p:nvPr>
        </p:nvGraphicFramePr>
        <p:xfrm>
          <a:off x="0" y="0"/>
          <a:ext cx="158750" cy="119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9892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Picture 18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19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7" name="Picture 8" descr="\\techdmn.cardinal.int.rosbnk.ru\CFRoot\App1\DOSiM\_TCP Comms Stream\1-2. Ребрендинг\Brand Books\Логотипы\Логотипы от 05.12.2011\Английские логотипы\Лого 10мм\ROSE104sgg.jp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1" y="4747249"/>
            <a:ext cx="1439863" cy="3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7"/>
          <p:cNvSpPr txBox="1">
            <a:spLocks noChangeArrowheads="1"/>
          </p:cNvSpPr>
          <p:nvPr userDrawn="1"/>
        </p:nvSpPr>
        <p:spPr bwMode="gray">
          <a:xfrm>
            <a:off x="8488363" y="4833117"/>
            <a:ext cx="360362" cy="330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D2180B86-DED7-4B5B-AD0B-B37169B7AA77}" type="slidenum">
              <a:rPr kumimoji="0" lang="en-US" sz="800" b="1" smtClean="0">
                <a:solidFill>
                  <a:srgbClr val="000000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0" lang="en-US" sz="800" b="1" dirty="0">
              <a:solidFill>
                <a:srgbClr val="000000"/>
              </a:solidFill>
            </a:endParaRPr>
          </a:p>
        </p:txBody>
      </p:sp>
      <p:sp>
        <p:nvSpPr>
          <p:cNvPr id="5" name="Line 4"/>
          <p:cNvSpPr>
            <a:spLocks noChangeShapeType="1"/>
          </p:cNvSpPr>
          <p:nvPr userDrawn="1"/>
        </p:nvSpPr>
        <p:spPr bwMode="auto">
          <a:xfrm>
            <a:off x="0" y="519113"/>
            <a:ext cx="9144000" cy="0"/>
          </a:xfrm>
          <a:prstGeom prst="line">
            <a:avLst/>
          </a:prstGeom>
          <a:noFill/>
          <a:ln w="12700">
            <a:solidFill>
              <a:srgbClr val="E60028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 dirty="0">
              <a:solidFill>
                <a:srgbClr val="000000"/>
              </a:solidFill>
              <a:ea typeface="ＭＳ Ｐゴシック"/>
            </a:endParaRPr>
          </a:p>
        </p:txBody>
      </p:sp>
      <p:grpSp>
        <p:nvGrpSpPr>
          <p:cNvPr id="23" name="Группа 22"/>
          <p:cNvGrpSpPr/>
          <p:nvPr userDrawn="1"/>
        </p:nvGrpSpPr>
        <p:grpSpPr>
          <a:xfrm>
            <a:off x="-1765300" y="0"/>
            <a:ext cx="1512887" cy="3274219"/>
            <a:chOff x="-1765300" y="0"/>
            <a:chExt cx="1512887" cy="4365625"/>
          </a:xfrm>
        </p:grpSpPr>
        <p:sp>
          <p:nvSpPr>
            <p:cNvPr id="7" name="Rectangle 5"/>
            <p:cNvSpPr/>
            <p:nvPr/>
          </p:nvSpPr>
          <p:spPr bwMode="auto">
            <a:xfrm>
              <a:off x="-1765300" y="0"/>
              <a:ext cx="1512887" cy="4365625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b="1" dirty="0">
                  <a:solidFill>
                    <a:sysClr val="windowText" lastClr="000000"/>
                  </a:solidFill>
                </a:rPr>
                <a:t>Color palette</a:t>
              </a:r>
            </a:p>
          </p:txBody>
        </p:sp>
        <p:grpSp>
          <p:nvGrpSpPr>
            <p:cNvPr id="8" name="Group 40"/>
            <p:cNvGrpSpPr>
              <a:grpSpLocks/>
            </p:cNvGrpSpPr>
            <p:nvPr/>
          </p:nvGrpSpPr>
          <p:grpSpPr bwMode="auto">
            <a:xfrm>
              <a:off x="-1676173" y="2061157"/>
              <a:ext cx="1334632" cy="576133"/>
              <a:chOff x="-1656631" y="476672"/>
              <a:chExt cx="1333998" cy="576064"/>
            </a:xfrm>
          </p:grpSpPr>
          <p:sp>
            <p:nvSpPr>
              <p:cNvPr id="21" name="Rectangle 19"/>
              <p:cNvSpPr/>
              <p:nvPr/>
            </p:nvSpPr>
            <p:spPr>
              <a:xfrm>
                <a:off x="-1656805" y="476193"/>
                <a:ext cx="539494" cy="57619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000" dirty="0">
                    <a:solidFill>
                      <a:srgbClr val="000000"/>
                    </a:solidFill>
                  </a:rPr>
                  <a:t>197 197 207</a:t>
                </a:r>
              </a:p>
            </p:txBody>
          </p:sp>
          <p:sp>
            <p:nvSpPr>
              <p:cNvPr id="22" name="Rectangle 20"/>
              <p:cNvSpPr/>
              <p:nvPr/>
            </p:nvSpPr>
            <p:spPr>
              <a:xfrm>
                <a:off x="-861846" y="476193"/>
                <a:ext cx="539494" cy="576194"/>
              </a:xfrm>
              <a:prstGeom prst="rect">
                <a:avLst/>
              </a:prstGeom>
              <a:solidFill>
                <a:srgbClr val="6E6E8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000" dirty="0">
                    <a:solidFill>
                      <a:srgbClr val="000000"/>
                    </a:solidFill>
                  </a:rPr>
                  <a:t>110 110 135</a:t>
                </a:r>
              </a:p>
            </p:txBody>
          </p:sp>
        </p:grpSp>
        <p:grpSp>
          <p:nvGrpSpPr>
            <p:cNvPr id="9" name="Group 39"/>
            <p:cNvGrpSpPr>
              <a:grpSpLocks/>
            </p:cNvGrpSpPr>
            <p:nvPr/>
          </p:nvGrpSpPr>
          <p:grpSpPr bwMode="auto">
            <a:xfrm>
              <a:off x="-1675217" y="476729"/>
              <a:ext cx="1332720" cy="576257"/>
              <a:chOff x="-1656631" y="1268636"/>
              <a:chExt cx="1332087" cy="576188"/>
            </a:xfrm>
          </p:grpSpPr>
          <p:sp>
            <p:nvSpPr>
              <p:cNvPr id="19" name="Rectangle 17"/>
              <p:cNvSpPr/>
              <p:nvPr/>
            </p:nvSpPr>
            <p:spPr>
              <a:xfrm>
                <a:off x="-1656805" y="1268055"/>
                <a:ext cx="541080" cy="576194"/>
              </a:xfrm>
              <a:prstGeom prst="rect">
                <a:avLst/>
              </a:prstGeom>
              <a:solidFill>
                <a:srgbClr val="DCBFA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000" dirty="0">
                    <a:solidFill>
                      <a:srgbClr val="000000"/>
                    </a:solidFill>
                  </a:rPr>
                  <a:t>220 191 173</a:t>
                </a:r>
              </a:p>
            </p:txBody>
          </p:sp>
          <p:sp>
            <p:nvSpPr>
              <p:cNvPr id="20" name="Rectangle 18"/>
              <p:cNvSpPr/>
              <p:nvPr/>
            </p:nvSpPr>
            <p:spPr>
              <a:xfrm>
                <a:off x="-865019" y="1268055"/>
                <a:ext cx="541081" cy="576194"/>
              </a:xfrm>
              <a:prstGeom prst="rect">
                <a:avLst/>
              </a:prstGeom>
              <a:solidFill>
                <a:srgbClr val="BE87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000" dirty="0">
                    <a:solidFill>
                      <a:srgbClr val="000000"/>
                    </a:solidFill>
                  </a:rPr>
                  <a:t>190 135 122</a:t>
                </a:r>
              </a:p>
            </p:txBody>
          </p:sp>
        </p:grpSp>
        <p:grpSp>
          <p:nvGrpSpPr>
            <p:cNvPr id="10" name="Group 38"/>
            <p:cNvGrpSpPr>
              <a:grpSpLocks/>
            </p:cNvGrpSpPr>
            <p:nvPr/>
          </p:nvGrpSpPr>
          <p:grpSpPr bwMode="auto">
            <a:xfrm>
              <a:off x="-1676173" y="1269005"/>
              <a:ext cx="1334632" cy="576133"/>
              <a:chOff x="-1656631" y="2060848"/>
              <a:chExt cx="1333998" cy="576064"/>
            </a:xfrm>
          </p:grpSpPr>
          <p:sp>
            <p:nvSpPr>
              <p:cNvPr id="17" name="Rectangle 15"/>
              <p:cNvSpPr/>
              <p:nvPr/>
            </p:nvSpPr>
            <p:spPr>
              <a:xfrm>
                <a:off x="-861846" y="2060248"/>
                <a:ext cx="539494" cy="576193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000" dirty="0">
                    <a:solidFill>
                      <a:srgbClr val="000000"/>
                    </a:solidFill>
                  </a:rPr>
                  <a:t>58 133 172</a:t>
                </a:r>
              </a:p>
            </p:txBody>
          </p:sp>
          <p:sp>
            <p:nvSpPr>
              <p:cNvPr id="18" name="Rectangle 16"/>
              <p:cNvSpPr/>
              <p:nvPr/>
            </p:nvSpPr>
            <p:spPr>
              <a:xfrm>
                <a:off x="-1656805" y="2060248"/>
                <a:ext cx="539494" cy="576193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000" dirty="0">
                    <a:solidFill>
                      <a:srgbClr val="000000"/>
                    </a:solidFill>
                  </a:rPr>
                  <a:t>148 194 218</a:t>
                </a:r>
              </a:p>
            </p:txBody>
          </p:sp>
        </p:grpSp>
        <p:grpSp>
          <p:nvGrpSpPr>
            <p:cNvPr id="11" name="Group 34"/>
            <p:cNvGrpSpPr>
              <a:grpSpLocks/>
            </p:cNvGrpSpPr>
            <p:nvPr/>
          </p:nvGrpSpPr>
          <p:grpSpPr bwMode="auto">
            <a:xfrm>
              <a:off x="-1676173" y="2853309"/>
              <a:ext cx="1334632" cy="576133"/>
              <a:chOff x="-1656631" y="2852936"/>
              <a:chExt cx="1333998" cy="576064"/>
            </a:xfrm>
          </p:grpSpPr>
          <p:sp>
            <p:nvSpPr>
              <p:cNvPr id="15" name="Rectangle 13"/>
              <p:cNvSpPr/>
              <p:nvPr/>
            </p:nvSpPr>
            <p:spPr>
              <a:xfrm>
                <a:off x="-861846" y="2852470"/>
                <a:ext cx="539494" cy="576193"/>
              </a:xfrm>
              <a:prstGeom prst="rect">
                <a:avLst/>
              </a:prstGeom>
              <a:solidFill>
                <a:srgbClr val="9696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000" dirty="0">
                    <a:solidFill>
                      <a:srgbClr val="000000"/>
                    </a:solidFill>
                  </a:rPr>
                  <a:t>112 112 112</a:t>
                </a:r>
              </a:p>
            </p:txBody>
          </p:sp>
          <p:sp>
            <p:nvSpPr>
              <p:cNvPr id="16" name="Rectangle 14"/>
              <p:cNvSpPr/>
              <p:nvPr/>
            </p:nvSpPr>
            <p:spPr>
              <a:xfrm>
                <a:off x="-1656805" y="2852470"/>
                <a:ext cx="539494" cy="576193"/>
              </a:xfrm>
              <a:prstGeom prst="rect">
                <a:avLst/>
              </a:prstGeom>
              <a:solidFill>
                <a:srgbClr val="B2BBC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000" dirty="0">
                    <a:solidFill>
                      <a:srgbClr val="000000"/>
                    </a:solidFill>
                  </a:rPr>
                  <a:t>150 150 150</a:t>
                </a:r>
              </a:p>
            </p:txBody>
          </p:sp>
        </p:grpSp>
        <p:grpSp>
          <p:nvGrpSpPr>
            <p:cNvPr id="12" name="Group 35"/>
            <p:cNvGrpSpPr>
              <a:grpSpLocks/>
            </p:cNvGrpSpPr>
            <p:nvPr/>
          </p:nvGrpSpPr>
          <p:grpSpPr bwMode="auto">
            <a:xfrm>
              <a:off x="-1676173" y="3645459"/>
              <a:ext cx="1334632" cy="576133"/>
              <a:chOff x="-1656631" y="2852936"/>
              <a:chExt cx="1333998" cy="576064"/>
            </a:xfrm>
          </p:grpSpPr>
          <p:sp>
            <p:nvSpPr>
              <p:cNvPr id="13" name="Rectangle 11"/>
              <p:cNvSpPr/>
              <p:nvPr/>
            </p:nvSpPr>
            <p:spPr>
              <a:xfrm>
                <a:off x="-861846" y="2852377"/>
                <a:ext cx="539494" cy="57619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000" dirty="0">
                    <a:solidFill>
                      <a:srgbClr val="FFFFFF"/>
                    </a:solidFill>
                    <a:ea typeface="ＭＳ Ｐゴシック" pitchFamily="34" charset="-128"/>
                  </a:rPr>
                  <a:t>0</a:t>
                </a: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000" dirty="0">
                    <a:solidFill>
                      <a:srgbClr val="FFFFFF"/>
                    </a:solidFill>
                    <a:ea typeface="ＭＳ Ｐゴシック" pitchFamily="34" charset="-128"/>
                  </a:rPr>
                  <a:t>0</a:t>
                </a: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000" dirty="0">
                    <a:solidFill>
                      <a:srgbClr val="FFFFFF"/>
                    </a:solidFill>
                    <a:ea typeface="ＭＳ Ｐゴシック" pitchFamily="34" charset="-128"/>
                  </a:rPr>
                  <a:t>0</a:t>
                </a:r>
              </a:p>
            </p:txBody>
          </p:sp>
          <p:sp>
            <p:nvSpPr>
              <p:cNvPr id="14" name="Rectangle 12"/>
              <p:cNvSpPr/>
              <p:nvPr/>
            </p:nvSpPr>
            <p:spPr>
              <a:xfrm>
                <a:off x="-1656805" y="2852377"/>
                <a:ext cx="539494" cy="576194"/>
              </a:xfrm>
              <a:prstGeom prst="rect">
                <a:avLst/>
              </a:prstGeom>
              <a:solidFill>
                <a:srgbClr val="E6002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000" dirty="0">
                    <a:solidFill>
                      <a:srgbClr val="000000"/>
                    </a:solidFill>
                  </a:rPr>
                  <a:t>230</a:t>
                </a: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000" dirty="0">
                    <a:solidFill>
                      <a:srgbClr val="000000"/>
                    </a:solidFill>
                  </a:rPr>
                  <a:t>0</a:t>
                </a: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000" dirty="0">
                    <a:solidFill>
                      <a:srgbClr val="000000"/>
                    </a:solidFill>
                  </a:rPr>
                  <a:t>40</a:t>
                </a:r>
              </a:p>
            </p:txBody>
          </p:sp>
        </p:grpSp>
      </p:grpSp>
      <p:sp>
        <p:nvSpPr>
          <p:cNvPr id="2" name="Заголовок 1"/>
          <p:cNvSpPr>
            <a:spLocks noGrp="1"/>
          </p:cNvSpPr>
          <p:nvPr userDrawn="1">
            <p:ph type="title"/>
          </p:nvPr>
        </p:nvSpPr>
        <p:spPr>
          <a:xfrm>
            <a:off x="292100" y="0"/>
            <a:ext cx="8556626" cy="519522"/>
          </a:xfrm>
        </p:spPr>
        <p:txBody>
          <a:bodyPr lIns="0"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25" name="Line 4"/>
          <p:cNvSpPr>
            <a:spLocks noChangeShapeType="1"/>
          </p:cNvSpPr>
          <p:nvPr userDrawn="1"/>
        </p:nvSpPr>
        <p:spPr bwMode="auto">
          <a:xfrm>
            <a:off x="0" y="4678043"/>
            <a:ext cx="9144000" cy="0"/>
          </a:xfrm>
          <a:prstGeom prst="line">
            <a:avLst/>
          </a:prstGeom>
          <a:noFill/>
          <a:ln w="12700">
            <a:solidFill>
              <a:srgbClr val="E60028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 dirty="0">
              <a:solidFill>
                <a:srgbClr val="000000"/>
              </a:solidFill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294436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262081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736600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573838" y="4812507"/>
            <a:ext cx="1814512" cy="330994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459788" y="4812507"/>
            <a:ext cx="360362" cy="330994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64D1DE35-BB7F-4DD5-83A4-CDADC853E474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2"/>
          </p:nvPr>
        </p:nvSpPr>
        <p:spPr>
          <a:xfrm>
            <a:off x="2771776" y="4812507"/>
            <a:ext cx="3597275" cy="330994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RISQ IBF  - 10 05 2016</a:t>
            </a:r>
          </a:p>
        </p:txBody>
      </p:sp>
    </p:spTree>
    <p:extLst>
      <p:ext uri="{BB962C8B-B14F-4D97-AF65-F5344CB8AC3E}">
        <p14:creationId xmlns:p14="http://schemas.microsoft.com/office/powerpoint/2010/main" val="2118249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t 6" hidden="1"/>
          <p:cNvGraphicFramePr>
            <a:graphicFrameLocks/>
          </p:cNvGraphicFramePr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3086097176"/>
              </p:ext>
            </p:extLst>
          </p:nvPr>
        </p:nvGraphicFramePr>
        <p:xfrm>
          <a:off x="1588" y="1192"/>
          <a:ext cx="1587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0293" name="think-cell Slide" r:id="rId9" imgW="270" imgH="270" progId="TCLayout.ActiveDocument.1">
                  <p:embed/>
                </p:oleObj>
              </mc:Choice>
              <mc:Fallback>
                <p:oleObj name="think-cell Slide" r:id="rId9" imgW="270" imgH="270" progId="TCLayout.ActiveDocument.1">
                  <p:embed/>
                  <p:pic>
                    <p:nvPicPr>
                      <p:cNvPr id="0" name="Picture 1205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192"/>
                        <a:ext cx="1587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0"/>
            <a:ext cx="8642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519113"/>
            <a:ext cx="8642350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028" name="Rectangle 7"/>
          <p:cNvSpPr txBox="1">
            <a:spLocks noChangeArrowheads="1"/>
          </p:cNvSpPr>
          <p:nvPr/>
        </p:nvSpPr>
        <p:spPr bwMode="gray">
          <a:xfrm>
            <a:off x="8459788" y="4744641"/>
            <a:ext cx="360362" cy="330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7F4849DB-AA2C-4388-B38F-1186EDB5A5D0}" type="slidenum">
              <a:rPr kumimoji="0" lang="en-US" sz="800" b="1" smtClean="0">
                <a:solidFill>
                  <a:srgbClr val="000000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0" lang="en-US" sz="8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9278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+mj-lt"/>
          <a:ea typeface="ＭＳ Ｐゴシック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  <a:ea typeface="ＭＳ Ｐゴシック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  <a:ea typeface="ＭＳ Ｐゴシック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  <a:ea typeface="ＭＳ Ｐゴシック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  <a:ea typeface="ＭＳ Ｐゴシック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1600" b="1">
          <a:solidFill>
            <a:schemeClr val="tx1"/>
          </a:solidFill>
          <a:latin typeface="+mn-lt"/>
          <a:ea typeface="ＭＳ Ｐゴシック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1300" b="1">
          <a:solidFill>
            <a:schemeClr val="tx1"/>
          </a:solidFill>
          <a:latin typeface="+mn-lt"/>
          <a:ea typeface="ＭＳ Ｐゴシック"/>
          <a:cs typeface="ＭＳ Ｐゴシック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1300">
          <a:solidFill>
            <a:schemeClr val="tx1"/>
          </a:solidFill>
          <a:latin typeface="+mn-lt"/>
          <a:ea typeface="ＭＳ Ｐゴシック"/>
          <a:cs typeface="ＭＳ Ｐゴシック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1100">
          <a:solidFill>
            <a:schemeClr val="tx1"/>
          </a:solidFill>
          <a:latin typeface="+mn-lt"/>
          <a:ea typeface="ＭＳ Ｐゴシック"/>
          <a:cs typeface="ＭＳ Ｐゴシック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1100">
          <a:solidFill>
            <a:schemeClr val="tx1"/>
          </a:solidFill>
          <a:latin typeface="+mn-lt"/>
          <a:ea typeface="ＭＳ Ｐゴシック"/>
          <a:cs typeface="ＭＳ Ｐゴシック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5"/>
          <p:cNvSpPr>
            <a:spLocks noGrp="1" noChangeArrowheads="1"/>
          </p:cNvSpPr>
          <p:nvPr>
            <p:ph type="title"/>
          </p:nvPr>
        </p:nvSpPr>
        <p:spPr>
          <a:xfrm>
            <a:off x="1331641" y="1383619"/>
            <a:ext cx="6335713" cy="1131131"/>
          </a:xfrm>
        </p:spPr>
        <p:txBody>
          <a:bodyPr/>
          <a:lstStyle/>
          <a:p>
            <a:pPr algn="ctr" eaLnBrk="1" hangingPunct="1"/>
            <a:r>
              <a:rPr lang="ru-RU" sz="2800" dirty="0" smtClean="0">
                <a:solidFill>
                  <a:srgbClr val="FF0000"/>
                </a:solidFill>
              </a:rPr>
              <a:t>Сегментация клиентской базы на основе карточных транзакций.</a:t>
            </a:r>
            <a:r>
              <a:rPr lang="en-US" sz="2800" dirty="0" smtClean="0">
                <a:solidFill>
                  <a:srgbClr val="FF0000"/>
                </a:solidFill>
              </a:rPr>
              <a:t/>
            </a:r>
            <a:br>
              <a:rPr lang="en-US" sz="2800" dirty="0" smtClean="0">
                <a:solidFill>
                  <a:srgbClr val="FF0000"/>
                </a:solidFill>
              </a:rPr>
            </a:br>
            <a:endParaRPr lang="en-US" sz="10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351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800" dirty="0" smtClean="0">
                <a:solidFill>
                  <a:srgbClr val="FF0000"/>
                </a:solidFill>
              </a:rPr>
              <a:t>Постановка задачи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410" y="843510"/>
            <a:ext cx="887973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ru-RU" sz="1200" dirty="0" smtClean="0"/>
              <a:t>Собраны карточные транзакции за период со </a:t>
            </a:r>
            <a:r>
              <a:rPr lang="ru-RU" sz="1200" dirty="0"/>
              <a:t>II </a:t>
            </a:r>
            <a:r>
              <a:rPr lang="ru-RU" sz="1200" dirty="0" smtClean="0"/>
              <a:t>квартала 2016 года </a:t>
            </a:r>
            <a:r>
              <a:rPr lang="ru-RU" sz="1200" dirty="0"/>
              <a:t>по I квартал 2018 года включительно</a:t>
            </a:r>
            <a:r>
              <a:rPr lang="ru-RU" sz="1200" dirty="0" smtClean="0"/>
              <a:t>.</a:t>
            </a:r>
          </a:p>
          <a:p>
            <a:pPr marL="228600" indent="-228600">
              <a:buAutoNum type="arabicPeriod"/>
            </a:pPr>
            <a:r>
              <a:rPr lang="ru-RU" sz="1200" dirty="0" smtClean="0"/>
              <a:t>Выбраны ТОП-100 </a:t>
            </a:r>
            <a:r>
              <a:rPr lang="en-US" sz="1200" dirty="0" smtClean="0"/>
              <a:t>MCC </a:t>
            </a:r>
            <a:r>
              <a:rPr lang="ru-RU" sz="1200" dirty="0" smtClean="0"/>
              <a:t>покрывающие 98.2</a:t>
            </a:r>
            <a:r>
              <a:rPr lang="en-US" sz="1200" dirty="0" smtClean="0"/>
              <a:t>%</a:t>
            </a:r>
            <a:r>
              <a:rPr lang="ru-RU" sz="1200" dirty="0" smtClean="0"/>
              <a:t> всех объемов карточных транзакций.</a:t>
            </a:r>
          </a:p>
          <a:p>
            <a:pPr marL="228600" indent="-228600">
              <a:buAutoNum type="arabicPeriod"/>
            </a:pPr>
            <a:r>
              <a:rPr lang="ru-RU" sz="1200" dirty="0" smtClean="0"/>
              <a:t>Транзакции агрегированы до уровня клиента (</a:t>
            </a:r>
            <a:r>
              <a:rPr lang="en-US" sz="1200" dirty="0" err="1" smtClean="0"/>
              <a:t>office_id</a:t>
            </a:r>
            <a:r>
              <a:rPr lang="ru-RU" sz="1200" dirty="0" smtClean="0"/>
              <a:t> + </a:t>
            </a:r>
            <a:r>
              <a:rPr lang="en-US" sz="1200" dirty="0" err="1" smtClean="0"/>
              <a:t>client_id</a:t>
            </a:r>
            <a:r>
              <a:rPr lang="ru-RU" sz="1200" dirty="0" smtClean="0"/>
              <a:t>). </a:t>
            </a:r>
          </a:p>
          <a:p>
            <a:pPr marL="228600" indent="-228600">
              <a:buAutoNum type="arabicPeriod"/>
            </a:pPr>
            <a:r>
              <a:rPr lang="ru-RU" sz="1200" dirty="0" smtClean="0"/>
              <a:t>Отобраны клиенты имеющие годовой объем транзакций превышающий 80000 р. с количеством транзакций более 48.</a:t>
            </a:r>
          </a:p>
          <a:p>
            <a:pPr marL="228600" indent="-228600">
              <a:buAutoNum type="arabicPeriod"/>
            </a:pPr>
            <a:endParaRPr lang="ru-RU" sz="1200" dirty="0" smtClean="0"/>
          </a:p>
          <a:p>
            <a:pPr marL="228600" indent="-228600">
              <a:buAutoNum type="arabicPeriod"/>
            </a:pPr>
            <a:endParaRPr lang="ru-RU" sz="1200" dirty="0" smtClean="0"/>
          </a:p>
          <a:p>
            <a:pPr marL="228600" indent="-228600">
              <a:buAutoNum type="arabicPeriod"/>
            </a:pPr>
            <a:endParaRPr lang="ru-RU" sz="1200" dirty="0" smtClean="0"/>
          </a:p>
          <a:p>
            <a:pPr marL="228600" indent="-228600">
              <a:buAutoNum type="arabicPeriod"/>
            </a:pPr>
            <a:endParaRPr lang="ru-RU" sz="1200" dirty="0" smtClean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3031946"/>
              </p:ext>
            </p:extLst>
          </p:nvPr>
        </p:nvGraphicFramePr>
        <p:xfrm>
          <a:off x="1763610" y="1779640"/>
          <a:ext cx="5184720" cy="2761453"/>
        </p:xfrm>
        <a:graphic>
          <a:graphicData uri="http://schemas.openxmlformats.org/drawingml/2006/table">
            <a:tbl>
              <a:tblPr firstRow="1" firstCol="1">
                <a:tableStyleId>{616DA210-FB5B-4158-B5E0-FEB733F419BA}</a:tableStyleId>
              </a:tblPr>
              <a:tblGrid>
                <a:gridCol w="296270"/>
                <a:gridCol w="518472"/>
                <a:gridCol w="3865908"/>
                <a:gridCol w="504070"/>
              </a:tblGrid>
              <a:tr h="285843">
                <a:tc>
                  <a:txBody>
                    <a:bodyPr/>
                    <a:lstStyle/>
                    <a:p>
                      <a:pPr algn="l" fontAlgn="b"/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smtClean="0">
                          <a:effectLst/>
                        </a:rPr>
                        <a:t>MCC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="1" i="0" u="none" strike="noStrike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Деятельности торговой точки</a:t>
                      </a:r>
                      <a:endParaRPr lang="ru-RU" sz="1000" b="0" i="0" u="none" strike="noStrike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ru-RU" sz="1000" b="1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Доля </a:t>
                      </a:r>
                      <a:endParaRPr lang="ru-RU" sz="1000" b="1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</a:tr>
              <a:tr h="180866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1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6011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 smtClean="0">
                          <a:effectLst/>
                        </a:rPr>
                        <a:t>Финансовые учреждения</a:t>
                      </a:r>
                      <a:r>
                        <a:rPr lang="en-US" sz="1000" u="none" strike="noStrike" baseline="0" dirty="0" smtClean="0">
                          <a:effectLst/>
                        </a:rPr>
                        <a:t>m -  </a:t>
                      </a:r>
                      <a:r>
                        <a:rPr lang="ru-RU" sz="1000" u="none" strike="noStrike" dirty="0" smtClean="0">
                          <a:effectLst/>
                        </a:rPr>
                        <a:t>снятие </a:t>
                      </a:r>
                      <a:r>
                        <a:rPr lang="ru-RU" sz="1000" u="none" strike="noStrike" dirty="0">
                          <a:effectLst/>
                        </a:rPr>
                        <a:t>наличности автоматически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>
                          <a:effectLst/>
                        </a:rPr>
                        <a:t>19,8%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166828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2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5411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Бакалейные магазины, супермаркеты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>
                          <a:effectLst/>
                        </a:rPr>
                        <a:t>9,8%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49202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3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>
                          <a:effectLst/>
                        </a:rPr>
                        <a:t>5499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Различные продовольственные </a:t>
                      </a:r>
                      <a:r>
                        <a:rPr lang="ru-RU" sz="1000" u="none" strike="noStrike" dirty="0" smtClean="0">
                          <a:effectLst/>
                        </a:rPr>
                        <a:t>магазины</a:t>
                      </a:r>
                      <a:endParaRPr lang="en-US" sz="1000" u="none" strike="noStrike" dirty="0" smtClean="0">
                        <a:effectLst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>
                          <a:effectLst/>
                        </a:rPr>
                        <a:t>6,1%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96832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4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>
                          <a:effectLst/>
                        </a:rPr>
                        <a:t>6012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Финансовые </a:t>
                      </a:r>
                      <a:r>
                        <a:rPr lang="ru-RU" sz="1000" u="none" strike="noStrike" dirty="0" smtClean="0">
                          <a:effectLst/>
                        </a:rPr>
                        <a:t>учреждения</a:t>
                      </a:r>
                      <a:r>
                        <a:rPr lang="en-US" sz="1000" u="none" strike="noStrike" baseline="0" dirty="0" smtClean="0">
                          <a:effectLst/>
                        </a:rPr>
                        <a:t> - </a:t>
                      </a:r>
                      <a:r>
                        <a:rPr lang="ru-RU" sz="1000" u="none" strike="noStrike" dirty="0" smtClean="0">
                          <a:effectLst/>
                        </a:rPr>
                        <a:t>торговля </a:t>
                      </a:r>
                      <a:r>
                        <a:rPr lang="ru-RU" sz="1000" u="none" strike="noStrike" dirty="0">
                          <a:effectLst/>
                        </a:rPr>
                        <a:t>и услуги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5,5%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166828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5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>
                          <a:effectLst/>
                        </a:rPr>
                        <a:t>5912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Аптеки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>
                          <a:effectLst/>
                        </a:rPr>
                        <a:t>4,4%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58024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6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>
                          <a:effectLst/>
                        </a:rPr>
                        <a:t>5999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Различные магазины и специальные розничные магазины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>
                          <a:effectLst/>
                        </a:rPr>
                        <a:t>4,2%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166828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7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>
                          <a:effectLst/>
                        </a:rPr>
                        <a:t>4814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Телекоммуникационные услуги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>
                          <a:effectLst/>
                        </a:rPr>
                        <a:t>3,5%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91226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8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>
                          <a:effectLst/>
                        </a:rPr>
                        <a:t>5814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 err="1">
                          <a:effectLst/>
                        </a:rPr>
                        <a:t>Фастфуд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>
                          <a:effectLst/>
                        </a:rPr>
                        <a:t>3,4%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9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>
                          <a:effectLst/>
                        </a:rPr>
                        <a:t>5541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Станции </a:t>
                      </a:r>
                      <a:r>
                        <a:rPr lang="ru-RU" sz="1000" u="none" strike="noStrike" dirty="0" smtClean="0">
                          <a:effectLst/>
                        </a:rPr>
                        <a:t>техобслуживания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>
                          <a:effectLst/>
                        </a:rPr>
                        <a:t>3,3%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166828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10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>
                          <a:effectLst/>
                        </a:rPr>
                        <a:t>5331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Универсальные магазины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>
                          <a:effectLst/>
                        </a:rPr>
                        <a:t>2,7%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166828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11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>
                          <a:effectLst/>
                        </a:rPr>
                        <a:t>5812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Места общественного питания, рестораны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>
                          <a:effectLst/>
                        </a:rPr>
                        <a:t>2,6%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12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>
                          <a:effectLst/>
                        </a:rPr>
                        <a:t>5921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Магазины с продажей спиртных напитков навынос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2,2%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166828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13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>
                          <a:effectLst/>
                        </a:rPr>
                        <a:t>5977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Магазины косметики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1,5%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166828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14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>
                          <a:effectLst/>
                        </a:rPr>
                        <a:t>5691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Магазины мужской и женской одежды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1,5%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166828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15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>
                          <a:effectLst/>
                        </a:rPr>
                        <a:t>5200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Товары для дома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1,0%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043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FF0000"/>
                </a:solidFill>
              </a:rPr>
              <a:t>Обучающая и тестовая выборка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48304" y="693790"/>
                <a:ext cx="8700349" cy="25577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sz="1200" dirty="0" smtClean="0"/>
              </a:p>
              <a:p>
                <a:pPr marL="228600" indent="-228600">
                  <a:buAutoNum type="arabicPeriod"/>
                </a:pPr>
                <a:r>
                  <a:rPr lang="ru-RU" sz="1200" dirty="0" smtClean="0"/>
                  <a:t>Сегментация выполнялась на основе истории транзакций за годовой период (со </a:t>
                </a:r>
                <a:r>
                  <a:rPr lang="ru-RU" sz="1200" dirty="0"/>
                  <a:t>II квартала </a:t>
                </a:r>
                <a:r>
                  <a:rPr lang="ru-RU" sz="1200" dirty="0" smtClean="0"/>
                  <a:t>2017 года </a:t>
                </a:r>
              </a:p>
              <a:p>
                <a:r>
                  <a:rPr lang="ru-RU" sz="1200" dirty="0"/>
                  <a:t> </a:t>
                </a:r>
                <a:r>
                  <a:rPr lang="ru-RU" sz="1200" dirty="0" smtClean="0"/>
                  <a:t>    по </a:t>
                </a:r>
                <a:r>
                  <a:rPr lang="ru-RU" sz="1200" dirty="0"/>
                  <a:t>I квартал 2018 года </a:t>
                </a:r>
                <a:r>
                  <a:rPr lang="ru-RU" sz="1200" dirty="0" smtClean="0"/>
                  <a:t>включительно).</a:t>
                </a:r>
                <a:endParaRPr lang="en-US" sz="1200" dirty="0" smtClean="0"/>
              </a:p>
              <a:p>
                <a:endParaRPr lang="ru-RU" sz="1200" dirty="0" smtClean="0"/>
              </a:p>
              <a:p>
                <a:r>
                  <a:rPr lang="ru-RU" sz="1200" dirty="0" smtClean="0"/>
                  <a:t>2.  Стабильность сегментации проверялась на основе транзакций за годовой период (</a:t>
                </a:r>
                <a:r>
                  <a:rPr lang="ru-RU" sz="1200" dirty="0"/>
                  <a:t>со II квартала </a:t>
                </a:r>
                <a:r>
                  <a:rPr lang="ru-RU" sz="1200" dirty="0" smtClean="0"/>
                  <a:t>2016 года </a:t>
                </a:r>
                <a:endParaRPr lang="ru-RU" sz="1200" dirty="0"/>
              </a:p>
              <a:p>
                <a:r>
                  <a:rPr lang="ru-RU" sz="1200" dirty="0"/>
                  <a:t>     по I квартал </a:t>
                </a:r>
                <a:r>
                  <a:rPr lang="ru-RU" sz="1200" dirty="0" smtClean="0"/>
                  <a:t>2017 </a:t>
                </a:r>
                <a:r>
                  <a:rPr lang="ru-RU" sz="1200" dirty="0"/>
                  <a:t>года включительно</a:t>
                </a:r>
                <a:r>
                  <a:rPr lang="ru-RU" sz="1200" dirty="0" smtClean="0"/>
                  <a:t>).</a:t>
                </a:r>
                <a:endParaRPr lang="en-US" sz="1200" dirty="0" smtClean="0"/>
              </a:p>
              <a:p>
                <a:endParaRPr lang="ru-RU" sz="1200" dirty="0" smtClean="0"/>
              </a:p>
              <a:p>
                <a:r>
                  <a:rPr lang="ru-RU" sz="1200" dirty="0" smtClean="0"/>
                  <a:t>3.</a:t>
                </a:r>
                <a:r>
                  <a:rPr lang="ru-RU" sz="1200" dirty="0"/>
                  <a:t> </a:t>
                </a:r>
                <a:r>
                  <a:rPr lang="ru-RU" sz="1200" dirty="0" smtClean="0"/>
                  <a:t> Признаковое описание клиента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200" b="0" i="1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sz="12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ru-RU" sz="1200" dirty="0" smtClean="0"/>
                  <a:t>представляло собой вектор с координатами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sz="12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/>
                                </a:rPr>
                                <m:t>𝑃𝑒𝑟𝑐𝑒𝑛𝑡𝑎𝑔𝑒𝑀𝐶𝐶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/>
                                </a:rPr>
                                <m:t>𝑖𝑗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/>
                                </a:rPr>
                                <m:t>𝑀𝑒𝑎𝑛𝑃𝑒𝑟𝑐𝑒𝑛𝑡𝑎𝑔𝑒𝑀𝐶𝐶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ru-RU" sz="1200" b="0" i="0" smtClean="0">
                          <a:latin typeface="Cambria Math"/>
                        </a:rPr>
                        <m:t>, где</m:t>
                      </m:r>
                    </m:oMath>
                  </m:oMathPara>
                </a14:m>
                <a:endParaRPr lang="ru-RU" sz="1200" dirty="0" smtClean="0"/>
              </a:p>
              <a:p>
                <a:pPr marL="228600" indent="-228600">
                  <a:buAutoNum type="arabicPeriod"/>
                </a:pPr>
                <a:endParaRPr lang="ru-RU" sz="12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/>
                            </a:rPr>
                            <m:t>𝑃𝑒𝑟𝑐𝑒𝑛𝑡𝑎𝑔𝑒𝑀𝐶𝐶</m:t>
                          </m:r>
                        </m:e>
                        <m:sub>
                          <m:r>
                            <a:rPr lang="en-US" sz="1200" i="1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ru-RU" sz="1200" b="0" i="1" smtClean="0">
                          <a:latin typeface="Cambria Math"/>
                        </a:rPr>
                        <m:t>−доля трат клента </m:t>
                      </m:r>
                      <m:r>
                        <a:rPr lang="en-US" sz="1200" b="0" i="1" smtClean="0">
                          <a:latin typeface="Cambria Math"/>
                        </a:rPr>
                        <m:t>𝑖</m:t>
                      </m:r>
                      <m:r>
                        <a:rPr lang="ru-RU" sz="1200" b="0" i="1" smtClean="0">
                          <a:latin typeface="Cambria Math"/>
                        </a:rPr>
                        <m:t> в данной </m:t>
                      </m:r>
                      <m:sSub>
                        <m:sSubPr>
                          <m:ctrlPr>
                            <a:rPr lang="ru-RU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/>
                            </a:rPr>
                            <m:t>𝑀𝐶𝐶</m:t>
                          </m:r>
                          <m:r>
                            <m:rPr>
                              <m:nor/>
                            </m:rPr>
                            <a:rPr lang="ru-RU" sz="1200" dirty="0"/>
                            <m:t> 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ru-RU" sz="1200" b="0" i="1" smtClean="0">
                          <a:latin typeface="Cambria Math"/>
                        </a:rPr>
                        <m:t> от общих трат клиента</m:t>
                      </m:r>
                    </m:oMath>
                  </m:oMathPara>
                </a14:m>
                <a:endParaRPr lang="ru-RU" sz="12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/>
                            </a:rPr>
                            <m:t>𝑀𝑒𝑎𝑛𝑃𝑒𝑟𝑐𝑒𝑛𝑡𝑎𝑔𝑒𝑀𝐶𝐶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ru-RU" sz="1200" i="1">
                          <a:latin typeface="Cambria Math"/>
                        </a:rPr>
                        <m:t>−доля </m:t>
                      </m:r>
                      <m:r>
                        <a:rPr lang="ru-RU" sz="1200" b="0" i="1" smtClean="0">
                          <a:latin typeface="Cambria Math"/>
                        </a:rPr>
                        <m:t>трат </m:t>
                      </m:r>
                      <m:r>
                        <a:rPr lang="ru-RU" sz="1200" i="1">
                          <a:latin typeface="Cambria Math"/>
                        </a:rPr>
                        <m:t>в данной </m:t>
                      </m:r>
                      <m:sSub>
                        <m:sSubPr>
                          <m:ctrlPr>
                            <a:rPr lang="ru-RU" sz="1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/>
                            </a:rPr>
                            <m:t>𝑀𝐶𝐶</m:t>
                          </m:r>
                          <m:r>
                            <m:rPr>
                              <m:nor/>
                            </m:rPr>
                            <a:rPr lang="ru-RU" sz="1200" dirty="0"/>
                            <m:t> </m:t>
                          </m:r>
                        </m:e>
                        <m:sub>
                          <m:r>
                            <a:rPr lang="en-US" sz="1200" i="1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ru-RU" sz="1200" b="0" i="1" smtClean="0">
                          <a:latin typeface="Cambria Math"/>
                        </a:rPr>
                        <m:t> среднестатистического клиента</m:t>
                      </m:r>
                    </m:oMath>
                  </m:oMathPara>
                </a14:m>
                <a:endParaRPr lang="ru-RU" sz="1200" dirty="0" smtClean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04" y="693790"/>
                <a:ext cx="8700349" cy="2557751"/>
              </a:xfrm>
              <a:prstGeom prst="rect">
                <a:avLst/>
              </a:prstGeom>
              <a:blipFill rotWithShape="1">
                <a:blip r:embed="rId3"/>
                <a:stretch>
                  <a:fillRect l="-7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519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FF0000"/>
                </a:solidFill>
              </a:rPr>
              <a:t>Математические методы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ru-RU" dirty="0" smtClean="0">
                <a:solidFill>
                  <a:srgbClr val="FF0000"/>
                </a:solidFill>
              </a:rPr>
              <a:t>и результаты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217438" y="483460"/>
            <a:ext cx="87003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1200" dirty="0" smtClean="0"/>
          </a:p>
          <a:p>
            <a:pPr marL="228600" indent="-228600">
              <a:buAutoNum type="arabicPeriod"/>
            </a:pPr>
            <a:r>
              <a:rPr lang="en-US" sz="1200" dirty="0" err="1" smtClean="0"/>
              <a:t>MiniBatchKMeans</a:t>
            </a:r>
            <a:endParaRPr lang="en-US" sz="1200" dirty="0" smtClean="0"/>
          </a:p>
          <a:p>
            <a:pPr marL="228600" indent="-228600">
              <a:buAutoNum type="arabicPeriod"/>
            </a:pPr>
            <a:r>
              <a:rPr lang="ru-RU" sz="1200" dirty="0" err="1" smtClean="0"/>
              <a:t>Агломеративная</a:t>
            </a:r>
            <a:r>
              <a:rPr lang="ru-RU" sz="1200" dirty="0" smtClean="0"/>
              <a:t> кластеризация</a:t>
            </a:r>
          </a:p>
          <a:p>
            <a:pPr marL="228600" indent="-228600">
              <a:buAutoNum type="arabicPeriod"/>
            </a:pPr>
            <a:r>
              <a:rPr lang="en-US" sz="1200" dirty="0" smtClean="0"/>
              <a:t>DBSCAN</a:t>
            </a:r>
          </a:p>
          <a:p>
            <a:pPr marL="228600" indent="-228600">
              <a:buAutoNum type="arabicPeriod"/>
            </a:pPr>
            <a:r>
              <a:rPr lang="en-US" sz="1200" dirty="0" smtClean="0"/>
              <a:t>Ward</a:t>
            </a:r>
            <a:endParaRPr lang="ru-RU" sz="1200" dirty="0" smtClean="0"/>
          </a:p>
        </p:txBody>
      </p:sp>
      <p:pic>
        <p:nvPicPr>
          <p:cNvPr id="603137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770" y="566540"/>
            <a:ext cx="5809352" cy="402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349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FF0000"/>
                </a:solidFill>
              </a:rPr>
              <a:t>Стабильность</a:t>
            </a:r>
            <a:endParaRPr lang="ru-RU" dirty="0"/>
          </a:p>
        </p:txBody>
      </p:sp>
      <p:pic>
        <p:nvPicPr>
          <p:cNvPr id="605186" name="Picture 2" descr="C:\Users\rb066440\AppData\Local\Microsoft\Windows\Temporary Internet Files\Content.Outlook\1WVYHZU0\Стабильность clip6%пол (4)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55" r="9570"/>
          <a:stretch/>
        </p:blipFill>
        <p:spPr bwMode="auto">
          <a:xfrm>
            <a:off x="1979641" y="555470"/>
            <a:ext cx="4392610" cy="419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200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FF0000"/>
                </a:solidFill>
              </a:rPr>
              <a:t>Визуализация</a:t>
            </a:r>
            <a:endParaRPr lang="ru-RU" dirty="0"/>
          </a:p>
        </p:txBody>
      </p:sp>
      <p:pic>
        <p:nvPicPr>
          <p:cNvPr id="604162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53" t="6690" b="4630"/>
          <a:stretch/>
        </p:blipFill>
        <p:spPr bwMode="auto">
          <a:xfrm>
            <a:off x="1979640" y="603728"/>
            <a:ext cx="5256730" cy="3984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513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17839&quot;&gt;&lt;version val=&quot;21133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mruColor&gt;&lt;m_vecMRU length=&quot;24&quot;&gt;&lt;elem m_fUsage=&quot;5.28200426442628860000E+000&quot;&gt;&lt;m_ppcolschidx val=&quot;0&quot;/&gt;&lt;m_rgb r=&quot;6e&quot; g=&quot;6e&quot; b=&quot;87&quot;/&gt;&lt;/elem&gt;&lt;elem m_fUsage=&quot;1.92089070622751270000E+000&quot;&gt;&lt;m_ppcolschidx val=&quot;0&quot;/&gt;&lt;m_rgb r=&quot;f3&quot; g=&quot;b0&quot; b=&quot;34&quot;/&gt;&lt;/elem&gt;&lt;elem m_fUsage=&quot;1.52350479013369510000E+000&quot;&gt;&lt;m_ppcolschidx val=&quot;0&quot;/&gt;&lt;m_rgb r=&quot;c5&quot; g=&quot;c5&quot; b=&quot;cf&quot;/&gt;&lt;/elem&gt;&lt;elem m_fUsage=&quot;5.30663525792259170000E-001&quot;&gt;&lt;m_ppcolschidx val=&quot;0&quot;/&gt;&lt;m_rgb r=&quot;e6&quot; g=&quot;0&quot; b=&quot;28&quot;/&gt;&lt;/elem&gt;&lt;elem m_fUsage=&quot;3.37743715328894080000E-001&quot;&gt;&lt;m_ppcolschidx val=&quot;0&quot;/&gt;&lt;m_rgb r=&quot;ee&quot; g=&quot;df&quot; b=&quot;d7&quot;/&gt;&lt;/elem&gt;&lt;elem m_fUsage=&quot;3.01256805200229790000E-001&quot;&gt;&lt;m_ppcolschidx val=&quot;0&quot;/&gt;&lt;m_rgb r=&quot;f7&quot; g=&quot;c9&quot; b=&quot;75&quot;/&gt;&lt;/elem&gt;&lt;elem m_fUsage=&quot;6.09442311349709800000E-002&quot;&gt;&lt;m_ppcolschidx val=&quot;0&quot;/&gt;&lt;m_rgb r=&quot;dc&quot; g=&quot;bf&quot; b=&quot;ad&quot;/&gt;&lt;/elem&gt;&lt;elem m_fUsage=&quot;4.28039591369649140000E-002&quot;&gt;&lt;m_ppcolschidx val=&quot;0&quot;/&gt;&lt;m_rgb r=&quot;be&quot; g=&quot;87&quot; b=&quot;7a&quot;/&gt;&lt;/elem&gt;&lt;elem m_fUsage=&quot;1.31199746638872290000E-004&quot;&gt;&lt;m_ppcolschidx val=&quot;0&quot;/&gt;&lt;m_rgb r=&quot;3a&quot; g=&quot;85&quot; b=&quot;ac&quot;/&gt;&lt;/elem&gt;&lt;elem m_fUsage=&quot;5.67992372885503770000E-005&quot;&gt;&lt;m_ppcolschidx val=&quot;0&quot;/&gt;&lt;m_rgb r=&quot;94&quot; g=&quot;c2&quot; b=&quot;da&quot;/&gt;&lt;/elem&gt;&lt;elem m_fUsage=&quot;8.51757513713439420000E-010&quot;&gt;&lt;m_ppcolschidx val=&quot;0&quot;/&gt;&lt;m_rgb r=&quot;2c&quot; g=&quot;64&quot; b=&quot;81&quot;/&gt;&lt;/elem&gt;&lt;elem m_fUsage=&quot;6.89923586107885880000E-010&quot;&gt;&lt;m_ppcolschidx val=&quot;0&quot;/&gt;&lt;m_rgb r=&quot;81&quot; g=&quot;b8&quot; b=&quot;d4&quot;/&gt;&lt;/elem&gt;&lt;elem m_fUsage=&quot;5.96331687713216730000E-010&quot;&gt;&lt;m_ppcolschidx val=&quot;0&quot;/&gt;&lt;m_rgb r=&quot;d5&quot; g=&quot;e7&quot; b=&quot;f1&quot;/&gt;&lt;/elem&gt;&lt;elem m_fUsage=&quot;2.56701237844499770000E-010&quot;&gt;&lt;m_ppcolschidx val=&quot;0&quot;/&gt;&lt;m_rgb r=&quot;bf&quot; g=&quot;89&quot; b=&quot;68&quot;/&gt;&lt;/elem&gt;&lt;elem m_fUsage=&quot;2.45995397838805170000E-010&quot;&gt;&lt;m_ppcolschidx val=&quot;0&quot;/&gt;&lt;m_rgb r=&quot;b1&quot; g=&quot;d0&quot; b=&quot;e3&quot;/&gt;&lt;/elem&gt;&lt;elem m_fUsage=&quot;2.07928002654044830000E-010&quot;&gt;&lt;m_ppcolschidx val=&quot;0&quot;/&gt;&lt;m_rgb r=&quot;ea&quot; g=&quot;d9&quot; b=&quot;ce&quot;/&gt;&lt;/elem&gt;&lt;elem m_fUsage=&quot;1.99256272249432190000E-010&quot;&gt;&lt;m_ppcolschidx val=&quot;0&quot;/&gt;&lt;m_rgb r=&quot;d5&quot; g=&quot;e7&quot; b=&quot;18&quot;/&gt;&lt;/elem&gt;&lt;elem m_fUsage=&quot;1.87135202388640360000E-010&quot;&gt;&lt;m_ppcolschidx val=&quot;0&quot;/&gt;&lt;m_rgb r=&quot;f1&quot; g=&quot;e5&quot; b=&quot;de&quot;/&gt;&lt;/elem&gt;&lt;elem m_fUsage=&quot;1.68421682149776330000E-010&quot;&gt;&lt;m_ppcolschidx val=&quot;0&quot;/&gt;&lt;m_rgb r=&quot;f8&quot; g=&quot;f2&quot; b=&quot;ef&quot;/&gt;&lt;/elem&gt;&lt;elem m_fUsage=&quot;7.01529200943757930000E-011&quot;&gt;&lt;m_ppcolschidx val=&quot;0&quot;/&gt;&lt;m_rgb r=&quot;53&quot; g=&quot;53&quot; b=&quot;65&quot;/&gt;&lt;/elem&gt;&lt;elem m_fUsage=&quot;5.06482709511051900000E-011&quot;&gt;&lt;m_ppcolschidx val=&quot;0&quot;/&gt;&lt;m_rgb r=&quot;b2&quot; g=&quot;bb&quot; b=&quot;c5&quot;/&gt;&lt;/elem&gt;&lt;elem m_fUsage=&quot;4.60273308739199600000E-011&quot;&gt;&lt;m_ppcolschidx val=&quot;0&quot;/&gt;&lt;m_rgb r=&quot;a7&quot; g=&quot;a7&quot; b=&quot;b8&quot;/&gt;&lt;/elem&gt;&lt;elem m_fUsage=&quot;3.01985317863788900000E-011&quot;&gt;&lt;m_ppcolschidx val=&quot;0&quot;/&gt;&lt;m_rgb r=&quot;e2&quot; g=&quot;e2&quot; b=&quot;e7&quot;/&gt;&lt;/elem&gt;&lt;elem m_fUsage=&quot;2.32862297792715930000E-011&quot;&gt;&lt;m_ppcolschidx val=&quot;0&quot;/&gt;&lt;m_rgb r=&quot;69&quot; g=&quot;aa&quot; b=&quot;cc&quot;/&gt;&lt;/elem&gt;&lt;/m_vecMRU&gt;&lt;/m_mruColor&gt;&lt;m_mapectfillschemeMRU/&gt;&lt;m_eweekdayFirstOfWeek val=&quot;2&quot;/&gt;&lt;m_eweekdayFirstOfWorkweek val=&quot;2&quot;/&gt;&lt;m_eweekdayFirstOfWeekend val=&quot;7&quot;/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,&lt;/m_chDecimalSymbol&gt;&lt;m_nGroupingDigits val=&quot;3&quot;/&gt;&lt;m_chGroupingSymbol&gt;.&lt;/m_chGroupingSymbol&gt;&lt;m_chDecimalSymbol17909&gt;,&lt;/m_chDecimalSymbol17909&gt;&lt;m_nGroupingDigits17909 val=&quot;3&quot;/&gt;&lt;m_chGroupingSymbol17909&gt;.&lt;/m_chGroupingSymbol17909&gt;&lt;/m_precDefault&gt;&lt;/CDefaultPrec&gt;&lt;/root&gt;"/>
  <p:tag name="THINKCELLUNDODONOTDELETE" val="46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70kp5T0SkmJFd1bNZMei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1_Оформление по умолчанию">
  <a:themeElements>
    <a:clrScheme name="Другая 6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DCBFAD"/>
      </a:accent1>
      <a:accent2>
        <a:srgbClr val="BE877A"/>
      </a:accent2>
      <a:accent3>
        <a:srgbClr val="3A85AC"/>
      </a:accent3>
      <a:accent4>
        <a:srgbClr val="94C2DA"/>
      </a:accent4>
      <a:accent5>
        <a:srgbClr val="EBDCD3"/>
      </a:accent5>
      <a:accent6>
        <a:srgbClr val="6E6E87"/>
      </a:accent6>
      <a:hlink>
        <a:srgbClr val="6E6E87"/>
      </a:hlink>
      <a:folHlink>
        <a:srgbClr val="70707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tx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200" dirty="0">
            <a:solidFill>
              <a:schemeClr val="tx1"/>
            </a:solidFill>
          </a:defRPr>
        </a:defPPr>
      </a:lstStyle>
    </a:txDef>
  </a:objectDefaults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B2BBC5"/>
        </a:accent1>
        <a:accent2>
          <a:srgbClr val="6E6E87"/>
        </a:accent2>
        <a:accent3>
          <a:srgbClr val="FFFFFF"/>
        </a:accent3>
        <a:accent4>
          <a:srgbClr val="000000"/>
        </a:accent4>
        <a:accent5>
          <a:srgbClr val="D5DADF"/>
        </a:accent5>
        <a:accent6>
          <a:srgbClr val="63637A"/>
        </a:accent6>
        <a:hlink>
          <a:srgbClr val="69AACC"/>
        </a:hlink>
        <a:folHlink>
          <a:srgbClr val="223D5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DCBFAD"/>
        </a:accent1>
        <a:accent2>
          <a:srgbClr val="BE877A"/>
        </a:accent2>
        <a:accent3>
          <a:srgbClr val="FFFFFF"/>
        </a:accent3>
        <a:accent4>
          <a:srgbClr val="000000"/>
        </a:accent4>
        <a:accent5>
          <a:srgbClr val="EBDCD3"/>
        </a:accent5>
        <a:accent6>
          <a:srgbClr val="AC7A6E"/>
        </a:accent6>
        <a:hlink>
          <a:srgbClr val="6E6E87"/>
        </a:hlink>
        <a:folHlink>
          <a:srgbClr val="69AA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WrappedLabelHistory xmlns:xsi="http://www.w3.org/2001/XMLSchema-instance" xmlns:xsd="http://www.w3.org/2001/XMLSchema" xmlns="http://www.boldonjames.com/2016/02/Classifier/internal/wrappedLabelHistory">
  <Value>PD94bWwgdmVyc2lvbj0iMS4wIiBlbmNvZGluZz0idXMtYXNjaWkiPz48bGFiZWxIaXN0b3J5IHhtbG5zOnhzaT0iaHR0cDovL3d3dy53My5vcmcvMjAwMS9YTUxTY2hlbWEtaW5zdGFuY2UiIHhtbG5zOnhzZD0iaHR0cDovL3d3dy53My5vcmcvMjAwMS9YTUxTY2hlbWEiIHhtbG5zPSJodHRwOi8vd3d3LmJvbGRvbmphbWVzLmNvbS8yMDE2LzAyL0NsYXNzaWZpZXIvaW50ZXJuYWwvbGFiZWxIaXN0b3J5Ij48aXRlbT48c2lzbCBzaXNsVmVyc2lvbj0iMCIgcG9saWN5PSJiZDViNWMxNy1mZjBlLTRhNDUtOGFkZS1iMWRiOWUxZmI4MDQiIG9yaWdpbj0idXNlclNlbGVjdGVkIj48ZWxlbWVudCB1aWQ9ImlkX2NsYXNzaWZpY2F0aW9uX2ludGVybmFsb25seSIgdmFsdWU9IiIgeG1sbnM9Imh0dHA6Ly93d3cuYm9sZG9uamFtZXMuY29tLzIwMDgvMDEvc2llL2ludGVybmFsL2xhYmVsIiAvPjxlbGVtZW50IHVpZD0iNjM3OGIyOTEtZTllMi00ZjVkLWI1MWItODhlZWEzZTRhODc0IiB2YWx1ZT0iIiB4bWxucz0iaHR0cDovL3d3dy5ib2xkb25qYW1lcy5jb20vMjAwOC8wMS9zaWUvaW50ZXJuYWwvbGFiZWwiIC8+PC9zaXNsPjxVc2VyTmFtZT5ST1NCQU5LXHJiMDY2NDQwPC9Vc2VyTmFtZT48RGF0ZVRpbWU+MjYuMDkuMjAxOCAxMjo1NDoxNDwvRGF0ZVRpbWU+PExhYmVsU3RyaW5nPkMxIHwgJiN4NDEyOyYjeDQzRDsmI3g0NDM7JiN4NDQyOyYjeDQ0MDsmI3g0MzU7JiN4NDNEOyYjeDQzRDsmI3g0NEY7JiN4NDRGOyAmI3g0Mzg7JiN4NDNEOyYjeDQ0NDsmI3g0M0U7JiN4NDQwOyYjeDQzQzsmI3g0MzA7JiN4NDQ2OyYjeDQzODsmI3g0NEY7PC9MYWJlbFN0cmluZz48L2l0ZW0+PC9sYWJlbEhpc3Rvcnk+</Value>
</WrappedLabelHistory>
</file>

<file path=customXml/item2.xml><?xml version="1.0" encoding="utf-8"?>
<sisl xmlns:xsi="http://www.w3.org/2001/XMLSchema-instance" xmlns:xsd="http://www.w3.org/2001/XMLSchema" xmlns="http://www.boldonjames.com/2008/01/sie/internal/label" sislVersion="0" policy="bd5b5c17-ff0e-4a45-8ade-b1db9e1fb804" origin="userSelected">
  <element uid="id_classification_internalonly" value=""/>
  <element uid="6378b291-e9e2-4f5d-b51b-88eea3e4a874" value=""/>
</sisl>
</file>

<file path=customXml/itemProps1.xml><?xml version="1.0" encoding="utf-8"?>
<ds:datastoreItem xmlns:ds="http://schemas.openxmlformats.org/officeDocument/2006/customXml" ds:itemID="{87E07CD3-D7DA-4638-8A93-606730C0D839}">
  <ds:schemaRefs>
    <ds:schemaRef ds:uri="http://www.w3.org/2001/XMLSchema"/>
    <ds:schemaRef ds:uri="http://www.boldonjames.com/2016/02/Classifier/internal/wrappedLabelHistory"/>
  </ds:schemaRefs>
</ds:datastoreItem>
</file>

<file path=customXml/itemProps2.xml><?xml version="1.0" encoding="utf-8"?>
<ds:datastoreItem xmlns:ds="http://schemas.openxmlformats.org/officeDocument/2006/customXml" ds:itemID="{BD189669-98A3-4F6A-AB05-BBA4DD16A441}">
  <ds:schemaRefs>
    <ds:schemaRef ds:uri="http://www.w3.org/2001/XMLSchema"/>
    <ds:schemaRef ds:uri="http://www.boldonjames.com/2008/01/sie/internal/lab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73842</TotalTime>
  <Words>317</Words>
  <Application>Microsoft Office PowerPoint</Application>
  <PresentationFormat>Экран (16:9)</PresentationFormat>
  <Paragraphs>98</Paragraphs>
  <Slides>6</Slides>
  <Notes>6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8" baseType="lpstr">
      <vt:lpstr>1_Оформление по умолчанию</vt:lpstr>
      <vt:lpstr>think-cell Slide</vt:lpstr>
      <vt:lpstr>Сегментация клиентской базы на основе карточных транзакций. </vt:lpstr>
      <vt:lpstr>Постановка задачи</vt:lpstr>
      <vt:lpstr>Обучающая и тестовая выборка</vt:lpstr>
      <vt:lpstr>Математические методы и результаты</vt:lpstr>
      <vt:lpstr>Стабильность</vt:lpstr>
      <vt:lpstr>Визуализация</vt:lpstr>
    </vt:vector>
  </TitlesOfParts>
  <Company>ROSBANK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Evgeny Romanenko</dc:creator>
  <dc:description>C1 - Internal  |kjdlkajldhas*C1*lkdlkhas|</dc:description>
  <cp:lastModifiedBy>Мамаев</cp:lastModifiedBy>
  <cp:revision>4048</cp:revision>
  <cp:lastPrinted>2018-04-24T14:30:38Z</cp:lastPrinted>
  <dcterms:created xsi:type="dcterms:W3CDTF">2013-09-23T08:03:06Z</dcterms:created>
  <dcterms:modified xsi:type="dcterms:W3CDTF">2018-09-26T13:00:56Z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ndexRef">
    <vt:lpwstr>7a39b0b4-2fe4-4450-bb76-609f001ef28f</vt:lpwstr>
  </property>
  <property fmtid="{D5CDD505-2E9C-101B-9397-08002B2CF9AE}" pid="3" name="bjSaver">
    <vt:lpwstr>0q1XEv+o2qC9McKq3895H6WyVTAMQnZ8</vt:lpwstr>
  </property>
  <property fmtid="{D5CDD505-2E9C-101B-9397-08002B2CF9AE}" pid="4" name="bjDocumentLabelXML">
    <vt:lpwstr>&lt;?xml version="1.0" encoding="us-ascii"?&gt;&lt;sisl xmlns:xsi="http://www.w3.org/2001/XMLSchema-instance" xmlns:xsd="http://www.w3.org/2001/XMLSchema" sislVersion="0" policy="bd5b5c17-ff0e-4a45-8ade-b1db9e1fb804" origin="userSelected" xmlns="http://www.boldonj</vt:lpwstr>
  </property>
  <property fmtid="{D5CDD505-2E9C-101B-9397-08002B2CF9AE}" pid="5" name="bjDocumentLabelXML-0">
    <vt:lpwstr>ames.com/2008/01/sie/internal/label"&gt;&lt;element uid="id_classification_internalonly" value="" /&gt;&lt;element uid="6378b291-e9e2-4f5d-b51b-88eea3e4a874" value="" /&gt;&lt;/sisl&gt;</vt:lpwstr>
  </property>
  <property fmtid="{D5CDD505-2E9C-101B-9397-08002B2CF9AE}" pid="6" name="bjDocumentSecurityLabel">
    <vt:lpwstr>C1 | Внутренняя информация</vt:lpwstr>
  </property>
  <property fmtid="{D5CDD505-2E9C-101B-9397-08002B2CF9AE}" pid="7" name="bjLabelHistoryID">
    <vt:lpwstr>{87E07CD3-D7DA-4638-8A93-606730C0D839}</vt:lpwstr>
  </property>
</Properties>
</file>