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3"/>
  </p:sldMasterIdLst>
  <p:notesMasterIdLst>
    <p:notesMasterId r:id="rId11"/>
  </p:notesMasterIdLst>
  <p:handoutMasterIdLst>
    <p:handoutMasterId r:id="rId12"/>
  </p:handoutMasterIdLst>
  <p:sldIdLst>
    <p:sldId id="905" r:id="rId4"/>
    <p:sldId id="908" r:id="rId5"/>
    <p:sldId id="918" r:id="rId6"/>
    <p:sldId id="920" r:id="rId7"/>
    <p:sldId id="917" r:id="rId8"/>
    <p:sldId id="919" r:id="rId9"/>
    <p:sldId id="921" r:id="rId10"/>
  </p:sldIdLst>
  <p:sldSz cx="9144000" cy="5143500" type="screen16x9"/>
  <p:notesSz cx="6797675" cy="9928225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D6F93AB-D2B4-49FC-A18C-47E5643C7BBF}">
          <p14:sldIdLst>
            <p14:sldId id="905"/>
            <p14:sldId id="908"/>
            <p14:sldId id="918"/>
            <p14:sldId id="920"/>
            <p14:sldId id="917"/>
            <p14:sldId id="919"/>
            <p14:sldId id="92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91">
          <p15:clr>
            <a:srgbClr val="A4A3A4"/>
          </p15:clr>
        </p15:guide>
        <p15:guide id="2" pos="5602">
          <p15:clr>
            <a:srgbClr val="A4A3A4"/>
          </p15:clr>
        </p15:guide>
        <p15:guide id="3" pos="15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Марценюк Елена Владимировна" initials="МЕВ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F8B"/>
    <a:srgbClr val="6E6E87"/>
    <a:srgbClr val="96AE6A"/>
    <a:srgbClr val="63BE7B"/>
    <a:srgbClr val="669900"/>
    <a:srgbClr val="8EB4E3"/>
    <a:srgbClr val="C5C5CF"/>
    <a:srgbClr val="E60028"/>
    <a:srgbClr val="94C2DA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02" autoAdjust="0"/>
    <p:restoredTop sz="99543" autoAdjust="0"/>
  </p:normalViewPr>
  <p:slideViewPr>
    <p:cSldViewPr showGuides="1">
      <p:cViewPr>
        <p:scale>
          <a:sx n="100" d="100"/>
          <a:sy n="100" d="100"/>
        </p:scale>
        <p:origin x="-782" y="-686"/>
      </p:cViewPr>
      <p:guideLst>
        <p:guide orient="horz" pos="293"/>
        <p:guide pos="5602"/>
        <p:guide pos="158"/>
      </p:guideLst>
    </p:cSldViewPr>
  </p:slideViewPr>
  <p:outlineViewPr>
    <p:cViewPr>
      <p:scale>
        <a:sx n="33" d="100"/>
        <a:sy n="33" d="100"/>
      </p:scale>
      <p:origin x="0" y="175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0790A-2ABA-4352-B777-2D8018150A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4C626-C67A-4AE3-B9D5-0D6A029B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3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29908-4FB9-40F7-AD36-55A5C10FDB5E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0CF02-508F-4E5A-989D-424FC5F64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4245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1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55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79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41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4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-1765300" y="0"/>
            <a:ext cx="1512887" cy="3274219"/>
            <a:chOff x="-1764704" y="0"/>
            <a:chExt cx="1512168" cy="4365104"/>
          </a:xfrm>
        </p:grpSpPr>
        <p:sp>
          <p:nvSpPr>
            <p:cNvPr id="5" name="Rectangle 6"/>
            <p:cNvSpPr/>
            <p:nvPr/>
          </p:nvSpPr>
          <p:spPr>
            <a:xfrm>
              <a:off x="-1764704" y="0"/>
              <a:ext cx="1512168" cy="436510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ysClr val="windowText" lastClr="000000"/>
                  </a:solidFill>
                </a:rPr>
                <a:t>Color palette</a:t>
              </a:r>
            </a:p>
          </p:txBody>
        </p: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-1656631" y="476672"/>
              <a:ext cx="1333998" cy="576064"/>
              <a:chOff x="-1656631" y="476672"/>
              <a:chExt cx="1333998" cy="576064"/>
            </a:xfrm>
          </p:grpSpPr>
          <p:sp>
            <p:nvSpPr>
              <p:cNvPr id="19" name="Rectangle 20"/>
              <p:cNvSpPr/>
              <p:nvPr/>
            </p:nvSpPr>
            <p:spPr>
              <a:xfrm>
                <a:off x="-1656805" y="476193"/>
                <a:ext cx="539494" cy="576194"/>
              </a:xfrm>
              <a:prstGeom prst="rect">
                <a:avLst/>
              </a:prstGeom>
              <a:solidFill>
                <a:srgbClr val="B2B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178 187 197</a:t>
                </a:r>
              </a:p>
            </p:txBody>
          </p:sp>
          <p:sp>
            <p:nvSpPr>
              <p:cNvPr id="20" name="Rectangle 21"/>
              <p:cNvSpPr/>
              <p:nvPr/>
            </p:nvSpPr>
            <p:spPr>
              <a:xfrm>
                <a:off x="-861846" y="476193"/>
                <a:ext cx="539494" cy="576194"/>
              </a:xfrm>
              <a:prstGeom prst="rect">
                <a:avLst/>
              </a:prstGeom>
              <a:solidFill>
                <a:srgbClr val="6E6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110 110 135</a:t>
                </a:r>
              </a:p>
            </p:txBody>
          </p:sp>
        </p:grp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-1656631" y="2060910"/>
              <a:ext cx="1332087" cy="576188"/>
              <a:chOff x="-1656631" y="1268636"/>
              <a:chExt cx="1332087" cy="576188"/>
            </a:xfrm>
          </p:grpSpPr>
          <p:sp>
            <p:nvSpPr>
              <p:cNvPr id="17" name="Rectangle 18"/>
              <p:cNvSpPr/>
              <p:nvPr/>
            </p:nvSpPr>
            <p:spPr>
              <a:xfrm>
                <a:off x="-1656805" y="1268055"/>
                <a:ext cx="541080" cy="576194"/>
              </a:xfrm>
              <a:prstGeom prst="rect">
                <a:avLst/>
              </a:prstGeom>
              <a:solidFill>
                <a:srgbClr val="DCBF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220 191 173</a:t>
                </a:r>
              </a:p>
            </p:txBody>
          </p:sp>
          <p:sp>
            <p:nvSpPr>
              <p:cNvPr id="18" name="Rectangle 19"/>
              <p:cNvSpPr/>
              <p:nvPr/>
            </p:nvSpPr>
            <p:spPr>
              <a:xfrm>
                <a:off x="-865019" y="1268055"/>
                <a:ext cx="541081" cy="576194"/>
              </a:xfrm>
              <a:prstGeom prst="rect">
                <a:avLst/>
              </a:prstGeom>
              <a:solidFill>
                <a:srgbClr val="BE8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190 135 122</a:t>
                </a:r>
              </a:p>
            </p:txBody>
          </p:sp>
        </p:grp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-1656631" y="2852997"/>
              <a:ext cx="1333998" cy="576064"/>
              <a:chOff x="-1656631" y="2060848"/>
              <a:chExt cx="1333998" cy="576064"/>
            </a:xfrm>
          </p:grpSpPr>
          <p:sp>
            <p:nvSpPr>
              <p:cNvPr id="15" name="Rectangle 16"/>
              <p:cNvSpPr/>
              <p:nvPr/>
            </p:nvSpPr>
            <p:spPr>
              <a:xfrm>
                <a:off x="-861846" y="2060248"/>
                <a:ext cx="539494" cy="576193"/>
              </a:xfrm>
              <a:prstGeom prst="rect">
                <a:avLst/>
              </a:prstGeom>
              <a:solidFill>
                <a:srgbClr val="223D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34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61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88</a:t>
                </a:r>
              </a:p>
            </p:txBody>
          </p:sp>
          <p:sp>
            <p:nvSpPr>
              <p:cNvPr id="16" name="Rectangle 17"/>
              <p:cNvSpPr/>
              <p:nvPr/>
            </p:nvSpPr>
            <p:spPr>
              <a:xfrm>
                <a:off x="-1656805" y="2060248"/>
                <a:ext cx="539494" cy="576193"/>
              </a:xfrm>
              <a:prstGeom prst="rect">
                <a:avLst/>
              </a:prstGeom>
              <a:solidFill>
                <a:srgbClr val="69AA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105 170 204</a:t>
                </a:r>
              </a:p>
            </p:txBody>
          </p:sp>
        </p:grpSp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-1656631" y="1268728"/>
              <a:ext cx="1333998" cy="576064"/>
              <a:chOff x="-1656631" y="2852936"/>
              <a:chExt cx="1333998" cy="576064"/>
            </a:xfrm>
          </p:grpSpPr>
          <p:sp>
            <p:nvSpPr>
              <p:cNvPr id="13" name="Rectangle 14"/>
              <p:cNvSpPr/>
              <p:nvPr/>
            </p:nvSpPr>
            <p:spPr>
              <a:xfrm>
                <a:off x="-861846" y="2852470"/>
                <a:ext cx="539494" cy="576193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112 112 112</a:t>
                </a:r>
              </a:p>
            </p:txBody>
          </p:sp>
          <p:sp>
            <p:nvSpPr>
              <p:cNvPr id="14" name="Rectangle 15"/>
              <p:cNvSpPr/>
              <p:nvPr/>
            </p:nvSpPr>
            <p:spPr>
              <a:xfrm>
                <a:off x="-1656805" y="2852470"/>
                <a:ext cx="539494" cy="576193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150 150 150</a:t>
                </a:r>
              </a:p>
            </p:txBody>
          </p:sp>
        </p:grp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-1656631" y="3645024"/>
              <a:ext cx="1333998" cy="576064"/>
              <a:chOff x="-1656631" y="2852936"/>
              <a:chExt cx="1333998" cy="576064"/>
            </a:xfrm>
          </p:grpSpPr>
          <p:sp>
            <p:nvSpPr>
              <p:cNvPr id="11" name="Rectangle 12"/>
              <p:cNvSpPr/>
              <p:nvPr/>
            </p:nvSpPr>
            <p:spPr>
              <a:xfrm>
                <a:off x="-861846" y="2852377"/>
                <a:ext cx="539494" cy="5761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</p:txBody>
          </p:sp>
          <p:sp>
            <p:nvSpPr>
              <p:cNvPr id="12" name="Rectangle 13"/>
              <p:cNvSpPr/>
              <p:nvPr/>
            </p:nvSpPr>
            <p:spPr>
              <a:xfrm>
                <a:off x="-1656805" y="2852377"/>
                <a:ext cx="539494" cy="576194"/>
              </a:xfrm>
              <a:prstGeom prst="rect">
                <a:avLst/>
              </a:prstGeom>
              <a:solidFill>
                <a:srgbClr val="E600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230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40</a:t>
                </a:r>
              </a:p>
            </p:txBody>
          </p:sp>
        </p:grpSp>
      </p:grpSp>
      <p:sp>
        <p:nvSpPr>
          <p:cNvPr id="21" name="Rectangle 22"/>
          <p:cNvSpPr/>
          <p:nvPr userDrawn="1"/>
        </p:nvSpPr>
        <p:spPr>
          <a:xfrm>
            <a:off x="8486775" y="4624388"/>
            <a:ext cx="395288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23" name="Picture 8" descr="\\techdmn.cardinal.int.rosbnk.ru\CFRoot\App1\DOSiM\_TCP Comms Stream\1-2. Ребрендинг\Brand Books\Логотипы\Логотипы от 05.12.2011\Английские логотипы\Лого 10мм\ROSE104sg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1" y="4624035"/>
            <a:ext cx="1439863" cy="3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910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3192838"/>
              </p:ext>
            </p:extLst>
          </p:nvPr>
        </p:nvGraphicFramePr>
        <p:xfrm>
          <a:off x="0" y="0"/>
          <a:ext cx="158750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89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18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8" descr="\\techdmn.cardinal.int.rosbnk.ru\CFRoot\App1\DOSiM\_TCP Comms Stream\1-2. Ребрендинг\Brand Books\Логотипы\Логотипы от 05.12.2011\Английские логотипы\Лого 10мм\ROSE104sgg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1" y="4747249"/>
            <a:ext cx="1439863" cy="3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7"/>
          <p:cNvSpPr txBox="1">
            <a:spLocks noChangeArrowheads="1"/>
          </p:cNvSpPr>
          <p:nvPr userDrawn="1"/>
        </p:nvSpPr>
        <p:spPr bwMode="gray">
          <a:xfrm>
            <a:off x="8488363" y="4833117"/>
            <a:ext cx="360362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D2180B86-DED7-4B5B-AD0B-B37169B7AA77}" type="slidenum">
              <a:rPr kumimoji="0" lang="en-US" sz="800" b="1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sz="800" b="1" dirty="0">
              <a:solidFill>
                <a:srgbClr val="000000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0" y="519113"/>
            <a:ext cx="9144000" cy="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solidFill>
                <a:srgbClr val="000000"/>
              </a:solidFill>
              <a:ea typeface="ＭＳ Ｐゴシック"/>
            </a:endParaRPr>
          </a:p>
        </p:txBody>
      </p:sp>
      <p:grpSp>
        <p:nvGrpSpPr>
          <p:cNvPr id="23" name="Группа 22"/>
          <p:cNvGrpSpPr/>
          <p:nvPr userDrawn="1"/>
        </p:nvGrpSpPr>
        <p:grpSpPr>
          <a:xfrm>
            <a:off x="-1765300" y="0"/>
            <a:ext cx="1512887" cy="3274219"/>
            <a:chOff x="-1765300" y="0"/>
            <a:chExt cx="1512887" cy="4365625"/>
          </a:xfrm>
        </p:grpSpPr>
        <p:sp>
          <p:nvSpPr>
            <p:cNvPr id="7" name="Rectangle 5"/>
            <p:cNvSpPr/>
            <p:nvPr/>
          </p:nvSpPr>
          <p:spPr bwMode="auto">
            <a:xfrm>
              <a:off x="-1765300" y="0"/>
              <a:ext cx="1512887" cy="4365625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ysClr val="windowText" lastClr="000000"/>
                  </a:solidFill>
                </a:rPr>
                <a:t>Color palette</a:t>
              </a:r>
            </a:p>
          </p:txBody>
        </p:sp>
        <p:grpSp>
          <p:nvGrpSpPr>
            <p:cNvPr id="8" name="Group 40"/>
            <p:cNvGrpSpPr>
              <a:grpSpLocks/>
            </p:cNvGrpSpPr>
            <p:nvPr/>
          </p:nvGrpSpPr>
          <p:grpSpPr bwMode="auto">
            <a:xfrm>
              <a:off x="-1676173" y="2061157"/>
              <a:ext cx="1334632" cy="576133"/>
              <a:chOff x="-1656631" y="476672"/>
              <a:chExt cx="1333998" cy="576064"/>
            </a:xfrm>
          </p:grpSpPr>
          <p:sp>
            <p:nvSpPr>
              <p:cNvPr id="21" name="Rectangle 19"/>
              <p:cNvSpPr/>
              <p:nvPr/>
            </p:nvSpPr>
            <p:spPr>
              <a:xfrm>
                <a:off x="-1656805" y="476193"/>
                <a:ext cx="539494" cy="57619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197 197 207</a:t>
                </a:r>
              </a:p>
            </p:txBody>
          </p:sp>
          <p:sp>
            <p:nvSpPr>
              <p:cNvPr id="22" name="Rectangle 20"/>
              <p:cNvSpPr/>
              <p:nvPr/>
            </p:nvSpPr>
            <p:spPr>
              <a:xfrm>
                <a:off x="-861846" y="476193"/>
                <a:ext cx="539494" cy="576194"/>
              </a:xfrm>
              <a:prstGeom prst="rect">
                <a:avLst/>
              </a:prstGeom>
              <a:solidFill>
                <a:srgbClr val="6E6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110 110 135</a:t>
                </a:r>
              </a:p>
            </p:txBody>
          </p:sp>
        </p:grpSp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-1675217" y="476729"/>
              <a:ext cx="1332720" cy="576257"/>
              <a:chOff x="-1656631" y="1268636"/>
              <a:chExt cx="1332087" cy="576188"/>
            </a:xfrm>
          </p:grpSpPr>
          <p:sp>
            <p:nvSpPr>
              <p:cNvPr id="19" name="Rectangle 17"/>
              <p:cNvSpPr/>
              <p:nvPr/>
            </p:nvSpPr>
            <p:spPr>
              <a:xfrm>
                <a:off x="-1656805" y="1268055"/>
                <a:ext cx="541080" cy="576194"/>
              </a:xfrm>
              <a:prstGeom prst="rect">
                <a:avLst/>
              </a:prstGeom>
              <a:solidFill>
                <a:srgbClr val="DCBF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220 191 173</a:t>
                </a:r>
              </a:p>
            </p:txBody>
          </p:sp>
          <p:sp>
            <p:nvSpPr>
              <p:cNvPr id="20" name="Rectangle 18"/>
              <p:cNvSpPr/>
              <p:nvPr/>
            </p:nvSpPr>
            <p:spPr>
              <a:xfrm>
                <a:off x="-865019" y="1268055"/>
                <a:ext cx="541081" cy="576194"/>
              </a:xfrm>
              <a:prstGeom prst="rect">
                <a:avLst/>
              </a:prstGeom>
              <a:solidFill>
                <a:srgbClr val="BE8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190 135 122</a:t>
                </a:r>
              </a:p>
            </p:txBody>
          </p:sp>
        </p:grpSp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-1676173" y="1269005"/>
              <a:ext cx="1334632" cy="576133"/>
              <a:chOff x="-1656631" y="2060848"/>
              <a:chExt cx="1333998" cy="576064"/>
            </a:xfrm>
          </p:grpSpPr>
          <p:sp>
            <p:nvSpPr>
              <p:cNvPr id="17" name="Rectangle 15"/>
              <p:cNvSpPr/>
              <p:nvPr/>
            </p:nvSpPr>
            <p:spPr>
              <a:xfrm>
                <a:off x="-861846" y="2060248"/>
                <a:ext cx="539494" cy="57619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58 133 172</a:t>
                </a:r>
              </a:p>
            </p:txBody>
          </p:sp>
          <p:sp>
            <p:nvSpPr>
              <p:cNvPr id="18" name="Rectangle 16"/>
              <p:cNvSpPr/>
              <p:nvPr/>
            </p:nvSpPr>
            <p:spPr>
              <a:xfrm>
                <a:off x="-1656805" y="2060248"/>
                <a:ext cx="539494" cy="57619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148 194 218</a:t>
                </a:r>
              </a:p>
            </p:txBody>
          </p:sp>
        </p:grp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-1676173" y="2853309"/>
              <a:ext cx="1334632" cy="576133"/>
              <a:chOff x="-1656631" y="2852936"/>
              <a:chExt cx="1333998" cy="576064"/>
            </a:xfrm>
          </p:grpSpPr>
          <p:sp>
            <p:nvSpPr>
              <p:cNvPr id="15" name="Rectangle 13"/>
              <p:cNvSpPr/>
              <p:nvPr/>
            </p:nvSpPr>
            <p:spPr>
              <a:xfrm>
                <a:off x="-861846" y="2852470"/>
                <a:ext cx="539494" cy="576193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112 112 112</a:t>
                </a:r>
              </a:p>
            </p:txBody>
          </p:sp>
          <p:sp>
            <p:nvSpPr>
              <p:cNvPr id="16" name="Rectangle 14"/>
              <p:cNvSpPr/>
              <p:nvPr/>
            </p:nvSpPr>
            <p:spPr>
              <a:xfrm>
                <a:off x="-1656805" y="2852470"/>
                <a:ext cx="539494" cy="576193"/>
              </a:xfrm>
              <a:prstGeom prst="rect">
                <a:avLst/>
              </a:prstGeom>
              <a:solidFill>
                <a:srgbClr val="B2B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150 150 150</a:t>
                </a:r>
              </a:p>
            </p:txBody>
          </p:sp>
        </p:grp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-1676173" y="3645459"/>
              <a:ext cx="1334632" cy="576133"/>
              <a:chOff x="-1656631" y="2852936"/>
              <a:chExt cx="1333998" cy="576064"/>
            </a:xfrm>
          </p:grpSpPr>
          <p:sp>
            <p:nvSpPr>
              <p:cNvPr id="13" name="Rectangle 11"/>
              <p:cNvSpPr/>
              <p:nvPr/>
            </p:nvSpPr>
            <p:spPr>
              <a:xfrm>
                <a:off x="-861846" y="2852377"/>
                <a:ext cx="539494" cy="5761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</p:txBody>
          </p:sp>
          <p:sp>
            <p:nvSpPr>
              <p:cNvPr id="14" name="Rectangle 12"/>
              <p:cNvSpPr/>
              <p:nvPr/>
            </p:nvSpPr>
            <p:spPr>
              <a:xfrm>
                <a:off x="-1656805" y="2852377"/>
                <a:ext cx="539494" cy="576194"/>
              </a:xfrm>
              <a:prstGeom prst="rect">
                <a:avLst/>
              </a:prstGeom>
              <a:solidFill>
                <a:srgbClr val="E600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230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40</a:t>
                </a:r>
              </a:p>
            </p:txBody>
          </p:sp>
        </p:grpSp>
      </p:grp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292100" y="0"/>
            <a:ext cx="8556626" cy="519522"/>
          </a:xfrm>
        </p:spPr>
        <p:txBody>
          <a:bodyPr lIns="0"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5" name="Line 4"/>
          <p:cNvSpPr>
            <a:spLocks noChangeShapeType="1"/>
          </p:cNvSpPr>
          <p:nvPr userDrawn="1"/>
        </p:nvSpPr>
        <p:spPr bwMode="auto">
          <a:xfrm>
            <a:off x="0" y="4678043"/>
            <a:ext cx="9144000" cy="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solidFill>
                <a:srgbClr val="000000"/>
              </a:solidFill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9443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6208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3660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573838" y="4812507"/>
            <a:ext cx="1814512" cy="33099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59788" y="4812507"/>
            <a:ext cx="360362" cy="33099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4D1DE35-BB7F-4DD5-83A4-CDADC853E47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xfrm>
            <a:off x="2771776" y="4812507"/>
            <a:ext cx="3597275" cy="33099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RISQ IBF  - 10 05 2016</a:t>
            </a:r>
          </a:p>
        </p:txBody>
      </p:sp>
    </p:spTree>
    <p:extLst>
      <p:ext uri="{BB962C8B-B14F-4D97-AF65-F5344CB8AC3E}">
        <p14:creationId xmlns:p14="http://schemas.microsoft.com/office/powerpoint/2010/main" val="211824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/>
          <p:cNvGraphicFramePr>
            <a:graphicFrameLocks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086097176"/>
              </p:ext>
            </p:extLst>
          </p:nvPr>
        </p:nvGraphicFramePr>
        <p:xfrm>
          <a:off x="1588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299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Picture 120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0"/>
            <a:ext cx="8642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519113"/>
            <a:ext cx="864235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28" name="Rectangle 7"/>
          <p:cNvSpPr txBox="1">
            <a:spLocks noChangeArrowheads="1"/>
          </p:cNvSpPr>
          <p:nvPr/>
        </p:nvSpPr>
        <p:spPr bwMode="gray">
          <a:xfrm>
            <a:off x="8459788" y="4744641"/>
            <a:ext cx="360362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7F4849DB-AA2C-4388-B38F-1186EDB5A5D0}" type="slidenum">
              <a:rPr kumimoji="0" lang="en-US" sz="800" b="1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sz="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27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ＭＳ Ｐゴシック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  <a:ea typeface="ＭＳ Ｐゴシック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  <a:ea typeface="ＭＳ Ｐゴシック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  <a:ea typeface="ＭＳ Ｐゴシック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  <a:ea typeface="ＭＳ Ｐゴシック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ＭＳ Ｐゴシック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300" b="1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3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1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5"/>
          <p:cNvSpPr>
            <a:spLocks noGrp="1" noChangeArrowheads="1"/>
          </p:cNvSpPr>
          <p:nvPr>
            <p:ph type="title"/>
          </p:nvPr>
        </p:nvSpPr>
        <p:spPr>
          <a:xfrm>
            <a:off x="1331641" y="1383619"/>
            <a:ext cx="6335713" cy="1131131"/>
          </a:xfrm>
        </p:spPr>
        <p:txBody>
          <a:bodyPr/>
          <a:lstStyle/>
          <a:p>
            <a:pPr algn="ctr" eaLnBrk="1" hangingPunct="1"/>
            <a:r>
              <a:rPr lang="ru-RU" sz="2800" dirty="0" smtClean="0">
                <a:solidFill>
                  <a:srgbClr val="FF0000"/>
                </a:solidFill>
              </a:rPr>
              <a:t>Тематическое моделирование на данных проводок</a:t>
            </a:r>
            <a:r>
              <a:rPr lang="ru-RU" sz="2800" dirty="0" smtClean="0">
                <a:solidFill>
                  <a:srgbClr val="FF0000"/>
                </a:solidFill>
              </a:rPr>
              <a:t>.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>
                <a:solidFill>
                  <a:srgbClr val="FF0000"/>
                </a:solidFill>
              </a:rPr>
              <a:t>Постановка задачи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00" y="843509"/>
            <a:ext cx="799622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ru-RU" sz="1400" dirty="0"/>
              <a:t>Обучающая </a:t>
            </a:r>
            <a:r>
              <a:rPr lang="ru-RU" sz="1400" dirty="0" smtClean="0"/>
              <a:t>выборка</a:t>
            </a:r>
            <a:r>
              <a:rPr lang="en-US" sz="1400" dirty="0" smtClean="0"/>
              <a:t> </a:t>
            </a:r>
            <a:r>
              <a:rPr lang="ru-RU" sz="1400" dirty="0" smtClean="0"/>
              <a:t>37864 объектов  - 4083 уникальных к</a:t>
            </a:r>
            <a:r>
              <a:rPr lang="ru-RU" sz="1400" dirty="0" smtClean="0"/>
              <a:t>лиентов за 2015 год.</a:t>
            </a:r>
            <a:endParaRPr lang="en-US" sz="1400" dirty="0" smtClean="0"/>
          </a:p>
          <a:p>
            <a:pPr marL="228600" indent="-228600">
              <a:buAutoNum type="arabicPeriod"/>
            </a:pPr>
            <a:r>
              <a:rPr lang="ru-RU" sz="1400" dirty="0" smtClean="0"/>
              <a:t>Целевая переменная банкротство в течении года от даты наблюдения. </a:t>
            </a:r>
          </a:p>
          <a:p>
            <a:pPr marL="228600" indent="-228600">
              <a:buAutoNum type="arabicPeriod"/>
            </a:pPr>
            <a:r>
              <a:rPr lang="ru-RU" sz="1400" dirty="0" smtClean="0"/>
              <a:t>Метод –  логистическая регрессия на признаках сформированных тематической моделью.</a:t>
            </a:r>
            <a:endParaRPr lang="ru-RU" sz="1400" dirty="0" smtClean="0"/>
          </a:p>
          <a:p>
            <a:pPr marL="228600" indent="-228600">
              <a:buAutoNum type="arabicPeriod"/>
            </a:pPr>
            <a:endParaRPr lang="ru-RU" sz="1200" dirty="0" smtClean="0"/>
          </a:p>
          <a:p>
            <a:pPr marL="228600" indent="-228600">
              <a:buAutoNum type="arabicPeriod"/>
            </a:pPr>
            <a:endParaRPr lang="ru-RU" sz="1200" dirty="0" smtClean="0"/>
          </a:p>
          <a:p>
            <a:pPr marL="228600" indent="-228600">
              <a:buAutoNum type="arabicPeriod"/>
            </a:pPr>
            <a:endParaRPr lang="ru-RU" sz="1200" dirty="0" smtClean="0"/>
          </a:p>
        </p:txBody>
      </p:sp>
    </p:spTree>
    <p:extLst>
      <p:ext uri="{BB962C8B-B14F-4D97-AF65-F5344CB8AC3E}">
        <p14:creationId xmlns:p14="http://schemas.microsoft.com/office/powerpoint/2010/main" val="18204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Формирование признакового описания объекта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8304" y="627480"/>
            <a:ext cx="87003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200" dirty="0" smtClean="0"/>
          </a:p>
          <a:p>
            <a:pPr marL="228600" indent="-228600">
              <a:buAutoNum type="arabicPeriod"/>
            </a:pPr>
            <a:r>
              <a:rPr lang="ru-RU" sz="1200" dirty="0" smtClean="0"/>
              <a:t>Объединение комментариев к проводкам за месячный период в один текст</a:t>
            </a:r>
            <a:r>
              <a:rPr lang="en-US" sz="1200" dirty="0" smtClean="0"/>
              <a:t>:</a:t>
            </a:r>
          </a:p>
          <a:p>
            <a:r>
              <a:rPr lang="ru-RU" sz="1200" dirty="0" smtClean="0"/>
              <a:t> </a:t>
            </a:r>
            <a:endParaRPr lang="ru-RU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ru-RU" sz="1200" dirty="0" smtClean="0"/>
          </a:p>
          <a:p>
            <a:r>
              <a:rPr lang="en-US" sz="1200" dirty="0" smtClean="0"/>
              <a:t>    </a:t>
            </a:r>
            <a:r>
              <a:rPr lang="ru-RU" sz="1200" dirty="0" smtClean="0"/>
              <a:t> Результат</a:t>
            </a:r>
            <a:r>
              <a:rPr lang="en-US" sz="1200" dirty="0" smtClean="0"/>
              <a:t>:</a:t>
            </a:r>
            <a:r>
              <a:rPr lang="ru-RU" sz="1200" dirty="0" smtClean="0"/>
              <a:t> </a:t>
            </a:r>
            <a:endParaRPr lang="ru-RU" sz="1200" dirty="0"/>
          </a:p>
          <a:p>
            <a:endParaRPr lang="ru-RU" sz="1200" dirty="0" smtClean="0"/>
          </a:p>
          <a:p>
            <a:endParaRPr lang="ru-RU" sz="1200" dirty="0" smtClean="0"/>
          </a:p>
          <a:p>
            <a:endParaRPr lang="ru-RU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24506"/>
              </p:ext>
            </p:extLst>
          </p:nvPr>
        </p:nvGraphicFramePr>
        <p:xfrm>
          <a:off x="637928" y="1131550"/>
          <a:ext cx="7921100" cy="1833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120"/>
                <a:gridCol w="1008140"/>
                <a:gridCol w="3888540"/>
                <a:gridCol w="2160300"/>
              </a:tblGrid>
              <a:tr h="2160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fclient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ru-RU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Дата</a:t>
                      </a:r>
                      <a:r>
                        <a:rPr lang="ru-RU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проводки</a:t>
                      </a:r>
                      <a:endParaRPr lang="ru-RU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Текст комментария</a:t>
                      </a:r>
                      <a:endParaRPr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Лемматизация</a:t>
                      </a:r>
                      <a:endParaRPr lang="ru-RU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608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R19002169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2015-01-12</a:t>
                      </a:r>
                      <a:endParaRPr lang="ru-RU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'Оплата по Договору N24146 от 02.09.13, НДС не выделяется.</a:t>
                      </a:r>
                      <a:r>
                        <a:rPr lang="en-US" sz="800" dirty="0" smtClean="0"/>
                        <a:t> </a:t>
                      </a:r>
                      <a:r>
                        <a:rPr lang="ru-RU" sz="800" dirty="0" smtClean="0"/>
                        <a:t>MISC комиссия 936.14,</a:t>
                      </a:r>
                      <a:r>
                        <a:rPr lang="en-US" sz="800" dirty="0" smtClean="0"/>
                        <a:t> </a:t>
                      </a:r>
                      <a:r>
                        <a:rPr lang="ru-RU" sz="800" dirty="0" err="1" smtClean="0"/>
                        <a:t>доп.ком</a:t>
                      </a:r>
                      <a:r>
                        <a:rPr lang="ru-RU" sz="800" dirty="0" smtClean="0"/>
                        <a:t>. 384.56 руб., Дата</a:t>
                      </a:r>
                      <a:r>
                        <a:rPr lang="en-US" sz="800" dirty="0" smtClean="0"/>
                        <a:t> </a:t>
                      </a:r>
                      <a:r>
                        <a:rPr lang="ru-RU" sz="800" dirty="0" smtClean="0"/>
                        <a:t>выручки 29-12-14по</a:t>
                      </a:r>
                      <a:r>
                        <a:rPr lang="en-US" sz="800" dirty="0" smtClean="0"/>
                        <a:t> </a:t>
                      </a:r>
                      <a:r>
                        <a:rPr lang="ru-RU" sz="800" dirty="0" smtClean="0"/>
                        <a:t>10-01-15/VISA/SD37442.00,</a:t>
                      </a:r>
                      <a:r>
                        <a:rPr lang="en-US" sz="800" dirty="0" smtClean="0"/>
                        <a:t> </a:t>
                      </a:r>
                      <a:r>
                        <a:rPr lang="ru-RU" sz="800" dirty="0" smtClean="0"/>
                        <a:t>CM823.72,AD384.56,</a:t>
                      </a:r>
                      <a:r>
                        <a:rPr lang="en-US" sz="800" dirty="0" smtClean="0"/>
                        <a:t> </a:t>
                      </a:r>
                      <a:r>
                        <a:rPr lang="ru-RU" sz="800" dirty="0" smtClean="0"/>
                        <a:t>MAST/SD5110.00,</a:t>
                      </a:r>
                      <a:r>
                        <a:rPr lang="en-US" sz="800" dirty="0" smtClean="0"/>
                        <a:t> </a:t>
                      </a:r>
                      <a:r>
                        <a:rPr lang="ru-RU" sz="800" dirty="0" smtClean="0"/>
                        <a:t>CM112.42</a:t>
                      </a:r>
                      <a:endParaRPr 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/>
                        <a:t>оплата по договор </a:t>
                      </a:r>
                      <a:r>
                        <a:rPr lang="ru-RU" sz="800" dirty="0" err="1" smtClean="0"/>
                        <a:t>ндс</a:t>
                      </a:r>
                      <a:r>
                        <a:rPr lang="ru-RU" sz="800" dirty="0" smtClean="0"/>
                        <a:t> не выделяться </a:t>
                      </a:r>
                      <a:r>
                        <a:rPr lang="ru-RU" sz="800" dirty="0" err="1" smtClean="0"/>
                        <a:t>misc</a:t>
                      </a:r>
                      <a:r>
                        <a:rPr lang="ru-RU" sz="800" dirty="0" smtClean="0"/>
                        <a:t> комиссия </a:t>
                      </a:r>
                      <a:r>
                        <a:rPr lang="ru-RU" sz="800" dirty="0" err="1" smtClean="0"/>
                        <a:t>доп</a:t>
                      </a:r>
                      <a:r>
                        <a:rPr lang="ru-RU" sz="800" dirty="0" smtClean="0"/>
                        <a:t> ком  рубль дата выручка по </a:t>
                      </a:r>
                      <a:r>
                        <a:rPr lang="ru-RU" sz="800" dirty="0" err="1" smtClean="0"/>
                        <a:t>mast</a:t>
                      </a:r>
                      <a:endParaRPr lang="ru-RU" sz="800" dirty="0" smtClean="0"/>
                    </a:p>
                    <a:p>
                      <a:r>
                        <a:rPr lang="ru-RU" sz="800" dirty="0" err="1" smtClean="0"/>
                        <a:t>visa</a:t>
                      </a:r>
                      <a:endParaRPr lang="ru-RU" sz="800" dirty="0"/>
                    </a:p>
                  </a:txBody>
                  <a:tcPr anchor="ctr"/>
                </a:tc>
              </a:tr>
              <a:tr h="45112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R19002169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2015-01-28</a:t>
                      </a:r>
                      <a:endParaRPr lang="ru-RU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Оплата по Договору N24146 от 02.09.13, НДС не выделяется. MISC комиссия 623.79, Дата выручки 12-01-15по16-01</a:t>
                      </a:r>
                      <a:r>
                        <a:rPr lang="ru-RU" sz="800" baseline="0" dirty="0" smtClean="0"/>
                        <a:t> </a:t>
                      </a:r>
                      <a:r>
                        <a:rPr lang="ru-RU" sz="800" dirty="0" smtClean="0"/>
                        <a:t>15/MAST/SD12216.00,CM268.75,VISA/SD16138.00,CM355.04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/>
                        <a:t>оплата по договор </a:t>
                      </a:r>
                      <a:r>
                        <a:rPr lang="ru-RU" sz="800" dirty="0" err="1" smtClean="0"/>
                        <a:t>ндс</a:t>
                      </a:r>
                      <a:r>
                        <a:rPr lang="ru-RU" sz="800" dirty="0" smtClean="0"/>
                        <a:t> не выделяться </a:t>
                      </a:r>
                      <a:r>
                        <a:rPr lang="ru-RU" sz="800" dirty="0" err="1" smtClean="0"/>
                        <a:t>misc</a:t>
                      </a:r>
                      <a:r>
                        <a:rPr lang="ru-RU" sz="800" dirty="0" smtClean="0"/>
                        <a:t> комиссия </a:t>
                      </a:r>
                      <a:r>
                        <a:rPr lang="ru-RU" sz="800" dirty="0" err="1" smtClean="0"/>
                        <a:t>доп</a:t>
                      </a:r>
                      <a:r>
                        <a:rPr lang="ru-RU" sz="800" dirty="0" smtClean="0"/>
                        <a:t> ком  рубль дата выручка по </a:t>
                      </a:r>
                      <a:r>
                        <a:rPr lang="ru-RU" sz="800" dirty="0" err="1" smtClean="0"/>
                        <a:t>mast</a:t>
                      </a:r>
                      <a:endParaRPr lang="ru-RU" sz="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err="1" smtClean="0"/>
                        <a:t>visa</a:t>
                      </a:r>
                      <a:endParaRPr lang="ru-RU" sz="800" dirty="0"/>
                    </a:p>
                  </a:txBody>
                  <a:tcPr anchor="ctr"/>
                </a:tc>
              </a:tr>
              <a:tr h="40127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R19002169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2015-01-31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ФЕДОРОВА ОЛЬГА АЛЕКСЕЕВНА внесено на счет ИП 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800" dirty="0" err="1" smtClean="0"/>
                        <a:t>фёдоров</a:t>
                      </a:r>
                      <a:r>
                        <a:rPr lang="ru-RU" sz="800" dirty="0" smtClean="0"/>
                        <a:t> </a:t>
                      </a:r>
                      <a:r>
                        <a:rPr lang="ru-RU" sz="800" dirty="0" err="1" smtClean="0"/>
                        <a:t>ольга</a:t>
                      </a:r>
                      <a:r>
                        <a:rPr lang="ru-RU" sz="800" dirty="0" smtClean="0"/>
                        <a:t> </a:t>
                      </a:r>
                      <a:r>
                        <a:rPr lang="ru-RU" sz="800" dirty="0" err="1" smtClean="0"/>
                        <a:t>алексей</a:t>
                      </a:r>
                      <a:r>
                        <a:rPr lang="ru-RU" sz="800" dirty="0" smtClean="0"/>
                        <a:t> внести на счёт </a:t>
                      </a:r>
                      <a:r>
                        <a:rPr lang="ru-RU" sz="800" dirty="0" err="1" smtClean="0"/>
                        <a:t>ип</a:t>
                      </a:r>
                      <a:r>
                        <a:rPr lang="ru-RU" sz="800" dirty="0" smtClean="0"/>
                        <a:t> </a:t>
                      </a:r>
                      <a:endParaRPr lang="ru-RU" sz="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682175"/>
              </p:ext>
            </p:extLst>
          </p:nvPr>
        </p:nvGraphicFramePr>
        <p:xfrm>
          <a:off x="611450" y="3579890"/>
          <a:ext cx="7921100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120"/>
                <a:gridCol w="945657"/>
                <a:gridCol w="6111323"/>
              </a:tblGrid>
              <a:tr h="2160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fclient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ru-RU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Дата</a:t>
                      </a:r>
                      <a:r>
                        <a:rPr lang="ru-RU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проводки</a:t>
                      </a:r>
                      <a:endParaRPr lang="ru-RU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Лемматизация</a:t>
                      </a:r>
                      <a:endParaRPr lang="ru-RU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60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R19002169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2015-01-31</a:t>
                      </a:r>
                      <a:endParaRPr lang="ru-RU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/>
                        <a:t>оплата по договор </a:t>
                      </a:r>
                      <a:r>
                        <a:rPr lang="ru-RU" sz="800" dirty="0" err="1" smtClean="0"/>
                        <a:t>ндс</a:t>
                      </a:r>
                      <a:r>
                        <a:rPr lang="ru-RU" sz="800" dirty="0" smtClean="0"/>
                        <a:t> не выделяться </a:t>
                      </a:r>
                      <a:r>
                        <a:rPr lang="ru-RU" sz="800" dirty="0" err="1" smtClean="0"/>
                        <a:t>misc</a:t>
                      </a:r>
                      <a:r>
                        <a:rPr lang="ru-RU" sz="800" dirty="0" smtClean="0"/>
                        <a:t> комиссия </a:t>
                      </a:r>
                      <a:r>
                        <a:rPr lang="ru-RU" sz="800" dirty="0" err="1" smtClean="0"/>
                        <a:t>доп</a:t>
                      </a:r>
                      <a:r>
                        <a:rPr lang="ru-RU" sz="800" dirty="0" smtClean="0"/>
                        <a:t> ком  рубль дата выручка по </a:t>
                      </a:r>
                      <a:r>
                        <a:rPr lang="ru-RU" sz="800" dirty="0" err="1" smtClean="0"/>
                        <a:t>mast</a:t>
                      </a:r>
                      <a:endParaRPr lang="ru-RU" sz="800" dirty="0" smtClean="0"/>
                    </a:p>
                    <a:p>
                      <a:pPr algn="l"/>
                      <a:r>
                        <a:rPr lang="en-US" sz="800" dirty="0" smtClean="0"/>
                        <a:t>v</a:t>
                      </a:r>
                      <a:r>
                        <a:rPr lang="ru-RU" sz="800" dirty="0" err="1" smtClean="0"/>
                        <a:t>isa</a:t>
                      </a:r>
                      <a:r>
                        <a:rPr lang="ru-RU" sz="800" baseline="0" dirty="0" smtClean="0"/>
                        <a:t> </a:t>
                      </a:r>
                      <a:r>
                        <a:rPr lang="ru-RU" sz="800" dirty="0" smtClean="0"/>
                        <a:t>оплата по договор </a:t>
                      </a:r>
                      <a:r>
                        <a:rPr lang="ru-RU" sz="800" dirty="0" err="1" smtClean="0"/>
                        <a:t>ндс</a:t>
                      </a:r>
                      <a:r>
                        <a:rPr lang="ru-RU" sz="800" dirty="0" smtClean="0"/>
                        <a:t> не выделяться </a:t>
                      </a:r>
                      <a:r>
                        <a:rPr lang="ru-RU" sz="800" dirty="0" err="1" smtClean="0"/>
                        <a:t>misc</a:t>
                      </a:r>
                      <a:r>
                        <a:rPr lang="ru-RU" sz="800" dirty="0" smtClean="0"/>
                        <a:t> комиссия </a:t>
                      </a:r>
                      <a:r>
                        <a:rPr lang="ru-RU" sz="800" dirty="0" err="1" smtClean="0"/>
                        <a:t>доп</a:t>
                      </a:r>
                      <a:r>
                        <a:rPr lang="ru-RU" sz="800" dirty="0" smtClean="0"/>
                        <a:t> ком  рубль дата выручка по </a:t>
                      </a:r>
                      <a:r>
                        <a:rPr lang="ru-RU" sz="800" dirty="0" err="1" smtClean="0"/>
                        <a:t>mast</a:t>
                      </a:r>
                      <a:endParaRPr lang="ru-RU" sz="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v</a:t>
                      </a:r>
                      <a:r>
                        <a:rPr lang="ru-RU" sz="800" dirty="0" err="1" smtClean="0"/>
                        <a:t>isa</a:t>
                      </a:r>
                      <a:r>
                        <a:rPr lang="ru-RU" sz="800" dirty="0" smtClean="0"/>
                        <a:t> </a:t>
                      </a:r>
                      <a:r>
                        <a:rPr lang="ru-RU" sz="800" dirty="0" err="1" smtClean="0"/>
                        <a:t>фёдоров</a:t>
                      </a:r>
                      <a:r>
                        <a:rPr lang="ru-RU" sz="800" dirty="0" smtClean="0"/>
                        <a:t> </a:t>
                      </a:r>
                      <a:r>
                        <a:rPr lang="ru-RU" sz="800" dirty="0" err="1" smtClean="0"/>
                        <a:t>ольга</a:t>
                      </a:r>
                      <a:r>
                        <a:rPr lang="ru-RU" sz="800" dirty="0" smtClean="0"/>
                        <a:t> </a:t>
                      </a:r>
                      <a:r>
                        <a:rPr lang="ru-RU" sz="800" dirty="0" err="1" smtClean="0"/>
                        <a:t>алексей</a:t>
                      </a:r>
                      <a:r>
                        <a:rPr lang="ru-RU" sz="800" dirty="0" smtClean="0"/>
                        <a:t> внести на счёт </a:t>
                      </a:r>
                      <a:r>
                        <a:rPr lang="ru-RU" sz="800" dirty="0" err="1" smtClean="0"/>
                        <a:t>ип</a:t>
                      </a:r>
                      <a:r>
                        <a:rPr lang="ru-RU" sz="800" dirty="0" smtClean="0"/>
                        <a:t> </a:t>
                      </a:r>
                    </a:p>
                    <a:p>
                      <a:pPr algn="ctr"/>
                      <a:endParaRPr lang="ru-RU" sz="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1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Темат</a:t>
            </a:r>
            <a:r>
              <a:rPr lang="ru-RU" dirty="0" smtClean="0">
                <a:solidFill>
                  <a:srgbClr val="FF0000"/>
                </a:solidFill>
              </a:rPr>
              <a:t>ическое моделирование</a:t>
            </a:r>
            <a:endParaRPr lang="ru-RU" dirty="0"/>
          </a:p>
        </p:txBody>
      </p:sp>
      <p:pic>
        <p:nvPicPr>
          <p:cNvPr id="6021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565150"/>
            <a:ext cx="8591550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0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Формирование признаков на основе тематик.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68140"/>
              </p:ext>
            </p:extLst>
          </p:nvPr>
        </p:nvGraphicFramePr>
        <p:xfrm>
          <a:off x="2123660" y="843510"/>
          <a:ext cx="3672510" cy="25390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53330"/>
                <a:gridCol w="858880"/>
                <a:gridCol w="1373333"/>
                <a:gridCol w="786967"/>
              </a:tblGrid>
              <a:tr h="50407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smtClean="0">
                          <a:effectLst/>
                        </a:rPr>
                        <a:t>fclient1</a:t>
                      </a:r>
                      <a:endParaRPr lang="ru-RU" sz="1100" u="none" strike="noStrike" kern="1200" dirty="0" smtClean="0">
                        <a:effectLst/>
                      </a:endParaRPr>
                    </a:p>
                    <a:p>
                      <a:pPr marL="0" algn="ctr" defTabSz="914400" rtl="0" eaLnBrk="1" fontAlgn="b" latinLnBrk="0" hangingPunct="1"/>
                      <a:r>
                        <a:rPr lang="ru-RU" sz="1100" u="none" strike="noStrike" kern="1200" dirty="0" smtClean="0">
                          <a:effectLst/>
                        </a:rPr>
                        <a:t>октябрь</a:t>
                      </a:r>
                      <a:r>
                        <a:rPr lang="ru-RU" sz="1100" u="none" strike="noStrike" kern="1200" dirty="0">
                          <a:effectLst/>
                        </a:rPr>
                        <a:t/>
                      </a:r>
                      <a:br>
                        <a:rPr lang="ru-RU" sz="1100" u="none" strike="noStrike" kern="1200" dirty="0">
                          <a:effectLst/>
                        </a:rPr>
                      </a:br>
                      <a:endParaRPr lang="ru-RU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100" u="none" strike="noStrike" kern="1200" dirty="0" smtClean="0">
                          <a:effectLst/>
                        </a:rPr>
                        <a:t>Обороты клиента</a:t>
                      </a:r>
                      <a:endParaRPr lang="ru-RU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100" u="none" strike="noStrike" kern="1200" dirty="0" smtClean="0">
                          <a:effectLst/>
                        </a:rPr>
                        <a:t>Оборот по тематике</a:t>
                      </a:r>
                      <a:endParaRPr lang="ru-RU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507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sbj0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20%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100" u="none" strike="noStrike" kern="1200" dirty="0" smtClean="0">
                          <a:effectLst/>
                        </a:rPr>
                        <a:t>1 000 000</a:t>
                      </a:r>
                      <a:endParaRPr lang="ru-RU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100" u="none" strike="noStrike" kern="1200" dirty="0" smtClean="0">
                          <a:effectLst/>
                        </a:rPr>
                        <a:t>200 000</a:t>
                      </a:r>
                      <a:endParaRPr lang="ru-RU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507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sbj1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80%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none" strike="noStrike" kern="1200" dirty="0" smtClean="0">
                          <a:effectLst/>
                        </a:rPr>
                        <a:t>1 000 000</a:t>
                      </a:r>
                    </a:p>
                    <a:p>
                      <a:pPr marL="0" algn="ctr" defTabSz="914400" rtl="0" eaLnBrk="1" fontAlgn="b" latinLnBrk="0" hangingPunct="1"/>
                      <a:endParaRPr lang="ru-RU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100" u="none" strike="noStrike" kern="1200" dirty="0" smtClean="0">
                          <a:effectLst/>
                        </a:rPr>
                        <a:t>800 000</a:t>
                      </a:r>
                      <a:endParaRPr lang="ru-RU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507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sbj2</a:t>
                      </a:r>
                      <a:br>
                        <a:rPr lang="en-US" sz="1100" u="none" strike="noStrike">
                          <a:effectLst/>
                        </a:rPr>
                      </a:b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none" strike="noStrike" kern="1200" dirty="0" smtClean="0">
                          <a:effectLst/>
                        </a:rPr>
                        <a:t>1 000 000</a:t>
                      </a:r>
                    </a:p>
                    <a:p>
                      <a:pPr marL="0" algn="ctr" defTabSz="914400" rtl="0" eaLnBrk="1" fontAlgn="b" latinLnBrk="0" hangingPunct="1"/>
                      <a:endParaRPr lang="ru-RU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100" u="none" strike="noStrike" kern="1200" dirty="0" smtClean="0">
                          <a:effectLst/>
                        </a:rPr>
                        <a:t>0</a:t>
                      </a:r>
                      <a:endParaRPr lang="ru-RU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507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sbj3</a:t>
                      </a:r>
                      <a:br>
                        <a:rPr lang="en-US" sz="1100" u="none" strike="noStrike">
                          <a:effectLst/>
                        </a:rPr>
                      </a:b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none" strike="noStrike" kern="1200" dirty="0" smtClean="0">
                          <a:effectLst/>
                        </a:rPr>
                        <a:t>1 000 000</a:t>
                      </a:r>
                    </a:p>
                    <a:p>
                      <a:pPr marL="0" algn="ctr" defTabSz="914400" rtl="0" eaLnBrk="1" fontAlgn="b" latinLnBrk="0" hangingPunct="1"/>
                      <a:endParaRPr lang="ru-RU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100" u="none" strike="noStrike" kern="1200" dirty="0" smtClean="0">
                          <a:effectLst/>
                        </a:rPr>
                        <a:t>0</a:t>
                      </a:r>
                      <a:endParaRPr lang="ru-RU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1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Результат работы модели тематического моделирования.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22722"/>
              </p:ext>
            </p:extLst>
          </p:nvPr>
        </p:nvGraphicFramePr>
        <p:xfrm>
          <a:off x="677029" y="970438"/>
          <a:ext cx="7705070" cy="288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50"/>
                <a:gridCol w="1260176"/>
                <a:gridCol w="5364744"/>
              </a:tblGrid>
              <a:tr h="92221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Тематики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Корреляция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Спирмена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Слова определяющие темы 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8100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dirty="0" smtClean="0"/>
                        <a:t>sbj33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dirty="0" smtClean="0"/>
                        <a:t>-0.107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по сумма от </a:t>
                      </a:r>
                      <a:r>
                        <a:rPr lang="ru-RU" sz="1200" dirty="0" err="1" smtClean="0"/>
                        <a:t>сч</a:t>
                      </a:r>
                      <a:r>
                        <a:rPr lang="ru-RU" sz="1200" dirty="0" smtClean="0"/>
                        <a:t> налог оплата  договор транспортный </a:t>
                      </a:r>
                      <a:endParaRPr lang="en-US" sz="1200" dirty="0" smtClean="0"/>
                    </a:p>
                  </a:txBody>
                  <a:tcPr anchor="ctr"/>
                </a:tc>
              </a:tr>
              <a:tr h="45497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dirty="0" smtClean="0"/>
                        <a:t>sbj29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dirty="0" smtClean="0"/>
                        <a:t>-0.104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от </a:t>
                      </a:r>
                      <a:r>
                        <a:rPr lang="ru-RU" sz="1200" dirty="0" err="1" smtClean="0"/>
                        <a:t>ндс</a:t>
                      </a:r>
                      <a:r>
                        <a:rPr lang="ru-RU" sz="1200" dirty="0" smtClean="0"/>
                        <a:t> 18 товар накладный договор</a:t>
                      </a:r>
                      <a:endParaRPr lang="ru-RU" sz="1200" dirty="0"/>
                    </a:p>
                  </a:txBody>
                  <a:tcPr anchor="ctr"/>
                </a:tc>
              </a:tr>
              <a:tr h="46110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dirty="0" smtClean="0"/>
                        <a:t>sbj22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dirty="0" smtClean="0"/>
                        <a:t>-0.10</a:t>
                      </a:r>
                      <a:r>
                        <a:rPr lang="ru-RU" sz="1200" dirty="0" smtClean="0"/>
                        <a:t>2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без </a:t>
                      </a:r>
                      <a:r>
                        <a:rPr lang="ru-RU" sz="1200" dirty="0" err="1" smtClean="0"/>
                        <a:t>ндс</a:t>
                      </a:r>
                      <a:r>
                        <a:rPr lang="ru-RU" sz="1200" dirty="0" smtClean="0"/>
                        <a:t> от по год сумма с услуга питание и накладный </a:t>
                      </a:r>
                      <a:r>
                        <a:rPr lang="ru-RU" sz="1200" dirty="0" err="1" smtClean="0"/>
                        <a:t>накл</a:t>
                      </a:r>
                      <a:r>
                        <a:rPr lang="ru-RU" sz="1200" dirty="0" smtClean="0"/>
                        <a:t> </a:t>
                      </a:r>
                      <a:endParaRPr lang="ru-RU" sz="1200" dirty="0"/>
                    </a:p>
                  </a:txBody>
                  <a:tcPr anchor="ctr"/>
                </a:tc>
              </a:tr>
              <a:tr h="46110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dirty="0" smtClean="0"/>
                        <a:t>sbj39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200" dirty="0" smtClean="0"/>
                        <a:t>-0.099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за по сумма не без </a:t>
                      </a:r>
                      <a:r>
                        <a:rPr lang="ru-RU" sz="1200" dirty="0" err="1" smtClean="0"/>
                        <a:t>ндс</a:t>
                      </a:r>
                      <a:r>
                        <a:rPr lang="ru-RU" sz="1200" dirty="0" smtClean="0"/>
                        <a:t> договор операция  средство и </a:t>
                      </a:r>
                      <a:r>
                        <a:rPr lang="ru-RU" sz="1200" dirty="0" err="1" smtClean="0"/>
                        <a:t>сч</a:t>
                      </a:r>
                      <a:r>
                        <a:rPr lang="ru-RU" sz="1200" dirty="0" smtClean="0"/>
                        <a:t> возврат дата </a:t>
                      </a:r>
                      <a:endParaRPr lang="ru-RU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8749850" y="3850838"/>
            <a:ext cx="799622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ru-RU" sz="1400" dirty="0"/>
              <a:t>Обучающая </a:t>
            </a:r>
            <a:r>
              <a:rPr lang="ru-RU" sz="1400" dirty="0" smtClean="0"/>
              <a:t>выборка</a:t>
            </a:r>
            <a:r>
              <a:rPr lang="en-US" sz="1400" dirty="0" smtClean="0"/>
              <a:t> </a:t>
            </a:r>
            <a:r>
              <a:rPr lang="ru-RU" sz="1400" dirty="0" smtClean="0"/>
              <a:t>37864 объектов - 4083 уникальных к</a:t>
            </a:r>
            <a:r>
              <a:rPr lang="ru-RU" sz="1400" dirty="0" smtClean="0"/>
              <a:t>лиентов за 2015 год.</a:t>
            </a:r>
            <a:endParaRPr lang="en-US" sz="1400" dirty="0" smtClean="0"/>
          </a:p>
          <a:p>
            <a:pPr marL="228600" indent="-228600">
              <a:buAutoNum type="arabicPeriod"/>
            </a:pPr>
            <a:r>
              <a:rPr lang="ru-RU" sz="1400" dirty="0" smtClean="0"/>
              <a:t>Целевая переменная банкротство в течении года от даты наблюдения. </a:t>
            </a:r>
          </a:p>
          <a:p>
            <a:pPr marL="228600" indent="-228600">
              <a:buAutoNum type="arabicPeriod"/>
            </a:pPr>
            <a:r>
              <a:rPr lang="ru-RU" sz="1400" dirty="0" smtClean="0"/>
              <a:t>Метод –  логистическая регрессия на признаках сформированных тематической моделью.</a:t>
            </a:r>
            <a:endParaRPr lang="ru-RU" sz="1400" dirty="0" smtClean="0"/>
          </a:p>
          <a:p>
            <a:pPr marL="228600" indent="-228600">
              <a:buAutoNum type="arabicPeriod"/>
            </a:pPr>
            <a:endParaRPr lang="ru-RU" sz="1200" dirty="0" smtClean="0"/>
          </a:p>
          <a:p>
            <a:pPr marL="228600" indent="-228600">
              <a:buAutoNum type="arabicPeriod"/>
            </a:pPr>
            <a:endParaRPr lang="ru-RU" sz="1200" dirty="0" smtClean="0"/>
          </a:p>
          <a:p>
            <a:pPr marL="228600" indent="-228600">
              <a:buAutoNum type="arabicPeriod"/>
            </a:pPr>
            <a:endParaRPr lang="ru-RU" sz="1200" dirty="0" smtClean="0"/>
          </a:p>
        </p:txBody>
      </p:sp>
    </p:spTree>
    <p:extLst>
      <p:ext uri="{BB962C8B-B14F-4D97-AF65-F5344CB8AC3E}">
        <p14:creationId xmlns:p14="http://schemas.microsoft.com/office/powerpoint/2010/main" val="953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Логистическая регрессия.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-8749850" y="3850838"/>
            <a:ext cx="799622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ru-RU" sz="1400" dirty="0"/>
              <a:t>Обучающая </a:t>
            </a:r>
            <a:r>
              <a:rPr lang="ru-RU" sz="1400" dirty="0" smtClean="0"/>
              <a:t>выборка</a:t>
            </a:r>
            <a:r>
              <a:rPr lang="en-US" sz="1400" dirty="0" smtClean="0"/>
              <a:t> </a:t>
            </a:r>
            <a:r>
              <a:rPr lang="ru-RU" sz="1400" dirty="0" smtClean="0"/>
              <a:t>37864 объектов - 4083 уникальных к</a:t>
            </a:r>
            <a:r>
              <a:rPr lang="ru-RU" sz="1400" dirty="0" smtClean="0"/>
              <a:t>лиентов за 2015 год.</a:t>
            </a:r>
            <a:endParaRPr lang="en-US" sz="1400" dirty="0" smtClean="0"/>
          </a:p>
          <a:p>
            <a:pPr marL="228600" indent="-228600">
              <a:buAutoNum type="arabicPeriod"/>
            </a:pPr>
            <a:r>
              <a:rPr lang="ru-RU" sz="1400" dirty="0" smtClean="0"/>
              <a:t>Целевая переменная банкротство в течении года от даты наблюдения. </a:t>
            </a:r>
          </a:p>
          <a:p>
            <a:pPr marL="228600" indent="-228600">
              <a:buAutoNum type="arabicPeriod"/>
            </a:pPr>
            <a:r>
              <a:rPr lang="ru-RU" sz="1400" dirty="0" smtClean="0"/>
              <a:t>Метод –  логистическая регрессия на признаках сформированных тематической моделью.</a:t>
            </a:r>
            <a:endParaRPr lang="ru-RU" sz="1400" dirty="0" smtClean="0"/>
          </a:p>
          <a:p>
            <a:pPr marL="228600" indent="-228600">
              <a:buAutoNum type="arabicPeriod"/>
            </a:pPr>
            <a:endParaRPr lang="ru-RU" sz="1200" dirty="0" smtClean="0"/>
          </a:p>
          <a:p>
            <a:pPr marL="228600" indent="-228600">
              <a:buAutoNum type="arabicPeriod"/>
            </a:pPr>
            <a:endParaRPr lang="ru-RU" sz="1200" dirty="0" smtClean="0"/>
          </a:p>
          <a:p>
            <a:pPr marL="228600" indent="-228600">
              <a:buAutoNum type="arabicPeriod"/>
            </a:pPr>
            <a:endParaRPr lang="ru-RU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755470" y="987530"/>
                <a:ext cx="72010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 algn="ctr">
                  <a:buAutoNum type="arabicPeriod"/>
                </a:pPr>
                <a:endParaRPr lang="en-US" dirty="0" smtClean="0"/>
              </a:p>
              <a:p>
                <a:pPr algn="ctr"/>
                <a:r>
                  <a:rPr lang="ru-RU" dirty="0" smtClean="0"/>
                  <a:t>Проверка качества модели на кросс</a:t>
                </a:r>
                <a:r>
                  <a:rPr lang="en-US" dirty="0" smtClean="0"/>
                  <a:t>-</a:t>
                </a:r>
                <a:r>
                  <a:rPr lang="ru-RU" dirty="0" err="1" smtClean="0"/>
                  <a:t>валидации</a:t>
                </a:r>
                <a:r>
                  <a:rPr lang="ru-RU" dirty="0" smtClean="0"/>
                  <a:t> на 5 </a:t>
                </a:r>
                <a:r>
                  <a:rPr lang="ru-RU" dirty="0" err="1" smtClean="0"/>
                  <a:t>фолдов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algn="ctr"/>
                <a:r>
                  <a:rPr lang="ru-RU" dirty="0" smtClean="0"/>
                  <a:t> 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ROC-AUC 0.57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ru-RU" dirty="0" smtClean="0"/>
                  <a:t>0</a:t>
                </a:r>
                <a:r>
                  <a:rPr lang="en-US" dirty="0" smtClean="0"/>
                  <a:t>.02  </a:t>
                </a:r>
                <a:endParaRPr lang="en-US" dirty="0"/>
              </a:p>
              <a:p>
                <a:pPr marL="228600" indent="-228600"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70" y="987530"/>
                <a:ext cx="7201000" cy="14773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2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3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24&quot;&gt;&lt;elem m_fUsage=&quot;5.28200426442628860000E+000&quot;&gt;&lt;m_ppcolschidx val=&quot;0&quot;/&gt;&lt;m_rgb r=&quot;6e&quot; g=&quot;6e&quot; b=&quot;87&quot;/&gt;&lt;/elem&gt;&lt;elem m_fUsage=&quot;1.92089070622751270000E+000&quot;&gt;&lt;m_ppcolschidx val=&quot;0&quot;/&gt;&lt;m_rgb r=&quot;f3&quot; g=&quot;b0&quot; b=&quot;34&quot;/&gt;&lt;/elem&gt;&lt;elem m_fUsage=&quot;1.52350479013369510000E+000&quot;&gt;&lt;m_ppcolschidx val=&quot;0&quot;/&gt;&lt;m_rgb r=&quot;c5&quot; g=&quot;c5&quot; b=&quot;cf&quot;/&gt;&lt;/elem&gt;&lt;elem m_fUsage=&quot;5.30663525792259170000E-001&quot;&gt;&lt;m_ppcolschidx val=&quot;0&quot;/&gt;&lt;m_rgb r=&quot;e6&quot; g=&quot;0&quot; b=&quot;28&quot;/&gt;&lt;/elem&gt;&lt;elem m_fUsage=&quot;3.37743715328894080000E-001&quot;&gt;&lt;m_ppcolschidx val=&quot;0&quot;/&gt;&lt;m_rgb r=&quot;ee&quot; g=&quot;df&quot; b=&quot;d7&quot;/&gt;&lt;/elem&gt;&lt;elem m_fUsage=&quot;3.01256805200229790000E-001&quot;&gt;&lt;m_ppcolschidx val=&quot;0&quot;/&gt;&lt;m_rgb r=&quot;f7&quot; g=&quot;c9&quot; b=&quot;75&quot;/&gt;&lt;/elem&gt;&lt;elem m_fUsage=&quot;6.09442311349709800000E-002&quot;&gt;&lt;m_ppcolschidx val=&quot;0&quot;/&gt;&lt;m_rgb r=&quot;dc&quot; g=&quot;bf&quot; b=&quot;ad&quot;/&gt;&lt;/elem&gt;&lt;elem m_fUsage=&quot;4.28039591369649140000E-002&quot;&gt;&lt;m_ppcolschidx val=&quot;0&quot;/&gt;&lt;m_rgb r=&quot;be&quot; g=&quot;87&quot; b=&quot;7a&quot;/&gt;&lt;/elem&gt;&lt;elem m_fUsage=&quot;1.31199746638872290000E-004&quot;&gt;&lt;m_ppcolschidx val=&quot;0&quot;/&gt;&lt;m_rgb r=&quot;3a&quot; g=&quot;85&quot; b=&quot;ac&quot;/&gt;&lt;/elem&gt;&lt;elem m_fUsage=&quot;5.67992372885503770000E-005&quot;&gt;&lt;m_ppcolschidx val=&quot;0&quot;/&gt;&lt;m_rgb r=&quot;94&quot; g=&quot;c2&quot; b=&quot;da&quot;/&gt;&lt;/elem&gt;&lt;elem m_fUsage=&quot;8.51757513713439420000E-010&quot;&gt;&lt;m_ppcolschidx val=&quot;0&quot;/&gt;&lt;m_rgb r=&quot;2c&quot; g=&quot;64&quot; b=&quot;81&quot;/&gt;&lt;/elem&gt;&lt;elem m_fUsage=&quot;6.89923586107885880000E-010&quot;&gt;&lt;m_ppcolschidx val=&quot;0&quot;/&gt;&lt;m_rgb r=&quot;81&quot; g=&quot;b8&quot; b=&quot;d4&quot;/&gt;&lt;/elem&gt;&lt;elem m_fUsage=&quot;5.96331687713216730000E-010&quot;&gt;&lt;m_ppcolschidx val=&quot;0&quot;/&gt;&lt;m_rgb r=&quot;d5&quot; g=&quot;e7&quot; b=&quot;f1&quot;/&gt;&lt;/elem&gt;&lt;elem m_fUsage=&quot;2.56701237844499770000E-010&quot;&gt;&lt;m_ppcolschidx val=&quot;0&quot;/&gt;&lt;m_rgb r=&quot;bf&quot; g=&quot;89&quot; b=&quot;68&quot;/&gt;&lt;/elem&gt;&lt;elem m_fUsage=&quot;2.45995397838805170000E-010&quot;&gt;&lt;m_ppcolschidx val=&quot;0&quot;/&gt;&lt;m_rgb r=&quot;b1&quot; g=&quot;d0&quot; b=&quot;e3&quot;/&gt;&lt;/elem&gt;&lt;elem m_fUsage=&quot;2.07928002654044830000E-010&quot;&gt;&lt;m_ppcolschidx val=&quot;0&quot;/&gt;&lt;m_rgb r=&quot;ea&quot; g=&quot;d9&quot; b=&quot;ce&quot;/&gt;&lt;/elem&gt;&lt;elem m_fUsage=&quot;1.99256272249432190000E-010&quot;&gt;&lt;m_ppcolschidx val=&quot;0&quot;/&gt;&lt;m_rgb r=&quot;d5&quot; g=&quot;e7&quot; b=&quot;18&quot;/&gt;&lt;/elem&gt;&lt;elem m_fUsage=&quot;1.87135202388640360000E-010&quot;&gt;&lt;m_ppcolschidx val=&quot;0&quot;/&gt;&lt;m_rgb r=&quot;f1&quot; g=&quot;e5&quot; b=&quot;de&quot;/&gt;&lt;/elem&gt;&lt;elem m_fUsage=&quot;1.68421682149776330000E-010&quot;&gt;&lt;m_ppcolschidx val=&quot;0&quot;/&gt;&lt;m_rgb r=&quot;f8&quot; g=&quot;f2&quot; b=&quot;ef&quot;/&gt;&lt;/elem&gt;&lt;elem m_fUsage=&quot;7.01529200943757930000E-011&quot;&gt;&lt;m_ppcolschidx val=&quot;0&quot;/&gt;&lt;m_rgb r=&quot;53&quot; g=&quot;53&quot; b=&quot;65&quot;/&gt;&lt;/elem&gt;&lt;elem m_fUsage=&quot;5.06482709511051900000E-011&quot;&gt;&lt;m_ppcolschidx val=&quot;0&quot;/&gt;&lt;m_rgb r=&quot;b2&quot; g=&quot;bb&quot; b=&quot;c5&quot;/&gt;&lt;/elem&gt;&lt;elem m_fUsage=&quot;4.60273308739199600000E-011&quot;&gt;&lt;m_ppcolschidx val=&quot;0&quot;/&gt;&lt;m_rgb r=&quot;a7&quot; g=&quot;a7&quot; b=&quot;b8&quot;/&gt;&lt;/elem&gt;&lt;elem m_fUsage=&quot;3.01985317863788900000E-011&quot;&gt;&lt;m_ppcolschidx val=&quot;0&quot;/&gt;&lt;m_rgb r=&quot;e2&quot; g=&quot;e2&quot; b=&quot;e7&quot;/&gt;&lt;/elem&gt;&lt;elem m_fUsage=&quot;2.32862297792715930000E-011&quot;&gt;&lt;m_ppcolschidx val=&quot;0&quot;/&gt;&lt;m_rgb r=&quot;69&quot; g=&quot;aa&quot; b=&quot;cc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m_chDecimalSymbol17909&gt;,&lt;/m_chDecimalSymbol17909&gt;&lt;m_nGroupingDigits17909 val=&quot;3&quot;/&gt;&lt;m_chGroupingSymbol17909&gt;.&lt;/m_chGroupingSymbol17909&gt;&lt;/m_precDefault&gt;&lt;/CDefaultPrec&gt;&lt;/root&gt;"/>
  <p:tag name="THINKCELLUNDODONOTDELETE" val="4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0kp5T0SkmJFd1bNZMe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Оформление по умолчанию">
  <a:themeElements>
    <a:clrScheme name="Другая 6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DCBFAD"/>
      </a:accent1>
      <a:accent2>
        <a:srgbClr val="BE877A"/>
      </a:accent2>
      <a:accent3>
        <a:srgbClr val="3A85AC"/>
      </a:accent3>
      <a:accent4>
        <a:srgbClr val="94C2DA"/>
      </a:accent4>
      <a:accent5>
        <a:srgbClr val="EBDCD3"/>
      </a:accent5>
      <a:accent6>
        <a:srgbClr val="6E6E87"/>
      </a:accent6>
      <a:hlink>
        <a:srgbClr val="6E6E87"/>
      </a:hlink>
      <a:folHlink>
        <a:srgbClr val="70707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>
            <a:solidFill>
              <a:schemeClr val="tx1"/>
            </a:solidFill>
          </a:defRPr>
        </a:defPPr>
      </a:lstStyle>
    </a:tx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B2BBC5"/>
        </a:accent1>
        <a:accent2>
          <a:srgbClr val="6E6E87"/>
        </a:accent2>
        <a:accent3>
          <a:srgbClr val="FFFFFF"/>
        </a:accent3>
        <a:accent4>
          <a:srgbClr val="000000"/>
        </a:accent4>
        <a:accent5>
          <a:srgbClr val="D5DADF"/>
        </a:accent5>
        <a:accent6>
          <a:srgbClr val="63637A"/>
        </a:accent6>
        <a:hlink>
          <a:srgbClr val="69AACC"/>
        </a:hlink>
        <a:folHlink>
          <a:srgbClr val="223D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DCBFAD"/>
        </a:accent1>
        <a:accent2>
          <a:srgbClr val="BE877A"/>
        </a:accent2>
        <a:accent3>
          <a:srgbClr val="FFFFFF"/>
        </a:accent3>
        <a:accent4>
          <a:srgbClr val="000000"/>
        </a:accent4>
        <a:accent5>
          <a:srgbClr val="EBDCD3"/>
        </a:accent5>
        <a:accent6>
          <a:srgbClr val="AC7A6E"/>
        </a:accent6>
        <a:hlink>
          <a:srgbClr val="6E6E87"/>
        </a:hlink>
        <a:folHlink>
          <a:srgbClr val="69AA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bd5b5c17-ff0e-4a45-8ade-b1db9e1fb804" origin="userSelected">
  <element uid="id_classification_nonbusiness" value=""/>
</sisl>
</file>

<file path=customXml/item2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iZDViNWMxNy1mZjBlLTRhNDUtOGFkZS1iMWRiOWUxZmI4MDQiIG9yaWdpbj0idXNlclNlbGVjdGVkIj48ZWxlbWVudCB1aWQ9ImlkX2NsYXNzaWZpY2F0aW9uX2ludGVybmFsb25seSIgdmFsdWU9IiIgeG1sbnM9Imh0dHA6Ly93d3cuYm9sZG9uamFtZXMuY29tLzIwMDgvMDEvc2llL2ludGVybmFsL2xhYmVsIiAvPjxlbGVtZW50IHVpZD0iNjM3OGIyOTEtZTllMi00ZjVkLWI1MWItODhlZWEzZTRhODc0IiB2YWx1ZT0iIiB4bWxucz0iaHR0cDovL3d3dy5ib2xkb25qYW1lcy5jb20vMjAwOC8wMS9zaWUvaW50ZXJuYWwvbGFiZWwiIC8+PC9zaXNsPjxVc2VyTmFtZT5ST1NCQU5LXHJiMDY2NDQwPC9Vc2VyTmFtZT48RGF0ZVRpbWU+MjYuMDkuMjAxOCAxMjo1NDoxNDwvRGF0ZVRpbWU+PExhYmVsU3RyaW5nPkMxIHwgJiN4NDEyOyYjeDQzRDsmI3g0NDM7JiN4NDQyOyYjeDQ0MDsmI3g0MzU7JiN4NDNEOyYjeDQzRDsmI3g0NEY7JiN4NDRGOyAmI3g0Mzg7JiN4NDNEOyYjeDQ0NDsmI3g0M0U7JiN4NDQwOyYjeDQzQzsmI3g0MzA7JiN4NDQ2OyYjeDQzODsmI3g0NEY7PC9MYWJlbFN0cmluZz48L2l0ZW0+PGl0ZW0+PHNpc2wgc2lzbFZlcnNpb249IjAiIHBvbGljeT0iYmQ1YjVjMTctZmYwZS00YTQ1LThhZGUtYjFkYjllMWZiODA0IiBvcmlnaW49InVzZXJTZWxlY3RlZCI+PGVsZW1lbnQgdWlkPSJpZF9jbGFzc2lmaWNhdGlvbl9ub25idXNpbmVzcyIgdmFsdWU9IiIgeG1sbnM9Imh0dHA6Ly93d3cuYm9sZG9uamFtZXMuY29tLzIwMDgvMDEvc2llL2ludGVybmFsL2xhYmVsIiAvPjwvc2lzbD48VXNlck5hbWU+Uk9TQkFOS1xyYjA2NjQ0MDwvVXNlck5hbWU+PERhdGVUaW1lPjI4LjA5LjIwMTggNzo1MjoxOTwvRGF0ZVRpbWU+PExhYmVsU3RyaW5nPkMwIHwgJiN4NDFFOyYjeDQzMTsmI3g0NDk7JiN4NDM1OyYjeDQzNDsmI3g0M0U7JiN4NDQxOyYjeDQ0MjsmI3g0NDM7JiN4NDNGOyYjeDQzRDsmI3g0MzA7JiN4NDRGOyAmI3g0Mzg7JiN4NDNEOyYjeDQ0NDsmI3g0M0U7JiN4NDQwOyYjeDQzQzsmI3g0MzA7JiN4NDQ2OyYjeDQzODsmI3g0NEY7PC9MYWJlbFN0cmluZz48L2l0ZW0+PC9sYWJlbEhpc3Rvcnk+</Value>
</WrappedLabelHistory>
</file>

<file path=customXml/itemProps1.xml><?xml version="1.0" encoding="utf-8"?>
<ds:datastoreItem xmlns:ds="http://schemas.openxmlformats.org/officeDocument/2006/customXml" ds:itemID="{AD4274AB-9150-4E68-8F6C-AB4F0AA5BD70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E547A48B-4695-45A6-9372-74F85A7DB1DB}">
  <ds:schemaRefs>
    <ds:schemaRef ds:uri="http://www.w3.org/2001/XMLSchema"/>
    <ds:schemaRef ds:uri="http://www.boldonjames.com/2016/02/Classifier/internal/wrappedLabelHistor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73965</TotalTime>
  <Words>412</Words>
  <Application>Microsoft Office PowerPoint</Application>
  <PresentationFormat>Экран (16:9)</PresentationFormat>
  <Paragraphs>111</Paragraphs>
  <Slides>7</Slides>
  <Notes>7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1_Оформление по умолчанию</vt:lpstr>
      <vt:lpstr>think-cell Slide</vt:lpstr>
      <vt:lpstr>Тематическое моделирование на данных проводок. </vt:lpstr>
      <vt:lpstr>Постановка задачи</vt:lpstr>
      <vt:lpstr>Формирование признакового описания объекта </vt:lpstr>
      <vt:lpstr>Тематическое моделирование</vt:lpstr>
      <vt:lpstr>Формирование признаков на основе тематик.</vt:lpstr>
      <vt:lpstr>Результат работы модели тематического моделирования.</vt:lpstr>
      <vt:lpstr>Логистическая регрессия.</vt:lpstr>
    </vt:vector>
  </TitlesOfParts>
  <Company>ROSBANK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Romanenko</dc:creator>
  <dc:description>C0 - Public |j,llsaj12398**C0)knasdals|</dc:description>
  <cp:lastModifiedBy>Мамаев</cp:lastModifiedBy>
  <cp:revision>4061</cp:revision>
  <cp:lastPrinted>2018-04-24T14:30:38Z</cp:lastPrinted>
  <dcterms:created xsi:type="dcterms:W3CDTF">2013-09-23T08:03:06Z</dcterms:created>
  <dcterms:modified xsi:type="dcterms:W3CDTF">2019-04-18T09:22:56Z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7b7c0c33-02b4-4354-bd7c-e55c618d6a0b</vt:lpwstr>
  </property>
  <property fmtid="{D5CDD505-2E9C-101B-9397-08002B2CF9AE}" pid="3" name="bjSaver">
    <vt:lpwstr>0q1XEv+o2qC9McKq3895H6WyVTAMQnZ8</vt:lpwstr>
  </property>
  <property fmtid="{D5CDD505-2E9C-101B-9397-08002B2CF9AE}" pid="4" name="bjLabelHistoryID">
    <vt:lpwstr>{E547A48B-4695-45A6-9372-74F85A7DB1DB}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policy="bd5b5c17-ff0e-4a45-8ade-b1db9e1fb804" origin="userSelected" xmlns="http://www.boldonj</vt:lpwstr>
  </property>
  <property fmtid="{D5CDD505-2E9C-101B-9397-08002B2CF9AE}" pid="6" name="bjDocumentLabelXML-0">
    <vt:lpwstr>ames.com/2008/01/sie/internal/label"&gt;&lt;element uid="id_classification_nonbusiness" value="" /&gt;&lt;/sisl&gt;</vt:lpwstr>
  </property>
  <property fmtid="{D5CDD505-2E9C-101B-9397-08002B2CF9AE}" pid="7" name="bjDocumentSecurityLabel">
    <vt:lpwstr>C0 | Общедоступная информация</vt:lpwstr>
  </property>
</Properties>
</file>