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2" r:id="rId4"/>
    <p:sldId id="263" r:id="rId5"/>
    <p:sldId id="261" r:id="rId6"/>
    <p:sldId id="264" r:id="rId7"/>
    <p:sldId id="257" r:id="rId8"/>
    <p:sldId id="271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84DC-E2D7-419E-BEE4-6782BACEEE7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714D-5B96-4075-979C-FDC810DF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" descr="Untitled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31" y="218187"/>
            <a:ext cx="458787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66707" y="1925220"/>
            <a:ext cx="2502032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Title: Lab Assignment 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Course Code: SP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0797" y="148390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ASSIGNMENT</a:t>
            </a:r>
            <a:endParaRPr lang="en-US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6707" y="6093268"/>
            <a:ext cx="4112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000000"/>
              </a:solidFill>
              <a:latin typeface="Arial Rounded MT Bold" panose="020F070403050403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Date </a:t>
            </a:r>
            <a:r>
              <a:rPr lang="en-US" altLang="en-US" b="1" dirty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of Submission:  </a:t>
            </a:r>
            <a:r>
              <a:rPr lang="en-US" altLang="en-US" b="1" dirty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June</a:t>
            </a:r>
            <a:r>
              <a:rPr lang="en-US" altLang="en-US" b="1" dirty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08, </a:t>
            </a:r>
            <a:r>
              <a:rPr lang="en-US" altLang="en-US" b="1" dirty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</a:rPr>
              <a:t>2022</a:t>
            </a:r>
            <a:endParaRPr lang="en-US" alt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6707" y="3032977"/>
            <a:ext cx="702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Submitted To: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 smtClean="0">
                <a:latin typeface="Arial Rounded MT Bold" panose="020F0704030504030204" pitchFamily="34" charset="0"/>
              </a:rPr>
              <a:t>            AL AKRAM CHOWDHURY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 LECTURER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	            Dept. of Computer Science &amp; Engineering, MU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 </a:t>
            </a:r>
            <a:r>
              <a:rPr lang="en-US" dirty="0" smtClean="0">
                <a:latin typeface="Arial Rounded MT Bold" panose="020F0704030504030204" pitchFamily="34" charset="0"/>
              </a:rPr>
              <a:t>      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66707" y="4350976"/>
            <a:ext cx="8110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Submitted </a:t>
            </a:r>
            <a:r>
              <a:rPr lang="en-US" dirty="0" smtClean="0">
                <a:latin typeface="Arial Rounded MT Bold" panose="020F0704030504030204" pitchFamily="34" charset="0"/>
              </a:rPr>
              <a:t>By: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</a:t>
            </a:r>
            <a:r>
              <a:rPr lang="en-US" dirty="0" smtClean="0">
                <a:latin typeface="Arial Rounded MT Bold" panose="020F0704030504030204" pitchFamily="34" charset="0"/>
              </a:rPr>
              <a:t>ABDULLAH AL MAMUN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ID No </a:t>
            </a:r>
            <a:r>
              <a:rPr lang="en-US" smtClean="0">
                <a:latin typeface="Arial Rounded MT Bold" panose="020F0704030504030204" pitchFamily="34" charset="0"/>
              </a:rPr>
              <a:t>: </a:t>
            </a:r>
            <a:r>
              <a:rPr lang="en-US" smtClean="0">
                <a:latin typeface="Arial Rounded MT Bold" panose="020F0704030504030204" pitchFamily="34" charset="0"/>
              </a:rPr>
              <a:t>221-115-109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Batch : 56</a:t>
            </a:r>
            <a:r>
              <a:rPr lang="en-US" baseline="30000" dirty="0" smtClean="0">
                <a:latin typeface="Arial Rounded MT Bold" panose="020F0704030504030204" pitchFamily="34" charset="0"/>
              </a:rPr>
              <a:t>th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                    Section : C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                    Dept</a:t>
            </a:r>
            <a:r>
              <a:rPr lang="en-US" dirty="0">
                <a:latin typeface="Arial Rounded MT Bold" panose="020F0704030504030204" pitchFamily="34" charset="0"/>
              </a:rPr>
              <a:t>. of Computer Science &amp; Engineering, MU</a:t>
            </a:r>
          </a:p>
        </p:txBody>
      </p:sp>
    </p:spTree>
    <p:extLst>
      <p:ext uri="{BB962C8B-B14F-4D97-AF65-F5344CB8AC3E}">
        <p14:creationId xmlns:p14="http://schemas.microsoft.com/office/powerpoint/2010/main" val="2376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6623" y="1212161"/>
            <a:ext cx="87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WAP to reverse a string.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6623" y="1993484"/>
            <a:ext cx="61751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#include&lt;</a:t>
            </a:r>
            <a:r>
              <a:rPr lang="en-US" sz="2400" dirty="0" err="1" smtClean="0">
                <a:latin typeface="Comic Sans MS" panose="030F0702030302020204" pitchFamily="66" charset="0"/>
              </a:rPr>
              <a:t>stdio.h</a:t>
            </a:r>
            <a:r>
              <a:rPr lang="en-US" sz="24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 err="1" smtClean="0"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latin typeface="Comic Sans MS" panose="030F0702030302020204" pitchFamily="66" charset="0"/>
              </a:rPr>
              <a:t> main ()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char str1[]="MAMUN";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</a:t>
            </a:r>
            <a:r>
              <a:rPr lang="en-US" sz="2400" dirty="0" err="1" smtClean="0">
                <a:latin typeface="Comic Sans MS" panose="030F0702030302020204" pitchFamily="66" charset="0"/>
              </a:rPr>
              <a:t>strrev</a:t>
            </a:r>
            <a:r>
              <a:rPr lang="en-US" sz="2400" dirty="0" smtClean="0">
                <a:latin typeface="Comic Sans MS" panose="030F0702030302020204" pitchFamily="66" charset="0"/>
              </a:rPr>
              <a:t>(str1);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</a:t>
            </a:r>
            <a:r>
              <a:rPr lang="en-US" sz="2400" dirty="0" err="1" smtClean="0">
                <a:latin typeface="Comic Sans MS" panose="030F0702030302020204" pitchFamily="66" charset="0"/>
              </a:rPr>
              <a:t>printf</a:t>
            </a:r>
            <a:r>
              <a:rPr lang="en-US" sz="2400" dirty="0" smtClean="0">
                <a:latin typeface="Comic Sans MS" panose="030F0702030302020204" pitchFamily="66" charset="0"/>
              </a:rPr>
              <a:t>("str1 = %s\n", str1);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</a:t>
            </a:r>
            <a:r>
              <a:rPr lang="en-US" sz="2400" dirty="0" err="1" smtClean="0">
                <a:latin typeface="Comic Sans MS" panose="030F0702030302020204" pitchFamily="66" charset="0"/>
              </a:rPr>
              <a:t>getch</a:t>
            </a:r>
            <a:r>
              <a:rPr lang="en-US" sz="2400" dirty="0" smtClean="0">
                <a:latin typeface="Comic Sans MS" panose="030F0702030302020204" pitchFamily="66" charset="0"/>
              </a:rPr>
              <a:t>();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28" y="2083816"/>
            <a:ext cx="3050464" cy="17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633" y="263741"/>
            <a:ext cx="557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WAP to search a character in a given string.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390" y="633073"/>
            <a:ext cx="682576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stdio.h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conio.h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string.h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i,n</a:t>
            </a:r>
            <a:r>
              <a:rPr lang="en-US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char string[100],f;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("Enter a string:\n");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gets(string);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n=</a:t>
            </a:r>
            <a:r>
              <a:rPr lang="en-US" sz="1600" dirty="0" err="1">
                <a:latin typeface="Comic Sans MS" panose="030F0702030302020204" pitchFamily="66" charset="0"/>
              </a:rPr>
              <a:t>strlen</a:t>
            </a:r>
            <a:r>
              <a:rPr lang="en-US" sz="1600" dirty="0">
                <a:latin typeface="Comic Sans MS" panose="030F0702030302020204" pitchFamily="66" charset="0"/>
              </a:rPr>
              <a:t>(string);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scanf</a:t>
            </a:r>
            <a:r>
              <a:rPr lang="en-US" sz="1600" dirty="0">
                <a:latin typeface="Comic Sans MS" panose="030F0702030302020204" pitchFamily="66" charset="0"/>
              </a:rPr>
              <a:t>("%c", &amp;f);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for (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=0;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&lt;n;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if (string[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]==f)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n=1;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break;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else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n=0;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smtClean="0">
                <a:latin typeface="Comic Sans MS" panose="030F0702030302020204" pitchFamily="66" charset="0"/>
              </a:rPr>
              <a:t>}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    }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59" y="2261602"/>
            <a:ext cx="2256638" cy="2006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659" y="4585135"/>
            <a:ext cx="2262422" cy="13282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461163" y="775855"/>
            <a:ext cx="0" cy="5811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62763" y="989562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    </a:t>
            </a:r>
            <a:r>
              <a:rPr lang="en-US" sz="1600" dirty="0">
                <a:latin typeface="Comic Sans MS" panose="030F0702030302020204" pitchFamily="66" charset="0"/>
              </a:rPr>
              <a:t>if (n==1)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("%c Is Match.\n", f);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else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("%c Is Not Match.\n", f);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5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631" y="131775"/>
            <a:ext cx="10281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ic Sans MS" panose="030F0702030302020204" pitchFamily="66" charset="0"/>
              </a:rPr>
              <a:t>WAP to input a string and replace every lower case letter with upper case letter, </a:t>
            </a:r>
            <a:r>
              <a:rPr lang="en-US" sz="1400" b="1" dirty="0" smtClean="0">
                <a:latin typeface="Comic Sans MS" panose="030F0702030302020204" pitchFamily="66" charset="0"/>
              </a:rPr>
              <a:t>upper case </a:t>
            </a:r>
            <a:r>
              <a:rPr lang="en-US" sz="1400" b="1" dirty="0">
                <a:latin typeface="Comic Sans MS" panose="030F0702030302020204" pitchFamily="66" charset="0"/>
              </a:rPr>
              <a:t>letter with a lower case letter, digit with a ‘#’ and a special symbol with a </a:t>
            </a:r>
            <a:r>
              <a:rPr lang="en-US" sz="1400" b="1" dirty="0" smtClean="0">
                <a:latin typeface="Comic Sans MS" panose="030F0702030302020204" pitchFamily="66" charset="0"/>
              </a:rPr>
              <a:t>‘%’. Display </a:t>
            </a:r>
            <a:r>
              <a:rPr lang="en-US" sz="1400" b="1" dirty="0">
                <a:latin typeface="Comic Sans MS" panose="030F0702030302020204" pitchFamily="66" charset="0"/>
              </a:rPr>
              <a:t>the new string.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393" y="94605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#include&lt;</a:t>
            </a:r>
            <a:r>
              <a:rPr lang="en-US" dirty="0" err="1">
                <a:latin typeface="Comic Sans MS" panose="030F0702030302020204" pitchFamily="66" charset="0"/>
              </a:rPr>
              <a:t>stdio.h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#include&lt;</a:t>
            </a:r>
            <a:r>
              <a:rPr lang="en-US" dirty="0" err="1">
                <a:latin typeface="Comic Sans MS" panose="030F0702030302020204" pitchFamily="66" charset="0"/>
              </a:rPr>
              <a:t>string.h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i,n,v</a:t>
            </a:r>
            <a:r>
              <a:rPr lang="en-US" dirty="0">
                <a:latin typeface="Comic Sans MS" panose="030F0702030302020204" pitchFamily="66" charset="0"/>
              </a:rPr>
              <a:t>=0,c=0,d=0,s=0;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char string[100],f;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("Enter a string:\n");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gets(string);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n=</a:t>
            </a:r>
            <a:r>
              <a:rPr lang="en-US" dirty="0" err="1">
                <a:latin typeface="Comic Sans MS" panose="030F0702030302020204" pitchFamily="66" charset="0"/>
              </a:rPr>
              <a:t>strlen</a:t>
            </a:r>
            <a:r>
              <a:rPr lang="en-US" dirty="0">
                <a:latin typeface="Comic Sans MS" panose="030F0702030302020204" pitchFamily="66" charset="0"/>
              </a:rPr>
              <a:t>(string);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for (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=0;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&lt;n;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</a:rPr>
              <a:t>{  f=string[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if (f&gt;= 'A' &amp;&amp; f&lt;='Z')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   string[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]=</a:t>
            </a:r>
            <a:r>
              <a:rPr lang="en-US" dirty="0" err="1">
                <a:latin typeface="Comic Sans MS" panose="030F0702030302020204" pitchFamily="66" charset="0"/>
              </a:rPr>
              <a:t>tolower</a:t>
            </a:r>
            <a:r>
              <a:rPr lang="en-US" dirty="0">
                <a:latin typeface="Comic Sans MS" panose="030F0702030302020204" pitchFamily="66" charset="0"/>
              </a:rPr>
              <a:t>(f);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else if (f&gt;= 'a' &amp;&amp; f&lt;='z')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   string[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]=</a:t>
            </a:r>
            <a:r>
              <a:rPr lang="en-US" dirty="0" err="1">
                <a:latin typeface="Comic Sans MS" panose="030F0702030302020204" pitchFamily="66" charset="0"/>
              </a:rPr>
              <a:t>toupper</a:t>
            </a:r>
            <a:r>
              <a:rPr lang="en-US" dirty="0">
                <a:latin typeface="Comic Sans MS" panose="030F0702030302020204" pitchFamily="66" charset="0"/>
              </a:rPr>
              <a:t>(f);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83" y="2716037"/>
            <a:ext cx="3505724" cy="17715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61163" y="775855"/>
            <a:ext cx="0" cy="5811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40738" y="93682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 else if (f&gt;= '0' &amp;&amp; f&lt;='9')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{  string[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]='#';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else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{  string[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]='%';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for (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=0;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&lt;n;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("%c", string[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792" y="0"/>
            <a:ext cx="224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pointer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461" y="584693"/>
            <a:ext cx="11670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Write a function to compare two strings using pointers. Function has two string  arguments and returns 0 if strings are equal else returns 1.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666" y="136917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stdio.h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string.h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#define max 100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char a[max],a1[max], *b, *b1;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flag=0;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("Enter 1st string: 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gets(a);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("Enter 2nd string: 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gets(a1);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        b </a:t>
            </a:r>
            <a:r>
              <a:rPr lang="en-US" sz="1600" dirty="0">
                <a:latin typeface="Comic Sans MS" panose="030F0702030302020204" pitchFamily="66" charset="0"/>
              </a:rPr>
              <a:t>= &amp;a;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b1 = &amp;a1;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       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98" y="2246934"/>
            <a:ext cx="3271920" cy="252921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424218" y="997528"/>
            <a:ext cx="36945" cy="5403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69954" y="1483172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while(*b!='\0' || *b1!='\0')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if(*b != *b1)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    flag = 1;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    break;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*b++;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*b1++;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if(flag == 0)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("0");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else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("1");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getch</a:t>
            </a:r>
            <a:r>
              <a:rPr lang="en-US" sz="16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return 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251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606" y="287859"/>
            <a:ext cx="1005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program that will copy one string to another. You can’t use </a:t>
            </a:r>
            <a:r>
              <a:rPr lang="en-US" b="1" dirty="0" err="1">
                <a:latin typeface="Comic Sans MS" panose="030F0702030302020204" pitchFamily="66" charset="0"/>
              </a:rPr>
              <a:t>strcpy</a:t>
            </a:r>
            <a:r>
              <a:rPr lang="en-US" b="1" dirty="0">
                <a:latin typeface="Comic Sans MS" panose="030F0702030302020204" pitchFamily="66" charset="0"/>
              </a:rPr>
              <a:t>() function.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376" y="93419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string.h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#define max 100</a:t>
            </a: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char a[max],a1[max], *b, *b1;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string: 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gets(a);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b = &amp;a;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b1 = &amp;a1;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while(*b!='\0')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*b1 = *b;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    *b++;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*b1++;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*b1='\0';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("\</a:t>
            </a:r>
            <a:r>
              <a:rPr lang="en-US" sz="1400" dirty="0" err="1">
                <a:latin typeface="Comic Sans MS" panose="030F0702030302020204" pitchFamily="66" charset="0"/>
              </a:rPr>
              <a:t>nCoppied</a:t>
            </a:r>
            <a:r>
              <a:rPr lang="en-US" sz="1400" dirty="0">
                <a:latin typeface="Comic Sans MS" panose="030F0702030302020204" pitchFamily="66" charset="0"/>
              </a:rPr>
              <a:t> Sting: %s",a1);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getch</a:t>
            </a:r>
            <a:r>
              <a:rPr lang="en-US" sz="14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489" y="2474733"/>
            <a:ext cx="3344145" cy="14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48949"/>
              </p:ext>
            </p:extLst>
          </p:nvPr>
        </p:nvGraphicFramePr>
        <p:xfrm>
          <a:off x="705332" y="2085526"/>
          <a:ext cx="5594578" cy="4452434"/>
        </p:xfrm>
        <a:graphic>
          <a:graphicData uri="http://schemas.openxmlformats.org/drawingml/2006/table">
            <a:tbl>
              <a:tblPr/>
              <a:tblGrid>
                <a:gridCol w="2797289">
                  <a:extLst>
                    <a:ext uri="{9D8B030D-6E8A-4147-A177-3AD203B41FA5}">
                      <a16:colId xmlns:a16="http://schemas.microsoft.com/office/drawing/2014/main" val="1152127256"/>
                    </a:ext>
                  </a:extLst>
                </a:gridCol>
                <a:gridCol w="2797289">
                  <a:extLst>
                    <a:ext uri="{9D8B030D-6E8A-4147-A177-3AD203B41FA5}">
                      <a16:colId xmlns:a16="http://schemas.microsoft.com/office/drawing/2014/main" val="2666016523"/>
                    </a:ext>
                  </a:extLst>
                </a:gridCol>
              </a:tblGrid>
              <a:tr h="44524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#include&lt;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stdio.h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&gt;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#include&lt;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string.h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&gt;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main()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char s[ ]="RAJAT";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i,j,len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strlen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(s);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for(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=0;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&lt;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++)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for(j=0; j&lt;=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j++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printf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("%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c",s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[j]);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printf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("\n");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return 0;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9771" marR="59771" marT="59771" marB="597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#include&lt;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stdio.h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&gt;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#include&lt;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string.h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&gt;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main()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char s[ ]="RAJAT";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i,j,len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strlen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(s);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for(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=len-1;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&gt;=0;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for(j=0; j&lt;=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;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j++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printf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("%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c",s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[j]);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printf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("\n");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   return 0;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9771" marR="59771" marT="59771" marB="597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44747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8041" y="193392"/>
            <a:ext cx="879118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Write a function having one argument of string type and print the string  in the following pattern using pointers. </a:t>
            </a:r>
            <a:endParaRPr lang="en-US" altLang="en-US" sz="800" b="1" dirty="0"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                                                                                RAJAT 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                                                                              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RAJA 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RAJ                                                                            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RAJ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 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RAJA                                                                           RA 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RAJAT                                                                         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</a:br>
            <a:endParaRPr kumimoji="0" lang="en-US" altLang="en-US" sz="1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1084" y="10550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Function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607" y="898965"/>
            <a:ext cx="9111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function that takes one integer argument and returns its square.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3546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#include&lt;</a:t>
            </a:r>
            <a:r>
              <a:rPr lang="en-US" dirty="0" err="1">
                <a:latin typeface="Comic Sans MS" panose="030F0702030302020204" pitchFamily="66" charset="0"/>
              </a:rPr>
              <a:t>stdio.h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sqr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n*n;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x;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("enter a number: ");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</a:t>
            </a:r>
            <a:r>
              <a:rPr lang="en-US" dirty="0" err="1">
                <a:latin typeface="Comic Sans MS" panose="030F0702030302020204" pitchFamily="66" charset="0"/>
              </a:rPr>
              <a:t>scanf</a:t>
            </a:r>
            <a:r>
              <a:rPr lang="en-US" dirty="0">
                <a:latin typeface="Comic Sans MS" panose="030F0702030302020204" pitchFamily="66" charset="0"/>
              </a:rPr>
              <a:t>("%</a:t>
            </a:r>
            <a:r>
              <a:rPr lang="en-US" dirty="0" err="1">
                <a:latin typeface="Comic Sans MS" panose="030F0702030302020204" pitchFamily="66" charset="0"/>
              </a:rPr>
              <a:t>d",&amp;x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sqrt</a:t>
            </a:r>
            <a:r>
              <a:rPr lang="en-US" dirty="0">
                <a:latin typeface="Comic Sans MS" panose="030F0702030302020204" pitchFamily="66" charset="0"/>
              </a:rPr>
              <a:t> =  </a:t>
            </a:r>
            <a:r>
              <a:rPr lang="en-US" dirty="0" err="1">
                <a:latin typeface="Comic Sans MS" panose="030F0702030302020204" pitchFamily="66" charset="0"/>
              </a:rPr>
              <a:t>sqr</a:t>
            </a:r>
            <a:r>
              <a:rPr lang="en-US" dirty="0">
                <a:latin typeface="Comic Sans MS" panose="030F0702030302020204" pitchFamily="66" charset="0"/>
              </a:rPr>
              <a:t>(x);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("square of %d = %d",</a:t>
            </a:r>
            <a:r>
              <a:rPr lang="en-US" dirty="0" err="1">
                <a:latin typeface="Comic Sans MS" panose="030F0702030302020204" pitchFamily="66" charset="0"/>
              </a:rPr>
              <a:t>x,sqrt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39" y="2598009"/>
            <a:ext cx="3735933" cy="19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684" y="382396"/>
            <a:ext cx="11755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function to calculate the area of a circle where radius is passed to the function as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    argument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038" y="109859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#include&lt;</a:t>
            </a:r>
            <a:r>
              <a:rPr lang="en-US" dirty="0" err="1">
                <a:latin typeface="Comic Sans MS" panose="030F0702030302020204" pitchFamily="66" charset="0"/>
              </a:rPr>
              <a:t>stdio.h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#define pi 3.1416</a:t>
            </a:r>
          </a:p>
          <a:p>
            <a:r>
              <a:rPr lang="en-US" dirty="0">
                <a:latin typeface="Comic Sans MS" panose="030F0702030302020204" pitchFamily="66" charset="0"/>
              </a:rPr>
              <a:t>double area(double radius)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pi*radius*radius;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double x;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("enter any positive number: \n");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scanf</a:t>
            </a:r>
            <a:r>
              <a:rPr lang="en-US" dirty="0">
                <a:latin typeface="Comic Sans MS" panose="030F0702030302020204" pitchFamily="66" charset="0"/>
              </a:rPr>
              <a:t>("%</a:t>
            </a:r>
            <a:r>
              <a:rPr lang="en-US" dirty="0" err="1">
                <a:latin typeface="Comic Sans MS" panose="030F0702030302020204" pitchFamily="66" charset="0"/>
              </a:rPr>
              <a:t>lf",&amp;x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double rad =  area(x);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("area of circle is = %.2lf\</a:t>
            </a:r>
            <a:r>
              <a:rPr lang="en-US" dirty="0" err="1">
                <a:latin typeface="Comic Sans MS" panose="030F0702030302020204" pitchFamily="66" charset="0"/>
              </a:rPr>
              <a:t>n",rad</a:t>
            </a:r>
            <a:r>
              <a:rPr lang="en-US" dirty="0">
                <a:latin typeface="Comic Sans MS" panose="030F0702030302020204" pitchFamily="66" charset="0"/>
              </a:rPr>
              <a:t>);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81" y="2818094"/>
            <a:ext cx="3946437" cy="16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138" y="276889"/>
            <a:ext cx="11816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function that has one character argument and displays that it’s a small letter, capital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      letter</a:t>
            </a:r>
            <a:r>
              <a:rPr lang="en-US" b="1" dirty="0">
                <a:latin typeface="Comic Sans MS" panose="030F0702030302020204" pitchFamily="66" charset="0"/>
              </a:rPr>
              <a:t>, a digit or a special symbol.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821" y="917912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stdio.h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void </a:t>
            </a:r>
            <a:r>
              <a:rPr lang="en-US" sz="1600" dirty="0" err="1">
                <a:latin typeface="Comic Sans MS" panose="030F0702030302020204" pitchFamily="66" charset="0"/>
              </a:rPr>
              <a:t>charec</a:t>
            </a:r>
            <a:r>
              <a:rPr lang="en-US" sz="1600" dirty="0">
                <a:latin typeface="Comic Sans MS" panose="030F0702030302020204" pitchFamily="66" charset="0"/>
              </a:rPr>
              <a:t>(char 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if(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&gt;=65 &amp;&amp; 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&lt;=90)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("CAPITAL LETTER\n");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else if(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&gt;=97 &amp;&amp; 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&lt;=122)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("SMALL LETTER\n");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else if(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&gt;=48 &amp;&amp; </a:t>
            </a:r>
            <a:r>
              <a:rPr lang="en-US" sz="1600" dirty="0" err="1">
                <a:latin typeface="Comic Sans MS" panose="030F0702030302020204" pitchFamily="66" charset="0"/>
              </a:rPr>
              <a:t>si</a:t>
            </a:r>
            <a:r>
              <a:rPr lang="en-US" sz="1600" dirty="0">
                <a:latin typeface="Comic Sans MS" panose="030F0702030302020204" pitchFamily="66" charset="0"/>
              </a:rPr>
              <a:t>&lt;=57)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("DIGIT\n");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else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("SPECIAL SYMBOL\n");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char s;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scanf</a:t>
            </a:r>
            <a:r>
              <a:rPr lang="en-US" sz="1600" dirty="0">
                <a:latin typeface="Comic Sans MS" panose="030F0702030302020204" pitchFamily="66" charset="0"/>
              </a:rPr>
              <a:t>("%</a:t>
            </a:r>
            <a:r>
              <a:rPr lang="en-US" sz="1600" dirty="0" err="1">
                <a:latin typeface="Comic Sans MS" panose="030F0702030302020204" pitchFamily="66" charset="0"/>
              </a:rPr>
              <a:t>c",&amp;s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charec</a:t>
            </a:r>
            <a:r>
              <a:rPr lang="en-US" sz="1600" dirty="0">
                <a:latin typeface="Comic Sans MS" panose="030F0702030302020204" pitchFamily="66" charset="0"/>
              </a:rPr>
              <a:t>(s);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477" y="1515430"/>
            <a:ext cx="2454358" cy="14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77" y="3282575"/>
            <a:ext cx="2454358" cy="1054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77" y="4532153"/>
            <a:ext cx="2454358" cy="12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475" y="171381"/>
            <a:ext cx="1111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function to print the sum and average of first n odd numbers where n is passed to </a:t>
            </a:r>
            <a:r>
              <a:rPr lang="en-US" b="1" dirty="0" smtClean="0">
                <a:latin typeface="Comic Sans MS" panose="030F0702030302020204" pitchFamily="66" charset="0"/>
              </a:rPr>
              <a:t>the function </a:t>
            </a:r>
            <a:r>
              <a:rPr lang="en-US" b="1" dirty="0">
                <a:latin typeface="Comic Sans MS" panose="030F0702030302020204" pitchFamily="66" charset="0"/>
              </a:rPr>
              <a:t>as argument.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623" y="81771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#include&lt;</a:t>
            </a:r>
            <a:r>
              <a:rPr lang="en-US" sz="1400" dirty="0" err="1" smtClean="0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void sum(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i,s</a:t>
            </a:r>
            <a:r>
              <a:rPr lang="en-US" sz="1400" dirty="0">
                <a:latin typeface="Comic Sans MS" panose="030F0702030302020204" pitchFamily="66" charset="0"/>
              </a:rPr>
              <a:t>=0,c=0;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for(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=1;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&lt;=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if(i%2!=0)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s+=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</a:t>
            </a:r>
            <a:r>
              <a:rPr lang="en-US" sz="1400" dirty="0" err="1">
                <a:latin typeface="Comic Sans MS" panose="030F0702030302020204" pitchFamily="66" charset="0"/>
              </a:rPr>
              <a:t>c++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("Sum is</a:t>
            </a:r>
            <a:r>
              <a:rPr lang="en-US" sz="1400" dirty="0" smtClean="0">
                <a:latin typeface="Comic Sans MS" panose="030F0702030302020204" pitchFamily="66" charset="0"/>
              </a:rPr>
              <a:t>: </a:t>
            </a:r>
            <a:r>
              <a:rPr lang="en-US" sz="1400" dirty="0">
                <a:latin typeface="Comic Sans MS" panose="030F0702030302020204" pitchFamily="66" charset="0"/>
              </a:rPr>
              <a:t>%d\</a:t>
            </a:r>
            <a:r>
              <a:rPr lang="en-US" sz="1400" dirty="0" err="1">
                <a:latin typeface="Comic Sans MS" panose="030F0702030302020204" pitchFamily="66" charset="0"/>
              </a:rPr>
              <a:t>n",s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</a:t>
            </a:r>
            <a:r>
              <a:rPr lang="en-US" sz="1400" dirty="0" err="1">
                <a:latin typeface="Comic Sans MS" panose="030F0702030302020204" pitchFamily="66" charset="0"/>
              </a:rPr>
              <a:t>Avg</a:t>
            </a:r>
            <a:r>
              <a:rPr lang="en-US" sz="1400" dirty="0">
                <a:latin typeface="Comic Sans MS" panose="030F0702030302020204" pitchFamily="66" charset="0"/>
              </a:rPr>
              <a:t> is</a:t>
            </a:r>
            <a:r>
              <a:rPr lang="en-US" sz="1400" dirty="0" smtClean="0">
                <a:latin typeface="Comic Sans MS" panose="030F0702030302020204" pitchFamily="66" charset="0"/>
              </a:rPr>
              <a:t>: </a:t>
            </a:r>
            <a:r>
              <a:rPr lang="en-US" sz="1400" dirty="0">
                <a:latin typeface="Comic Sans MS" panose="030F0702030302020204" pitchFamily="66" charset="0"/>
              </a:rPr>
              <a:t>%.2lf\n",(double)s/c);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n;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number: 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</a:t>
            </a:r>
            <a:r>
              <a:rPr lang="en-US" sz="1400" dirty="0" err="1">
                <a:latin typeface="Comic Sans MS" panose="030F0702030302020204" pitchFamily="66" charset="0"/>
              </a:rPr>
              <a:t>d",&amp;n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sum(n);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}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87" y="2883570"/>
            <a:ext cx="2814586" cy="12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0924" y="1164134"/>
            <a:ext cx="755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9192" y="107576"/>
            <a:ext cx="208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   </a:t>
            </a:r>
            <a:r>
              <a:rPr lang="en-US" sz="3200" b="1" dirty="0" smtClean="0">
                <a:latin typeface="Comic Sans MS" panose="030F0702030302020204" pitchFamily="66" charset="0"/>
              </a:rPr>
              <a:t>ARRAY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7254" y="1164134"/>
            <a:ext cx="1059473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#</a:t>
            </a:r>
            <a:r>
              <a:rPr lang="en-US" sz="1600" dirty="0">
                <a:latin typeface="Comic Sans MS" panose="030F0702030302020204" pitchFamily="66" charset="0"/>
              </a:rPr>
              <a:t>include&lt;</a:t>
            </a:r>
            <a:r>
              <a:rPr lang="en-US" sz="1600" dirty="0" err="1">
                <a:latin typeface="Comic Sans MS" panose="030F0702030302020204" pitchFamily="66" charset="0"/>
              </a:rPr>
              <a:t>stdio.h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a,i,f</a:t>
            </a:r>
            <a:r>
              <a:rPr lang="en-US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 Enter any positive integer less than 100\n");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scanf</a:t>
            </a:r>
            <a:r>
              <a:rPr lang="en-US" sz="1600" dirty="0">
                <a:latin typeface="Comic Sans MS" panose="030F0702030302020204" pitchFamily="66" charset="0"/>
              </a:rPr>
              <a:t>("%d", &amp;a);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n[a];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for (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=0;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&lt;a;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scanf</a:t>
            </a:r>
            <a:r>
              <a:rPr lang="en-US" sz="1600" dirty="0">
                <a:latin typeface="Comic Sans MS" panose="030F0702030302020204" pitchFamily="66" charset="0"/>
              </a:rPr>
              <a:t>("%d", &amp;n[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f=n[0];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for (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=1;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&lt;a;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if ( f&lt;n[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f=n[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("%d is biggest number.", f);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getch</a:t>
            </a:r>
            <a:r>
              <a:rPr lang="en-US" sz="16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54" y="661956"/>
            <a:ext cx="1290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mic Sans MS" panose="030F0702030302020204" pitchFamily="66" charset="0"/>
              </a:rPr>
              <a:t>WAP </a:t>
            </a:r>
            <a:r>
              <a:rPr lang="en-US" sz="1400" b="1" dirty="0">
                <a:latin typeface="Comic Sans MS" panose="030F0702030302020204" pitchFamily="66" charset="0"/>
              </a:rPr>
              <a:t>that will take n (n = any positive integer less than 100) from the user and find the biggest number among them.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64" y="2707473"/>
            <a:ext cx="3881521" cy="21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53" y="272451"/>
            <a:ext cx="11336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Write a function that returns 1 if the number is prime and 0 if not prime. Number is passed to</a:t>
            </a:r>
          </a:p>
          <a:p>
            <a:r>
              <a:rPr lang="en-US" sz="1600" b="1" dirty="0" smtClean="0">
                <a:latin typeface="Comic Sans MS" panose="030F0702030302020204" pitchFamily="66" charset="0"/>
              </a:rPr>
              <a:t>     the </a:t>
            </a:r>
            <a:r>
              <a:rPr lang="en-US" sz="1600" b="1" dirty="0">
                <a:latin typeface="Comic Sans MS" panose="030F0702030302020204" pitchFamily="66" charset="0"/>
              </a:rPr>
              <a:t>function as </a:t>
            </a:r>
            <a:r>
              <a:rPr lang="en-US" sz="1600" b="1" dirty="0" smtClean="0">
                <a:latin typeface="Comic Sans MS" panose="030F0702030302020204" pitchFamily="66" charset="0"/>
              </a:rPr>
              <a:t>argument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8377" y="87039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void prime(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i,c</a:t>
            </a:r>
            <a:r>
              <a:rPr lang="en-US" sz="1400" dirty="0">
                <a:latin typeface="Comic Sans MS" panose="030F0702030302020204" pitchFamily="66" charset="0"/>
              </a:rPr>
              <a:t>=0;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for(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=2;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if(</a:t>
            </a:r>
            <a:r>
              <a:rPr lang="en-US" sz="1400" dirty="0" err="1">
                <a:latin typeface="Comic Sans MS" panose="030F0702030302020204" pitchFamily="66" charset="0"/>
              </a:rPr>
              <a:t>num%i</a:t>
            </a:r>
            <a:r>
              <a:rPr lang="en-US" sz="1400" dirty="0">
                <a:latin typeface="Comic Sans MS" panose="030F0702030302020204" pitchFamily="66" charset="0"/>
              </a:rPr>
              <a:t>==0)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</a:t>
            </a:r>
            <a:r>
              <a:rPr lang="en-US" sz="1400" dirty="0" err="1">
                <a:latin typeface="Comic Sans MS" panose="030F0702030302020204" pitchFamily="66" charset="0"/>
              </a:rPr>
              <a:t>c++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if(c==0)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("1\n");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else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("0\n");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}</a:t>
            </a: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n;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number: 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</a:t>
            </a:r>
            <a:r>
              <a:rPr lang="en-US" sz="1400" dirty="0" err="1">
                <a:latin typeface="Comic Sans MS" panose="030F0702030302020204" pitchFamily="66" charset="0"/>
              </a:rPr>
              <a:t>d",&amp;n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prime(n);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    </a:t>
            </a:r>
            <a:r>
              <a:rPr lang="en-US" sz="1400" dirty="0">
                <a:latin typeface="Comic Sans MS" panose="030F0702030302020204" pitchFamily="66" charset="0"/>
              </a:rPr>
              <a:t>return 0;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}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23" y="3513631"/>
            <a:ext cx="2230196" cy="781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23" y="2241413"/>
            <a:ext cx="2251532" cy="8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46" y="70228"/>
            <a:ext cx="9463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Write a function that prints the sum of the digits, count of the digits and reverse of a </a:t>
            </a:r>
            <a:r>
              <a:rPr lang="en-US" sz="1600" b="1" dirty="0" smtClean="0">
                <a:latin typeface="Comic Sans MS" panose="030F0702030302020204" pitchFamily="66" charset="0"/>
              </a:rPr>
              <a:t>number. Number </a:t>
            </a:r>
            <a:r>
              <a:rPr lang="en-US" sz="1600" b="1" dirty="0">
                <a:latin typeface="Comic Sans MS" panose="030F0702030302020204" pitchFamily="66" charset="0"/>
              </a:rPr>
              <a:t>is passed to the function as argument</a:t>
            </a:r>
            <a:r>
              <a:rPr lang="en-US" sz="1600" b="1" dirty="0" smtClean="0">
                <a:latin typeface="Comic Sans MS" panose="030F0702030302020204" pitchFamily="66" charset="0"/>
              </a:rPr>
              <a:t>.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569" y="720366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void </a:t>
            </a:r>
            <a:r>
              <a:rPr lang="en-US" sz="1400" dirty="0" err="1">
                <a:latin typeface="Comic Sans MS" panose="030F0702030302020204" pitchFamily="66" charset="0"/>
              </a:rPr>
              <a:t>scr</a:t>
            </a:r>
            <a:r>
              <a:rPr lang="en-US" sz="1400" dirty="0">
                <a:latin typeface="Comic Sans MS" panose="030F0702030302020204" pitchFamily="66" charset="0"/>
              </a:rPr>
              <a:t>(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i,c</a:t>
            </a:r>
            <a:r>
              <a:rPr lang="en-US" sz="1400" dirty="0">
                <a:latin typeface="Comic Sans MS" panose="030F0702030302020204" pitchFamily="66" charset="0"/>
              </a:rPr>
              <a:t>=0,rem,sum=0,sum1=0;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while(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!=0)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rem = num%10;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sum = sum + rem;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sum1 = sum1*10 + rem;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 = </a:t>
            </a:r>
            <a:r>
              <a:rPr lang="en-US" sz="1400" dirty="0" err="1">
                <a:latin typeface="Comic Sans MS" panose="030F0702030302020204" pitchFamily="66" charset="0"/>
              </a:rPr>
              <a:t>num</a:t>
            </a:r>
            <a:r>
              <a:rPr lang="en-US" sz="1400" dirty="0">
                <a:latin typeface="Comic Sans MS" panose="030F0702030302020204" pitchFamily="66" charset="0"/>
              </a:rPr>
              <a:t>/10;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c++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("Sum of Digits is : %d\</a:t>
            </a:r>
            <a:r>
              <a:rPr lang="en-US" sz="1400" dirty="0" err="1">
                <a:latin typeface="Comic Sans MS" panose="030F0702030302020204" pitchFamily="66" charset="0"/>
              </a:rPr>
              <a:t>n",sum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("Count of Digits is : %d\</a:t>
            </a:r>
            <a:r>
              <a:rPr lang="en-US" sz="1400" dirty="0" err="1">
                <a:latin typeface="Comic Sans MS" panose="030F0702030302020204" pitchFamily="66" charset="0"/>
              </a:rPr>
              <a:t>n",c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("Reverse of Digits is : %d\n",sum1);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n;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number: 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</a:t>
            </a:r>
            <a:r>
              <a:rPr lang="en-US" sz="1400" dirty="0" err="1">
                <a:latin typeface="Comic Sans MS" panose="030F0702030302020204" pitchFamily="66" charset="0"/>
              </a:rPr>
              <a:t>d",&amp;n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scr</a:t>
            </a:r>
            <a:r>
              <a:rPr lang="en-US" sz="1400" dirty="0">
                <a:latin typeface="Comic Sans MS" panose="030F0702030302020204" pitchFamily="66" charset="0"/>
              </a:rPr>
              <a:t>(n);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32" y="2657266"/>
            <a:ext cx="3068168" cy="1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739" y="162589"/>
            <a:ext cx="1221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Write a program to take two numbers as input and function to swap them by passing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  parameters </a:t>
            </a:r>
            <a:r>
              <a:rPr lang="en-US" dirty="0">
                <a:latin typeface="Comic Sans MS" panose="030F0702030302020204" pitchFamily="66" charset="0"/>
              </a:rPr>
              <a:t>as values and also as addresses.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80892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void swap(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,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a, b;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values for a and b\n");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</a:t>
            </a:r>
            <a:r>
              <a:rPr lang="en-US" sz="1400" dirty="0" err="1">
                <a:latin typeface="Comic Sans MS" panose="030F0702030302020204" pitchFamily="66" charset="0"/>
              </a:rPr>
              <a:t>d%d</a:t>
            </a:r>
            <a:r>
              <a:rPr lang="en-US" sz="1400" dirty="0">
                <a:latin typeface="Comic Sans MS" panose="030F0702030302020204" pitchFamily="66" charset="0"/>
              </a:rPr>
              <a:t>", &amp;a, &amp;b);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("\n\</a:t>
            </a:r>
            <a:r>
              <a:rPr lang="en-US" sz="1400" dirty="0" err="1">
                <a:latin typeface="Comic Sans MS" panose="030F0702030302020204" pitchFamily="66" charset="0"/>
              </a:rPr>
              <a:t>nBefore</a:t>
            </a:r>
            <a:r>
              <a:rPr lang="en-US" sz="1400" dirty="0">
                <a:latin typeface="Comic Sans MS" panose="030F0702030302020204" pitchFamily="66" charset="0"/>
              </a:rPr>
              <a:t> swapping: a = %d and b = %d\n", a, b);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swap(a, b);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void </a:t>
            </a:r>
            <a:r>
              <a:rPr lang="en-US" sz="1400" dirty="0">
                <a:latin typeface="Comic Sans MS" panose="030F0702030302020204" pitchFamily="66" charset="0"/>
              </a:rPr>
              <a:t>swap(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x,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y)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temp;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    </a:t>
            </a:r>
            <a:r>
              <a:rPr lang="en-US" sz="1400" dirty="0">
                <a:latin typeface="Comic Sans MS" panose="030F0702030302020204" pitchFamily="66" charset="0"/>
              </a:rPr>
              <a:t>temp = x;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x    = y;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y    = temp;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("\</a:t>
            </a:r>
            <a:r>
              <a:rPr lang="en-US" sz="1400" dirty="0" err="1">
                <a:latin typeface="Comic Sans MS" panose="030F0702030302020204" pitchFamily="66" charset="0"/>
              </a:rPr>
              <a:t>nAfter</a:t>
            </a:r>
            <a:r>
              <a:rPr lang="en-US" sz="1400" dirty="0">
                <a:latin typeface="Comic Sans MS" panose="030F0702030302020204" pitchFamily="66" charset="0"/>
              </a:rPr>
              <a:t> swapping: a = %d and b = %d\n", x, y);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00" y="2027404"/>
            <a:ext cx="3963766" cy="21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923" y="327465"/>
            <a:ext cx="8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Write a recursive function that will find the average of an integer.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0727" y="69679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#include&lt;</a:t>
            </a:r>
            <a:r>
              <a:rPr lang="en-US" dirty="0" err="1">
                <a:latin typeface="Comic Sans MS" panose="030F0702030302020204" pitchFamily="66" charset="0"/>
              </a:rPr>
              <a:t>stdio.h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float </a:t>
            </a:r>
            <a:r>
              <a:rPr lang="en-US" dirty="0" err="1">
                <a:latin typeface="Comic Sans MS" panose="030F0702030302020204" pitchFamily="66" charset="0"/>
              </a:rPr>
              <a:t>avg</a:t>
            </a:r>
            <a:r>
              <a:rPr lang="en-US" dirty="0">
                <a:latin typeface="Comic Sans MS" panose="030F0702030302020204" pitchFamily="66" charset="0"/>
              </a:rPr>
              <a:t>(float a)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if(a!=0)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return a/2;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    else</a:t>
            </a:r>
          </a:p>
          <a:p>
            <a:r>
              <a:rPr lang="en-US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return a;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dirty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float </a:t>
            </a:r>
            <a:r>
              <a:rPr lang="en-US" dirty="0" err="1">
                <a:latin typeface="Comic Sans MS" panose="030F0702030302020204" pitchFamily="66" charset="0"/>
              </a:rPr>
              <a:t>m,result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("Enter number: ");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scanf</a:t>
            </a:r>
            <a:r>
              <a:rPr lang="en-US" dirty="0">
                <a:latin typeface="Comic Sans MS" panose="030F0702030302020204" pitchFamily="66" charset="0"/>
              </a:rPr>
              <a:t>("%f", &amp;m);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result=</a:t>
            </a:r>
            <a:r>
              <a:rPr lang="en-US" dirty="0" err="1">
                <a:latin typeface="Comic Sans MS" panose="030F0702030302020204" pitchFamily="66" charset="0"/>
              </a:rPr>
              <a:t>avg</a:t>
            </a:r>
            <a:r>
              <a:rPr lang="en-US" dirty="0">
                <a:latin typeface="Comic Sans MS" panose="030F0702030302020204" pitchFamily="66" charset="0"/>
              </a:rPr>
              <a:t>(m);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("%.2f ",result);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getch</a:t>
            </a:r>
            <a:r>
              <a:rPr lang="en-US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04" y="3022695"/>
            <a:ext cx="2868145" cy="10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923" y="110086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#include &lt;</a:t>
            </a:r>
            <a:r>
              <a:rPr lang="en-US" dirty="0" err="1">
                <a:latin typeface="Comic Sans MS" panose="030F0702030302020204" pitchFamily="66" charset="0"/>
              </a:rPr>
              <a:t>stdio.h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A(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n1,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n2);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main()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n1, n2;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("Enter two positive integers: ");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scanf</a:t>
            </a:r>
            <a:r>
              <a:rPr lang="en-US" dirty="0">
                <a:latin typeface="Comic Sans MS" panose="030F0702030302020204" pitchFamily="66" charset="0"/>
              </a:rPr>
              <a:t>("%d %d", &amp;n1, &amp;n2);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</a:t>
            </a:r>
            <a:r>
              <a:rPr lang="en-US" dirty="0" err="1">
                <a:latin typeface="Comic Sans MS" panose="030F0702030302020204" pitchFamily="66" charset="0"/>
              </a:rPr>
              <a:t>printf</a:t>
            </a:r>
            <a:r>
              <a:rPr lang="en-US" dirty="0">
                <a:latin typeface="Comic Sans MS" panose="030F0702030302020204" pitchFamily="66" charset="0"/>
              </a:rPr>
              <a:t>("G.C.D of %d and %d is %d.\n", n1, n2, A(n1, n2));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A(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n1, </a:t>
            </a:r>
            <a:r>
              <a:rPr lang="en-US" dirty="0" err="1">
                <a:latin typeface="Comic Sans MS" panose="030F0702030302020204" pitchFamily="66" charset="0"/>
              </a:rPr>
              <a:t>int</a:t>
            </a:r>
            <a:r>
              <a:rPr lang="en-US" dirty="0">
                <a:latin typeface="Comic Sans MS" panose="030F0702030302020204" pitchFamily="66" charset="0"/>
              </a:rPr>
              <a:t> n2) {</a:t>
            </a:r>
          </a:p>
          <a:p>
            <a:r>
              <a:rPr lang="en-US" dirty="0">
                <a:latin typeface="Comic Sans MS" panose="030F0702030302020204" pitchFamily="66" charset="0"/>
              </a:rPr>
              <a:t>    if (n2 != 0)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return A(n2, n1 % n2);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else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return n1;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907" y="389012"/>
            <a:ext cx="8540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recursive function that will find the GCD of two numbers.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60" y="2938067"/>
            <a:ext cx="3499849" cy="15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814" y="272562"/>
            <a:ext cx="11415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Write a function that receives a string (character array) as argument and produce a string </a:t>
            </a:r>
            <a:r>
              <a:rPr lang="en-US" b="1" dirty="0" smtClean="0">
                <a:latin typeface="Comic Sans MS" panose="030F0702030302020204" pitchFamily="66" charset="0"/>
              </a:rPr>
              <a:t>in which </a:t>
            </a:r>
            <a:r>
              <a:rPr lang="en-US" b="1" dirty="0">
                <a:latin typeface="Comic Sans MS" panose="030F0702030302020204" pitchFamily="66" charset="0"/>
              </a:rPr>
              <a:t>first letter of each word is </a:t>
            </a:r>
            <a:r>
              <a:rPr lang="en-US" b="1" dirty="0" smtClean="0">
                <a:latin typeface="Comic Sans MS" panose="030F0702030302020204" pitchFamily="66" charset="0"/>
              </a:rPr>
              <a:t>capitalized.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745" y="94869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void transfer(char a[])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i,n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n=</a:t>
            </a:r>
            <a:r>
              <a:rPr lang="en-US" sz="1400" dirty="0" err="1">
                <a:latin typeface="Comic Sans MS" panose="030F0702030302020204" pitchFamily="66" charset="0"/>
              </a:rPr>
              <a:t>strlen</a:t>
            </a:r>
            <a:r>
              <a:rPr lang="en-US" sz="1400" dirty="0">
                <a:latin typeface="Comic Sans MS" panose="030F0702030302020204" pitchFamily="66" charset="0"/>
              </a:rPr>
              <a:t>(a);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a[0]=</a:t>
            </a:r>
            <a:r>
              <a:rPr lang="en-US" sz="1400" dirty="0" err="1">
                <a:latin typeface="Comic Sans MS" panose="030F0702030302020204" pitchFamily="66" charset="0"/>
              </a:rPr>
              <a:t>toupper</a:t>
            </a:r>
            <a:r>
              <a:rPr lang="en-US" sz="1400" dirty="0">
                <a:latin typeface="Comic Sans MS" panose="030F0702030302020204" pitchFamily="66" charset="0"/>
              </a:rPr>
              <a:t>(a[0]);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for 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=0;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&lt;n;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if ( a[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]==' ')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a[i+1]=</a:t>
            </a:r>
            <a:r>
              <a:rPr lang="en-US" sz="1400" dirty="0" err="1">
                <a:latin typeface="Comic Sans MS" panose="030F0702030302020204" pitchFamily="66" charset="0"/>
              </a:rPr>
              <a:t>toupper</a:t>
            </a:r>
            <a:r>
              <a:rPr lang="en-US" sz="1400" dirty="0">
                <a:latin typeface="Comic Sans MS" panose="030F0702030302020204" pitchFamily="66" charset="0"/>
              </a:rPr>
              <a:t>(a[i+1]);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for 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=0;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&lt;n;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("%c", a[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string[100];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("Enter a line:");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gets(string);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transfer(string);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getch</a:t>
            </a:r>
            <a:r>
              <a:rPr lang="en-US" sz="14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3133651"/>
            <a:ext cx="4515433" cy="6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297" y="611107"/>
            <a:ext cx="12672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ic Sans MS" panose="030F0702030302020204" pitchFamily="66" charset="0"/>
              </a:rPr>
              <a:t>WAP that takes name, age and salary of 5 employees as input and stores it in </a:t>
            </a:r>
            <a:r>
              <a:rPr lang="en-US" sz="1400" b="1" dirty="0" smtClean="0">
                <a:latin typeface="Comic Sans MS" panose="030F0702030302020204" pitchFamily="66" charset="0"/>
              </a:rPr>
              <a:t>structure employee </a:t>
            </a:r>
            <a:r>
              <a:rPr lang="en-US" sz="1400" b="1" dirty="0">
                <a:latin typeface="Comic Sans MS" panose="030F0702030302020204" pitchFamily="66" charset="0"/>
              </a:rPr>
              <a:t>and displays all the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employee </a:t>
            </a:r>
            <a:r>
              <a:rPr lang="en-US" sz="1400" b="1" dirty="0">
                <a:latin typeface="Comic Sans MS" panose="030F0702030302020204" pitchFamily="66" charset="0"/>
              </a:rPr>
              <a:t>details through </a:t>
            </a:r>
            <a:r>
              <a:rPr lang="en-US" sz="1400" b="1" dirty="0" err="1">
                <a:latin typeface="Comic Sans MS" panose="030F0702030302020204" pitchFamily="66" charset="0"/>
              </a:rPr>
              <a:t>emp_disp</a:t>
            </a:r>
            <a:r>
              <a:rPr lang="en-US" sz="1400" b="1" dirty="0">
                <a:latin typeface="Comic Sans MS" panose="030F0702030302020204" pitchFamily="66" charset="0"/>
              </a:rPr>
              <a:t> function and </a:t>
            </a:r>
            <a:r>
              <a:rPr lang="en-US" sz="1400" b="1" dirty="0" smtClean="0">
                <a:latin typeface="Comic Sans MS" panose="030F0702030302020204" pitchFamily="66" charset="0"/>
              </a:rPr>
              <a:t>displays employee </a:t>
            </a:r>
            <a:r>
              <a:rPr lang="en-US" sz="1400" b="1" dirty="0">
                <a:latin typeface="Comic Sans MS" panose="030F0702030302020204" pitchFamily="66" charset="0"/>
              </a:rPr>
              <a:t>details of employee who gets highest </a:t>
            </a:r>
            <a:r>
              <a:rPr lang="en-US" sz="1400" b="1" dirty="0" smtClean="0">
                <a:latin typeface="Comic Sans MS" panose="030F0702030302020204" pitchFamily="66" charset="0"/>
              </a:rPr>
              <a:t>salary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</a:t>
            </a:r>
            <a:r>
              <a:rPr lang="en-US" sz="1400" b="1" dirty="0">
                <a:latin typeface="Comic Sans MS" panose="030F0702030302020204" pitchFamily="66" charset="0"/>
              </a:rPr>
              <a:t>using </a:t>
            </a:r>
            <a:r>
              <a:rPr lang="en-US" sz="1400" b="1" dirty="0" err="1">
                <a:latin typeface="Comic Sans MS" panose="030F0702030302020204" pitchFamily="66" charset="0"/>
              </a:rPr>
              <a:t>emp_sal</a:t>
            </a:r>
            <a:r>
              <a:rPr lang="en-US" sz="1400" b="1" dirty="0">
                <a:latin typeface="Comic Sans MS" panose="030F0702030302020204" pitchFamily="66" charset="0"/>
              </a:rPr>
              <a:t>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2544" y="149442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5510" y="1666234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#include&lt;</a:t>
            </a:r>
            <a:r>
              <a:rPr lang="en-US" sz="1200" dirty="0" err="1">
                <a:latin typeface="Comic Sans MS" panose="030F0702030302020204" pitchFamily="66" charset="0"/>
              </a:rPr>
              <a:t>stdio.h</a:t>
            </a:r>
            <a:r>
              <a:rPr lang="en-US" sz="12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#define p 5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void </a:t>
            </a:r>
            <a:r>
              <a:rPr lang="en-US" sz="1200" dirty="0" err="1">
                <a:latin typeface="Comic Sans MS" panose="030F0702030302020204" pitchFamily="66" charset="0"/>
              </a:rPr>
              <a:t>emp_disp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void </a:t>
            </a:r>
            <a:r>
              <a:rPr lang="en-US" sz="1200" dirty="0" err="1">
                <a:latin typeface="Comic Sans MS" panose="030F0702030302020204" pitchFamily="66" charset="0"/>
              </a:rPr>
              <a:t>emp_sal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struct</a:t>
            </a:r>
            <a:r>
              <a:rPr lang="en-US" sz="1200" dirty="0">
                <a:latin typeface="Comic Sans MS" panose="030F0702030302020204" pitchFamily="66" charset="0"/>
              </a:rPr>
              <a:t> details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char name[100];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age;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float salary;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 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[100];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&lt;p;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("%d. Enter details(</a:t>
            </a:r>
            <a:r>
              <a:rPr lang="en-US" sz="1200" dirty="0" err="1">
                <a:latin typeface="Comic Sans MS" panose="030F0702030302020204" pitchFamily="66" charset="0"/>
              </a:rPr>
              <a:t>name,age,salary</a:t>
            </a:r>
            <a:r>
              <a:rPr lang="en-US" sz="1200" dirty="0">
                <a:latin typeface="Comic Sans MS" panose="030F0702030302020204" pitchFamily="66" charset="0"/>
              </a:rPr>
              <a:t>) : ", i+1);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scanf</a:t>
            </a:r>
            <a:r>
              <a:rPr lang="en-US" sz="1200" dirty="0">
                <a:latin typeface="Comic Sans MS" panose="030F0702030302020204" pitchFamily="66" charset="0"/>
              </a:rPr>
              <a:t>("%s %d %f", &amp;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].name,&amp;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].age,&amp;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].salary);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emp_disp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emp_sal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getch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return 0;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}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7030" y="1666234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void </a:t>
            </a:r>
            <a:r>
              <a:rPr lang="en-US" sz="1200" dirty="0" err="1">
                <a:latin typeface="Comic Sans MS" panose="030F0702030302020204" pitchFamily="66" charset="0"/>
              </a:rPr>
              <a:t>emp_disp</a:t>
            </a:r>
            <a:r>
              <a:rPr lang="en-US" sz="1200" dirty="0">
                <a:latin typeface="Comic Sans MS" panose="030F0702030302020204" pitchFamily="66" charset="0"/>
              </a:rPr>
              <a:t>()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("\n\</a:t>
            </a:r>
            <a:r>
              <a:rPr lang="en-US" sz="1200" dirty="0" err="1">
                <a:latin typeface="Comic Sans MS" panose="030F0702030302020204" pitchFamily="66" charset="0"/>
              </a:rPr>
              <a:t>nEmployee</a:t>
            </a:r>
            <a:r>
              <a:rPr lang="en-US" sz="1200" dirty="0">
                <a:latin typeface="Comic Sans MS" panose="030F0702030302020204" pitchFamily="66" charset="0"/>
              </a:rPr>
              <a:t> Details:\n");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&lt;p;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("%d. %s %d %.2f\n", i+1,emp[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</a:t>
            </a:r>
            <a:r>
              <a:rPr lang="en-US" sz="1200" dirty="0" err="1">
                <a:latin typeface="Comic Sans MS" panose="030F0702030302020204" pitchFamily="66" charset="0"/>
              </a:rPr>
              <a:t>name,emp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</a:t>
            </a:r>
            <a:r>
              <a:rPr lang="en-US" sz="1200" dirty="0" err="1">
                <a:latin typeface="Comic Sans MS" panose="030F0702030302020204" pitchFamily="66" charset="0"/>
              </a:rPr>
              <a:t>age,emp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].salary);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void </a:t>
            </a:r>
            <a:r>
              <a:rPr lang="en-US" sz="1200" dirty="0" err="1">
                <a:latin typeface="Comic Sans MS" panose="030F0702030302020204" pitchFamily="66" charset="0"/>
              </a:rPr>
              <a:t>emp_sal</a:t>
            </a:r>
            <a:r>
              <a:rPr lang="en-US" sz="1200" dirty="0">
                <a:latin typeface="Comic Sans MS" panose="030F0702030302020204" pitchFamily="66" charset="0"/>
              </a:rPr>
              <a:t>()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float max;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max=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[0].salary;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&lt;p;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if(max&lt;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].salary)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max=</a:t>
            </a:r>
            <a:r>
              <a:rPr lang="en-US" sz="1200" dirty="0" err="1">
                <a:latin typeface="Comic Sans MS" panose="030F0702030302020204" pitchFamily="66" charset="0"/>
              </a:rPr>
              <a:t>emp</a:t>
            </a:r>
            <a:r>
              <a:rPr lang="en-US" sz="1200" dirty="0">
                <a:latin typeface="Comic Sans MS" panose="030F0702030302020204" pitchFamily="66" charset="0"/>
              </a:rPr>
              <a:t>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].salary;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("\</a:t>
            </a:r>
            <a:r>
              <a:rPr lang="en-US" sz="1200" dirty="0" err="1">
                <a:latin typeface="Comic Sans MS" panose="030F0702030302020204" pitchFamily="66" charset="0"/>
              </a:rPr>
              <a:t>nHighest</a:t>
            </a:r>
            <a:r>
              <a:rPr lang="en-US" sz="1200" dirty="0">
                <a:latin typeface="Comic Sans MS" panose="030F0702030302020204" pitchFamily="66" charset="0"/>
              </a:rPr>
              <a:t> Salary : %.2f", max);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9235" y="1666234"/>
            <a:ext cx="9237" cy="4334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2" t="376" r="11216" b="-376"/>
          <a:stretch/>
        </p:blipFill>
        <p:spPr>
          <a:xfrm>
            <a:off x="8415103" y="3253412"/>
            <a:ext cx="3693770" cy="25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079" y="873762"/>
            <a:ext cx="47126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#include&lt;</a:t>
            </a:r>
            <a:r>
              <a:rPr lang="en-US" sz="1200" dirty="0" err="1">
                <a:latin typeface="Comic Sans MS" panose="030F0702030302020204" pitchFamily="66" charset="0"/>
              </a:rPr>
              <a:t>stdio.h</a:t>
            </a:r>
            <a:r>
              <a:rPr lang="en-US" sz="12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a,i,j,f</a:t>
            </a:r>
            <a:r>
              <a:rPr lang="en-US" sz="1200" dirty="0">
                <a:latin typeface="Comic Sans MS" panose="030F0702030302020204" pitchFamily="66" charset="0"/>
              </a:rPr>
              <a:t>=0;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 Enter any positive integer less than 100\n");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scanf</a:t>
            </a:r>
            <a:r>
              <a:rPr lang="en-US" sz="1200" dirty="0">
                <a:latin typeface="Comic Sans MS" panose="030F0702030302020204" pitchFamily="66" charset="0"/>
              </a:rPr>
              <a:t>("%d", &amp;a);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n[a];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&lt;a;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</a:t>
            </a:r>
            <a:r>
              <a:rPr lang="en-US" sz="1200" dirty="0" err="1">
                <a:latin typeface="Comic Sans MS" panose="030F0702030302020204" pitchFamily="66" charset="0"/>
              </a:rPr>
              <a:t>scanf</a:t>
            </a:r>
            <a:r>
              <a:rPr lang="en-US" sz="1200" dirty="0">
                <a:latin typeface="Comic Sans MS" panose="030F0702030302020204" pitchFamily="66" charset="0"/>
              </a:rPr>
              <a:t>("%d", &amp;n[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&lt;a;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for (j=i+1; j&lt;a; </a:t>
            </a:r>
            <a:r>
              <a:rPr lang="en-US" sz="1200" dirty="0" err="1">
                <a:latin typeface="Comic Sans MS" panose="030F0702030302020204" pitchFamily="66" charset="0"/>
              </a:rPr>
              <a:t>j++</a:t>
            </a:r>
            <a:r>
              <a:rPr lang="en-US" sz="12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if ( n[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]&lt;n[j])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f=n[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n[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]=n[j];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n[j]=f;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("Descending order: ");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for 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&lt;a;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("%d ", n[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getch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374" y="288987"/>
            <a:ext cx="1193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omic Sans MS" panose="030F0702030302020204" pitchFamily="66" charset="0"/>
              </a:rPr>
              <a:t>WAP that </a:t>
            </a:r>
            <a:r>
              <a:rPr lang="en-US" sz="1600" b="1" dirty="0">
                <a:latin typeface="Comic Sans MS" panose="030F0702030302020204" pitchFamily="66" charset="0"/>
              </a:rPr>
              <a:t>will take n (n = any positive integer less than 100) from the user </a:t>
            </a:r>
            <a:r>
              <a:rPr lang="en-US" sz="1600" b="1" dirty="0" smtClean="0">
                <a:latin typeface="Comic Sans MS" panose="030F0702030302020204" pitchFamily="66" charset="0"/>
              </a:rPr>
              <a:t>and print </a:t>
            </a:r>
            <a:r>
              <a:rPr lang="en-US" sz="1600" b="1" dirty="0">
                <a:latin typeface="Comic Sans MS" panose="030F0702030302020204" pitchFamily="66" charset="0"/>
              </a:rPr>
              <a:t>them in descending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31" y="1980786"/>
            <a:ext cx="4208359" cy="21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648" y="785841"/>
            <a:ext cx="755259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#include&lt;</a:t>
            </a:r>
            <a:r>
              <a:rPr lang="en-US" sz="1400" dirty="0" err="1">
                <a:latin typeface="Comic Sans MS" panose="030F0702030302020204" pitchFamily="66" charset="0"/>
              </a:rPr>
              <a:t>stdio.h</a:t>
            </a:r>
            <a:r>
              <a:rPr lang="en-US" sz="1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a,i,j,f</a:t>
            </a:r>
            <a:r>
              <a:rPr lang="en-US" sz="1400" dirty="0">
                <a:latin typeface="Comic Sans MS" panose="030F0702030302020204" pitchFamily="66" charset="0"/>
              </a:rPr>
              <a:t>=0;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 Enter number of data: 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("%d", &amp;a);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</a:t>
            </a:r>
            <a:r>
              <a:rPr lang="en-US" sz="1400" dirty="0" err="1">
                <a:latin typeface="Comic Sans MS" panose="030F0702030302020204" pitchFamily="66" charset="0"/>
              </a:rPr>
              <a:t>int</a:t>
            </a:r>
            <a:r>
              <a:rPr lang="en-US" sz="1400" dirty="0">
                <a:latin typeface="Comic Sans MS" panose="030F0702030302020204" pitchFamily="66" charset="0"/>
              </a:rPr>
              <a:t> A [a][a];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for 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=0;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&lt;a;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for (j=0; j&lt;a; </a:t>
            </a:r>
            <a:r>
              <a:rPr lang="en-US" sz="1400" dirty="0" err="1">
                <a:latin typeface="Comic Sans MS" panose="030F0702030302020204" pitchFamily="66" charset="0"/>
              </a:rPr>
              <a:t>j++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 A[%d] [%d] ",</a:t>
            </a:r>
            <a:r>
              <a:rPr lang="en-US" sz="1400" dirty="0" err="1">
                <a:latin typeface="Comic Sans MS" panose="030F0702030302020204" pitchFamily="66" charset="0"/>
              </a:rPr>
              <a:t>i,j</a:t>
            </a:r>
            <a:r>
              <a:rPr lang="en-US" sz="14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</a:t>
            </a:r>
            <a:r>
              <a:rPr lang="en-US" sz="1400" dirty="0" err="1">
                <a:latin typeface="Comic Sans MS" panose="030F0702030302020204" pitchFamily="66" charset="0"/>
              </a:rPr>
              <a:t>scanf</a:t>
            </a:r>
            <a:r>
              <a:rPr lang="en-US" sz="1400" dirty="0">
                <a:latin typeface="Comic Sans MS" panose="030F0702030302020204" pitchFamily="66" charset="0"/>
              </a:rPr>
              <a:t>("%d", &amp;A[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][j]);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for (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=0;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&lt;a; 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for (j=0; j&lt;a; </a:t>
            </a:r>
            <a:r>
              <a:rPr lang="en-US" sz="1400" dirty="0" err="1">
                <a:latin typeface="Comic Sans MS" panose="030F0702030302020204" pitchFamily="66" charset="0"/>
              </a:rPr>
              <a:t>j++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("%d  ", A[</a:t>
            </a:r>
            <a:r>
              <a:rPr lang="en-US" sz="1400" dirty="0" err="1">
                <a:latin typeface="Comic Sans MS" panose="030F0702030302020204" pitchFamily="66" charset="0"/>
              </a:rPr>
              <a:t>i</a:t>
            </a:r>
            <a:r>
              <a:rPr lang="en-US" sz="1400" dirty="0">
                <a:latin typeface="Comic Sans MS" panose="030F0702030302020204" pitchFamily="66" charset="0"/>
              </a:rPr>
              <a:t>][j]);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    </a:t>
            </a:r>
            <a:r>
              <a:rPr lang="en-US" sz="1400" dirty="0" err="1">
                <a:latin typeface="Comic Sans MS" panose="030F0702030302020204" pitchFamily="66" charset="0"/>
              </a:rPr>
              <a:t>printf</a:t>
            </a:r>
            <a:r>
              <a:rPr lang="en-US" sz="1400" dirty="0">
                <a:latin typeface="Comic Sans MS" panose="030F0702030302020204" pitchFamily="66" charset="0"/>
              </a:rPr>
              <a:t>("\n");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654" y="376949"/>
            <a:ext cx="1300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WAP to input the values in a two dimensional array of integers and display the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55" y="2204200"/>
            <a:ext cx="3355653" cy="23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0924" y="961911"/>
            <a:ext cx="75525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mic Sans MS" panose="030F0702030302020204" pitchFamily="66" charset="0"/>
              </a:rPr>
              <a:t>#include&lt;</a:t>
            </a:r>
            <a:r>
              <a:rPr lang="en-US" sz="1500" dirty="0" err="1" smtClean="0">
                <a:latin typeface="Comic Sans MS" panose="030F0702030302020204" pitchFamily="66" charset="0"/>
              </a:rPr>
              <a:t>stdio.h</a:t>
            </a:r>
            <a:r>
              <a:rPr lang="en-US" sz="15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1500" dirty="0" err="1" smtClean="0">
                <a:latin typeface="Comic Sans MS" panose="030F0702030302020204" pitchFamily="66" charset="0"/>
              </a:rPr>
              <a:t>int</a:t>
            </a:r>
            <a:r>
              <a:rPr lang="en-US" sz="1500" dirty="0" smtClean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</a:t>
            </a:r>
            <a:r>
              <a:rPr lang="en-US" sz="1500" dirty="0" err="1" smtClean="0">
                <a:latin typeface="Comic Sans MS" panose="030F0702030302020204" pitchFamily="66" charset="0"/>
              </a:rPr>
              <a:t>int</a:t>
            </a:r>
            <a:r>
              <a:rPr lang="en-US" sz="1500" dirty="0" smtClean="0">
                <a:latin typeface="Comic Sans MS" panose="030F0702030302020204" pitchFamily="66" charset="0"/>
              </a:rPr>
              <a:t> n, 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, j ;</a:t>
            </a:r>
          </a:p>
          <a:p>
            <a:r>
              <a:rPr lang="en-US" sz="1500" dirty="0">
                <a:latin typeface="Comic Sans MS" panose="030F0702030302020204" pitchFamily="66" charset="0"/>
              </a:rPr>
              <a:t> </a:t>
            </a:r>
            <a:r>
              <a:rPr lang="en-US" sz="1500" dirty="0" smtClean="0">
                <a:latin typeface="Comic Sans MS" panose="030F0702030302020204" pitchFamily="66" charset="0"/>
              </a:rPr>
              <a:t> </a:t>
            </a:r>
            <a:r>
              <a:rPr lang="en-US" sz="1500" dirty="0" err="1" smtClean="0">
                <a:latin typeface="Comic Sans MS" panose="030F0702030302020204" pitchFamily="66" charset="0"/>
              </a:rPr>
              <a:t>printf</a:t>
            </a:r>
            <a:r>
              <a:rPr lang="en-US" sz="1500" dirty="0" smtClean="0">
                <a:latin typeface="Comic Sans MS" panose="030F0702030302020204" pitchFamily="66" charset="0"/>
              </a:rPr>
              <a:t>("Enter the number of rows: ");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</a:t>
            </a:r>
            <a:r>
              <a:rPr lang="en-US" sz="1500" dirty="0" err="1" smtClean="0">
                <a:latin typeface="Comic Sans MS" panose="030F0702030302020204" pitchFamily="66" charset="0"/>
              </a:rPr>
              <a:t>scanf</a:t>
            </a:r>
            <a:r>
              <a:rPr lang="en-US" sz="1500" dirty="0" smtClean="0">
                <a:latin typeface="Comic Sans MS" panose="030F0702030302020204" pitchFamily="66" charset="0"/>
              </a:rPr>
              <a:t>("%</a:t>
            </a:r>
            <a:r>
              <a:rPr lang="en-US" sz="1500" dirty="0" err="1" smtClean="0">
                <a:latin typeface="Comic Sans MS" panose="030F0702030302020204" pitchFamily="66" charset="0"/>
              </a:rPr>
              <a:t>d",&amp;n</a:t>
            </a:r>
            <a:r>
              <a:rPr lang="en-US" sz="15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500" dirty="0">
                <a:latin typeface="Comic Sans MS" panose="030F0702030302020204" pitchFamily="66" charset="0"/>
              </a:rPr>
              <a:t> </a:t>
            </a:r>
            <a:r>
              <a:rPr lang="en-US" sz="1500" dirty="0" smtClean="0">
                <a:latin typeface="Comic Sans MS" panose="030F0702030302020204" pitchFamily="66" charset="0"/>
              </a:rPr>
              <a:t> </a:t>
            </a:r>
            <a:r>
              <a:rPr lang="en-US" sz="1500" dirty="0" err="1" smtClean="0">
                <a:latin typeface="Comic Sans MS" panose="030F0702030302020204" pitchFamily="66" charset="0"/>
              </a:rPr>
              <a:t>int</a:t>
            </a:r>
            <a:r>
              <a:rPr lang="en-US" sz="1500" dirty="0" smtClean="0">
                <a:latin typeface="Comic Sans MS" panose="030F0702030302020204" pitchFamily="66" charset="0"/>
              </a:rPr>
              <a:t> 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[n][n];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for(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=0;i&lt;n;++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)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{</a:t>
            </a:r>
          </a:p>
          <a:p>
            <a:r>
              <a:rPr lang="en-US" sz="1500" dirty="0">
                <a:latin typeface="Comic Sans MS" panose="030F0702030302020204" pitchFamily="66" charset="0"/>
              </a:rPr>
              <a:t> </a:t>
            </a:r>
            <a:r>
              <a:rPr lang="en-US" sz="1500" dirty="0" smtClean="0">
                <a:latin typeface="Comic Sans MS" panose="030F0702030302020204" pitchFamily="66" charset="0"/>
              </a:rPr>
              <a:t>   for(</a:t>
            </a:r>
            <a:r>
              <a:rPr lang="en-US" sz="1500" dirty="0" err="1" smtClean="0">
                <a:latin typeface="Comic Sans MS" panose="030F0702030302020204" pitchFamily="66" charset="0"/>
              </a:rPr>
              <a:t>int</a:t>
            </a:r>
            <a:r>
              <a:rPr lang="en-US" sz="1500" dirty="0" smtClean="0">
                <a:latin typeface="Comic Sans MS" panose="030F0702030302020204" pitchFamily="66" charset="0"/>
              </a:rPr>
              <a:t> s=1; s&lt;=40-i; s++)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</a:t>
            </a:r>
            <a:r>
              <a:rPr lang="en-US" sz="1500" dirty="0" err="1" smtClean="0">
                <a:latin typeface="Comic Sans MS" panose="030F0702030302020204" pitchFamily="66" charset="0"/>
              </a:rPr>
              <a:t>printf</a:t>
            </a:r>
            <a:r>
              <a:rPr lang="en-US" sz="1500" dirty="0" smtClean="0">
                <a:latin typeface="Comic Sans MS" panose="030F0702030302020204" pitchFamily="66" charset="0"/>
              </a:rPr>
              <a:t>(" "); //space</a:t>
            </a:r>
          </a:p>
          <a:p>
            <a:endParaRPr lang="en-US" sz="1500" dirty="0" smtClean="0">
              <a:latin typeface="Comic Sans MS" panose="030F0702030302020204" pitchFamily="66" charset="0"/>
            </a:endParaRPr>
          </a:p>
          <a:p>
            <a:r>
              <a:rPr lang="en-US" sz="1500" dirty="0" smtClean="0">
                <a:latin typeface="Comic Sans MS" panose="030F0702030302020204" pitchFamily="66" charset="0"/>
              </a:rPr>
              <a:t>    for(</a:t>
            </a:r>
            <a:r>
              <a:rPr lang="en-US" sz="1500" dirty="0" err="1" smtClean="0">
                <a:latin typeface="Comic Sans MS" panose="030F0702030302020204" pitchFamily="66" charset="0"/>
              </a:rPr>
              <a:t>int</a:t>
            </a:r>
            <a:r>
              <a:rPr lang="en-US" sz="1500" dirty="0" smtClean="0">
                <a:latin typeface="Comic Sans MS" panose="030F0702030302020204" pitchFamily="66" charset="0"/>
              </a:rPr>
              <a:t> j=0;j&lt;=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;++j)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  if(j==0||j==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) 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][j]=1;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  else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  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][j] = 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[i-1][j-1] + 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[i-1][j];</a:t>
            </a:r>
          </a:p>
          <a:p>
            <a:r>
              <a:rPr lang="en-US" sz="1500" dirty="0">
                <a:latin typeface="Comic Sans MS" panose="030F0702030302020204" pitchFamily="66" charset="0"/>
              </a:rPr>
              <a:t> </a:t>
            </a:r>
            <a:r>
              <a:rPr lang="en-US" sz="1500" dirty="0" smtClean="0">
                <a:latin typeface="Comic Sans MS" panose="030F0702030302020204" pitchFamily="66" charset="0"/>
              </a:rPr>
              <a:t>     </a:t>
            </a:r>
            <a:r>
              <a:rPr lang="en-US" sz="1500" dirty="0" err="1" smtClean="0">
                <a:latin typeface="Comic Sans MS" panose="030F0702030302020204" pitchFamily="66" charset="0"/>
              </a:rPr>
              <a:t>printf</a:t>
            </a:r>
            <a:r>
              <a:rPr lang="en-US" sz="1500" dirty="0" smtClean="0">
                <a:latin typeface="Comic Sans MS" panose="030F0702030302020204" pitchFamily="66" charset="0"/>
              </a:rPr>
              <a:t>("%d ",</a:t>
            </a:r>
            <a:r>
              <a:rPr lang="en-US" sz="1500" dirty="0" err="1" smtClean="0">
                <a:latin typeface="Comic Sans MS" panose="030F0702030302020204" pitchFamily="66" charset="0"/>
              </a:rPr>
              <a:t>pascal</a:t>
            </a:r>
            <a:r>
              <a:rPr lang="en-US" sz="1500" dirty="0" smtClean="0">
                <a:latin typeface="Comic Sans MS" panose="030F0702030302020204" pitchFamily="66" charset="0"/>
              </a:rPr>
              <a:t>[</a:t>
            </a:r>
            <a:r>
              <a:rPr lang="en-US" sz="1500" dirty="0" err="1" smtClean="0">
                <a:latin typeface="Comic Sans MS" panose="030F0702030302020204" pitchFamily="66" charset="0"/>
              </a:rPr>
              <a:t>i</a:t>
            </a:r>
            <a:r>
              <a:rPr lang="en-US" sz="1500" dirty="0" smtClean="0">
                <a:latin typeface="Comic Sans MS" panose="030F0702030302020204" pitchFamily="66" charset="0"/>
              </a:rPr>
              <a:t>][j]);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500" dirty="0">
                <a:latin typeface="Comic Sans MS" panose="030F0702030302020204" pitchFamily="66" charset="0"/>
              </a:rPr>
              <a:t> </a:t>
            </a:r>
            <a:r>
              <a:rPr lang="en-US" sz="1500" dirty="0" smtClean="0">
                <a:latin typeface="Comic Sans MS" panose="030F0702030302020204" pitchFamily="66" charset="0"/>
              </a:rPr>
              <a:t>     </a:t>
            </a:r>
            <a:r>
              <a:rPr lang="en-US" sz="1500" dirty="0" err="1" smtClean="0">
                <a:latin typeface="Comic Sans MS" panose="030F0702030302020204" pitchFamily="66" charset="0"/>
              </a:rPr>
              <a:t>printf</a:t>
            </a:r>
            <a:r>
              <a:rPr lang="en-US" sz="1500" dirty="0" smtClean="0">
                <a:latin typeface="Comic Sans MS" panose="030F0702030302020204" pitchFamily="66" charset="0"/>
              </a:rPr>
              <a:t>("\n");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}</a:t>
            </a:r>
          </a:p>
          <a:p>
            <a:r>
              <a:rPr lang="en-US" sz="1500" dirty="0" err="1" smtClean="0">
                <a:latin typeface="Comic Sans MS" panose="030F0702030302020204" pitchFamily="66" charset="0"/>
              </a:rPr>
              <a:t>getch</a:t>
            </a:r>
            <a:r>
              <a:rPr lang="en-US" sz="1500" dirty="0" smtClean="0">
                <a:latin typeface="Comic Sans MS" panose="030F0702030302020204" pitchFamily="66" charset="0"/>
              </a:rPr>
              <a:t>();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  return 0 ;</a:t>
            </a:r>
          </a:p>
          <a:p>
            <a:r>
              <a:rPr lang="en-US" sz="1500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232" y="491247"/>
            <a:ext cx="8792308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</a:rPr>
              <a:t>Draw the Pascal’s Triangle using two-dimensional array.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81" y="2326925"/>
            <a:ext cx="4450136" cy="23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5271" y="692506"/>
            <a:ext cx="755259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#include&lt;</a:t>
            </a:r>
            <a:r>
              <a:rPr lang="en-US" sz="1200" dirty="0" err="1">
                <a:latin typeface="Comic Sans MS" panose="030F0702030302020204" pitchFamily="66" charset="0"/>
              </a:rPr>
              <a:t>stdio.h</a:t>
            </a:r>
            <a:r>
              <a:rPr lang="en-US" sz="12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int</a:t>
            </a:r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err="1">
                <a:latin typeface="Comic Sans MS" panose="030F0702030302020204" pitchFamily="66" charset="0"/>
              </a:rPr>
              <a:t>i,j,max,A</a:t>
            </a:r>
            <a:r>
              <a:rPr lang="en-US" sz="1200" dirty="0">
                <a:latin typeface="Comic Sans MS" panose="030F0702030302020204" pitchFamily="66" charset="0"/>
              </a:rPr>
              <a:t>[5][5];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("Enter the element of matrix:\n");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for(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&lt;5;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for (j=0; j&lt;5; </a:t>
            </a:r>
            <a:r>
              <a:rPr lang="en-US" sz="1200" dirty="0" err="1">
                <a:latin typeface="Comic Sans MS" panose="030F0702030302020204" pitchFamily="66" charset="0"/>
              </a:rPr>
              <a:t>j++</a:t>
            </a:r>
            <a:r>
              <a:rPr lang="en-US" sz="12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 A[%d] [%d] ",</a:t>
            </a:r>
            <a:r>
              <a:rPr lang="en-US" sz="1200" dirty="0" err="1">
                <a:latin typeface="Comic Sans MS" panose="030F0702030302020204" pitchFamily="66" charset="0"/>
              </a:rPr>
              <a:t>i,j</a:t>
            </a:r>
            <a:r>
              <a:rPr lang="en-US" sz="12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</a:t>
            </a:r>
            <a:r>
              <a:rPr lang="en-US" sz="1200" dirty="0" err="1">
                <a:latin typeface="Comic Sans MS" panose="030F0702030302020204" pitchFamily="66" charset="0"/>
              </a:rPr>
              <a:t>scanf</a:t>
            </a:r>
            <a:r>
              <a:rPr lang="en-US" sz="1200" dirty="0">
                <a:latin typeface="Comic Sans MS" panose="030F0702030302020204" pitchFamily="66" charset="0"/>
              </a:rPr>
              <a:t>("%d", &amp;A[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][j]);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max=A[0][0];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for(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=0;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&lt;5; 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for (j=0; j&lt;5; </a:t>
            </a:r>
            <a:r>
              <a:rPr lang="en-US" sz="1200" dirty="0" err="1">
                <a:latin typeface="Comic Sans MS" panose="030F0702030302020204" pitchFamily="66" charset="0"/>
              </a:rPr>
              <a:t>j++</a:t>
            </a:r>
            <a:r>
              <a:rPr lang="en-US" sz="12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if(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==j)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if (max&lt;A[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][j])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{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    max=A[</a:t>
            </a:r>
            <a:r>
              <a:rPr lang="en-US" sz="1200" dirty="0" err="1">
                <a:latin typeface="Comic Sans MS" panose="030F0702030302020204" pitchFamily="66" charset="0"/>
              </a:rPr>
              <a:t>i</a:t>
            </a:r>
            <a:r>
              <a:rPr lang="en-US" sz="1200" dirty="0">
                <a:latin typeface="Comic Sans MS" panose="030F0702030302020204" pitchFamily="66" charset="0"/>
              </a:rPr>
              <a:t>][j];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printf</a:t>
            </a:r>
            <a:r>
              <a:rPr lang="en-US" sz="1200" dirty="0">
                <a:latin typeface="Comic Sans MS" panose="030F0702030302020204" pitchFamily="66" charset="0"/>
              </a:rPr>
              <a:t>(" Biggest number is %d", max);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</a:t>
            </a:r>
            <a:r>
              <a:rPr lang="en-US" sz="1200" dirty="0" err="1">
                <a:latin typeface="Comic Sans MS" panose="030F0702030302020204" pitchFamily="66" charset="0"/>
              </a:rPr>
              <a:t>getch</a:t>
            </a:r>
            <a:r>
              <a:rPr lang="en-US" sz="12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307" y="169286"/>
            <a:ext cx="116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ic Sans MS" panose="030F0702030302020204" pitchFamily="66" charset="0"/>
              </a:rPr>
              <a:t>WAP that takes a 5x5 matrix of integer values as input and then find out the </a:t>
            </a:r>
            <a:r>
              <a:rPr lang="en-US" sz="1400" b="1" dirty="0" smtClean="0">
                <a:latin typeface="Comic Sans MS" panose="030F0702030302020204" pitchFamily="66" charset="0"/>
              </a:rPr>
              <a:t>biggest number </a:t>
            </a:r>
            <a:r>
              <a:rPr lang="en-US" sz="1400" b="1" dirty="0">
                <a:latin typeface="Comic Sans MS" panose="030F0702030302020204" pitchFamily="66" charset="0"/>
              </a:rPr>
              <a:t>from upper-left to lower bottom diagonal elements of that matrix.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862" y="1000200"/>
            <a:ext cx="2209765" cy="52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315" y="615635"/>
            <a:ext cx="1246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WAP to count the number of words and number of characters in a given line of </a:t>
            </a:r>
            <a:r>
              <a:rPr lang="en-US" sz="1600" b="1" dirty="0" smtClean="0">
                <a:latin typeface="Comic Sans MS" panose="030F0702030302020204" pitchFamily="66" charset="0"/>
              </a:rPr>
              <a:t>text except </a:t>
            </a:r>
            <a:r>
              <a:rPr lang="en-US" sz="1600" b="1" dirty="0">
                <a:latin typeface="Comic Sans MS" panose="030F0702030302020204" pitchFamily="66" charset="0"/>
              </a:rPr>
              <a:t>the spaces.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7216" y="0"/>
            <a:ext cx="234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>STRING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684" y="1220041"/>
            <a:ext cx="112365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#include&lt;</a:t>
            </a:r>
            <a:r>
              <a:rPr lang="en-US" sz="2000" dirty="0" err="1">
                <a:latin typeface="Comic Sans MS" panose="030F0702030302020204" pitchFamily="66" charset="0"/>
              </a:rPr>
              <a:t>stdio.h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#include&lt;</a:t>
            </a:r>
            <a:r>
              <a:rPr lang="en-US" sz="2000" dirty="0" err="1">
                <a:latin typeface="Comic Sans MS" panose="030F0702030302020204" pitchFamily="66" charset="0"/>
              </a:rPr>
              <a:t>string.h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int</a:t>
            </a:r>
            <a:r>
              <a:rPr lang="en-US" sz="20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dirty="0" err="1">
                <a:latin typeface="Comic Sans MS" panose="030F0702030302020204" pitchFamily="66" charset="0"/>
              </a:rPr>
              <a:t>int</a:t>
            </a:r>
            <a:r>
              <a:rPr lang="en-US" sz="2000" dirty="0">
                <a:latin typeface="Comic Sans MS" panose="030F0702030302020204" pitchFamily="66" charset="0"/>
              </a:rPr>
              <a:t> n;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char </a:t>
            </a:r>
            <a:r>
              <a:rPr lang="en-US" sz="2000" dirty="0" err="1">
                <a:latin typeface="Comic Sans MS" panose="030F0702030302020204" pitchFamily="66" charset="0"/>
              </a:rPr>
              <a:t>str</a:t>
            </a:r>
            <a:r>
              <a:rPr lang="en-US" sz="2000" dirty="0">
                <a:latin typeface="Comic Sans MS" panose="030F0702030302020204" pitchFamily="66" charset="0"/>
              </a:rPr>
              <a:t>[100];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dirty="0" err="1">
                <a:latin typeface="Comic Sans MS" panose="030F0702030302020204" pitchFamily="66" charset="0"/>
              </a:rPr>
              <a:t>printf</a:t>
            </a:r>
            <a:r>
              <a:rPr lang="en-US" sz="2000" dirty="0">
                <a:latin typeface="Comic Sans MS" panose="030F0702030302020204" pitchFamily="66" charset="0"/>
              </a:rPr>
              <a:t>("Enter a string:\n");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gets(</a:t>
            </a:r>
            <a:r>
              <a:rPr lang="en-US" sz="2000" dirty="0" err="1">
                <a:latin typeface="Comic Sans MS" panose="030F0702030302020204" pitchFamily="66" charset="0"/>
              </a:rPr>
              <a:t>str</a:t>
            </a:r>
            <a:r>
              <a:rPr lang="en-US" sz="20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n=</a:t>
            </a:r>
            <a:r>
              <a:rPr lang="en-US" sz="2000" dirty="0" err="1">
                <a:latin typeface="Comic Sans MS" panose="030F0702030302020204" pitchFamily="66" charset="0"/>
              </a:rPr>
              <a:t>strlen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</a:rPr>
              <a:t>str</a:t>
            </a:r>
            <a:r>
              <a:rPr lang="en-US" sz="20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dirty="0" err="1">
                <a:latin typeface="Comic Sans MS" panose="030F0702030302020204" pitchFamily="66" charset="0"/>
              </a:rPr>
              <a:t>printf</a:t>
            </a:r>
            <a:r>
              <a:rPr lang="en-US" sz="2000" dirty="0">
                <a:latin typeface="Comic Sans MS" panose="030F0702030302020204" pitchFamily="66" charset="0"/>
              </a:rPr>
              <a:t>("The number of words and number of characters in a given string :%d ", n);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20" y="1663387"/>
            <a:ext cx="5841424" cy="13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2853" y="627600"/>
            <a:ext cx="1221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</a:rPr>
              <a:t>WAP to count the numbers of vowels, consonants, digits and special symbols in a given string</a:t>
            </a:r>
            <a:r>
              <a:rPr lang="en-US" sz="1100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6623" y="1132118"/>
            <a:ext cx="98210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#include&lt;</a:t>
            </a:r>
            <a:r>
              <a:rPr lang="en-US" sz="1200" dirty="0" err="1" smtClean="0">
                <a:latin typeface="Comic Sans MS" panose="030F0702030302020204" pitchFamily="66" charset="0"/>
              </a:rPr>
              <a:t>stdio.h</a:t>
            </a:r>
            <a:r>
              <a:rPr lang="en-US" sz="12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1200" dirty="0" err="1" smtClean="0">
                <a:latin typeface="Comic Sans MS" panose="030F0702030302020204" pitchFamily="66" charset="0"/>
              </a:rPr>
              <a:t>int</a:t>
            </a:r>
            <a:r>
              <a:rPr lang="en-US" sz="1200" dirty="0" smtClean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char </a:t>
            </a:r>
            <a:r>
              <a:rPr lang="en-US" sz="1200" dirty="0" err="1" smtClean="0">
                <a:latin typeface="Comic Sans MS" panose="030F0702030302020204" pitchFamily="66" charset="0"/>
              </a:rPr>
              <a:t>str</a:t>
            </a:r>
            <a:r>
              <a:rPr lang="en-US" sz="1200" dirty="0" smtClean="0">
                <a:latin typeface="Comic Sans MS" panose="030F0702030302020204" pitchFamily="66" charset="0"/>
              </a:rPr>
              <a:t>[100],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int</a:t>
            </a:r>
            <a:r>
              <a:rPr lang="en-US" sz="1200" dirty="0" smtClean="0">
                <a:latin typeface="Comic Sans MS" panose="030F0702030302020204" pitchFamily="66" charset="0"/>
              </a:rPr>
              <a:t> </a:t>
            </a:r>
            <a:r>
              <a:rPr lang="en-US" sz="1200" dirty="0" err="1" smtClean="0">
                <a:latin typeface="Comic Sans MS" panose="030F0702030302020204" pitchFamily="66" charset="0"/>
              </a:rPr>
              <a:t>i,vowel,consonant,digit,specialsymbols</a:t>
            </a:r>
            <a:r>
              <a:rPr lang="en-US" sz="12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printf</a:t>
            </a:r>
            <a:r>
              <a:rPr lang="en-US" sz="1200" dirty="0" smtClean="0">
                <a:latin typeface="Comic Sans MS" panose="030F0702030302020204" pitchFamily="66" charset="0"/>
              </a:rPr>
              <a:t>("Enter a string:");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gets(</a:t>
            </a:r>
            <a:r>
              <a:rPr lang="en-US" sz="1200" dirty="0" err="1" smtClean="0">
                <a:latin typeface="Comic Sans MS" panose="030F0702030302020204" pitchFamily="66" charset="0"/>
              </a:rPr>
              <a:t>str</a:t>
            </a:r>
            <a:r>
              <a:rPr lang="en-US" sz="12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i</a:t>
            </a:r>
            <a:r>
              <a:rPr lang="en-US" sz="1200" dirty="0" smtClean="0">
                <a:latin typeface="Comic Sans MS" panose="030F0702030302020204" pitchFamily="66" charset="0"/>
              </a:rPr>
              <a:t>=vowel=consonant=digit=</a:t>
            </a:r>
            <a:r>
              <a:rPr lang="en-US" sz="1200" dirty="0" err="1" smtClean="0">
                <a:latin typeface="Comic Sans MS" panose="030F0702030302020204" pitchFamily="66" charset="0"/>
              </a:rPr>
              <a:t>specialsymbols</a:t>
            </a:r>
            <a:r>
              <a:rPr lang="en-US" sz="1200" dirty="0" smtClean="0">
                <a:latin typeface="Comic Sans MS" panose="030F0702030302020204" pitchFamily="66" charset="0"/>
              </a:rPr>
              <a:t>=0;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while((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</a:t>
            </a:r>
            <a:r>
              <a:rPr lang="en-US" sz="1200" dirty="0" err="1" smtClean="0">
                <a:latin typeface="Comic Sans MS" panose="030F0702030302020204" pitchFamily="66" charset="0"/>
              </a:rPr>
              <a:t>str</a:t>
            </a:r>
            <a:r>
              <a:rPr lang="en-US" sz="1200" dirty="0" smtClean="0">
                <a:latin typeface="Comic Sans MS" panose="030F0702030302020204" pitchFamily="66" charset="0"/>
              </a:rPr>
              <a:t>[</a:t>
            </a:r>
            <a:r>
              <a:rPr lang="en-US" sz="1200" dirty="0" err="1" smtClean="0">
                <a:latin typeface="Comic Sans MS" panose="030F0702030302020204" pitchFamily="66" charset="0"/>
              </a:rPr>
              <a:t>i</a:t>
            </a:r>
            <a:r>
              <a:rPr lang="en-US" sz="1200" dirty="0" smtClean="0">
                <a:latin typeface="Comic Sans MS" panose="030F0702030302020204" pitchFamily="66" charset="0"/>
              </a:rPr>
              <a:t>])!= '\0')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if (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=='a'||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=='e'||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</a:t>
            </a:r>
            <a:r>
              <a:rPr lang="en-US" sz="1200" dirty="0" err="1" smtClean="0">
                <a:latin typeface="Comic Sans MS" panose="030F0702030302020204" pitchFamily="66" charset="0"/>
              </a:rPr>
              <a:t>i</a:t>
            </a:r>
            <a:r>
              <a:rPr lang="en-US" sz="1200" dirty="0" smtClean="0">
                <a:latin typeface="Comic Sans MS" panose="030F0702030302020204" pitchFamily="66" charset="0"/>
              </a:rPr>
              <a:t>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=='o'||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=='u'||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=='A'||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=='E'||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=='I'||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=='O'||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=='U')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    vowel++;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else if ((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&gt;='a' &amp;&amp;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&lt;='z')|| (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&gt;='A' &amp;&amp;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&lt;='Z'))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    consonant++;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else if (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&gt;='0' &amp;&amp; </a:t>
            </a:r>
            <a:r>
              <a:rPr lang="en-US" sz="1200" dirty="0" err="1" smtClean="0">
                <a:latin typeface="Comic Sans MS" panose="030F0702030302020204" pitchFamily="66" charset="0"/>
              </a:rPr>
              <a:t>ch</a:t>
            </a:r>
            <a:r>
              <a:rPr lang="en-US" sz="1200" dirty="0" smtClean="0">
                <a:latin typeface="Comic Sans MS" panose="030F0702030302020204" pitchFamily="66" charset="0"/>
              </a:rPr>
              <a:t>&lt;='9')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    digit++;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</a:t>
            </a:r>
            <a:r>
              <a:rPr lang="en-US" sz="1200" dirty="0" smtClean="0">
                <a:latin typeface="Comic Sans MS" panose="030F0702030302020204" pitchFamily="66" charset="0"/>
              </a:rPr>
              <a:t>       else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    </a:t>
            </a:r>
            <a:r>
              <a:rPr lang="en-US" sz="1200" dirty="0" err="1" smtClean="0">
                <a:latin typeface="Comic Sans MS" panose="030F0702030302020204" pitchFamily="66" charset="0"/>
              </a:rPr>
              <a:t>specialsymbols</a:t>
            </a:r>
            <a:r>
              <a:rPr lang="en-US" sz="1200" dirty="0" smtClean="0">
                <a:latin typeface="Comic Sans MS" panose="030F0702030302020204" pitchFamily="66" charset="0"/>
              </a:rPr>
              <a:t>++;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    </a:t>
            </a:r>
            <a:r>
              <a:rPr lang="en-US" sz="1200" dirty="0" err="1" smtClean="0">
                <a:latin typeface="Comic Sans MS" panose="030F0702030302020204" pitchFamily="66" charset="0"/>
              </a:rPr>
              <a:t>i</a:t>
            </a:r>
            <a:r>
              <a:rPr lang="en-US" sz="1200" dirty="0" smtClean="0">
                <a:latin typeface="Comic Sans MS" panose="030F0702030302020204" pitchFamily="66" charset="0"/>
              </a:rPr>
              <a:t>++;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printf</a:t>
            </a:r>
            <a:r>
              <a:rPr lang="en-US" sz="1200" dirty="0" smtClean="0">
                <a:latin typeface="Comic Sans MS" panose="030F0702030302020204" pitchFamily="66" charset="0"/>
              </a:rPr>
              <a:t>("Number of vowels = %d\</a:t>
            </a:r>
            <a:r>
              <a:rPr lang="en-US" sz="1200" dirty="0" err="1" smtClean="0">
                <a:latin typeface="Comic Sans MS" panose="030F0702030302020204" pitchFamily="66" charset="0"/>
              </a:rPr>
              <a:t>n",vowel</a:t>
            </a:r>
            <a:r>
              <a:rPr lang="en-US" sz="12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printf</a:t>
            </a:r>
            <a:r>
              <a:rPr lang="en-US" sz="1200" dirty="0" smtClean="0">
                <a:latin typeface="Comic Sans MS" panose="030F0702030302020204" pitchFamily="66" charset="0"/>
              </a:rPr>
              <a:t>("Number of consonants = %d\</a:t>
            </a:r>
            <a:r>
              <a:rPr lang="en-US" sz="1200" dirty="0" err="1" smtClean="0">
                <a:latin typeface="Comic Sans MS" panose="030F0702030302020204" pitchFamily="66" charset="0"/>
              </a:rPr>
              <a:t>n",consonant</a:t>
            </a:r>
            <a:r>
              <a:rPr lang="en-US" sz="12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printf</a:t>
            </a:r>
            <a:r>
              <a:rPr lang="en-US" sz="1200" dirty="0" smtClean="0">
                <a:latin typeface="Comic Sans MS" panose="030F0702030302020204" pitchFamily="66" charset="0"/>
              </a:rPr>
              <a:t>("Number of digits = %d\</a:t>
            </a:r>
            <a:r>
              <a:rPr lang="en-US" sz="1200" dirty="0" err="1" smtClean="0">
                <a:latin typeface="Comic Sans MS" panose="030F0702030302020204" pitchFamily="66" charset="0"/>
              </a:rPr>
              <a:t>n",digit</a:t>
            </a:r>
            <a:r>
              <a:rPr lang="en-US" sz="12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printf</a:t>
            </a:r>
            <a:r>
              <a:rPr lang="en-US" sz="1200" dirty="0" smtClean="0">
                <a:latin typeface="Comic Sans MS" panose="030F0702030302020204" pitchFamily="66" charset="0"/>
              </a:rPr>
              <a:t>("Number of special symbols = %d\n",</a:t>
            </a:r>
            <a:r>
              <a:rPr lang="en-US" sz="1200" dirty="0" err="1" smtClean="0">
                <a:latin typeface="Comic Sans MS" panose="030F0702030302020204" pitchFamily="66" charset="0"/>
              </a:rPr>
              <a:t>specialsymbols</a:t>
            </a:r>
            <a:r>
              <a:rPr lang="en-US" sz="12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    </a:t>
            </a:r>
            <a:r>
              <a:rPr lang="en-US" sz="1200" dirty="0" err="1" smtClean="0">
                <a:latin typeface="Comic Sans MS" panose="030F0702030302020204" pitchFamily="66" charset="0"/>
              </a:rPr>
              <a:t>getch</a:t>
            </a:r>
            <a:r>
              <a:rPr lang="en-US" sz="1200" dirty="0" smtClean="0">
                <a:latin typeface="Comic Sans MS" panose="030F0702030302020204" pitchFamily="66" charset="0"/>
              </a:rPr>
              <a:t>();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10" y="3429983"/>
            <a:ext cx="4502605" cy="22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7506" y="329642"/>
            <a:ext cx="11257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</a:rPr>
              <a:t>WAP to input a multi word string and produce a string in which first letter of </a:t>
            </a:r>
            <a:r>
              <a:rPr lang="en-US" sz="1600" b="1" dirty="0" smtClean="0">
                <a:latin typeface="Comic Sans MS" panose="030F0702030302020204" pitchFamily="66" charset="0"/>
              </a:rPr>
              <a:t>each word is </a:t>
            </a:r>
            <a:r>
              <a:rPr lang="en-US" sz="1600" b="1" dirty="0">
                <a:latin typeface="Comic Sans MS" panose="030F0702030302020204" pitchFamily="66" charset="0"/>
              </a:rPr>
              <a:t>capitalized.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6445" y="671691"/>
            <a:ext cx="69136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stdio.h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#include&lt;</a:t>
            </a:r>
            <a:r>
              <a:rPr lang="en-US" sz="1600" dirty="0" err="1">
                <a:latin typeface="Comic Sans MS" panose="030F0702030302020204" pitchFamily="66" charset="0"/>
              </a:rPr>
              <a:t>string.h</a:t>
            </a:r>
            <a:r>
              <a:rPr lang="en-US" sz="16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i,n</a:t>
            </a:r>
            <a:r>
              <a:rPr lang="en-US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char 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[100],f;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("Enter a string:\n");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gets(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n=</a:t>
            </a:r>
            <a:r>
              <a:rPr lang="en-US" sz="1600" dirty="0" err="1">
                <a:latin typeface="Comic Sans MS" panose="030F0702030302020204" pitchFamily="66" charset="0"/>
              </a:rPr>
              <a:t>strlen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[0]=</a:t>
            </a:r>
            <a:r>
              <a:rPr lang="en-US" sz="1600" dirty="0" err="1">
                <a:latin typeface="Comic Sans MS" panose="030F0702030302020204" pitchFamily="66" charset="0"/>
              </a:rPr>
              <a:t>toupper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[0]);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for (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=0;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&lt;n;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if ( 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]==' ')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    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[i+1]=</a:t>
            </a:r>
            <a:r>
              <a:rPr lang="en-US" sz="1600" dirty="0" err="1">
                <a:latin typeface="Comic Sans MS" panose="030F0702030302020204" pitchFamily="66" charset="0"/>
              </a:rPr>
              <a:t>toupper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[i+1]);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for (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=0;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&lt;n; 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++)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    </a:t>
            </a:r>
            <a:r>
              <a:rPr lang="en-US" sz="1600" dirty="0" err="1">
                <a:latin typeface="Comic Sans MS" panose="030F0702030302020204" pitchFamily="66" charset="0"/>
              </a:rPr>
              <a:t>printf</a:t>
            </a:r>
            <a:r>
              <a:rPr lang="en-US" sz="1600" dirty="0">
                <a:latin typeface="Comic Sans MS" panose="030F0702030302020204" pitchFamily="66" charset="0"/>
              </a:rPr>
              <a:t>("%c", </a:t>
            </a:r>
            <a:r>
              <a:rPr lang="en-US" sz="1600" dirty="0" err="1">
                <a:latin typeface="Comic Sans MS" panose="030F0702030302020204" pitchFamily="66" charset="0"/>
              </a:rPr>
              <a:t>str</a:t>
            </a:r>
            <a:r>
              <a:rPr lang="en-US" sz="1600" dirty="0">
                <a:latin typeface="Comic Sans MS" panose="030F0702030302020204" pitchFamily="66" charset="0"/>
              </a:rPr>
              <a:t>[</a:t>
            </a:r>
            <a:r>
              <a:rPr lang="en-US" sz="1600" dirty="0" err="1">
                <a:latin typeface="Comic Sans MS" panose="030F0702030302020204" pitchFamily="66" charset="0"/>
              </a:rPr>
              <a:t>i</a:t>
            </a:r>
            <a:r>
              <a:rPr lang="en-US" sz="1600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</a:t>
            </a:r>
            <a:r>
              <a:rPr lang="en-US" sz="1600" dirty="0" err="1">
                <a:latin typeface="Comic Sans MS" panose="030F0702030302020204" pitchFamily="66" charset="0"/>
              </a:rPr>
              <a:t>getch</a:t>
            </a:r>
            <a:r>
              <a:rPr lang="en-US" sz="16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   return 0;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14" y="2146801"/>
            <a:ext cx="3415313" cy="26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Microsoft Office PowerPoint</Application>
  <PresentationFormat>Widescreen</PresentationFormat>
  <Paragraphs>706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Comic Sans MS</vt:lpstr>
      <vt:lpstr>Nirmala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46</cp:revision>
  <dcterms:created xsi:type="dcterms:W3CDTF">2022-05-30T07:06:05Z</dcterms:created>
  <dcterms:modified xsi:type="dcterms:W3CDTF">2022-06-08T16:59:54Z</dcterms:modified>
</cp:coreProperties>
</file>