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7" r:id="rId4"/>
    <p:sldId id="259" r:id="rId5"/>
    <p:sldId id="260" r:id="rId6"/>
    <p:sldId id="261" r:id="rId7"/>
    <p:sldId id="268" r:id="rId8"/>
    <p:sldId id="270" r:id="rId9"/>
    <p:sldId id="269" r:id="rId10"/>
    <p:sldId id="267" r:id="rId11"/>
    <p:sldId id="262" r:id="rId12"/>
    <p:sldId id="263" r:id="rId13"/>
    <p:sldId id="264" r:id="rId14"/>
    <p:sldId id="266" r:id="rId15"/>
    <p:sldId id="271" r:id="rId16"/>
    <p:sldId id="272" r:id="rId17"/>
    <p:sldId id="273" r:id="rId18"/>
    <p:sldId id="279" r:id="rId19"/>
    <p:sldId id="274" r:id="rId20"/>
    <p:sldId id="282" r:id="rId21"/>
    <p:sldId id="275" r:id="rId22"/>
    <p:sldId id="276" r:id="rId23"/>
    <p:sldId id="277"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0" autoAdjust="0"/>
    <p:restoredTop sz="94660"/>
  </p:normalViewPr>
  <p:slideViewPr>
    <p:cSldViewPr snapToGrid="0">
      <p:cViewPr varScale="1">
        <p:scale>
          <a:sx n="101" d="100"/>
          <a:sy n="101" d="100"/>
        </p:scale>
        <p:origin x="132" y="180"/>
      </p:cViewPr>
      <p:guideLst/>
    </p:cSldViewPr>
  </p:slideViewPr>
  <p:notesTextViewPr>
    <p:cViewPr>
      <p:scale>
        <a:sx n="1" d="1"/>
        <a:sy n="1" d="1"/>
      </p:scale>
      <p:origin x="0" y="-1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5A447-96F7-47AA-A2AE-8BA64EADF666}"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3DC7-DA1F-44AD-8C14-822FE2A4DF4A}" type="slidenum">
              <a:rPr lang="en-US" smtClean="0"/>
              <a:t>‹#›</a:t>
            </a:fld>
            <a:endParaRPr lang="en-US"/>
          </a:p>
        </p:txBody>
      </p:sp>
    </p:spTree>
    <p:extLst>
      <p:ext uri="{BB962C8B-B14F-4D97-AF65-F5344CB8AC3E}">
        <p14:creationId xmlns:p14="http://schemas.microsoft.com/office/powerpoint/2010/main" val="70921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observed that closed restaurants have received higher compound score than the ones in open category for most cities in this list. </a:t>
            </a:r>
          </a:p>
          <a:p>
            <a:endParaRPr lang="en-US" dirty="0"/>
          </a:p>
          <a:p>
            <a:r>
              <a:rPr lang="en-US" dirty="0"/>
              <a:t>The city Pittsburgh is found to receive highest compound score. The restaurant goers seem very positive about the restaurants in Pittsburg. Among the closed restaurants, Charlotte has restaurants with higher range of compound score. </a:t>
            </a:r>
          </a:p>
        </p:txBody>
      </p:sp>
      <p:sp>
        <p:nvSpPr>
          <p:cNvPr id="4" name="Slide Number Placeholder 3"/>
          <p:cNvSpPr>
            <a:spLocks noGrp="1"/>
          </p:cNvSpPr>
          <p:nvPr>
            <p:ph type="sldNum" sz="quarter" idx="10"/>
          </p:nvPr>
        </p:nvSpPr>
        <p:spPr/>
        <p:txBody>
          <a:bodyPr/>
          <a:lstStyle/>
          <a:p>
            <a:fld id="{FBB53DC7-DA1F-44AD-8C14-822FE2A4DF4A}" type="slidenum">
              <a:rPr lang="en-US" smtClean="0"/>
              <a:t>16</a:t>
            </a:fld>
            <a:endParaRPr lang="en-US"/>
          </a:p>
        </p:txBody>
      </p:sp>
    </p:spTree>
    <p:extLst>
      <p:ext uri="{BB962C8B-B14F-4D97-AF65-F5344CB8AC3E}">
        <p14:creationId xmlns:p14="http://schemas.microsoft.com/office/powerpoint/2010/main" val="19223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C813CE-CC6C-45F5-AEB5-8E50E856C45A}" type="datetimeFigureOut">
              <a:rPr lang="en-US" smtClean="0"/>
              <a:t>11/14/2017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C644FA4-4BFF-4AB8-BA72-2917FE647C2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938363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13CE-CC6C-45F5-AEB5-8E50E856C45A}"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417630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13CE-CC6C-45F5-AEB5-8E50E856C45A}"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45078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813CE-CC6C-45F5-AEB5-8E50E856C45A}"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16901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C813CE-CC6C-45F5-AEB5-8E50E856C45A}" type="datetimeFigureOut">
              <a:rPr lang="en-US" smtClean="0"/>
              <a:t>11/14/2017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C644FA4-4BFF-4AB8-BA72-2917FE647C2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270469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13CE-CC6C-45F5-AEB5-8E50E856C45A}"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241367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813CE-CC6C-45F5-AEB5-8E50E856C45A}"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17222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813CE-CC6C-45F5-AEB5-8E50E856C45A}"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391872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813CE-CC6C-45F5-AEB5-8E50E856C45A}"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44FA4-4BFF-4AB8-BA72-2917FE647C21}" type="slidenum">
              <a:rPr lang="en-US" smtClean="0"/>
              <a:t>‹#›</a:t>
            </a:fld>
            <a:endParaRPr lang="en-US"/>
          </a:p>
        </p:txBody>
      </p:sp>
    </p:spTree>
    <p:extLst>
      <p:ext uri="{BB962C8B-B14F-4D97-AF65-F5344CB8AC3E}">
        <p14:creationId xmlns:p14="http://schemas.microsoft.com/office/powerpoint/2010/main" val="36405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C813CE-CC6C-45F5-AEB5-8E50E856C45A}" type="datetimeFigureOut">
              <a:rPr lang="en-US" smtClean="0"/>
              <a:t>11/14/2017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644FA4-4BFF-4AB8-BA72-2917FE647C2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162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C813CE-CC6C-45F5-AEB5-8E50E856C45A}" type="datetimeFigureOut">
              <a:rPr lang="en-US" smtClean="0"/>
              <a:t>11/14/2017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644FA4-4BFF-4AB8-BA72-2917FE647C2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007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C813CE-CC6C-45F5-AEB5-8E50E856C45A}" type="datetimeFigureOut">
              <a:rPr lang="en-US" smtClean="0"/>
              <a:t>11/14/2017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C644FA4-4BFF-4AB8-BA72-2917FE647C2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3772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2641-283E-429A-AD99-5E8E5B581938}"/>
              </a:ext>
            </a:extLst>
          </p:cNvPr>
          <p:cNvSpPr>
            <a:spLocks noGrp="1"/>
          </p:cNvSpPr>
          <p:nvPr>
            <p:ph type="ctrTitle"/>
          </p:nvPr>
        </p:nvSpPr>
        <p:spPr>
          <a:xfrm>
            <a:off x="1915127" y="2183870"/>
            <a:ext cx="8361229" cy="1772409"/>
          </a:xfrm>
        </p:spPr>
        <p:txBody>
          <a:bodyPr/>
          <a:lstStyle/>
          <a:p>
            <a:r>
              <a:rPr lang="en-US" sz="5400" dirty="0"/>
              <a:t>YELP Data -  An Exploratory Analysis</a:t>
            </a:r>
          </a:p>
        </p:txBody>
      </p:sp>
      <p:sp>
        <p:nvSpPr>
          <p:cNvPr id="3" name="Subtitle 2">
            <a:extLst>
              <a:ext uri="{FF2B5EF4-FFF2-40B4-BE49-F238E27FC236}">
                <a16:creationId xmlns:a16="http://schemas.microsoft.com/office/drawing/2014/main" id="{F78D5518-FA58-4FB5-9DB1-261E2355444C}"/>
              </a:ext>
            </a:extLst>
          </p:cNvPr>
          <p:cNvSpPr>
            <a:spLocks noGrp="1"/>
          </p:cNvSpPr>
          <p:nvPr>
            <p:ph type="subTitle" idx="1"/>
          </p:nvPr>
        </p:nvSpPr>
        <p:spPr/>
        <p:txBody>
          <a:bodyPr>
            <a:normAutofit/>
          </a:bodyPr>
          <a:lstStyle/>
          <a:p>
            <a:r>
              <a:rPr lang="en-US" sz="3600" dirty="0"/>
              <a:t>Review and Rating of Restaurants</a:t>
            </a:r>
          </a:p>
        </p:txBody>
      </p:sp>
      <p:sp>
        <p:nvSpPr>
          <p:cNvPr id="4" name="Subtitle 2">
            <a:extLst>
              <a:ext uri="{FF2B5EF4-FFF2-40B4-BE49-F238E27FC236}">
                <a16:creationId xmlns:a16="http://schemas.microsoft.com/office/drawing/2014/main" id="{F046E743-0F4B-484F-A930-8A9F26492AE3}"/>
              </a:ext>
            </a:extLst>
          </p:cNvPr>
          <p:cNvSpPr txBox="1">
            <a:spLocks/>
          </p:cNvSpPr>
          <p:nvPr/>
        </p:nvSpPr>
        <p:spPr>
          <a:xfrm>
            <a:off x="805798" y="5492636"/>
            <a:ext cx="5891563" cy="108623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it-IT" sz="3600" dirty="0"/>
              <a:t>Abdullah Al Mamun</a:t>
            </a:r>
          </a:p>
          <a:p>
            <a:pPr algn="l"/>
            <a:r>
              <a:rPr lang="it-IT" sz="3600" dirty="0"/>
              <a:t> Maria Gandur</a:t>
            </a:r>
            <a:endParaRPr lang="en-US" sz="3600" dirty="0"/>
          </a:p>
        </p:txBody>
      </p:sp>
    </p:spTree>
    <p:extLst>
      <p:ext uri="{BB962C8B-B14F-4D97-AF65-F5344CB8AC3E}">
        <p14:creationId xmlns:p14="http://schemas.microsoft.com/office/powerpoint/2010/main" val="1341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3A400D-4A7C-4E1C-9A1D-31ABD400B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61" y="360140"/>
            <a:ext cx="8905103" cy="6137719"/>
          </a:xfrm>
          <a:prstGeom prst="rect">
            <a:avLst/>
          </a:prstGeom>
        </p:spPr>
      </p:pic>
    </p:spTree>
    <p:extLst>
      <p:ext uri="{BB962C8B-B14F-4D97-AF65-F5344CB8AC3E}">
        <p14:creationId xmlns:p14="http://schemas.microsoft.com/office/powerpoint/2010/main" val="404643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0A36-4DD3-4E17-B563-53F922A2F289}"/>
              </a:ext>
            </a:extLst>
          </p:cNvPr>
          <p:cNvSpPr>
            <a:spLocks noGrp="1"/>
          </p:cNvSpPr>
          <p:nvPr>
            <p:ph type="ctrTitle"/>
          </p:nvPr>
        </p:nvSpPr>
        <p:spPr>
          <a:xfrm>
            <a:off x="1915385" y="2379887"/>
            <a:ext cx="8361229" cy="2098226"/>
          </a:xfrm>
        </p:spPr>
        <p:txBody>
          <a:bodyPr/>
          <a:lstStyle/>
          <a:p>
            <a:r>
              <a:rPr lang="en-US" dirty="0"/>
              <a:t>III. OPEN VS CLOSED </a:t>
            </a:r>
            <a:br>
              <a:rPr lang="en-US" dirty="0"/>
            </a:br>
            <a:r>
              <a:rPr lang="en-US" dirty="0"/>
              <a:t>RESTAURANTS</a:t>
            </a:r>
          </a:p>
        </p:txBody>
      </p:sp>
    </p:spTree>
    <p:extLst>
      <p:ext uri="{BB962C8B-B14F-4D97-AF65-F5344CB8AC3E}">
        <p14:creationId xmlns:p14="http://schemas.microsoft.com/office/powerpoint/2010/main" val="402778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2C0FF-7C55-4466-A670-0CF0F264657B}"/>
              </a:ext>
            </a:extLst>
          </p:cNvPr>
          <p:cNvPicPr>
            <a:picLocks noChangeAspect="1"/>
          </p:cNvPicPr>
          <p:nvPr/>
        </p:nvPicPr>
        <p:blipFill rotWithShape="1">
          <a:blip r:embed="rId2"/>
          <a:srcRect t="7696"/>
          <a:stretch/>
        </p:blipFill>
        <p:spPr>
          <a:xfrm>
            <a:off x="2001078" y="1615158"/>
            <a:ext cx="9445577" cy="5103694"/>
          </a:xfrm>
          <a:prstGeom prst="rect">
            <a:avLst/>
          </a:prstGeom>
        </p:spPr>
      </p:pic>
      <p:sp>
        <p:nvSpPr>
          <p:cNvPr id="3" name="Title 1">
            <a:extLst>
              <a:ext uri="{FF2B5EF4-FFF2-40B4-BE49-F238E27FC236}">
                <a16:creationId xmlns:a16="http://schemas.microsoft.com/office/drawing/2014/main" id="{FAFB6020-F57E-4B19-8AA4-B1B234D99A82}"/>
              </a:ext>
            </a:extLst>
          </p:cNvPr>
          <p:cNvSpPr txBox="1">
            <a:spLocks/>
          </p:cNvSpPr>
          <p:nvPr/>
        </p:nvSpPr>
        <p:spPr>
          <a:xfrm>
            <a:off x="988541" y="328666"/>
            <a:ext cx="10795597" cy="1286492"/>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Review Count and Stars in US Cities </a:t>
            </a:r>
            <a:r>
              <a:rPr lang="en-US" sz="3600" dirty="0">
                <a:solidFill>
                  <a:schemeClr val="tx1"/>
                </a:solidFill>
              </a:rPr>
              <a:t>(</a:t>
            </a:r>
            <a:r>
              <a:rPr lang="en-US" sz="3200" dirty="0">
                <a:solidFill>
                  <a:schemeClr val="tx1"/>
                </a:solidFill>
              </a:rPr>
              <a:t>Comparison of</a:t>
            </a:r>
            <a:r>
              <a:rPr lang="en-US" dirty="0">
                <a:solidFill>
                  <a:schemeClr val="tx1"/>
                </a:solidFill>
              </a:rPr>
              <a:t> </a:t>
            </a:r>
            <a:r>
              <a:rPr lang="en-US" sz="3200" dirty="0">
                <a:solidFill>
                  <a:schemeClr val="tx1"/>
                </a:solidFill>
              </a:rPr>
              <a:t>Open and Closed Restaurants</a:t>
            </a:r>
            <a:r>
              <a:rPr lang="en-US" sz="3600" dirty="0">
                <a:solidFill>
                  <a:schemeClr val="tx1"/>
                </a:solidFill>
              </a:rPr>
              <a:t>)</a:t>
            </a:r>
          </a:p>
        </p:txBody>
      </p:sp>
    </p:spTree>
    <p:extLst>
      <p:ext uri="{BB962C8B-B14F-4D97-AF65-F5344CB8AC3E}">
        <p14:creationId xmlns:p14="http://schemas.microsoft.com/office/powerpoint/2010/main" val="425655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362E7-CB2D-404D-A980-C143437DC89E}"/>
              </a:ext>
            </a:extLst>
          </p:cNvPr>
          <p:cNvSpPr/>
          <p:nvPr/>
        </p:nvSpPr>
        <p:spPr>
          <a:xfrm>
            <a:off x="1210962" y="1771319"/>
            <a:ext cx="10305535" cy="2831544"/>
          </a:xfrm>
          <a:prstGeom prst="rect">
            <a:avLst/>
          </a:prstGeom>
        </p:spPr>
        <p:txBody>
          <a:bodyPr wrap="square">
            <a:spAutoFit/>
          </a:bodyPr>
          <a:lstStyle/>
          <a:p>
            <a:pPr algn="ctr"/>
            <a:r>
              <a:rPr lang="en-US" sz="4000" dirty="0"/>
              <a:t>Regardless of whether the business is open or closed, Arizona has the highest number of reviews followed by Nevada.</a:t>
            </a:r>
          </a:p>
          <a:p>
            <a:pPr algn="ctr"/>
            <a:endParaRPr lang="en-US" sz="4000" dirty="0">
              <a:solidFill>
                <a:schemeClr val="bg1"/>
              </a:solidFill>
            </a:endParaRPr>
          </a:p>
          <a:p>
            <a:endParaRPr lang="en-US" dirty="0"/>
          </a:p>
        </p:txBody>
      </p:sp>
    </p:spTree>
    <p:extLst>
      <p:ext uri="{BB962C8B-B14F-4D97-AF65-F5344CB8AC3E}">
        <p14:creationId xmlns:p14="http://schemas.microsoft.com/office/powerpoint/2010/main" val="275187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FF35E-8C0D-4264-9DA0-8F8CBB917358}"/>
              </a:ext>
            </a:extLst>
          </p:cNvPr>
          <p:cNvSpPr/>
          <p:nvPr/>
        </p:nvSpPr>
        <p:spPr>
          <a:xfrm>
            <a:off x="643886" y="1743199"/>
            <a:ext cx="2844151" cy="3416320"/>
          </a:xfrm>
          <a:prstGeom prst="rect">
            <a:avLst/>
          </a:prstGeom>
        </p:spPr>
        <p:txBody>
          <a:bodyPr wrap="square">
            <a:spAutoFit/>
          </a:bodyPr>
          <a:lstStyle/>
          <a:p>
            <a:r>
              <a:rPr lang="en-US" sz="2400" dirty="0"/>
              <a:t>Most cities have similar distribution in terms of rating, except Phoenix. </a:t>
            </a:r>
          </a:p>
          <a:p>
            <a:endParaRPr lang="en-US" sz="2400" dirty="0"/>
          </a:p>
          <a:p>
            <a:r>
              <a:rPr lang="en-US" sz="2400" dirty="0"/>
              <a:t>Average rating is 3.5 across all cities in open and closed restaurants</a:t>
            </a:r>
            <a:endParaRPr lang="en-US" sz="2400" dirty="0">
              <a:solidFill>
                <a:schemeClr val="bg1"/>
              </a:solidFill>
            </a:endParaRPr>
          </a:p>
        </p:txBody>
      </p:sp>
      <p:pic>
        <p:nvPicPr>
          <p:cNvPr id="3" name="Picture 2">
            <a:extLst>
              <a:ext uri="{FF2B5EF4-FFF2-40B4-BE49-F238E27FC236}">
                <a16:creationId xmlns:a16="http://schemas.microsoft.com/office/drawing/2014/main" id="{C358AF0F-41E7-402D-A7A0-4699F63A8019}"/>
              </a:ext>
            </a:extLst>
          </p:cNvPr>
          <p:cNvPicPr>
            <a:picLocks noChangeAspect="1"/>
          </p:cNvPicPr>
          <p:nvPr/>
        </p:nvPicPr>
        <p:blipFill rotWithShape="1">
          <a:blip r:embed="rId2"/>
          <a:srcRect t="9031"/>
          <a:stretch/>
        </p:blipFill>
        <p:spPr>
          <a:xfrm>
            <a:off x="3488037" y="1507525"/>
            <a:ext cx="8399163" cy="5021810"/>
          </a:xfrm>
          <a:prstGeom prst="rect">
            <a:avLst/>
          </a:prstGeom>
        </p:spPr>
      </p:pic>
      <p:sp>
        <p:nvSpPr>
          <p:cNvPr id="4" name="Title 1">
            <a:extLst>
              <a:ext uri="{FF2B5EF4-FFF2-40B4-BE49-F238E27FC236}">
                <a16:creationId xmlns:a16="http://schemas.microsoft.com/office/drawing/2014/main" id="{ECF2D491-8CC7-4028-9CCB-6803E9FC4A03}"/>
              </a:ext>
            </a:extLst>
          </p:cNvPr>
          <p:cNvSpPr txBox="1">
            <a:spLocks/>
          </p:cNvSpPr>
          <p:nvPr/>
        </p:nvSpPr>
        <p:spPr>
          <a:xfrm>
            <a:off x="988541" y="328666"/>
            <a:ext cx="10795597" cy="117885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Distribution of Stars</a:t>
            </a:r>
          </a:p>
          <a:p>
            <a:pPr algn="ctr"/>
            <a:r>
              <a:rPr lang="en-US" sz="3200" i="1" dirty="0"/>
              <a:t>Open vs Closed Restaurants</a:t>
            </a:r>
          </a:p>
        </p:txBody>
      </p:sp>
    </p:spTree>
    <p:extLst>
      <p:ext uri="{BB962C8B-B14F-4D97-AF65-F5344CB8AC3E}">
        <p14:creationId xmlns:p14="http://schemas.microsoft.com/office/powerpoint/2010/main" val="325793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56A4-E49B-49C5-868B-20708C12CC4E}"/>
              </a:ext>
            </a:extLst>
          </p:cNvPr>
          <p:cNvSpPr>
            <a:spLocks noGrp="1"/>
          </p:cNvSpPr>
          <p:nvPr>
            <p:ph type="ctrTitle"/>
          </p:nvPr>
        </p:nvSpPr>
        <p:spPr>
          <a:xfrm>
            <a:off x="1260199" y="2939142"/>
            <a:ext cx="9671601" cy="2182479"/>
          </a:xfrm>
        </p:spPr>
        <p:txBody>
          <a:bodyPr/>
          <a:lstStyle/>
          <a:p>
            <a:br>
              <a:rPr lang="en-US" dirty="0"/>
            </a:br>
            <a:br>
              <a:rPr lang="en-US" dirty="0"/>
            </a:br>
            <a:br>
              <a:rPr lang="en-US" dirty="0"/>
            </a:br>
            <a:br>
              <a:rPr lang="en-US" dirty="0"/>
            </a:br>
            <a:r>
              <a:rPr lang="en-US" dirty="0">
                <a:solidFill>
                  <a:srgbClr val="0070C0"/>
                </a:solidFill>
              </a:rPr>
              <a:t>IV. Sentiment Analysis</a:t>
            </a:r>
            <a:r>
              <a:rPr lang="en-US" dirty="0"/>
              <a:t> </a:t>
            </a:r>
            <a:br>
              <a:rPr lang="en-US" dirty="0"/>
            </a:br>
            <a:r>
              <a:rPr lang="en-US" sz="5400" dirty="0"/>
              <a:t>How do open and closed restaurants fare?</a:t>
            </a:r>
            <a:endParaRPr lang="en-US" dirty="0"/>
          </a:p>
        </p:txBody>
      </p:sp>
    </p:spTree>
    <p:extLst>
      <p:ext uri="{BB962C8B-B14F-4D97-AF65-F5344CB8AC3E}">
        <p14:creationId xmlns:p14="http://schemas.microsoft.com/office/powerpoint/2010/main" val="196877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31F940-9E01-48C8-B5FC-E35A52CAA4CE}"/>
              </a:ext>
            </a:extLst>
          </p:cNvPr>
          <p:cNvPicPr>
            <a:picLocks noChangeAspect="1"/>
          </p:cNvPicPr>
          <p:nvPr/>
        </p:nvPicPr>
        <p:blipFill rotWithShape="1">
          <a:blip r:embed="rId3"/>
          <a:srcRect t="6661"/>
          <a:stretch/>
        </p:blipFill>
        <p:spPr>
          <a:xfrm>
            <a:off x="886874" y="1696278"/>
            <a:ext cx="11198034" cy="4753949"/>
          </a:xfrm>
          <a:prstGeom prst="rect">
            <a:avLst/>
          </a:prstGeom>
        </p:spPr>
      </p:pic>
      <p:sp>
        <p:nvSpPr>
          <p:cNvPr id="3" name="Title 1">
            <a:extLst>
              <a:ext uri="{FF2B5EF4-FFF2-40B4-BE49-F238E27FC236}">
                <a16:creationId xmlns:a16="http://schemas.microsoft.com/office/drawing/2014/main" id="{A8833F79-B3CF-4D91-8091-461AB770AAB6}"/>
              </a:ext>
            </a:extLst>
          </p:cNvPr>
          <p:cNvSpPr txBox="1">
            <a:spLocks/>
          </p:cNvSpPr>
          <p:nvPr/>
        </p:nvSpPr>
        <p:spPr>
          <a:xfrm>
            <a:off x="988541" y="328666"/>
            <a:ext cx="10795597" cy="117885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Average Compound Score</a:t>
            </a:r>
          </a:p>
          <a:p>
            <a:pPr algn="ctr"/>
            <a:r>
              <a:rPr lang="en-US" sz="3200" i="1" dirty="0"/>
              <a:t>Open vs Closed Restaurants in Five US Cities</a:t>
            </a:r>
          </a:p>
        </p:txBody>
      </p:sp>
    </p:spTree>
    <p:extLst>
      <p:ext uri="{BB962C8B-B14F-4D97-AF65-F5344CB8AC3E}">
        <p14:creationId xmlns:p14="http://schemas.microsoft.com/office/powerpoint/2010/main" val="236438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BA992E-01C0-4185-A236-26A29CCAB4F6}"/>
              </a:ext>
            </a:extLst>
          </p:cNvPr>
          <p:cNvPicPr>
            <a:picLocks noChangeAspect="1"/>
          </p:cNvPicPr>
          <p:nvPr/>
        </p:nvPicPr>
        <p:blipFill rotWithShape="1">
          <a:blip r:embed="rId2"/>
          <a:srcRect t="4667"/>
          <a:stretch/>
        </p:blipFill>
        <p:spPr>
          <a:xfrm>
            <a:off x="1209100" y="1210962"/>
            <a:ext cx="10183830" cy="5533850"/>
          </a:xfrm>
          <a:prstGeom prst="rect">
            <a:avLst/>
          </a:prstGeom>
        </p:spPr>
      </p:pic>
      <p:sp>
        <p:nvSpPr>
          <p:cNvPr id="3" name="Title 1">
            <a:extLst>
              <a:ext uri="{FF2B5EF4-FFF2-40B4-BE49-F238E27FC236}">
                <a16:creationId xmlns:a16="http://schemas.microsoft.com/office/drawing/2014/main" id="{FEE8775D-4112-4AB2-901C-DB162B7877C9}"/>
              </a:ext>
            </a:extLst>
          </p:cNvPr>
          <p:cNvSpPr txBox="1">
            <a:spLocks/>
          </p:cNvSpPr>
          <p:nvPr/>
        </p:nvSpPr>
        <p:spPr>
          <a:xfrm>
            <a:off x="903216" y="113188"/>
            <a:ext cx="10795597" cy="117885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Sentiment vs Rating of Restaurants </a:t>
            </a:r>
          </a:p>
          <a:p>
            <a:pPr algn="ctr"/>
            <a:r>
              <a:rPr lang="en-US" sz="3200" i="1" dirty="0"/>
              <a:t>Open vs Closed</a:t>
            </a:r>
          </a:p>
        </p:txBody>
      </p:sp>
    </p:spTree>
    <p:extLst>
      <p:ext uri="{BB962C8B-B14F-4D97-AF65-F5344CB8AC3E}">
        <p14:creationId xmlns:p14="http://schemas.microsoft.com/office/powerpoint/2010/main" val="264617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628325-8AF1-45B5-9218-C1F9E629595C}"/>
              </a:ext>
            </a:extLst>
          </p:cNvPr>
          <p:cNvSpPr/>
          <p:nvPr/>
        </p:nvSpPr>
        <p:spPr>
          <a:xfrm>
            <a:off x="1447800" y="1217121"/>
            <a:ext cx="9753600" cy="4524315"/>
          </a:xfrm>
          <a:prstGeom prst="rect">
            <a:avLst/>
          </a:prstGeom>
        </p:spPr>
        <p:txBody>
          <a:bodyPr wrap="square">
            <a:spAutoFit/>
          </a:bodyPr>
          <a:lstStyle/>
          <a:p>
            <a:pPr algn="just"/>
            <a:r>
              <a:rPr lang="en-US" sz="3600" dirty="0"/>
              <a:t>Scatter plot with a higher order linear regression fit reveals that as the restaurants receive higher ratings, they also received higher average compound scores. </a:t>
            </a:r>
          </a:p>
          <a:p>
            <a:pPr algn="just"/>
            <a:endParaRPr lang="en-US" sz="3600" dirty="0"/>
          </a:p>
          <a:p>
            <a:pPr algn="just"/>
            <a:r>
              <a:rPr lang="en-US" sz="3600" dirty="0"/>
              <a:t>The relationship is more linear in the case of open restaurants as is in the case of closed restaurants. </a:t>
            </a:r>
          </a:p>
        </p:txBody>
      </p:sp>
    </p:spTree>
    <p:extLst>
      <p:ext uri="{BB962C8B-B14F-4D97-AF65-F5344CB8AC3E}">
        <p14:creationId xmlns:p14="http://schemas.microsoft.com/office/powerpoint/2010/main" val="659252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F71D-30DA-402D-A48A-120EAABF05CF}"/>
              </a:ext>
            </a:extLst>
          </p:cNvPr>
          <p:cNvSpPr txBox="1">
            <a:spLocks/>
          </p:cNvSpPr>
          <p:nvPr/>
        </p:nvSpPr>
        <p:spPr>
          <a:xfrm>
            <a:off x="903216" y="113188"/>
            <a:ext cx="10795597" cy="1178858"/>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a:t>Sentiment vs Rating of Restaurants </a:t>
            </a:r>
          </a:p>
          <a:p>
            <a:pPr algn="ctr"/>
            <a:r>
              <a:rPr lang="en-US" sz="3200" i="1"/>
              <a:t>Open vs Closed in Five Major US Cities </a:t>
            </a:r>
            <a:endParaRPr lang="en-US" sz="3200" i="1" dirty="0"/>
          </a:p>
        </p:txBody>
      </p:sp>
      <p:pic>
        <p:nvPicPr>
          <p:cNvPr id="4" name="Picture 3">
            <a:extLst>
              <a:ext uri="{FF2B5EF4-FFF2-40B4-BE49-F238E27FC236}">
                <a16:creationId xmlns:a16="http://schemas.microsoft.com/office/drawing/2014/main" id="{42FB2224-ABCC-475F-8852-0D50C20BB240}"/>
              </a:ext>
            </a:extLst>
          </p:cNvPr>
          <p:cNvPicPr>
            <a:picLocks noChangeAspect="1"/>
          </p:cNvPicPr>
          <p:nvPr/>
        </p:nvPicPr>
        <p:blipFill>
          <a:blip r:embed="rId2"/>
          <a:stretch>
            <a:fillRect/>
          </a:stretch>
        </p:blipFill>
        <p:spPr>
          <a:xfrm>
            <a:off x="1708879" y="1292046"/>
            <a:ext cx="9878518" cy="5243665"/>
          </a:xfrm>
          <a:prstGeom prst="rect">
            <a:avLst/>
          </a:prstGeom>
        </p:spPr>
      </p:pic>
    </p:spTree>
    <p:extLst>
      <p:ext uri="{BB962C8B-B14F-4D97-AF65-F5344CB8AC3E}">
        <p14:creationId xmlns:p14="http://schemas.microsoft.com/office/powerpoint/2010/main" val="136635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974406-2C80-40CC-A5EE-91A19CEF44D9}"/>
              </a:ext>
            </a:extLst>
          </p:cNvPr>
          <p:cNvSpPr/>
          <p:nvPr/>
        </p:nvSpPr>
        <p:spPr>
          <a:xfrm>
            <a:off x="1194487" y="0"/>
            <a:ext cx="10519718" cy="4031873"/>
          </a:xfrm>
          <a:prstGeom prst="rect">
            <a:avLst/>
          </a:prstGeom>
        </p:spPr>
        <p:txBody>
          <a:bodyPr wrap="square">
            <a:spAutoFit/>
          </a:bodyPr>
          <a:lstStyle/>
          <a:p>
            <a:pPr algn="just"/>
            <a:endParaRPr lang="en-US" sz="3200" b="1" dirty="0">
              <a:latin typeface="Arial" panose="020B0604020202020204" pitchFamily="34" charset="0"/>
            </a:endParaRPr>
          </a:p>
          <a:p>
            <a:pPr algn="just"/>
            <a:r>
              <a:rPr lang="en-US" sz="3200" b="1" dirty="0">
                <a:latin typeface="Arial" panose="020B0604020202020204" pitchFamily="34" charset="0"/>
              </a:rPr>
              <a:t>Data Source:</a:t>
            </a:r>
            <a:r>
              <a:rPr lang="en-US" sz="3200" dirty="0">
                <a:latin typeface="Arial" panose="020B0604020202020204" pitchFamily="34" charset="0"/>
              </a:rPr>
              <a:t> Yelp </a:t>
            </a:r>
          </a:p>
          <a:p>
            <a:pPr algn="just"/>
            <a:endParaRPr lang="en-US" sz="3200" dirty="0"/>
          </a:p>
          <a:p>
            <a:pPr algn="just"/>
            <a:r>
              <a:rPr lang="en-US" sz="3200" b="1" dirty="0">
                <a:latin typeface="Arial" panose="020B0604020202020204" pitchFamily="34" charset="0"/>
              </a:rPr>
              <a:t>Data Description: </a:t>
            </a:r>
            <a:r>
              <a:rPr lang="en-US" sz="3200" dirty="0">
                <a:latin typeface="Arial" panose="020B0604020202020204" pitchFamily="34" charset="0"/>
              </a:rPr>
              <a:t>The data set includes information about local businesses in 12 metropolitan areas across America, with 156,000 business entities and 4.7 million reviews. </a:t>
            </a:r>
            <a:br>
              <a:rPr lang="en-US" sz="4000" dirty="0">
                <a:latin typeface="Arial" panose="020B0604020202020204" pitchFamily="34" charset="0"/>
              </a:rPr>
            </a:br>
            <a:endParaRPr lang="en-US" sz="3200" dirty="0"/>
          </a:p>
        </p:txBody>
      </p:sp>
      <p:sp>
        <p:nvSpPr>
          <p:cNvPr id="3" name="Rectangle 2">
            <a:extLst>
              <a:ext uri="{FF2B5EF4-FFF2-40B4-BE49-F238E27FC236}">
                <a16:creationId xmlns:a16="http://schemas.microsoft.com/office/drawing/2014/main" id="{01AEA367-A48A-4695-8635-0104F0491CBE}"/>
              </a:ext>
            </a:extLst>
          </p:cNvPr>
          <p:cNvSpPr/>
          <p:nvPr/>
        </p:nvSpPr>
        <p:spPr>
          <a:xfrm>
            <a:off x="1194487" y="4558783"/>
            <a:ext cx="10519718" cy="1938992"/>
          </a:xfrm>
          <a:prstGeom prst="rect">
            <a:avLst/>
          </a:prstGeom>
        </p:spPr>
        <p:txBody>
          <a:bodyPr wrap="square">
            <a:spAutoFit/>
          </a:bodyPr>
          <a:lstStyle/>
          <a:p>
            <a:pPr algn="just"/>
            <a:r>
              <a:rPr lang="en-US" sz="2400" dirty="0">
                <a:latin typeface="Arial" panose="020B0604020202020204" pitchFamily="34" charset="0"/>
              </a:rPr>
              <a:t>The data provided does not include New York City, or some other metropolitan areas such as Miami, or Washington D.C. </a:t>
            </a:r>
          </a:p>
          <a:p>
            <a:pPr algn="just"/>
            <a:r>
              <a:rPr lang="en-US" sz="2400" dirty="0">
                <a:latin typeface="Arial" panose="020B0604020202020204" pitchFamily="34" charset="0"/>
              </a:rPr>
              <a:t>We presume these cities would play a significant role in identifying tendencies of reviews of restaurants in the United States, however their data was not available. </a:t>
            </a:r>
            <a:endParaRPr lang="en-US" sz="2400" dirty="0"/>
          </a:p>
        </p:txBody>
      </p:sp>
    </p:spTree>
    <p:extLst>
      <p:ext uri="{BB962C8B-B14F-4D97-AF65-F5344CB8AC3E}">
        <p14:creationId xmlns:p14="http://schemas.microsoft.com/office/powerpoint/2010/main" val="391168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A4CE5-E15C-4BB0-A47F-0983FB0C44EC}"/>
              </a:ext>
            </a:extLst>
          </p:cNvPr>
          <p:cNvSpPr txBox="1"/>
          <p:nvPr/>
        </p:nvSpPr>
        <p:spPr>
          <a:xfrm>
            <a:off x="1151467" y="674400"/>
            <a:ext cx="10369974" cy="5509200"/>
          </a:xfrm>
          <a:prstGeom prst="rect">
            <a:avLst/>
          </a:prstGeom>
          <a:noFill/>
        </p:spPr>
        <p:txBody>
          <a:bodyPr wrap="square" rtlCol="0">
            <a:spAutoFit/>
          </a:bodyPr>
          <a:lstStyle/>
          <a:p>
            <a:pPr algn="just"/>
            <a:r>
              <a:rPr lang="en-US" sz="4400" dirty="0"/>
              <a:t>As seen in the previous graphs, the plots for each city confirms the linear relationship between rating and average compound score. </a:t>
            </a:r>
          </a:p>
          <a:p>
            <a:pPr algn="just"/>
            <a:endParaRPr lang="en-US" sz="4400" dirty="0"/>
          </a:p>
          <a:p>
            <a:pPr algn="just"/>
            <a:r>
              <a:rPr lang="en-US" sz="4400" dirty="0"/>
              <a:t>For open restaurants, the line is more upward slopping. However, for closed restaurants the line is of polynomial type. </a:t>
            </a:r>
          </a:p>
        </p:txBody>
      </p:sp>
    </p:spTree>
    <p:extLst>
      <p:ext uri="{BB962C8B-B14F-4D97-AF65-F5344CB8AC3E}">
        <p14:creationId xmlns:p14="http://schemas.microsoft.com/office/powerpoint/2010/main" val="323874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485DA84-CB73-4E5E-9864-2460CE28055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49185E-361A-421B-8F2D-11C7FFC686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18D83B-903C-4782-B1BB-A45164A71F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B85BAA-C37F-44B4-B427-B4F10EBB41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C4EE06-D7B4-4FAC-A561-38A1C380232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785589A-A5AC-409A-B2A2-24D871B4CE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E439C3-287F-419E-93A3-4A55198B6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734517"/>
            <a:ext cx="11226799" cy="5759808"/>
          </a:xfrm>
          <a:prstGeom prst="rect">
            <a:avLst/>
          </a:prstGeom>
        </p:spPr>
      </p:pic>
    </p:spTree>
    <p:extLst>
      <p:ext uri="{BB962C8B-B14F-4D97-AF65-F5344CB8AC3E}">
        <p14:creationId xmlns:p14="http://schemas.microsoft.com/office/powerpoint/2010/main" val="188215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11FF-86FF-4ABB-A86A-5E00F616F9E8}"/>
              </a:ext>
            </a:extLst>
          </p:cNvPr>
          <p:cNvSpPr>
            <a:spLocks noGrp="1"/>
          </p:cNvSpPr>
          <p:nvPr>
            <p:ph type="ctrTitle"/>
          </p:nvPr>
        </p:nvSpPr>
        <p:spPr/>
        <p:txBody>
          <a:bodyPr/>
          <a:lstStyle/>
          <a:p>
            <a:r>
              <a:rPr lang="en-US" dirty="0"/>
              <a:t>V. Final comments</a:t>
            </a:r>
          </a:p>
        </p:txBody>
      </p:sp>
    </p:spTree>
    <p:extLst>
      <p:ext uri="{BB962C8B-B14F-4D97-AF65-F5344CB8AC3E}">
        <p14:creationId xmlns:p14="http://schemas.microsoft.com/office/powerpoint/2010/main" val="2120570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1970B-E079-4B43-8DDB-9B2A64FEA72B}"/>
              </a:ext>
            </a:extLst>
          </p:cNvPr>
          <p:cNvSpPr/>
          <p:nvPr/>
        </p:nvSpPr>
        <p:spPr>
          <a:xfrm>
            <a:off x="705853" y="182416"/>
            <a:ext cx="11325726" cy="5693866"/>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sentiment analysis and the plots against rating - at overall level as well for the cities - are consistent with the rating, i.e. increased compound score is associated with higher rating.</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Based on the sentiment analysis, we can infer that people are less likely to give a 1 or 5 star review. </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There is no discernable difference in results of reviews between open and closed restaurants.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Further analysis of data are required to determine if there is a discernable cause to a restaurant closing, whether that be due to quality of service, value of food, or efficiency of staff. </a:t>
            </a:r>
          </a:p>
        </p:txBody>
      </p:sp>
    </p:spTree>
    <p:extLst>
      <p:ext uri="{BB962C8B-B14F-4D97-AF65-F5344CB8AC3E}">
        <p14:creationId xmlns:p14="http://schemas.microsoft.com/office/powerpoint/2010/main" val="421599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11FF-86FF-4ABB-A86A-5E00F616F9E8}"/>
              </a:ext>
            </a:extLst>
          </p:cNvPr>
          <p:cNvSpPr>
            <a:spLocks noGrp="1"/>
          </p:cNvSpPr>
          <p:nvPr>
            <p:ph type="ctrTitle"/>
          </p:nvPr>
        </p:nvSpPr>
        <p:spPr>
          <a:xfrm>
            <a:off x="1915385" y="1991654"/>
            <a:ext cx="8361229" cy="2098226"/>
          </a:xfrm>
        </p:spPr>
        <p:txBody>
          <a:bodyPr/>
          <a:lstStyle/>
          <a:p>
            <a:r>
              <a:rPr lang="en-US" dirty="0"/>
              <a:t>V. CHALLENGES Faced</a:t>
            </a:r>
          </a:p>
        </p:txBody>
      </p:sp>
    </p:spTree>
    <p:extLst>
      <p:ext uri="{BB962C8B-B14F-4D97-AF65-F5344CB8AC3E}">
        <p14:creationId xmlns:p14="http://schemas.microsoft.com/office/powerpoint/2010/main" val="368263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1970B-E079-4B43-8DDB-9B2A64FEA72B}"/>
              </a:ext>
            </a:extLst>
          </p:cNvPr>
          <p:cNvSpPr/>
          <p:nvPr/>
        </p:nvSpPr>
        <p:spPr>
          <a:xfrm>
            <a:off x="1055914" y="2151727"/>
            <a:ext cx="11136086" cy="2554545"/>
          </a:xfrm>
          <a:prstGeom prst="rect">
            <a:avLst/>
          </a:prstGeom>
        </p:spPr>
        <p:txBody>
          <a:bodyPr wrap="square">
            <a:spAutoFit/>
          </a:bodyPr>
          <a:lstStyle/>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The size of the data being too large for Python to load and process rapidly.  </a:t>
            </a: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The structure of </a:t>
            </a:r>
            <a:r>
              <a:rPr lang="en-US" sz="4000">
                <a:latin typeface="Arial" panose="020B0604020202020204" pitchFamily="34" charset="0"/>
                <a:cs typeface="Arial" panose="020B0604020202020204" pitchFamily="34" charset="0"/>
              </a:rPr>
              <a:t>the data (</a:t>
            </a:r>
            <a:r>
              <a:rPr lang="en-US" sz="4000" dirty="0">
                <a:latin typeface="Arial" panose="020B0604020202020204" pitchFamily="34" charset="0"/>
                <a:cs typeface="Arial" panose="020B0604020202020204" pitchFamily="34" charset="0"/>
              </a:rPr>
              <a:t>nested </a:t>
            </a:r>
            <a:r>
              <a:rPr lang="en-US" sz="4000">
                <a:latin typeface="Arial" panose="020B0604020202020204" pitchFamily="34" charset="0"/>
                <a:cs typeface="Arial" panose="020B0604020202020204" pitchFamily="34" charset="0"/>
              </a:rPr>
              <a:t>dictionaries).  </a:t>
            </a:r>
            <a:endParaRPr lang="en-US" sz="4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91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885E6A-F2F8-4018-AD0B-DC3D12BE46D1}"/>
              </a:ext>
            </a:extLst>
          </p:cNvPr>
          <p:cNvSpPr/>
          <p:nvPr/>
        </p:nvSpPr>
        <p:spPr>
          <a:xfrm>
            <a:off x="1156521" y="1245355"/>
            <a:ext cx="10532971" cy="6417141"/>
          </a:xfrm>
          <a:prstGeom prst="rect">
            <a:avLst/>
          </a:prstGeom>
        </p:spPr>
        <p:txBody>
          <a:bodyPr wrap="square">
            <a:spAutoFit/>
          </a:bodyPr>
          <a:lstStyle/>
          <a:p>
            <a:pPr>
              <a:spcBef>
                <a:spcPts val="1800"/>
              </a:spcBef>
              <a:spcAft>
                <a:spcPts val="600"/>
              </a:spcAft>
            </a:pPr>
            <a:r>
              <a:rPr lang="en-US" sz="3200" b="1" dirty="0">
                <a:latin typeface="Arial" panose="020B0604020202020204" pitchFamily="34" charset="0"/>
              </a:rPr>
              <a:t>Objective</a:t>
            </a:r>
            <a:endParaRPr lang="en-US" b="1" dirty="0"/>
          </a:p>
          <a:p>
            <a:pPr algn="just"/>
            <a:r>
              <a:rPr lang="en-US" sz="2800" dirty="0">
                <a:latin typeface="Arial" panose="020B0604020202020204" pitchFamily="34" charset="0"/>
              </a:rPr>
              <a:t>Conduct exploratory and comparative analysis of ratings and reviews sourced from Yelp to find any patterns in reviews/comments for restaurants  </a:t>
            </a:r>
            <a:endParaRPr lang="en-US" sz="2800" dirty="0"/>
          </a:p>
          <a:p>
            <a:pPr>
              <a:spcBef>
                <a:spcPts val="1800"/>
              </a:spcBef>
              <a:spcAft>
                <a:spcPts val="600"/>
              </a:spcAft>
            </a:pPr>
            <a:r>
              <a:rPr lang="en-US" sz="3200" b="1" dirty="0">
                <a:latin typeface="Arial" panose="020B0604020202020204" pitchFamily="34" charset="0"/>
              </a:rPr>
              <a:t>Research Questions:</a:t>
            </a:r>
          </a:p>
          <a:p>
            <a:pPr marL="285750" indent="-285750">
              <a:spcBef>
                <a:spcPts val="600"/>
              </a:spcBef>
              <a:spcAft>
                <a:spcPts val="600"/>
              </a:spcAft>
              <a:buFontTx/>
              <a:buChar char="-"/>
            </a:pPr>
            <a:r>
              <a:rPr lang="en-US" sz="2800" dirty="0">
                <a:latin typeface="Arial" panose="020B0604020202020204" pitchFamily="34" charset="0"/>
              </a:rPr>
              <a:t>Is rating correlated with number of reviews? Is there any linear relationship? Do ratings and reviews vary across cities? </a:t>
            </a:r>
          </a:p>
          <a:p>
            <a:pPr marL="285750" indent="-285750">
              <a:spcBef>
                <a:spcPts val="600"/>
              </a:spcBef>
              <a:spcAft>
                <a:spcPts val="600"/>
              </a:spcAft>
              <a:buFontTx/>
              <a:buChar char="-"/>
            </a:pPr>
            <a:r>
              <a:rPr lang="en-US" sz="2800" dirty="0">
                <a:latin typeface="Arial" panose="020B0604020202020204" pitchFamily="34" charset="0"/>
              </a:rPr>
              <a:t>Are the results of the sentiment analysis consistent or do they vary across cities? What is their relationship with ratings? </a:t>
            </a:r>
          </a:p>
          <a:p>
            <a:endParaRPr lang="en-US" b="1" dirty="0">
              <a:latin typeface="Arial" panose="020B0604020202020204" pitchFamily="34" charset="0"/>
            </a:endParaRPr>
          </a:p>
          <a:p>
            <a:br>
              <a:rPr lang="en-US" sz="2400" dirty="0">
                <a:latin typeface="Arial" panose="020B0604020202020204" pitchFamily="34" charset="0"/>
              </a:rPr>
            </a:br>
            <a:endParaRPr lang="en-US" dirty="0"/>
          </a:p>
          <a:p>
            <a:br>
              <a:rPr lang="en-US" dirty="0"/>
            </a:br>
            <a:endParaRPr lang="en-US" dirty="0"/>
          </a:p>
        </p:txBody>
      </p:sp>
    </p:spTree>
    <p:extLst>
      <p:ext uri="{BB962C8B-B14F-4D97-AF65-F5344CB8AC3E}">
        <p14:creationId xmlns:p14="http://schemas.microsoft.com/office/powerpoint/2010/main" val="402626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CC50-701E-4EA4-A186-F8B49842A129}"/>
              </a:ext>
            </a:extLst>
          </p:cNvPr>
          <p:cNvSpPr txBox="1">
            <a:spLocks/>
          </p:cNvSpPr>
          <p:nvPr/>
        </p:nvSpPr>
        <p:spPr>
          <a:xfrm>
            <a:off x="1450392" y="631145"/>
            <a:ext cx="9291215" cy="1049235"/>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600" b="1" dirty="0"/>
              <a:t>WORK FLOW</a:t>
            </a:r>
          </a:p>
        </p:txBody>
      </p:sp>
      <p:sp>
        <p:nvSpPr>
          <p:cNvPr id="3" name="Rectangle 2">
            <a:extLst>
              <a:ext uri="{FF2B5EF4-FFF2-40B4-BE49-F238E27FC236}">
                <a16:creationId xmlns:a16="http://schemas.microsoft.com/office/drawing/2014/main" id="{D6C32A62-91C6-4A88-9ACF-85DB87531ADB}"/>
              </a:ext>
            </a:extLst>
          </p:cNvPr>
          <p:cNvSpPr/>
          <p:nvPr/>
        </p:nvSpPr>
        <p:spPr>
          <a:xfrm>
            <a:off x="1450392" y="1227160"/>
            <a:ext cx="10313240" cy="5786199"/>
          </a:xfrm>
          <a:prstGeom prst="rect">
            <a:avLst/>
          </a:prstGeom>
        </p:spPr>
        <p:txBody>
          <a:bodyPr wrap="square">
            <a:spAutoFit/>
          </a:bodyPr>
          <a:lstStyle/>
          <a:p>
            <a:pPr algn="just"/>
            <a:br>
              <a:rPr lang="en-US" dirty="0"/>
            </a:br>
            <a:r>
              <a:rPr lang="en-US" sz="3200" u="sng" dirty="0">
                <a:latin typeface="Arial" panose="020B0604020202020204" pitchFamily="34" charset="0"/>
              </a:rPr>
              <a:t>Gather, clean, and merge data </a:t>
            </a:r>
            <a:endParaRPr lang="en-US" sz="2400" dirty="0"/>
          </a:p>
          <a:p>
            <a:pPr algn="just"/>
            <a:br>
              <a:rPr lang="en-US" sz="2400" dirty="0"/>
            </a:br>
            <a:r>
              <a:rPr lang="en-US" sz="2400" dirty="0">
                <a:latin typeface="Arial" panose="020B0604020202020204" pitchFamily="34" charset="0"/>
              </a:rPr>
              <a:t>Two files analyzed: </a:t>
            </a:r>
          </a:p>
          <a:p>
            <a:pPr algn="just"/>
            <a:r>
              <a:rPr lang="en-US" sz="2400" dirty="0">
                <a:latin typeface="Arial" panose="020B0604020202020204" pitchFamily="34" charset="0"/>
              </a:rPr>
              <a:t>Business Data and Review Data, merged by business ID </a:t>
            </a:r>
            <a:endParaRPr lang="en-US" sz="2400" dirty="0"/>
          </a:p>
          <a:p>
            <a:pPr algn="just"/>
            <a:br>
              <a:rPr lang="en-US" sz="2400" dirty="0"/>
            </a:br>
            <a:r>
              <a:rPr lang="en-US" sz="3200" u="sng" dirty="0">
                <a:latin typeface="Arial" panose="020B0604020202020204" pitchFamily="34" charset="0"/>
              </a:rPr>
              <a:t>Work of subset data</a:t>
            </a:r>
          </a:p>
          <a:p>
            <a:pPr algn="just"/>
            <a:endParaRPr lang="en-US" sz="2400" dirty="0"/>
          </a:p>
          <a:p>
            <a:pPr marL="342900" indent="-342900" algn="just" fontAlgn="base">
              <a:buFont typeface="Arial" panose="020B0604020202020204" pitchFamily="34" charset="0"/>
              <a:buChar char="•"/>
            </a:pPr>
            <a:r>
              <a:rPr lang="en-US" sz="2400" dirty="0">
                <a:latin typeface="Arial" panose="020B0604020202020204" pitchFamily="34" charset="0"/>
              </a:rPr>
              <a:t>Business data of 156,000 business entities </a:t>
            </a:r>
          </a:p>
          <a:p>
            <a:pPr marL="342900" indent="-342900" algn="just" fontAlgn="base">
              <a:buFont typeface="Arial" panose="020B0604020202020204" pitchFamily="34" charset="0"/>
              <a:buChar char="•"/>
            </a:pPr>
            <a:r>
              <a:rPr lang="en-US" sz="2400" dirty="0">
                <a:latin typeface="Arial" panose="020B0604020202020204" pitchFamily="34" charset="0"/>
              </a:rPr>
              <a:t>Review data of 300,000 reviews </a:t>
            </a:r>
          </a:p>
          <a:p>
            <a:pPr marL="342900" indent="-342900" algn="just" fontAlgn="base">
              <a:buFont typeface="Arial" panose="020B0604020202020204" pitchFamily="34" charset="0"/>
              <a:buChar char="•"/>
            </a:pPr>
            <a:r>
              <a:rPr lang="en-US" sz="2400" dirty="0">
                <a:latin typeface="Arial" panose="020B0604020202020204" pitchFamily="34" charset="0"/>
              </a:rPr>
              <a:t>Analyze and compare active and closed restaurants </a:t>
            </a:r>
          </a:p>
          <a:p>
            <a:pPr marL="342900" indent="-342900" algn="just" fontAlgn="base">
              <a:buFont typeface="Arial" panose="020B0604020202020204" pitchFamily="34" charset="0"/>
              <a:buChar char="•"/>
            </a:pPr>
            <a:r>
              <a:rPr lang="en-US" sz="2400" dirty="0">
                <a:latin typeface="Arial" panose="020B0604020202020204" pitchFamily="34" charset="0"/>
              </a:rPr>
              <a:t>Key focus : rating, review count, review comment </a:t>
            </a:r>
          </a:p>
          <a:p>
            <a:br>
              <a:rPr lang="en-US" dirty="0"/>
            </a:br>
            <a:endParaRPr lang="en-US" dirty="0"/>
          </a:p>
          <a:p>
            <a:br>
              <a:rPr lang="en-US" dirty="0"/>
            </a:br>
            <a:endParaRPr lang="en-US" dirty="0"/>
          </a:p>
        </p:txBody>
      </p:sp>
    </p:spTree>
    <p:extLst>
      <p:ext uri="{BB962C8B-B14F-4D97-AF65-F5344CB8AC3E}">
        <p14:creationId xmlns:p14="http://schemas.microsoft.com/office/powerpoint/2010/main" val="376940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BF9F-660A-4B9A-BCAC-EBAFC2879928}"/>
              </a:ext>
            </a:extLst>
          </p:cNvPr>
          <p:cNvSpPr>
            <a:spLocks noGrp="1"/>
          </p:cNvSpPr>
          <p:nvPr>
            <p:ph type="ctrTitle"/>
          </p:nvPr>
        </p:nvSpPr>
        <p:spPr/>
        <p:txBody>
          <a:bodyPr/>
          <a:lstStyle/>
          <a:p>
            <a:r>
              <a:rPr lang="en-US" dirty="0">
                <a:solidFill>
                  <a:srgbClr val="002060"/>
                </a:solidFill>
              </a:rPr>
              <a:t>I. OVERVIEW OF DATA</a:t>
            </a:r>
          </a:p>
        </p:txBody>
      </p:sp>
    </p:spTree>
    <p:extLst>
      <p:ext uri="{BB962C8B-B14F-4D97-AF65-F5344CB8AC3E}">
        <p14:creationId xmlns:p14="http://schemas.microsoft.com/office/powerpoint/2010/main" val="144161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B7A080-E95D-455A-89A1-499FBC24E0B6}"/>
              </a:ext>
            </a:extLst>
          </p:cNvPr>
          <p:cNvSpPr/>
          <p:nvPr/>
        </p:nvSpPr>
        <p:spPr>
          <a:xfrm>
            <a:off x="1219200" y="372214"/>
            <a:ext cx="10668000" cy="6432530"/>
          </a:xfrm>
          <a:prstGeom prst="rect">
            <a:avLst/>
          </a:prstGeom>
        </p:spPr>
        <p:txBody>
          <a:bodyPr wrap="square">
            <a:spAutoFit/>
          </a:bodyPr>
          <a:lstStyle/>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Data contains </a:t>
            </a:r>
            <a:r>
              <a:rPr lang="en-US" sz="4400" dirty="0">
                <a:latin typeface="Arial" panose="020B0604020202020204" pitchFamily="34" charset="0"/>
                <a:cs typeface="Arial" panose="020B0604020202020204" pitchFamily="34" charset="0"/>
              </a:rPr>
              <a:t>51,613</a:t>
            </a:r>
            <a:r>
              <a:rPr lang="en-US" sz="4000" dirty="0">
                <a:latin typeface="Arial" panose="020B0604020202020204" pitchFamily="34" charset="0"/>
                <a:cs typeface="Arial" panose="020B0604020202020204" pitchFamily="34" charset="0"/>
              </a:rPr>
              <a:t> restaurants in </a:t>
            </a:r>
            <a:r>
              <a:rPr lang="en-US" sz="4400" dirty="0">
                <a:latin typeface="Arial" panose="020B0604020202020204" pitchFamily="34" charset="0"/>
                <a:cs typeface="Arial" panose="020B0604020202020204" pitchFamily="34" charset="0"/>
              </a:rPr>
              <a:t>735 </a:t>
            </a:r>
            <a:r>
              <a:rPr lang="en-US" sz="4000" dirty="0">
                <a:latin typeface="Arial" panose="020B0604020202020204" pitchFamily="34" charset="0"/>
                <a:cs typeface="Arial" panose="020B0604020202020204" pitchFamily="34" charset="0"/>
              </a:rPr>
              <a:t>cities (including the US and other countries) </a:t>
            </a:r>
          </a:p>
          <a:p>
            <a:pPr marL="457200" indent="-4572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4400" dirty="0">
                <a:latin typeface="Arial" panose="020B0604020202020204" pitchFamily="34" charset="0"/>
                <a:cs typeface="Arial" panose="020B0604020202020204" pitchFamily="34" charset="0"/>
              </a:rPr>
              <a:t>74.9% </a:t>
            </a:r>
            <a:r>
              <a:rPr lang="en-US" sz="4000" dirty="0">
                <a:latin typeface="Arial" panose="020B0604020202020204" pitchFamily="34" charset="0"/>
                <a:cs typeface="Arial" panose="020B0604020202020204" pitchFamily="34" charset="0"/>
              </a:rPr>
              <a:t>of the restaurants are currently open</a:t>
            </a:r>
          </a:p>
          <a:p>
            <a:pPr marL="457200" indent="-4572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Only </a:t>
            </a:r>
            <a:r>
              <a:rPr lang="en-US" sz="4400" dirty="0">
                <a:latin typeface="Arial" panose="020B0604020202020204" pitchFamily="34" charset="0"/>
                <a:cs typeface="Arial" panose="020B0604020202020204" pitchFamily="34" charset="0"/>
              </a:rPr>
              <a:t>2.6%</a:t>
            </a:r>
            <a:r>
              <a:rPr lang="en-US" sz="4000" dirty="0">
                <a:latin typeface="Arial" panose="020B0604020202020204" pitchFamily="34" charset="0"/>
                <a:cs typeface="Arial" panose="020B0604020202020204" pitchFamily="34" charset="0"/>
              </a:rPr>
              <a:t> of the restaurants have </a:t>
            </a:r>
            <a:r>
              <a:rPr lang="en-US" sz="4400" dirty="0">
                <a:latin typeface="Arial" panose="020B0604020202020204" pitchFamily="34" charset="0"/>
                <a:cs typeface="Arial" panose="020B0604020202020204" pitchFamily="34" charset="0"/>
              </a:rPr>
              <a:t>5</a:t>
            </a:r>
            <a:r>
              <a:rPr lang="en-US" sz="4000" dirty="0">
                <a:latin typeface="Arial" panose="020B0604020202020204" pitchFamily="34" charset="0"/>
                <a:cs typeface="Arial" panose="020B0604020202020204" pitchFamily="34" charset="0"/>
              </a:rPr>
              <a:t> stars </a:t>
            </a:r>
          </a:p>
          <a:p>
            <a:pPr marL="457200" indent="-457200">
              <a:buFont typeface="Arial" panose="020B0604020202020204" pitchFamily="34" charset="0"/>
              <a:buChar char="•"/>
            </a:pPr>
            <a:endParaRPr lang="en-US" sz="4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4000" dirty="0">
                <a:latin typeface="Arial" panose="020B0604020202020204" pitchFamily="34" charset="0"/>
                <a:cs typeface="Arial" panose="020B0604020202020204" pitchFamily="34" charset="0"/>
              </a:rPr>
              <a:t>In the US, Arizona contained the highest number of restaurants amongst the top 10 rated restaurants. </a:t>
            </a:r>
          </a:p>
        </p:txBody>
      </p:sp>
    </p:spTree>
    <p:extLst>
      <p:ext uri="{BB962C8B-B14F-4D97-AF65-F5344CB8AC3E}">
        <p14:creationId xmlns:p14="http://schemas.microsoft.com/office/powerpoint/2010/main" val="9332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DBD6-A8AA-4FD2-8788-11A1CC59A173}"/>
              </a:ext>
            </a:extLst>
          </p:cNvPr>
          <p:cNvSpPr>
            <a:spLocks noGrp="1"/>
          </p:cNvSpPr>
          <p:nvPr>
            <p:ph type="ctrTitle"/>
          </p:nvPr>
        </p:nvSpPr>
        <p:spPr/>
        <p:txBody>
          <a:bodyPr/>
          <a:lstStyle/>
          <a:p>
            <a:r>
              <a:rPr lang="en-US" dirty="0"/>
              <a:t>II. RESTAURANTS and REVIEWS</a:t>
            </a:r>
          </a:p>
        </p:txBody>
      </p:sp>
    </p:spTree>
    <p:extLst>
      <p:ext uri="{BB962C8B-B14F-4D97-AF65-F5344CB8AC3E}">
        <p14:creationId xmlns:p14="http://schemas.microsoft.com/office/powerpoint/2010/main" val="1546533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E351CD-D1E2-426A-A95C-4711F5B210DE}"/>
              </a:ext>
            </a:extLst>
          </p:cNvPr>
          <p:cNvPicPr>
            <a:picLocks noChangeAspect="1"/>
          </p:cNvPicPr>
          <p:nvPr/>
        </p:nvPicPr>
        <p:blipFill>
          <a:blip r:embed="rId2"/>
          <a:stretch>
            <a:fillRect/>
          </a:stretch>
        </p:blipFill>
        <p:spPr>
          <a:xfrm>
            <a:off x="315640" y="285750"/>
            <a:ext cx="9144000" cy="6286500"/>
          </a:xfrm>
          <a:prstGeom prst="rect">
            <a:avLst/>
          </a:prstGeom>
        </p:spPr>
      </p:pic>
      <p:sp>
        <p:nvSpPr>
          <p:cNvPr id="3" name="TextBox 2">
            <a:extLst>
              <a:ext uri="{FF2B5EF4-FFF2-40B4-BE49-F238E27FC236}">
                <a16:creationId xmlns:a16="http://schemas.microsoft.com/office/drawing/2014/main" id="{B9D47D94-044C-43D9-810E-E91F49EEC7BD}"/>
              </a:ext>
            </a:extLst>
          </p:cNvPr>
          <p:cNvSpPr txBox="1"/>
          <p:nvPr/>
        </p:nvSpPr>
        <p:spPr>
          <a:xfrm>
            <a:off x="9355224" y="874455"/>
            <a:ext cx="2244505" cy="4154984"/>
          </a:xfrm>
          <a:prstGeom prst="rect">
            <a:avLst/>
          </a:prstGeom>
          <a:noFill/>
        </p:spPr>
        <p:txBody>
          <a:bodyPr wrap="square" rtlCol="0">
            <a:spAutoFit/>
          </a:bodyPr>
          <a:lstStyle/>
          <a:p>
            <a:r>
              <a:rPr lang="en-US" sz="2400" dirty="0"/>
              <a:t>When we take average number of reviews per business id there exists upward slopping line for rating against number of reviews. </a:t>
            </a:r>
          </a:p>
        </p:txBody>
      </p:sp>
    </p:spTree>
    <p:extLst>
      <p:ext uri="{BB962C8B-B14F-4D97-AF65-F5344CB8AC3E}">
        <p14:creationId xmlns:p14="http://schemas.microsoft.com/office/powerpoint/2010/main" val="207235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E15873-7D65-4938-AC42-FAB17CB771F5}"/>
              </a:ext>
            </a:extLst>
          </p:cNvPr>
          <p:cNvPicPr>
            <a:picLocks noChangeAspect="1"/>
          </p:cNvPicPr>
          <p:nvPr/>
        </p:nvPicPr>
        <p:blipFill>
          <a:blip r:embed="rId2"/>
          <a:stretch>
            <a:fillRect/>
          </a:stretch>
        </p:blipFill>
        <p:spPr>
          <a:xfrm>
            <a:off x="1088828" y="357908"/>
            <a:ext cx="7379311" cy="5963379"/>
          </a:xfrm>
          <a:prstGeom prst="rect">
            <a:avLst/>
          </a:prstGeom>
        </p:spPr>
      </p:pic>
      <p:sp>
        <p:nvSpPr>
          <p:cNvPr id="3" name="TextBox 2">
            <a:extLst>
              <a:ext uri="{FF2B5EF4-FFF2-40B4-BE49-F238E27FC236}">
                <a16:creationId xmlns:a16="http://schemas.microsoft.com/office/drawing/2014/main" id="{9D952049-93E6-441E-91E4-00E10FF01AE8}"/>
              </a:ext>
            </a:extLst>
          </p:cNvPr>
          <p:cNvSpPr txBox="1"/>
          <p:nvPr/>
        </p:nvSpPr>
        <p:spPr>
          <a:xfrm>
            <a:off x="8721969" y="1294228"/>
            <a:ext cx="2630659" cy="3785652"/>
          </a:xfrm>
          <a:prstGeom prst="rect">
            <a:avLst/>
          </a:prstGeom>
          <a:noFill/>
        </p:spPr>
        <p:txBody>
          <a:bodyPr wrap="square" rtlCol="0">
            <a:spAutoFit/>
          </a:bodyPr>
          <a:lstStyle/>
          <a:p>
            <a:r>
              <a:rPr lang="en-US" sz="2400" dirty="0"/>
              <a:t>The scatter plot indicates that as the rating increases the number of reviews also goes high, up to a rating of 4. Afterwards the number of reviews drops. </a:t>
            </a:r>
          </a:p>
        </p:txBody>
      </p:sp>
    </p:spTree>
    <p:extLst>
      <p:ext uri="{BB962C8B-B14F-4D97-AF65-F5344CB8AC3E}">
        <p14:creationId xmlns:p14="http://schemas.microsoft.com/office/powerpoint/2010/main" val="15007442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451</TotalTime>
  <Words>691</Words>
  <Application>Microsoft Office PowerPoint</Application>
  <PresentationFormat>Widescreen</PresentationFormat>
  <Paragraphs>77</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Franklin Gothic Book</vt:lpstr>
      <vt:lpstr>Crop</vt:lpstr>
      <vt:lpstr>YELP Data -  An Exploratory Analysis</vt:lpstr>
      <vt:lpstr>PowerPoint Presentation</vt:lpstr>
      <vt:lpstr>PowerPoint Presentation</vt:lpstr>
      <vt:lpstr>PowerPoint Presentation</vt:lpstr>
      <vt:lpstr>I. OVERVIEW OF DATA</vt:lpstr>
      <vt:lpstr>PowerPoint Presentation</vt:lpstr>
      <vt:lpstr>II. RESTAURANTS and REVIEWS</vt:lpstr>
      <vt:lpstr>PowerPoint Presentation</vt:lpstr>
      <vt:lpstr>PowerPoint Presentation</vt:lpstr>
      <vt:lpstr>PowerPoint Presentation</vt:lpstr>
      <vt:lpstr>III. OPEN VS CLOSED  RESTAURANTS</vt:lpstr>
      <vt:lpstr>PowerPoint Presentation</vt:lpstr>
      <vt:lpstr>PowerPoint Presentation</vt:lpstr>
      <vt:lpstr>PowerPoint Presentation</vt:lpstr>
      <vt:lpstr>    IV. Sentiment Analysis  How do open and closed restaurants fare?</vt:lpstr>
      <vt:lpstr>PowerPoint Presentation</vt:lpstr>
      <vt:lpstr>PowerPoint Presentation</vt:lpstr>
      <vt:lpstr>PowerPoint Presentation</vt:lpstr>
      <vt:lpstr>PowerPoint Presentation</vt:lpstr>
      <vt:lpstr>PowerPoint Presentation</vt:lpstr>
      <vt:lpstr>PowerPoint Presentation</vt:lpstr>
      <vt:lpstr>V. Final comments</vt:lpstr>
      <vt:lpstr>PowerPoint Presentation</vt:lpstr>
      <vt:lpstr>V. 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Data -  An Exploratory Analysis</dc:title>
  <dc:creator>Maria Gandur</dc:creator>
  <cp:lastModifiedBy>Mamun, Abdullah (IFPRI)</cp:lastModifiedBy>
  <cp:revision>28</cp:revision>
  <dcterms:created xsi:type="dcterms:W3CDTF">2017-11-14T02:16:14Z</dcterms:created>
  <dcterms:modified xsi:type="dcterms:W3CDTF">2017-11-14T18:47:50Z</dcterms:modified>
</cp:coreProperties>
</file>