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7" r:id="rId2"/>
    <p:sldId id="386" r:id="rId3"/>
    <p:sldId id="256" r:id="rId4"/>
    <p:sldId id="257" r:id="rId5"/>
    <p:sldId id="387" r:id="rId6"/>
    <p:sldId id="259" r:id="rId7"/>
    <p:sldId id="321" r:id="rId8"/>
    <p:sldId id="299" r:id="rId9"/>
    <p:sldId id="385" r:id="rId10"/>
    <p:sldId id="336" r:id="rId11"/>
    <p:sldId id="318" r:id="rId12"/>
    <p:sldId id="306" r:id="rId13"/>
    <p:sldId id="384" r:id="rId14"/>
    <p:sldId id="322" r:id="rId15"/>
    <p:sldId id="382" r:id="rId16"/>
    <p:sldId id="282" r:id="rId17"/>
    <p:sldId id="301" r:id="rId18"/>
    <p:sldId id="283" r:id="rId19"/>
    <p:sldId id="284" r:id="rId20"/>
    <p:sldId id="286" r:id="rId21"/>
    <p:sldId id="334" r:id="rId22"/>
    <p:sldId id="332" r:id="rId23"/>
    <p:sldId id="317" r:id="rId24"/>
    <p:sldId id="335" r:id="rId25"/>
    <p:sldId id="289" r:id="rId26"/>
    <p:sldId id="288" r:id="rId27"/>
    <p:sldId id="262" r:id="rId28"/>
    <p:sldId id="263" r:id="rId29"/>
    <p:sldId id="265" r:id="rId30"/>
    <p:sldId id="267" r:id="rId31"/>
    <p:sldId id="323" r:id="rId32"/>
    <p:sldId id="324" r:id="rId33"/>
    <p:sldId id="325" r:id="rId34"/>
    <p:sldId id="331" r:id="rId35"/>
    <p:sldId id="330" r:id="rId36"/>
    <p:sldId id="312" r:id="rId37"/>
    <p:sldId id="374" r:id="rId38"/>
    <p:sldId id="375" r:id="rId39"/>
    <p:sldId id="378" r:id="rId40"/>
    <p:sldId id="341" r:id="rId41"/>
    <p:sldId id="313" r:id="rId42"/>
    <p:sldId id="320"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92" autoAdjust="0"/>
    <p:restoredTop sz="80239" autoAdjust="0"/>
  </p:normalViewPr>
  <p:slideViewPr>
    <p:cSldViewPr snapToGrid="0">
      <p:cViewPr varScale="1">
        <p:scale>
          <a:sx n="88" d="100"/>
          <a:sy n="88"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21T17:36:45.726"/>
    </inkml:context>
    <inkml:brush xml:id="br0">
      <inkml:brushProperty name="width" value="0.13333" units="cm"/>
      <inkml:brushProperty name="height" value="0.26667" units="cm"/>
      <inkml:brushProperty name="color" value="#FFFF00"/>
      <inkml:brushProperty name="tip" value="rectangle"/>
      <inkml:brushProperty name="rasterOp" value="maskPen"/>
      <inkml:brushProperty name="ignorePressure" value="1"/>
    </inkml:brush>
  </inkml:definitions>
  <inkml:trace contextRef="#ctx0" brushRef="#br0">6729 7450,'7'0,"7"0,16 0,15 0,13 0,9 0,0 0,-5 0,-7 0,1 0,2 0,6 0,4 0,4 0,-4 0,-8 0,-7 0,-6 0,-5 0,-2 0,-3 0,0 0,-1 0,1 0,0 0,0 0,0 0,1 0,0 0,0 0,0 0,0 0,0 0,0 0,0 0,0 0,0 0,0 0,-1 0,1 0,0 0,0 0,0 0,0 0,0 0,0 0,-1 0,1 0,0 0,0 0,0 0,0 0,0 0,0 0,0 0,0 0,0 0,0 0,0 0,0 0,0 0,-1 0,1 0,0 0,0 0,0 0,0 0,0 0,-1 0,1 0,0 0,0 0,0 0,0 0,0 0,0 0,0 0,0 0,0 0,0 0,0 0,0 0,0 0,-1 0,1 0,0 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21T17:36:55.758"/>
    </inkml:context>
    <inkml:brush xml:id="br0">
      <inkml:brushProperty name="width" value="0.13333" units="cm"/>
      <inkml:brushProperty name="height" value="0.26667" units="cm"/>
      <inkml:brushProperty name="color" value="#FFFF00"/>
      <inkml:brushProperty name="tip" value="rectangle"/>
      <inkml:brushProperty name="rasterOp" value="maskPen"/>
      <inkml:brushProperty name="ignorePressure" value="1"/>
    </inkml:brush>
  </inkml:definitions>
  <inkml:trace contextRef="#ctx0" brushRef="#br0">6844 7640,'0'0,"6"0,9 0,8 0,7 0,5 0,2 0,2 0,1 0,-1 0,0 0,0 0,0 0,-1 0,0 0,0 0,0 0,0 0,0 0,0 0,-1 0,1 0,0 0,0 0,0 0,0 0,0 0,-1 0,1 0,0 0,0 0,0 0,0 0,0 0,0 0,0 0,6 0,3 0,-1 0,-1 7,-3 1,-1 1,-2 3,0 2,-1-3,-1-3,1-2,0 3,-1 1,1-2,-1-1,1-3,0-2,0-1,0-1,0 0,0 0,0 0,0-1,0 1,0 0,0-1,0 1,0 0,-1 0,1 0,0 0,0 0,0 0,0 0,0 0,-1 0,1 0,0 0,0 0,0 0,0 0,0 0,0 0,0 0,6 0,9 0,2 0,-3 0,-2 0,-5 0,-9 0,-11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E7892-8E1A-4850-B9E8-632369AA0D7C}"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C087-9D70-4ED9-A381-39FB3A2F8073}" type="slidenum">
              <a:rPr lang="en-US" smtClean="0"/>
              <a:t>‹#›</a:t>
            </a:fld>
            <a:endParaRPr lang="en-US"/>
          </a:p>
        </p:txBody>
      </p:sp>
    </p:spTree>
    <p:extLst>
      <p:ext uri="{BB962C8B-B14F-4D97-AF65-F5344CB8AC3E}">
        <p14:creationId xmlns:p14="http://schemas.microsoft.com/office/powerpoint/2010/main" val="285672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covers two topics that are not directly related. Both are implemented by the Data Group as a response to the call for innovation and modernization in data use. The first project presented (comparative assessment of machine learning classification algorithms) aims to contribute to modernize data analysis and use at the Bank and in client countries, by documenting the use and performance of ML algorithms. The second project (topic modeling) aims to demonstrate the use of unsupervised machine learning tools for analyzing unstructured data (text) to develop better knowledge (data and documents) discovery tools. </a:t>
            </a:r>
          </a:p>
        </p:txBody>
      </p:sp>
      <p:sp>
        <p:nvSpPr>
          <p:cNvPr id="4" name="Slide Number Placeholder 3"/>
          <p:cNvSpPr>
            <a:spLocks noGrp="1"/>
          </p:cNvSpPr>
          <p:nvPr>
            <p:ph type="sldNum" sz="quarter" idx="10"/>
          </p:nvPr>
        </p:nvSpPr>
        <p:spPr/>
        <p:txBody>
          <a:bodyPr/>
          <a:lstStyle/>
          <a:p>
            <a:fld id="{B8BCC087-9D70-4ED9-A381-39FB3A2F8073}" type="slidenum">
              <a:rPr lang="en-US" smtClean="0"/>
              <a:t>2</a:t>
            </a:fld>
            <a:endParaRPr lang="en-US"/>
          </a:p>
        </p:txBody>
      </p:sp>
    </p:spTree>
    <p:extLst>
      <p:ext uri="{BB962C8B-B14F-4D97-AF65-F5344CB8AC3E}">
        <p14:creationId xmlns:p14="http://schemas.microsoft.com/office/powerpoint/2010/main" val="1005631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measure the predicted poverty headcount. Much attention must however be paid to multiple measures. For Indonesia, the Decision Trees model which has poor precision and recall predicts the poverty rate almost exactly. This is due to the fact that it generates the same number of false positives and false negatives, which compensate each other. Using this prediction to produce a poverty profile would thus be misleading. In a worse case scenario, we could achieve perfect prediction of the poverty headcount without making a single correct prediction (imagine a country where 50% of the population is poor; if all poor are classified as non-poor, and vice-versa, the predicted poverty rate will be exact although all predictions are wrong).</a:t>
            </a:r>
          </a:p>
        </p:txBody>
      </p:sp>
      <p:sp>
        <p:nvSpPr>
          <p:cNvPr id="4" name="Slide Number Placeholder 3"/>
          <p:cNvSpPr>
            <a:spLocks noGrp="1"/>
          </p:cNvSpPr>
          <p:nvPr>
            <p:ph type="sldNum" sz="quarter" idx="10"/>
          </p:nvPr>
        </p:nvSpPr>
        <p:spPr/>
        <p:txBody>
          <a:bodyPr/>
          <a:lstStyle/>
          <a:p>
            <a:fld id="{B8BCC087-9D70-4ED9-A381-39FB3A2F8073}" type="slidenum">
              <a:rPr lang="en-US" smtClean="0"/>
              <a:t>13</a:t>
            </a:fld>
            <a:endParaRPr lang="en-US"/>
          </a:p>
        </p:txBody>
      </p:sp>
    </p:spTree>
    <p:extLst>
      <p:ext uri="{BB962C8B-B14F-4D97-AF65-F5344CB8AC3E}">
        <p14:creationId xmlns:p14="http://schemas.microsoft.com/office/powerpoint/2010/main" val="8368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models have different predictive abilities, and make different errors. One option to improve the quality of prediction is to build an ensemble of models, where we seek “multiple opinions”. Each selected model is given a weight. Each model in the ensemble predicts the poverty status. We then make a final prediction by taking the weighted sum of these individual predictions (if all models have the same weight, we would then predict based on the majority).</a:t>
            </a:r>
          </a:p>
        </p:txBody>
      </p:sp>
      <p:sp>
        <p:nvSpPr>
          <p:cNvPr id="4" name="Slide Number Placeholder 3"/>
          <p:cNvSpPr>
            <a:spLocks noGrp="1"/>
          </p:cNvSpPr>
          <p:nvPr>
            <p:ph type="sldNum" sz="quarter" idx="10"/>
          </p:nvPr>
        </p:nvSpPr>
        <p:spPr/>
        <p:txBody>
          <a:bodyPr/>
          <a:lstStyle/>
          <a:p>
            <a:fld id="{B8BCC087-9D70-4ED9-A381-39FB3A2F8073}" type="slidenum">
              <a:rPr lang="en-US" smtClean="0"/>
              <a:t>14</a:t>
            </a:fld>
            <a:endParaRPr lang="en-US"/>
          </a:p>
        </p:txBody>
      </p:sp>
    </p:spTree>
    <p:extLst>
      <p:ext uri="{BB962C8B-B14F-4D97-AF65-F5344CB8AC3E}">
        <p14:creationId xmlns:p14="http://schemas.microsoft.com/office/powerpoint/2010/main" val="247557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here the results of “soft voting” (unweighted majority of predictions). The recall measure had a maximum of 0.6 in our set of best models. It now reaches 0.86.</a:t>
            </a:r>
          </a:p>
        </p:txBody>
      </p:sp>
      <p:sp>
        <p:nvSpPr>
          <p:cNvPr id="4" name="Slide Number Placeholder 3"/>
          <p:cNvSpPr>
            <a:spLocks noGrp="1"/>
          </p:cNvSpPr>
          <p:nvPr>
            <p:ph type="sldNum" sz="quarter" idx="10"/>
          </p:nvPr>
        </p:nvSpPr>
        <p:spPr/>
        <p:txBody>
          <a:bodyPr/>
          <a:lstStyle/>
          <a:p>
            <a:fld id="{B8BCC087-9D70-4ED9-A381-39FB3A2F8073}" type="slidenum">
              <a:rPr lang="en-US" smtClean="0"/>
              <a:t>15</a:t>
            </a:fld>
            <a:endParaRPr lang="en-US"/>
          </a:p>
        </p:txBody>
      </p:sp>
    </p:spTree>
    <p:extLst>
      <p:ext uri="{BB962C8B-B14F-4D97-AF65-F5344CB8AC3E}">
        <p14:creationId xmlns:p14="http://schemas.microsoft.com/office/powerpoint/2010/main" val="304662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consider a broader set of possible options, we also organized a data science competition hosted by the </a:t>
            </a:r>
            <a:r>
              <a:rPr lang="en-US" dirty="0" err="1"/>
              <a:t>DrivenData</a:t>
            </a:r>
            <a:r>
              <a:rPr lang="en-US" dirty="0"/>
              <a:t> platform. </a:t>
            </a:r>
            <a:r>
              <a:rPr lang="en-US" sz="1200" b="0" i="0" u="none" strike="noStrike" kern="1200" baseline="0" dirty="0">
                <a:solidFill>
                  <a:schemeClr val="tx1"/>
                </a:solidFill>
                <a:latin typeface="+mn-lt"/>
                <a:ea typeface="+mn-ea"/>
                <a:cs typeface="+mn-cs"/>
              </a:rPr>
              <a:t>This challenge enables participants to try out thousands of models using whatever backgrounds, skills, and approaches they see fit. The competition offers the ability to explore new ways to approach modelling problems. </a:t>
            </a:r>
            <a:r>
              <a:rPr lang="en-US" dirty="0"/>
              <a:t>The competition is run according to the same best practice used by the Kaggle platform. We provided participants with 3 “masked” datasets (actual data, but participants are not aware of the source of the data). </a:t>
            </a:r>
          </a:p>
          <a:p>
            <a:endParaRPr lang="en-US" dirty="0"/>
          </a:p>
          <a:p>
            <a:r>
              <a:rPr lang="en-US" dirty="0"/>
              <a:t>The total value of prizes is $15,000 divided into 3 (or 4) prizes: the top three participants (individuals or teams) will get prizes of respectively $6K, $4K, and $2.5K. The first participant from a low or lower-middle income country will get a prize (or bonus if s/he is in the top 3) of $2.5K. The models developed by the top 4 (or 3) contestants will be documented and publicly released.  </a:t>
            </a:r>
          </a:p>
        </p:txBody>
      </p:sp>
      <p:sp>
        <p:nvSpPr>
          <p:cNvPr id="4" name="Slide Number Placeholder 3"/>
          <p:cNvSpPr>
            <a:spLocks noGrp="1"/>
          </p:cNvSpPr>
          <p:nvPr>
            <p:ph type="sldNum" sz="quarter" idx="10"/>
          </p:nvPr>
        </p:nvSpPr>
        <p:spPr/>
        <p:txBody>
          <a:bodyPr/>
          <a:lstStyle/>
          <a:p>
            <a:fld id="{B8BCC087-9D70-4ED9-A381-39FB3A2F8073}" type="slidenum">
              <a:rPr lang="en-US" smtClean="0"/>
              <a:t>16</a:t>
            </a:fld>
            <a:endParaRPr lang="en-US"/>
          </a:p>
        </p:txBody>
      </p:sp>
    </p:spTree>
    <p:extLst>
      <p:ext uri="{BB962C8B-B14F-4D97-AF65-F5344CB8AC3E}">
        <p14:creationId xmlns:p14="http://schemas.microsoft.com/office/powerpoint/2010/main" val="283543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Participation in the competition exceeded our expectations, with more than 2,000 registered participants and over 4,500 submissions (as of February 22 ; the competition closes on February 28). Participants are asked (not obliged) to indicate their nationality (winners of the prizes will have to give evidence of their origin to qualify for the bonus). India, Nigeria and Kenya are the top 3 countries of origin for participants who reported their nationality.</a:t>
            </a:r>
          </a:p>
        </p:txBody>
      </p:sp>
      <p:sp>
        <p:nvSpPr>
          <p:cNvPr id="4" name="Slide Number Placeholder 3"/>
          <p:cNvSpPr>
            <a:spLocks noGrp="1"/>
          </p:cNvSpPr>
          <p:nvPr>
            <p:ph type="sldNum" sz="quarter" idx="10"/>
          </p:nvPr>
        </p:nvSpPr>
        <p:spPr/>
        <p:txBody>
          <a:bodyPr/>
          <a:lstStyle/>
          <a:p>
            <a:fld id="{B8BCC087-9D70-4ED9-A381-39FB3A2F8073}" type="slidenum">
              <a:rPr lang="en-US" smtClean="0"/>
              <a:t>17</a:t>
            </a:fld>
            <a:endParaRPr lang="en-US"/>
          </a:p>
        </p:txBody>
      </p:sp>
    </p:spTree>
    <p:extLst>
      <p:ext uri="{BB962C8B-B14F-4D97-AF65-F5344CB8AC3E}">
        <p14:creationId xmlns:p14="http://schemas.microsoft.com/office/powerpoint/2010/main" val="339103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competition makes use of data from 3 countries, including MWI (same dataset we used for our 10-algorithms assessment). The results (not final) of the competition shows results that are (slightly) better than the outcome of the 10-algorithms exercise. The results are good on all quality metrics. </a:t>
            </a:r>
            <a:r>
              <a:rPr lang="en-US" sz="1200" b="0" i="0" u="none" strike="noStrike" kern="1200" baseline="0" dirty="0">
                <a:solidFill>
                  <a:schemeClr val="tx1"/>
                </a:solidFill>
                <a:latin typeface="+mn-lt"/>
                <a:ea typeface="+mn-ea"/>
                <a:cs typeface="+mn-cs"/>
              </a:rPr>
              <a:t>This shows that competitions compare well with a more systematic comprehensive search of the space of possible models.</a:t>
            </a:r>
          </a:p>
          <a:p>
            <a:endParaRPr lang="en-US" dirty="0"/>
          </a:p>
          <a:p>
            <a:r>
              <a:rPr lang="en-US" dirty="0"/>
              <a:t>Note: In the best performing model (so far), the % of false positive and false negative are very close. If we use the model to predict the out-of-sample poverty rate, we obtain an close estimate. This is due to the fact that the two types of errors compensate each other. </a:t>
            </a:r>
          </a:p>
          <a:p>
            <a:r>
              <a:rPr lang="en-US" dirty="0"/>
              <a:t>  </a:t>
            </a:r>
          </a:p>
        </p:txBody>
      </p:sp>
      <p:sp>
        <p:nvSpPr>
          <p:cNvPr id="4" name="Slide Number Placeholder 3"/>
          <p:cNvSpPr>
            <a:spLocks noGrp="1"/>
          </p:cNvSpPr>
          <p:nvPr>
            <p:ph type="sldNum" sz="quarter" idx="10"/>
          </p:nvPr>
        </p:nvSpPr>
        <p:spPr/>
        <p:txBody>
          <a:bodyPr/>
          <a:lstStyle/>
          <a:p>
            <a:fld id="{B8BCC087-9D70-4ED9-A381-39FB3A2F8073}" type="slidenum">
              <a:rPr lang="en-US" smtClean="0"/>
              <a:t>18</a:t>
            </a:fld>
            <a:endParaRPr lang="en-US"/>
          </a:p>
        </p:txBody>
      </p:sp>
    </p:spTree>
    <p:extLst>
      <p:ext uri="{BB962C8B-B14F-4D97-AF65-F5344CB8AC3E}">
        <p14:creationId xmlns:p14="http://schemas.microsoft.com/office/powerpoint/2010/main" val="4246608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contracted highly-qualified experts to build the best possible model for Indonesia. Their intuition was that a model recently developed by researchers at Google to predict the click-through rate (CTR) for the Google Play store, presented close similarities with our challenge. Both are binary classification challenges, with predictors that are mostly binary features. </a:t>
            </a:r>
          </a:p>
          <a:p>
            <a:r>
              <a:rPr lang="en-US" dirty="0"/>
              <a:t>The Google model however has one major disadvantage: it requires a manual pre-selection of features whose interaction will be exploited by the model. When a dataset has many features – like ours – it is impractical to consider all possible combinations. A solution to this was offered by Guo et al., who developed the “Deep Factorization Machine” (</a:t>
            </a:r>
            <a:r>
              <a:rPr lang="en-US" dirty="0" err="1"/>
              <a:t>DeepFM</a:t>
            </a:r>
            <a:r>
              <a:rPr lang="en-US" dirty="0"/>
              <a:t>). </a:t>
            </a:r>
            <a:r>
              <a:rPr lang="en-US" dirty="0" err="1"/>
              <a:t>DeepFM</a:t>
            </a:r>
            <a:r>
              <a:rPr lang="en-US" dirty="0"/>
              <a:t> was thus applied to the IDN data. </a:t>
            </a:r>
          </a:p>
        </p:txBody>
      </p:sp>
      <p:sp>
        <p:nvSpPr>
          <p:cNvPr id="4" name="Slide Number Placeholder 3"/>
          <p:cNvSpPr>
            <a:spLocks noGrp="1"/>
          </p:cNvSpPr>
          <p:nvPr>
            <p:ph type="sldNum" sz="quarter" idx="10"/>
          </p:nvPr>
        </p:nvSpPr>
        <p:spPr/>
        <p:txBody>
          <a:bodyPr/>
          <a:lstStyle/>
          <a:p>
            <a:fld id="{B8BCC087-9D70-4ED9-A381-39FB3A2F8073}" type="slidenum">
              <a:rPr lang="en-US" smtClean="0"/>
              <a:t>19</a:t>
            </a:fld>
            <a:endParaRPr lang="en-US"/>
          </a:p>
        </p:txBody>
      </p:sp>
    </p:spTree>
    <p:extLst>
      <p:ext uri="{BB962C8B-B14F-4D97-AF65-F5344CB8AC3E}">
        <p14:creationId xmlns:p14="http://schemas.microsoft.com/office/powerpoint/2010/main" val="3794047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option we are testing to build our predictive model (on IDN) is automated Machine Learning (</a:t>
            </a:r>
            <a:r>
              <a:rPr lang="en-US" dirty="0" err="1"/>
              <a:t>autoML</a:t>
            </a:r>
            <a:r>
              <a:rPr lang="en-US" dirty="0"/>
              <a:t>). There is an increasing demand for tools that can make machine learning accessible to non-experts, and that would help data scientists reduce the time it takes to build models. A lot of research is being undertaken in this area, which is evolving rapidly.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a:t>
            </a:r>
            <a:r>
              <a:rPr lang="en-US" sz="1200" b="0" i="0" u="none" strike="noStrike" kern="1200" baseline="0" dirty="0" err="1">
                <a:solidFill>
                  <a:schemeClr val="tx1"/>
                </a:solidFill>
                <a:latin typeface="+mn-lt"/>
                <a:ea typeface="+mn-ea"/>
                <a:cs typeface="+mn-cs"/>
              </a:rPr>
              <a:t>AutoML</a:t>
            </a:r>
            <a:r>
              <a:rPr lang="en-US" sz="1200" b="0" i="0" u="none" strike="noStrike" kern="1200" baseline="0" dirty="0">
                <a:solidFill>
                  <a:schemeClr val="tx1"/>
                </a:solidFill>
                <a:latin typeface="+mn-lt"/>
                <a:ea typeface="+mn-ea"/>
                <a:cs typeface="+mn-cs"/>
              </a:rPr>
              <a:t>, the entire machine learning pipeline–from preliminary processing of the data to</a:t>
            </a:r>
            <a:r>
              <a:rPr lang="en-US" dirty="0"/>
              <a:t> </a:t>
            </a:r>
            <a:r>
              <a:rPr lang="en-US" sz="1200" b="0" i="0" u="none" strike="noStrike" kern="1200" baseline="0" dirty="0">
                <a:solidFill>
                  <a:schemeClr val="tx1"/>
                </a:solidFill>
                <a:latin typeface="+mn-lt"/>
                <a:ea typeface="+mn-ea"/>
                <a:cs typeface="+mn-cs"/>
              </a:rPr>
              <a:t>model selection and training–may be cast as a minimax optimization problem that seeks to maximize model performance while minimizing the complexity of the pipeline. </a:t>
            </a:r>
            <a:r>
              <a:rPr lang="en-US" dirty="0"/>
              <a:t>The idea of automated ML is to let the computer test a large number of options for 3 key steps of model building: feature engineering, model selection, and parameters optimization (the framework builds and tests “pipelines” of feature engineering + model selection + parameters optimization). </a:t>
            </a:r>
            <a:r>
              <a:rPr lang="en-US" sz="1200" b="0" i="0" u="none" strike="noStrike" kern="1200" baseline="0" dirty="0">
                <a:solidFill>
                  <a:schemeClr val="tx1"/>
                </a:solidFill>
                <a:latin typeface="+mn-lt"/>
                <a:ea typeface="+mn-ea"/>
                <a:cs typeface="+mn-cs"/>
              </a:rPr>
              <a:t>Cumbersome steps such as feature engineering, which typically require subject matter experts, do not need to be performed manually. </a:t>
            </a:r>
            <a:r>
              <a:rPr lang="en-US" dirty="0"/>
              <a:t>This is not just “brute force”; the framework will process by iteration (“generation”), and learn from each iteration to identify the best option for the next one (under constraints of processing time and number of iterations). This approach makes use of genetic programming (new “generations” of pipelines get better than the previous generations).</a:t>
            </a:r>
          </a:p>
          <a:p>
            <a:endParaRPr lang="en-US" dirty="0"/>
          </a:p>
          <a:p>
            <a:r>
              <a:rPr lang="en-US" dirty="0"/>
              <a:t>Open source tools are available. We use TPOT (</a:t>
            </a:r>
            <a:r>
              <a:rPr lang="en-US" sz="1200" b="0" i="0" kern="1200" dirty="0">
                <a:solidFill>
                  <a:schemeClr val="tx1"/>
                </a:solidFill>
                <a:effectLst/>
                <a:latin typeface="+mn-lt"/>
                <a:ea typeface="+mn-ea"/>
                <a:cs typeface="+mn-cs"/>
              </a:rPr>
              <a:t>Tree-Based Pipeline Optimization Tool)</a:t>
            </a:r>
            <a:r>
              <a:rPr lang="en-US" dirty="0"/>
              <a:t>, an open source framework that makes use of the Python-based </a:t>
            </a:r>
            <a:r>
              <a:rPr lang="en-US" dirty="0" err="1"/>
              <a:t>scikit</a:t>
            </a:r>
            <a:r>
              <a:rPr lang="en-US" dirty="0"/>
              <a:t>-learn library. </a:t>
            </a:r>
          </a:p>
        </p:txBody>
      </p:sp>
      <p:sp>
        <p:nvSpPr>
          <p:cNvPr id="4" name="Slide Number Placeholder 3"/>
          <p:cNvSpPr>
            <a:spLocks noGrp="1"/>
          </p:cNvSpPr>
          <p:nvPr>
            <p:ph type="sldNum" sz="quarter" idx="10"/>
          </p:nvPr>
        </p:nvSpPr>
        <p:spPr/>
        <p:txBody>
          <a:bodyPr/>
          <a:lstStyle/>
          <a:p>
            <a:fld id="{B8BCC087-9D70-4ED9-A381-39FB3A2F8073}" type="slidenum">
              <a:rPr lang="en-US" smtClean="0"/>
              <a:t>20</a:t>
            </a:fld>
            <a:endParaRPr lang="en-US"/>
          </a:p>
        </p:txBody>
      </p:sp>
    </p:spTree>
    <p:extLst>
      <p:ext uri="{BB962C8B-B14F-4D97-AF65-F5344CB8AC3E}">
        <p14:creationId xmlns:p14="http://schemas.microsoft.com/office/powerpoint/2010/main" val="345847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TPOT generates pipelines that automate feature selection, preprocessing and construction; model selection ; and parameter optimization.</a:t>
            </a:r>
          </a:p>
        </p:txBody>
      </p:sp>
      <p:sp>
        <p:nvSpPr>
          <p:cNvPr id="4" name="Slide Number Placeholder 3"/>
          <p:cNvSpPr>
            <a:spLocks noGrp="1"/>
          </p:cNvSpPr>
          <p:nvPr>
            <p:ph type="sldNum" sz="quarter" idx="10"/>
          </p:nvPr>
        </p:nvSpPr>
        <p:spPr/>
        <p:txBody>
          <a:bodyPr/>
          <a:lstStyle/>
          <a:p>
            <a:fld id="{B8BCC087-9D70-4ED9-A381-39FB3A2F8073}" type="slidenum">
              <a:rPr lang="en-US" smtClean="0"/>
              <a:t>21</a:t>
            </a:fld>
            <a:endParaRPr lang="en-US"/>
          </a:p>
        </p:txBody>
      </p:sp>
    </p:spTree>
    <p:extLst>
      <p:ext uri="{BB962C8B-B14F-4D97-AF65-F5344CB8AC3E}">
        <p14:creationId xmlns:p14="http://schemas.microsoft.com/office/powerpoint/2010/main" val="1549157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autoML</a:t>
            </a:r>
            <a:r>
              <a:rPr lang="en-US" dirty="0"/>
              <a:t>, a time limit or a maximum number of iterations are imposed to the framework. The process is computationally intensive, as each model considered must be implemented. Identifying the “best” model for IDN took around 2 days of processing (20,000 models tested).   </a:t>
            </a:r>
          </a:p>
          <a:p>
            <a:r>
              <a:rPr lang="en-US" dirty="0"/>
              <a:t>TPOT showed “creativity” in the preprocessing stage, generating synthetic features. Then it applied </a:t>
            </a:r>
            <a:r>
              <a:rPr lang="en-US" dirty="0" err="1"/>
              <a:t>XGBoost</a:t>
            </a:r>
            <a:r>
              <a:rPr lang="en-US" dirty="0"/>
              <a:t> to produce the predictions. This shows one weakness of the automated ML approach: it can provide good results, but the reason a specific pipeline is selected are not always clear.</a:t>
            </a:r>
          </a:p>
        </p:txBody>
      </p:sp>
      <p:sp>
        <p:nvSpPr>
          <p:cNvPr id="4" name="Slide Number Placeholder 3"/>
          <p:cNvSpPr>
            <a:spLocks noGrp="1"/>
          </p:cNvSpPr>
          <p:nvPr>
            <p:ph type="sldNum" sz="quarter" idx="10"/>
          </p:nvPr>
        </p:nvSpPr>
        <p:spPr/>
        <p:txBody>
          <a:bodyPr/>
          <a:lstStyle/>
          <a:p>
            <a:fld id="{B8BCC087-9D70-4ED9-A381-39FB3A2F8073}" type="slidenum">
              <a:rPr lang="en-US" smtClean="0"/>
              <a:t>22</a:t>
            </a:fld>
            <a:endParaRPr lang="en-US"/>
          </a:p>
        </p:txBody>
      </p:sp>
    </p:spTree>
    <p:extLst>
      <p:ext uri="{BB962C8B-B14F-4D97-AF65-F5344CB8AC3E}">
        <p14:creationId xmlns:p14="http://schemas.microsoft.com/office/powerpoint/2010/main" val="114152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collection of classification algorithms is now available (in open source R or Python packages and libraries). The CARET package (R) for example, can exploit close to 240 different classification algorithms, most of them offering multiple options and tuning parameters. As data scientists, we have a very powerful and diverse toolbox in our hands. There is a need for some systematic, comparative assessments of (some of) these tools. There is also a need for more transparency, reproducibility, and adaptability in the way they are used. Our KCP project allowed us to initiate such an assessment. We decided to focus on classification (not regression) algorithms. Poverty prediction was chosen as the “challenge” for this comparative assessment. The key output of the project will be a collection of open and reproducible scripts (in the form of well-documented Jupiter (Python) notebooks)  published on GitHub. A working paper will also be produced (around June 2018).</a:t>
            </a:r>
          </a:p>
        </p:txBody>
      </p:sp>
      <p:sp>
        <p:nvSpPr>
          <p:cNvPr id="4" name="Slide Number Placeholder 3"/>
          <p:cNvSpPr>
            <a:spLocks noGrp="1"/>
          </p:cNvSpPr>
          <p:nvPr>
            <p:ph type="sldNum" sz="quarter" idx="10"/>
          </p:nvPr>
        </p:nvSpPr>
        <p:spPr/>
        <p:txBody>
          <a:bodyPr/>
          <a:lstStyle/>
          <a:p>
            <a:fld id="{B8BCC087-9D70-4ED9-A381-39FB3A2F8073}" type="slidenum">
              <a:rPr lang="en-US" smtClean="0"/>
              <a:t>4</a:t>
            </a:fld>
            <a:endParaRPr lang="en-US"/>
          </a:p>
        </p:txBody>
      </p:sp>
    </p:spTree>
    <p:extLst>
      <p:ext uri="{BB962C8B-B14F-4D97-AF65-F5344CB8AC3E}">
        <p14:creationId xmlns:p14="http://schemas.microsoft.com/office/powerpoint/2010/main" val="2889055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here the results of </a:t>
            </a:r>
            <a:r>
              <a:rPr lang="en-US" dirty="0" err="1"/>
              <a:t>DeepFM</a:t>
            </a:r>
            <a:r>
              <a:rPr lang="en-US" dirty="0"/>
              <a:t>, TPOT, and other models (from the 10-algorithms test). </a:t>
            </a:r>
            <a:r>
              <a:rPr lang="en-US" dirty="0" err="1"/>
              <a:t>DeepFM</a:t>
            </a:r>
            <a:r>
              <a:rPr lang="en-US" dirty="0"/>
              <a:t> is the best performer on most metrics, and this also on the mean of rank. But it performs poorly on the recall measure. </a:t>
            </a:r>
            <a:r>
              <a:rPr lang="en-US" sz="1200" b="0" i="0" u="none" strike="noStrike" kern="1200" baseline="0" dirty="0">
                <a:solidFill>
                  <a:schemeClr val="tx1"/>
                </a:solidFill>
                <a:latin typeface="+mn-lt"/>
                <a:ea typeface="+mn-ea"/>
                <a:cs typeface="+mn-cs"/>
              </a:rPr>
              <a:t>This failure is crucial when the model task is identification of unbalanced classes, and is particularly important in the context of poverty prediction. </a:t>
            </a:r>
            <a:r>
              <a:rPr lang="en-US" dirty="0"/>
              <a:t>We will have to investigate (and solve?) this issue. TPOT did very well on accuracy, but poorly on other measures (except f1, which is the measure that it was asked to use to identify the best model). In general, TPOT did not do very well compared to the top performing options.</a:t>
            </a:r>
          </a:p>
          <a:p>
            <a:endParaRPr lang="en-US" dirty="0"/>
          </a:p>
        </p:txBody>
      </p:sp>
      <p:sp>
        <p:nvSpPr>
          <p:cNvPr id="4" name="Slide Number Placeholder 3"/>
          <p:cNvSpPr>
            <a:spLocks noGrp="1"/>
          </p:cNvSpPr>
          <p:nvPr>
            <p:ph type="sldNum" sz="quarter" idx="10"/>
          </p:nvPr>
        </p:nvSpPr>
        <p:spPr/>
        <p:txBody>
          <a:bodyPr/>
          <a:lstStyle/>
          <a:p>
            <a:fld id="{B8BCC087-9D70-4ED9-A381-39FB3A2F8073}" type="slidenum">
              <a:rPr lang="en-US" smtClean="0"/>
              <a:t>23</a:t>
            </a:fld>
            <a:endParaRPr lang="en-US"/>
          </a:p>
        </p:txBody>
      </p:sp>
    </p:spTree>
    <p:extLst>
      <p:ext uri="{BB962C8B-B14F-4D97-AF65-F5344CB8AC3E}">
        <p14:creationId xmlns:p14="http://schemas.microsoft.com/office/powerpoint/2010/main" val="3339926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confusion matrices for </a:t>
            </a:r>
            <a:r>
              <a:rPr lang="en-US" sz="1200" b="0" i="0" u="none" strike="noStrike" kern="1200" baseline="0" dirty="0" err="1">
                <a:solidFill>
                  <a:schemeClr val="tx1"/>
                </a:solidFill>
                <a:latin typeface="+mn-lt"/>
                <a:ea typeface="+mn-ea"/>
                <a:cs typeface="+mn-cs"/>
              </a:rPr>
              <a:t>DeepFM</a:t>
            </a:r>
            <a:r>
              <a:rPr lang="en-US" sz="1200" b="0" i="0" u="none" strike="noStrike" kern="1200" baseline="0" dirty="0">
                <a:solidFill>
                  <a:schemeClr val="tx1"/>
                </a:solidFill>
                <a:latin typeface="+mn-lt"/>
                <a:ea typeface="+mn-ea"/>
                <a:cs typeface="+mn-cs"/>
              </a:rPr>
              <a:t> and TPOT show clearly the issue of low recall.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the remainder of our research, we will further investigate the cause of this poor recall performance in the advanced models (we noticed some overfitting in </a:t>
            </a:r>
            <a:r>
              <a:rPr lang="en-US" sz="1200" b="0" i="0" u="none" strike="noStrike" kern="1200" baseline="0" dirty="0" err="1">
                <a:solidFill>
                  <a:schemeClr val="tx1"/>
                </a:solidFill>
                <a:latin typeface="+mn-lt"/>
                <a:ea typeface="+mn-ea"/>
                <a:cs typeface="+mn-cs"/>
              </a:rPr>
              <a:t>DeepFM</a:t>
            </a:r>
            <a:r>
              <a:rPr lang="en-US" sz="1200" b="0" i="0" u="none" strike="noStrike" kern="1200" baseline="0" dirty="0">
                <a:solidFill>
                  <a:schemeClr val="tx1"/>
                </a:solidFill>
                <a:latin typeface="+mn-lt"/>
                <a:ea typeface="+mn-ea"/>
                <a:cs typeface="+mn-cs"/>
              </a:rPr>
              <a:t>), and either restructure the </a:t>
            </a:r>
            <a:r>
              <a:rPr lang="en-US" sz="1200" b="0" i="0" u="none" strike="noStrike" kern="1200" baseline="0" dirty="0" err="1">
                <a:solidFill>
                  <a:schemeClr val="tx1"/>
                </a:solidFill>
                <a:latin typeface="+mn-lt"/>
                <a:ea typeface="+mn-ea"/>
                <a:cs typeface="+mn-cs"/>
              </a:rPr>
              <a:t>DeepFM</a:t>
            </a:r>
            <a:r>
              <a:rPr lang="en-US" sz="1200" b="0" i="0" u="none" strike="noStrike" kern="1200" baseline="0" dirty="0">
                <a:solidFill>
                  <a:schemeClr val="tx1"/>
                </a:solidFill>
                <a:latin typeface="+mn-lt"/>
                <a:ea typeface="+mn-ea"/>
                <a:cs typeface="+mn-cs"/>
              </a:rPr>
              <a:t> network or explain the failure, as well as further optimize the TPOT pipeline. One avenue of exploration may be training </a:t>
            </a:r>
            <a:r>
              <a:rPr lang="en-US" sz="1200" b="0" i="0" u="none" strike="noStrike" kern="1200" baseline="0" dirty="0" err="1">
                <a:solidFill>
                  <a:schemeClr val="tx1"/>
                </a:solidFill>
                <a:latin typeface="+mn-lt"/>
                <a:ea typeface="+mn-ea"/>
                <a:cs typeface="+mn-cs"/>
              </a:rPr>
              <a:t>DeepFM</a:t>
            </a:r>
            <a:r>
              <a:rPr lang="en-US" sz="1200" b="0" i="0" u="none" strike="noStrike" kern="1200" baseline="0" dirty="0">
                <a:solidFill>
                  <a:schemeClr val="tx1"/>
                </a:solidFill>
                <a:latin typeface="+mn-lt"/>
                <a:ea typeface="+mn-ea"/>
                <a:cs typeface="+mn-cs"/>
              </a:rPr>
              <a:t> with respect to a cost function other than cross-entropy to try and improve recall performance.</a:t>
            </a:r>
            <a:endParaRPr lang="en-US" dirty="0"/>
          </a:p>
          <a:p>
            <a:endParaRPr lang="en-US" dirty="0"/>
          </a:p>
        </p:txBody>
      </p:sp>
      <p:sp>
        <p:nvSpPr>
          <p:cNvPr id="4" name="Slide Number Placeholder 3"/>
          <p:cNvSpPr>
            <a:spLocks noGrp="1"/>
          </p:cNvSpPr>
          <p:nvPr>
            <p:ph type="sldNum" sz="quarter" idx="10"/>
          </p:nvPr>
        </p:nvSpPr>
        <p:spPr/>
        <p:txBody>
          <a:bodyPr/>
          <a:lstStyle/>
          <a:p>
            <a:fld id="{B8BCC087-9D70-4ED9-A381-39FB3A2F8073}" type="slidenum">
              <a:rPr lang="en-US" smtClean="0"/>
              <a:t>24</a:t>
            </a:fld>
            <a:endParaRPr lang="en-US"/>
          </a:p>
        </p:txBody>
      </p:sp>
    </p:spTree>
    <p:extLst>
      <p:ext uri="{BB962C8B-B14F-4D97-AF65-F5344CB8AC3E}">
        <p14:creationId xmlns:p14="http://schemas.microsoft.com/office/powerpoint/2010/main" val="120534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conduct some analysis of misclassifications (false positive and false negatives). We are interested to find out if misclassified households are close or far from the poverty line. If they are concentrated around the PL, the errors are less preoccupying (the sample surveys themselves have errors). The misclassified observations that are far from the poverty line will be investigated (we cannot assume that the survey data are always “true”; they might contain outliers in the reported or calculated consumption variables).</a:t>
            </a:r>
          </a:p>
          <a:p>
            <a:endParaRPr lang="en-US" dirty="0"/>
          </a:p>
          <a:p>
            <a:r>
              <a:rPr lang="en-US" dirty="0"/>
              <a:t>We will also apply the best performing models to other, comparable datasets from MWI and IDN (data collected 2 years before, and 2 years after the survey used to train the model).</a:t>
            </a:r>
          </a:p>
          <a:p>
            <a:r>
              <a:rPr lang="en-US" dirty="0"/>
              <a:t>All output (</a:t>
            </a:r>
            <a:r>
              <a:rPr lang="en-US" dirty="0" err="1"/>
              <a:t>Jupyter</a:t>
            </a:r>
            <a:r>
              <a:rPr lang="en-US" dirty="0"/>
              <a:t> notebooks) will be published in GitHub, and a working paper will be produced.</a:t>
            </a:r>
          </a:p>
          <a:p>
            <a:r>
              <a:rPr lang="en-US" dirty="0"/>
              <a:t>Ideally, we would like to extend this work to regression algorithms (to complement existing and ongoing research work by other researchers within and outside the Bank).</a:t>
            </a:r>
          </a:p>
          <a:p>
            <a:endParaRPr lang="en-US" dirty="0"/>
          </a:p>
        </p:txBody>
      </p:sp>
      <p:sp>
        <p:nvSpPr>
          <p:cNvPr id="4" name="Slide Number Placeholder 3"/>
          <p:cNvSpPr>
            <a:spLocks noGrp="1"/>
          </p:cNvSpPr>
          <p:nvPr>
            <p:ph type="sldNum" sz="quarter" idx="10"/>
          </p:nvPr>
        </p:nvSpPr>
        <p:spPr/>
        <p:txBody>
          <a:bodyPr/>
          <a:lstStyle/>
          <a:p>
            <a:fld id="{B8BCC087-9D70-4ED9-A381-39FB3A2F8073}" type="slidenum">
              <a:rPr lang="en-US" smtClean="0"/>
              <a:t>25</a:t>
            </a:fld>
            <a:endParaRPr lang="en-US"/>
          </a:p>
        </p:txBody>
      </p:sp>
    </p:spTree>
    <p:extLst>
      <p:ext uri="{BB962C8B-B14F-4D97-AF65-F5344CB8AC3E}">
        <p14:creationId xmlns:p14="http://schemas.microsoft.com/office/powerpoint/2010/main" val="3041035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working conclusion appears to be that while many of the models perform well, none particularly stand out as the best. Considering computational efficiency and interpretability, it appears that simpler approaches such as over-sampled logistic regression may offer a good trade off between practicality and effectiveness.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Any model produced for operational work should provide information on choice of quality metrics, and report on multiple metrics.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Bank should have protocols and best practice for model building, documentation, and dissemination. Publishing open and well documented scripts should be the rule. </a:t>
            </a:r>
            <a:r>
              <a:rPr lang="en-US" sz="1200" b="0" i="0" u="none" strike="noStrike" kern="1200" baseline="0" dirty="0" err="1">
                <a:solidFill>
                  <a:schemeClr val="tx1"/>
                </a:solidFill>
                <a:latin typeface="+mn-lt"/>
                <a:ea typeface="+mn-ea"/>
                <a:cs typeface="+mn-cs"/>
              </a:rPr>
              <a:t>Jupyter</a:t>
            </a:r>
            <a:r>
              <a:rPr lang="en-US" sz="1200" b="0" i="0" u="none" strike="noStrike" kern="1200" baseline="0" dirty="0">
                <a:solidFill>
                  <a:schemeClr val="tx1"/>
                </a:solidFill>
                <a:latin typeface="+mn-lt"/>
                <a:ea typeface="+mn-ea"/>
                <a:cs typeface="+mn-cs"/>
              </a:rPr>
              <a:t> Notebooks, R Markdown, and GitHub provide us with powerful solutions to guarantee reproducibility, transparency, and adaptability.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should also develop a “metadata standard” for cataloguing models (started at DECDG). This will help making the models discoverable, and could foster “meta learning”.</a:t>
            </a:r>
            <a:endParaRPr lang="en-US" dirty="0"/>
          </a:p>
        </p:txBody>
      </p:sp>
      <p:sp>
        <p:nvSpPr>
          <p:cNvPr id="4" name="Slide Number Placeholder 3"/>
          <p:cNvSpPr>
            <a:spLocks noGrp="1"/>
          </p:cNvSpPr>
          <p:nvPr>
            <p:ph type="sldNum" sz="quarter" idx="10"/>
          </p:nvPr>
        </p:nvSpPr>
        <p:spPr/>
        <p:txBody>
          <a:bodyPr/>
          <a:lstStyle/>
          <a:p>
            <a:fld id="{B8BCC087-9D70-4ED9-A381-39FB3A2F8073}" type="slidenum">
              <a:rPr lang="en-US" smtClean="0"/>
              <a:t>26</a:t>
            </a:fld>
            <a:endParaRPr lang="en-US"/>
          </a:p>
        </p:txBody>
      </p:sp>
    </p:spTree>
    <p:extLst>
      <p:ext uri="{BB962C8B-B14F-4D97-AF65-F5344CB8AC3E}">
        <p14:creationId xmlns:p14="http://schemas.microsoft.com/office/powerpoint/2010/main" val="1052640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WB maintains rich and popular data catalogs. But data discoverability is not fully satisfactory. Discovery tools still rely on pre-defined filters, and full-text search in the (limited) metadata available for each dataset. We could improve data discoverability by mining information from documents citing the datasets we publish. The Microdata Library has a catalog of 70,000+ documents (working papers, journal articles, etc.) linked to the surveys listed in the Survey Catalog.   </a:t>
            </a:r>
          </a:p>
        </p:txBody>
      </p:sp>
      <p:sp>
        <p:nvSpPr>
          <p:cNvPr id="4" name="Slide Number Placeholder 3"/>
          <p:cNvSpPr>
            <a:spLocks noGrp="1"/>
          </p:cNvSpPr>
          <p:nvPr>
            <p:ph type="sldNum" sz="quarter" idx="10"/>
          </p:nvPr>
        </p:nvSpPr>
        <p:spPr/>
        <p:txBody>
          <a:bodyPr/>
          <a:lstStyle/>
          <a:p>
            <a:fld id="{B8BCC087-9D70-4ED9-A381-39FB3A2F8073}" type="slidenum">
              <a:rPr lang="en-US" smtClean="0"/>
              <a:t>28</a:t>
            </a:fld>
            <a:endParaRPr lang="en-US"/>
          </a:p>
        </p:txBody>
      </p:sp>
    </p:spTree>
    <p:extLst>
      <p:ext uri="{BB962C8B-B14F-4D97-AF65-F5344CB8AC3E}">
        <p14:creationId xmlns:p14="http://schemas.microsoft.com/office/powerpoint/2010/main" val="1071594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could automatically extract topics covered in each one of these documents, we could enrich the survey metadata and improve data discoverability. This topic extraction must be implemented in an “unsupervised” manner, i.e. not require any pre-determined list of topics.</a:t>
            </a:r>
          </a:p>
          <a:p>
            <a:r>
              <a:rPr lang="en-US" dirty="0"/>
              <a:t>We also want an open source solution, as we publish the Microdata Library software as open source software.</a:t>
            </a:r>
          </a:p>
          <a:p>
            <a:endParaRPr lang="en-US" dirty="0"/>
          </a:p>
          <a:p>
            <a:r>
              <a:rPr lang="en-US" dirty="0"/>
              <a:t>The Latent </a:t>
            </a:r>
            <a:r>
              <a:rPr lang="en-US" dirty="0" err="1"/>
              <a:t>Dirichlet</a:t>
            </a:r>
            <a:r>
              <a:rPr lang="en-US" dirty="0"/>
              <a:t> Allocation topic modeling algorithm (</a:t>
            </a:r>
            <a:r>
              <a:rPr lang="en-US" dirty="0" err="1"/>
              <a:t>Blei</a:t>
            </a:r>
            <a:r>
              <a:rPr lang="en-US" dirty="0"/>
              <a:t> and Ng), and its implementation in Java (Mallet) or Python (</a:t>
            </a:r>
            <a:r>
              <a:rPr lang="en-US" dirty="0" err="1"/>
              <a:t>scikit</a:t>
            </a:r>
            <a:r>
              <a:rPr lang="en-US" dirty="0"/>
              <a:t>-learn) meet our criteria. We tested them on a well-curated, large collection of publicly accessible documents: the WB Documents and Reports.  </a:t>
            </a:r>
          </a:p>
        </p:txBody>
      </p:sp>
      <p:sp>
        <p:nvSpPr>
          <p:cNvPr id="4" name="Slide Number Placeholder 3"/>
          <p:cNvSpPr>
            <a:spLocks noGrp="1"/>
          </p:cNvSpPr>
          <p:nvPr>
            <p:ph type="sldNum" sz="quarter" idx="10"/>
          </p:nvPr>
        </p:nvSpPr>
        <p:spPr/>
        <p:txBody>
          <a:bodyPr/>
          <a:lstStyle/>
          <a:p>
            <a:fld id="{B8BCC087-9D70-4ED9-A381-39FB3A2F8073}" type="slidenum">
              <a:rPr lang="en-US" smtClean="0"/>
              <a:t>29</a:t>
            </a:fld>
            <a:endParaRPr lang="en-US"/>
          </a:p>
        </p:txBody>
      </p:sp>
    </p:spTree>
    <p:extLst>
      <p:ext uri="{BB962C8B-B14F-4D97-AF65-F5344CB8AC3E}">
        <p14:creationId xmlns:p14="http://schemas.microsoft.com/office/powerpoint/2010/main" val="2635555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documents in Documents and Reports have been scanned and </a:t>
            </a:r>
            <a:r>
              <a:rPr lang="en-US" dirty="0" err="1"/>
              <a:t>OCR’d</a:t>
            </a:r>
            <a:r>
              <a:rPr lang="en-US" dirty="0"/>
              <a:t>. The Optical Character Recognition is not always fully accurate, and generates many errors (millions of words not in English dictionary). A cleaning procedure was thus required prior to the topic modeling.</a:t>
            </a:r>
          </a:p>
        </p:txBody>
      </p:sp>
      <p:sp>
        <p:nvSpPr>
          <p:cNvPr id="4" name="Slide Number Placeholder 3"/>
          <p:cNvSpPr>
            <a:spLocks noGrp="1"/>
          </p:cNvSpPr>
          <p:nvPr>
            <p:ph type="sldNum" sz="quarter" idx="10"/>
          </p:nvPr>
        </p:nvSpPr>
        <p:spPr/>
        <p:txBody>
          <a:bodyPr/>
          <a:lstStyle/>
          <a:p>
            <a:fld id="{B8BCC087-9D70-4ED9-A381-39FB3A2F8073}" type="slidenum">
              <a:rPr lang="en-US" smtClean="0"/>
              <a:t>30</a:t>
            </a:fld>
            <a:endParaRPr lang="en-US"/>
          </a:p>
        </p:txBody>
      </p:sp>
    </p:spTree>
    <p:extLst>
      <p:ext uri="{BB962C8B-B14F-4D97-AF65-F5344CB8AC3E}">
        <p14:creationId xmlns:p14="http://schemas.microsoft.com/office/powerpoint/2010/main" val="1426786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NLTK library (Python) was used to clean 197,000 documents. Some documents, containing too few words, not fully in English, or not readable) had to be excluded. We kept ~145,000 documents for analysis.</a:t>
            </a:r>
          </a:p>
          <a:p>
            <a:r>
              <a:rPr lang="en-US" dirty="0"/>
              <a:t>We used the Mallet implementation of the LDA algorithm, and also exploited an R package to generate output in a format compatible with an open source topic browser (</a:t>
            </a:r>
            <a:r>
              <a:rPr lang="en-US" dirty="0" err="1"/>
              <a:t>dfr</a:t>
            </a:r>
            <a:r>
              <a:rPr lang="en-US" dirty="0"/>
              <a:t> browser, by A. Goldstone). The output of the models is automatically published in this browser. </a:t>
            </a:r>
          </a:p>
        </p:txBody>
      </p:sp>
      <p:sp>
        <p:nvSpPr>
          <p:cNvPr id="4" name="Slide Number Placeholder 3"/>
          <p:cNvSpPr>
            <a:spLocks noGrp="1"/>
          </p:cNvSpPr>
          <p:nvPr>
            <p:ph type="sldNum" sz="quarter" idx="10"/>
          </p:nvPr>
        </p:nvSpPr>
        <p:spPr/>
        <p:txBody>
          <a:bodyPr/>
          <a:lstStyle/>
          <a:p>
            <a:fld id="{B8BCC087-9D70-4ED9-A381-39FB3A2F8073}" type="slidenum">
              <a:rPr lang="en-US" smtClean="0"/>
              <a:t>31</a:t>
            </a:fld>
            <a:endParaRPr lang="en-US"/>
          </a:p>
        </p:txBody>
      </p:sp>
    </p:spTree>
    <p:extLst>
      <p:ext uri="{BB962C8B-B14F-4D97-AF65-F5344CB8AC3E}">
        <p14:creationId xmlns:p14="http://schemas.microsoft.com/office/powerpoint/2010/main" val="1262497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topic browser (an adapted version of </a:t>
            </a:r>
            <a:r>
              <a:rPr lang="en-US" dirty="0" err="1"/>
              <a:t>dfr</a:t>
            </a:r>
            <a:r>
              <a:rPr lang="en-US" dirty="0"/>
              <a:t> browser by Andrew Goldstone) displays the list of topics identified in a selected corpus. </a:t>
            </a:r>
          </a:p>
        </p:txBody>
      </p:sp>
      <p:sp>
        <p:nvSpPr>
          <p:cNvPr id="4" name="Slide Number Placeholder 3"/>
          <p:cNvSpPr>
            <a:spLocks noGrp="1"/>
          </p:cNvSpPr>
          <p:nvPr>
            <p:ph type="sldNum" sz="quarter" idx="10"/>
          </p:nvPr>
        </p:nvSpPr>
        <p:spPr/>
        <p:txBody>
          <a:bodyPr/>
          <a:lstStyle/>
          <a:p>
            <a:fld id="{B8BCC087-9D70-4ED9-A381-39FB3A2F8073}" type="slidenum">
              <a:rPr lang="en-US" smtClean="0"/>
              <a:t>32</a:t>
            </a:fld>
            <a:endParaRPr lang="en-US"/>
          </a:p>
        </p:txBody>
      </p:sp>
    </p:spTree>
    <p:extLst>
      <p:ext uri="{BB962C8B-B14F-4D97-AF65-F5344CB8AC3E}">
        <p14:creationId xmlns:p14="http://schemas.microsoft.com/office/powerpoint/2010/main" val="232541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browser allows users to select a topic, and a year. The browser will display the list of “top documents” (the documents in which the share of the topic is the highest). </a:t>
            </a:r>
          </a:p>
        </p:txBody>
      </p:sp>
      <p:sp>
        <p:nvSpPr>
          <p:cNvPr id="4" name="Slide Number Placeholder 3"/>
          <p:cNvSpPr>
            <a:spLocks noGrp="1"/>
          </p:cNvSpPr>
          <p:nvPr>
            <p:ph type="sldNum" sz="quarter" idx="10"/>
          </p:nvPr>
        </p:nvSpPr>
        <p:spPr/>
        <p:txBody>
          <a:bodyPr/>
          <a:lstStyle/>
          <a:p>
            <a:fld id="{B8BCC087-9D70-4ED9-A381-39FB3A2F8073}" type="slidenum">
              <a:rPr lang="en-US" smtClean="0"/>
              <a:t>33</a:t>
            </a:fld>
            <a:endParaRPr lang="en-US"/>
          </a:p>
        </p:txBody>
      </p:sp>
    </p:spTree>
    <p:extLst>
      <p:ext uri="{BB962C8B-B14F-4D97-AF65-F5344CB8AC3E}">
        <p14:creationId xmlns:p14="http://schemas.microsoft.com/office/powerpoint/2010/main" val="130077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expect to identify an “ideal” algorithm for poverty prediction. The best algorithm(s) for a specific purpose will depend on (</a:t>
            </a:r>
            <a:r>
              <a:rPr lang="en-US" dirty="0" err="1"/>
              <a:t>i</a:t>
            </a:r>
            <a:r>
              <a:rPr lang="en-US" dirty="0"/>
              <a:t>) the data themselves, and (ii) the selected quality metric(s) used to evaluate its (their) performance. </a:t>
            </a:r>
          </a:p>
        </p:txBody>
      </p:sp>
      <p:sp>
        <p:nvSpPr>
          <p:cNvPr id="4" name="Slide Number Placeholder 3"/>
          <p:cNvSpPr>
            <a:spLocks noGrp="1"/>
          </p:cNvSpPr>
          <p:nvPr>
            <p:ph type="sldNum" sz="quarter" idx="10"/>
          </p:nvPr>
        </p:nvSpPr>
        <p:spPr/>
        <p:txBody>
          <a:bodyPr/>
          <a:lstStyle/>
          <a:p>
            <a:fld id="{B8BCC087-9D70-4ED9-A381-39FB3A2F8073}" type="slidenum">
              <a:rPr lang="en-US" smtClean="0"/>
              <a:t>5</a:t>
            </a:fld>
            <a:endParaRPr lang="en-US"/>
          </a:p>
        </p:txBody>
      </p:sp>
    </p:spTree>
    <p:extLst>
      <p:ext uri="{BB962C8B-B14F-4D97-AF65-F5344CB8AC3E}">
        <p14:creationId xmlns:p14="http://schemas.microsoft.com/office/powerpoint/2010/main" val="2298999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selecting (viewing) a specific document, the browser displays the topic composition of the document (and provides a link to the Document and Reports where the document can be found)</a:t>
            </a:r>
          </a:p>
        </p:txBody>
      </p:sp>
      <p:sp>
        <p:nvSpPr>
          <p:cNvPr id="4" name="Slide Number Placeholder 3"/>
          <p:cNvSpPr>
            <a:spLocks noGrp="1"/>
          </p:cNvSpPr>
          <p:nvPr>
            <p:ph type="sldNum" sz="quarter" idx="10"/>
          </p:nvPr>
        </p:nvSpPr>
        <p:spPr/>
        <p:txBody>
          <a:bodyPr/>
          <a:lstStyle/>
          <a:p>
            <a:fld id="{B8BCC087-9D70-4ED9-A381-39FB3A2F8073}" type="slidenum">
              <a:rPr lang="en-US" smtClean="0"/>
              <a:t>34</a:t>
            </a:fld>
            <a:endParaRPr lang="en-US"/>
          </a:p>
        </p:txBody>
      </p:sp>
    </p:spTree>
    <p:extLst>
      <p:ext uri="{BB962C8B-B14F-4D97-AF65-F5344CB8AC3E}">
        <p14:creationId xmlns:p14="http://schemas.microsoft.com/office/powerpoint/2010/main" val="3847113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browser also allows users to enter a keyword, and find out how prominent the word is in the identified topics. In the “70 topics model”, “risk” is found in multiple topics.</a:t>
            </a:r>
          </a:p>
        </p:txBody>
      </p:sp>
      <p:sp>
        <p:nvSpPr>
          <p:cNvPr id="4" name="Slide Number Placeholder 3"/>
          <p:cNvSpPr>
            <a:spLocks noGrp="1"/>
          </p:cNvSpPr>
          <p:nvPr>
            <p:ph type="sldNum" sz="quarter" idx="10"/>
          </p:nvPr>
        </p:nvSpPr>
        <p:spPr/>
        <p:txBody>
          <a:bodyPr/>
          <a:lstStyle/>
          <a:p>
            <a:fld id="{B8BCC087-9D70-4ED9-A381-39FB3A2F8073}" type="slidenum">
              <a:rPr lang="en-US" smtClean="0"/>
              <a:t>35</a:t>
            </a:fld>
            <a:endParaRPr lang="en-US"/>
          </a:p>
        </p:txBody>
      </p:sp>
    </p:spTree>
    <p:extLst>
      <p:ext uri="{BB962C8B-B14F-4D97-AF65-F5344CB8AC3E}">
        <p14:creationId xmlns:p14="http://schemas.microsoft.com/office/powerpoint/2010/main" val="4084795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analyze differences across regions (the slide shows that the “climate change” topic is covered in AFR less than in other regions (note: non-region-specific documents are not include the in the chart; many WB documents on climate change are “global” and not region-specific.)  </a:t>
            </a:r>
          </a:p>
        </p:txBody>
      </p:sp>
      <p:sp>
        <p:nvSpPr>
          <p:cNvPr id="4" name="Slide Number Placeholder 3"/>
          <p:cNvSpPr>
            <a:spLocks noGrp="1"/>
          </p:cNvSpPr>
          <p:nvPr>
            <p:ph type="sldNum" sz="quarter" idx="10"/>
          </p:nvPr>
        </p:nvSpPr>
        <p:spPr/>
        <p:txBody>
          <a:bodyPr/>
          <a:lstStyle/>
          <a:p>
            <a:fld id="{B8BCC087-9D70-4ED9-A381-39FB3A2F8073}" type="slidenum">
              <a:rPr lang="en-US" smtClean="0"/>
              <a:t>36</a:t>
            </a:fld>
            <a:endParaRPr lang="en-US"/>
          </a:p>
        </p:txBody>
      </p:sp>
    </p:spTree>
    <p:extLst>
      <p:ext uri="{BB962C8B-B14F-4D97-AF65-F5344CB8AC3E}">
        <p14:creationId xmlns:p14="http://schemas.microsoft.com/office/powerpoint/2010/main" val="86024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CC087-9D70-4ED9-A381-39FB3A2F8073}" type="slidenum">
              <a:rPr lang="en-US" smtClean="0"/>
              <a:t>40</a:t>
            </a:fld>
            <a:endParaRPr lang="en-US"/>
          </a:p>
        </p:txBody>
      </p:sp>
    </p:spTree>
    <p:extLst>
      <p:ext uri="{BB962C8B-B14F-4D97-AF65-F5344CB8AC3E}">
        <p14:creationId xmlns:p14="http://schemas.microsoft.com/office/powerpoint/2010/main" val="1240941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 on each topic’s “weight” in each document, and the metadata associated with each document (document type, year, region, etc.) can be used to find documents. We did not develop a User Interface for this yet (easy to implement) – we do the search in R. This is a powerful tool to identify documents of interest. It complements nicely the filter options provided by the WB Documents and Reports system. </a:t>
            </a:r>
          </a:p>
        </p:txBody>
      </p:sp>
      <p:sp>
        <p:nvSpPr>
          <p:cNvPr id="4" name="Slide Number Placeholder 3"/>
          <p:cNvSpPr>
            <a:spLocks noGrp="1"/>
          </p:cNvSpPr>
          <p:nvPr>
            <p:ph type="sldNum" sz="quarter" idx="10"/>
          </p:nvPr>
        </p:nvSpPr>
        <p:spPr/>
        <p:txBody>
          <a:bodyPr/>
          <a:lstStyle/>
          <a:p>
            <a:fld id="{B8BCC087-9D70-4ED9-A381-39FB3A2F8073}" type="slidenum">
              <a:rPr lang="en-US" smtClean="0"/>
              <a:t>41</a:t>
            </a:fld>
            <a:endParaRPr lang="en-US"/>
          </a:p>
        </p:txBody>
      </p:sp>
    </p:spTree>
    <p:extLst>
      <p:ext uri="{BB962C8B-B14F-4D97-AF65-F5344CB8AC3E}">
        <p14:creationId xmlns:p14="http://schemas.microsoft.com/office/powerpoint/2010/main" val="275951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possible use of the system is to find “closest neighbors” (based on a criteria of topic coverage). We could easily develop an on-line system that would allow users to upload a document (or select one in a catalog), and find the N documents that are the closest match in terms of topic composition. For example, a researcher could upload a description of a research project, which would be “cleaned” (apply the same cleaning process that we applied to the corpus), topics would be inferred, and N closest neighbors will be identified (using Euclidian distance or other) and returned (with link to the documents and option to download them. In the slide, we show the list of 10 closest neighbors identified in the corpus of 150,000 WB documents for a Policy research Working paper by Celestin Monga. </a:t>
            </a:r>
          </a:p>
        </p:txBody>
      </p:sp>
      <p:sp>
        <p:nvSpPr>
          <p:cNvPr id="4" name="Slide Number Placeholder 3"/>
          <p:cNvSpPr>
            <a:spLocks noGrp="1"/>
          </p:cNvSpPr>
          <p:nvPr>
            <p:ph type="sldNum" sz="quarter" idx="10"/>
          </p:nvPr>
        </p:nvSpPr>
        <p:spPr/>
        <p:txBody>
          <a:bodyPr/>
          <a:lstStyle/>
          <a:p>
            <a:fld id="{B8BCC087-9D70-4ED9-A381-39FB3A2F8073}" type="slidenum">
              <a:rPr lang="en-US" smtClean="0"/>
              <a:t>42</a:t>
            </a:fld>
            <a:endParaRPr lang="en-US"/>
          </a:p>
        </p:txBody>
      </p:sp>
    </p:spTree>
    <p:extLst>
      <p:ext uri="{BB962C8B-B14F-4D97-AF65-F5344CB8AC3E}">
        <p14:creationId xmlns:p14="http://schemas.microsoft.com/office/powerpoint/2010/main" val="1270850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can be fully automated (with </a:t>
            </a:r>
            <a:r>
              <a:rPr lang="en-US" dirty="0" err="1"/>
              <a:t>cron</a:t>
            </a:r>
            <a:r>
              <a:rPr lang="en-US" dirty="0"/>
              <a:t> jobs that would run for example once a week to update the topics/document database). </a:t>
            </a:r>
          </a:p>
          <a:p>
            <a:r>
              <a:rPr lang="en-US" dirty="0"/>
              <a:t>We could also extend the scope and coverage of the system, by exploiting web scraping technology. Documents from other organizations (e.g., research and project documents from ADB, AfDB, and IDB) could be included through a fully-automated process. </a:t>
            </a:r>
          </a:p>
          <a:p>
            <a:r>
              <a:rPr lang="en-US" dirty="0"/>
              <a:t>This system could complement the tools provided by Documents and Reports to facilitate </a:t>
            </a:r>
            <a:r>
              <a:rPr lang="en-US"/>
              <a:t>knowledge discovery. </a:t>
            </a:r>
            <a:endParaRPr lang="en-US" dirty="0"/>
          </a:p>
        </p:txBody>
      </p:sp>
      <p:sp>
        <p:nvSpPr>
          <p:cNvPr id="4" name="Slide Number Placeholder 3"/>
          <p:cNvSpPr>
            <a:spLocks noGrp="1"/>
          </p:cNvSpPr>
          <p:nvPr>
            <p:ph type="sldNum" sz="quarter" idx="10"/>
          </p:nvPr>
        </p:nvSpPr>
        <p:spPr/>
        <p:txBody>
          <a:bodyPr/>
          <a:lstStyle/>
          <a:p>
            <a:fld id="{B8BCC087-9D70-4ED9-A381-39FB3A2F8073}" type="slidenum">
              <a:rPr lang="en-US" smtClean="0"/>
              <a:t>43</a:t>
            </a:fld>
            <a:endParaRPr lang="en-US"/>
          </a:p>
        </p:txBody>
      </p:sp>
    </p:spTree>
    <p:extLst>
      <p:ext uri="{BB962C8B-B14F-4D97-AF65-F5344CB8AC3E}">
        <p14:creationId xmlns:p14="http://schemas.microsoft.com/office/powerpoint/2010/main" val="266246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 only compare the performance of ML algorithms, but also test different approaches to have our models developed.</a:t>
            </a:r>
          </a:p>
          <a:p>
            <a:r>
              <a:rPr lang="en-US" dirty="0"/>
              <a:t>The approach is to: </a:t>
            </a:r>
          </a:p>
          <a:p>
            <a:pPr marL="228600" indent="-228600">
              <a:buAutoNum type="arabicParenBoth"/>
            </a:pPr>
            <a:r>
              <a:rPr lang="en-US" dirty="0"/>
              <a:t>Make a selection of ten out-of-the-box classification algorithms, and apply them (with various options) to survey data from two countries (</a:t>
            </a:r>
            <a:r>
              <a:rPr lang="en-US" dirty="0" err="1"/>
              <a:t>Susenas</a:t>
            </a:r>
            <a:r>
              <a:rPr lang="en-US" dirty="0"/>
              <a:t> 2012 from Indonesia, and Integrated Household Survey 2010 from Malawi). We selected these two datasets because (</a:t>
            </a:r>
            <a:r>
              <a:rPr lang="en-US" dirty="0" err="1"/>
              <a:t>i</a:t>
            </a:r>
            <a:r>
              <a:rPr lang="en-US" dirty="0"/>
              <a:t>) for both countries, we have comparable survey datasets for years before and after the selected survey, which will allow us to test how our prediction models perform when applied to older or more recent data, and (ii) MWI provide data with a balanced class (~50% poor), and IDN with an unbalanced class (~11% poor).  </a:t>
            </a:r>
          </a:p>
          <a:p>
            <a:pPr marL="228600" indent="-228600">
              <a:buAutoNum type="arabicParenBoth"/>
            </a:pPr>
            <a:r>
              <a:rPr lang="en-US" dirty="0"/>
              <a:t>Organize a data science competition (crowd sourcing) to test a much larger number of algorithms (including ensemble models). Data scientists compete to produce the best predictive models for 3 countries using “anonymized” data (participants are not informed of what the 3 countries are). MWI is one of these 3 countries (we selected countries for which the data are publicly available).</a:t>
            </a:r>
          </a:p>
          <a:p>
            <a:pPr marL="228600" indent="-228600">
              <a:buAutoNum type="arabicParenBoth"/>
            </a:pPr>
            <a:r>
              <a:rPr lang="en-US" dirty="0"/>
              <a:t>Contract highly-qualified experts to build the best possible model for predicting </a:t>
            </a:r>
            <a:r>
              <a:rPr lang="en-US" dirty="0" err="1"/>
              <a:t>hhld</a:t>
            </a:r>
            <a:r>
              <a:rPr lang="en-US" dirty="0"/>
              <a:t> poverty status for IDN, with no constraint imposed on the tools and methods (with the exception that the model must be implemented using open source solutions).</a:t>
            </a:r>
          </a:p>
          <a:p>
            <a:pPr marL="228600" indent="-228600">
              <a:buAutoNum type="arabicParenBoth"/>
            </a:pPr>
            <a:r>
              <a:rPr lang="en-US" dirty="0"/>
              <a:t>Test the application of the automated machine learning technique (a new approach under fast development).   </a:t>
            </a:r>
          </a:p>
          <a:p>
            <a:pPr marL="228600" indent="-228600">
              <a:buAutoNum type="arabicParenBoth"/>
            </a:pPr>
            <a:endParaRPr lang="en-US" dirty="0"/>
          </a:p>
          <a:p>
            <a:pPr marL="0" indent="0">
              <a:buNone/>
            </a:pPr>
            <a:r>
              <a:rPr lang="en-US" dirty="0"/>
              <a:t>The datasets used for this comparative assessment are subsets of the full survey datasets. Only easy-to-collect variables are used, which are mostly categorical (and mostly Boolean) variables. At the individual level, these variables include for example age, sex, education level, or marital status. At the household level, we have variables on geographic location, consumption/expenditure by item (converted into dummies: household reported a value or not), assets ownership, dwelling characteristics, and others (but no continuous variable other than the sample weight).</a:t>
            </a:r>
          </a:p>
        </p:txBody>
      </p:sp>
      <p:sp>
        <p:nvSpPr>
          <p:cNvPr id="4" name="Slide Number Placeholder 3"/>
          <p:cNvSpPr>
            <a:spLocks noGrp="1"/>
          </p:cNvSpPr>
          <p:nvPr>
            <p:ph type="sldNum" sz="quarter" idx="10"/>
          </p:nvPr>
        </p:nvSpPr>
        <p:spPr/>
        <p:txBody>
          <a:bodyPr/>
          <a:lstStyle/>
          <a:p>
            <a:fld id="{B8BCC087-9D70-4ED9-A381-39FB3A2F8073}" type="slidenum">
              <a:rPr lang="en-US" smtClean="0"/>
              <a:t>6</a:t>
            </a:fld>
            <a:endParaRPr lang="en-US"/>
          </a:p>
        </p:txBody>
      </p:sp>
    </p:spTree>
    <p:extLst>
      <p:ext uri="{BB962C8B-B14F-4D97-AF65-F5344CB8AC3E}">
        <p14:creationId xmlns:p14="http://schemas.microsoft.com/office/powerpoint/2010/main" val="3152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output of the project are the reproducible and documented scripts that are used for applying and testing a large number of models. We generated multiple well-documented Python notebooks: one for data preparation, and 1 per country per algorithm (each one with multiple variants of the algorithm). All these materials will be published on GitHub and made openly available (some datasets will also be available publicly, but not the Indonesia survey data which are distributed – at a cost – by the Indonesia Bureau of Statistics). The notebooks will provide useful training and reference materials.</a:t>
            </a:r>
          </a:p>
        </p:txBody>
      </p:sp>
      <p:sp>
        <p:nvSpPr>
          <p:cNvPr id="4" name="Slide Number Placeholder 3"/>
          <p:cNvSpPr>
            <a:spLocks noGrp="1"/>
          </p:cNvSpPr>
          <p:nvPr>
            <p:ph type="sldNum" sz="quarter" idx="10"/>
          </p:nvPr>
        </p:nvSpPr>
        <p:spPr/>
        <p:txBody>
          <a:bodyPr/>
          <a:lstStyle/>
          <a:p>
            <a:fld id="{B8BCC087-9D70-4ED9-A381-39FB3A2F8073}" type="slidenum">
              <a:rPr lang="en-US" smtClean="0"/>
              <a:t>7</a:t>
            </a:fld>
            <a:endParaRPr lang="en-US"/>
          </a:p>
        </p:txBody>
      </p:sp>
    </p:spTree>
    <p:extLst>
      <p:ext uri="{BB962C8B-B14F-4D97-AF65-F5344CB8AC3E}">
        <p14:creationId xmlns:p14="http://schemas.microsoft.com/office/powerpoint/2010/main" val="161018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comparison of performance requires a measure of quality. Multiple quality metrics are available to measure the performance of binary classification models. The accuracy of the models (percentage of correct predictions) is typically reported. But it is not sufficient, as this measure can be misleading. And if the predictions are used for targeting / identification of project beneficiaries, we might be more concerned by leakage of under-coverage than by the accuracy. We therefore use 7 measures of quality: accuracy, recall, precision, f1, cross-entropy (=log loss in the case of binary classification), and Cohen-Kappa.</a:t>
            </a:r>
          </a:p>
          <a:p>
            <a:pPr marL="171450" indent="-171450">
              <a:buFontTx/>
              <a:buChar char="-"/>
            </a:pPr>
            <a:r>
              <a:rPr lang="en-US" dirty="0"/>
              <a:t>Accuracy: “For what percentage of households did we make a correct prediction?”</a:t>
            </a:r>
          </a:p>
          <a:p>
            <a:pPr marL="171450" indent="-171450">
              <a:buFontTx/>
              <a:buChar char="-"/>
            </a:pPr>
            <a:r>
              <a:rPr lang="en-US" dirty="0"/>
              <a:t>Recall: “What percentage of the poor did we correctly classify as poor?”</a:t>
            </a:r>
          </a:p>
          <a:p>
            <a:pPr marL="171450" indent="-171450">
              <a:buFontTx/>
              <a:buChar char="-"/>
            </a:pPr>
            <a:r>
              <a:rPr lang="en-US" dirty="0"/>
              <a:t>Precision: “Among the household we predicted as poor, what percentage are actually poor?”  </a:t>
            </a:r>
          </a:p>
          <a:p>
            <a:pPr marL="171450" indent="-171450">
              <a:buFontTx/>
              <a:buChar char="-"/>
            </a:pPr>
            <a:r>
              <a:rPr lang="en-US" sz="1200" b="0" i="0" kern="1200" dirty="0">
                <a:solidFill>
                  <a:schemeClr val="tx1"/>
                </a:solidFill>
                <a:effectLst/>
                <a:latin typeface="+mn-lt"/>
                <a:ea typeface="+mn-ea"/>
                <a:cs typeface="+mn-cs"/>
              </a:rPr>
              <a:t>f1 is the harmonic average of precision and recall. It gives an indication of both precision and robustness (f1 will be penalized by a poor recall, even when the precision if high).</a:t>
            </a:r>
          </a:p>
          <a:p>
            <a:pPr marL="171450" indent="-171450">
              <a:buFontTx/>
              <a:buChar char="-"/>
            </a:pPr>
            <a:r>
              <a:rPr lang="en-US" sz="1200" b="0" i="0" kern="1200" dirty="0">
                <a:solidFill>
                  <a:schemeClr val="tx1"/>
                </a:solidFill>
                <a:effectLst/>
                <a:latin typeface="+mn-lt"/>
                <a:ea typeface="+mn-ea"/>
                <a:cs typeface="+mn-cs"/>
              </a:rPr>
              <a:t>Cross entropy is the negative sum of the products of the logs of the predicted probabilities times the actual probabilities. Smaller values indicate a better prediction (https://jamesmccaffrey.wordpress.com/2016/09/25/log-loss-and-cross-entropy-are-almost-the-same/)</a:t>
            </a:r>
          </a:p>
          <a:p>
            <a:pPr marL="171450" indent="-171450">
              <a:buFontTx/>
              <a:buChar char="-"/>
            </a:pPr>
            <a:r>
              <a:rPr lang="en-US" sz="1200" b="0" i="0" kern="1200" dirty="0">
                <a:solidFill>
                  <a:schemeClr val="tx1"/>
                </a:solidFill>
                <a:effectLst/>
                <a:latin typeface="+mn-lt"/>
                <a:ea typeface="+mn-ea"/>
                <a:cs typeface="+mn-cs"/>
              </a:rPr>
              <a:t>Cohen Kappa is a measure that compares the observed accuracy with an expected accuracy (the accuracy we would get by random guessing).  Cohen </a:t>
            </a:r>
            <a:r>
              <a:rPr lang="en-US" dirty="0"/>
              <a:t>Kappa = (observed accuracy - expected accuracy)/(1 - expected accuracy)</a:t>
            </a:r>
          </a:p>
          <a:p>
            <a:pPr marL="171450" indent="-171450">
              <a:buFontTx/>
              <a:buChar char="-"/>
            </a:pPr>
            <a:r>
              <a:rPr lang="en-US" sz="1200" b="0" i="0" kern="1200" dirty="0">
                <a:solidFill>
                  <a:schemeClr val="tx1"/>
                </a:solidFill>
                <a:effectLst/>
                <a:latin typeface="+mn-lt"/>
                <a:ea typeface="+mn-ea"/>
                <a:cs typeface="+mn-cs"/>
              </a:rPr>
              <a:t>The ROC (Receiver Operating Characteristics) is a curve obtained by plotting the true positive rate and the false positive rate for all possible values of the “probability threshold” that distinguishes the two classes. Most models generate a probability for each household to be poor; by default, a household will be classified as poor if this probability is &gt; 50, otherwise as non-poor. This threshold can be changed (e.g., one could decide to classify a household as poor if the probability is &gt;= 60%). Thresholds from 0 to 1 are used to generate the plot. The diagonal represents a non-informative model. A “curve” passing by the top right corner represents the perfect prediction (perfect separation between poor and non-poor; no matter what threshold is used, the prediction will be correct). The higher the area under the curve (the closer to 1), the better the model. A random-guess will have an AUC of 0.5.</a:t>
            </a:r>
          </a:p>
          <a:p>
            <a:endParaRPr lang="en-US" dirty="0"/>
          </a:p>
        </p:txBody>
      </p:sp>
      <p:sp>
        <p:nvSpPr>
          <p:cNvPr id="4" name="Slide Number Placeholder 3"/>
          <p:cNvSpPr>
            <a:spLocks noGrp="1"/>
          </p:cNvSpPr>
          <p:nvPr>
            <p:ph type="sldNum" sz="quarter" idx="10"/>
          </p:nvPr>
        </p:nvSpPr>
        <p:spPr/>
        <p:txBody>
          <a:bodyPr/>
          <a:lstStyle/>
          <a:p>
            <a:fld id="{B8BCC087-9D70-4ED9-A381-39FB3A2F8073}" type="slidenum">
              <a:rPr lang="en-US" smtClean="0"/>
              <a:t>8</a:t>
            </a:fld>
            <a:endParaRPr lang="en-US"/>
          </a:p>
        </p:txBody>
      </p:sp>
    </p:spTree>
    <p:extLst>
      <p:ext uri="{BB962C8B-B14F-4D97-AF65-F5344CB8AC3E}">
        <p14:creationId xmlns:p14="http://schemas.microsoft.com/office/powerpoint/2010/main" val="279497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phase of our project was to select and apply ten out-of-the-box algorithms on the MWI and IDN data. The algorithms were selected for their “popularity” to solve binary classification problems. All were implemented in Python (</a:t>
            </a:r>
            <a:r>
              <a:rPr lang="en-US" dirty="0" err="1"/>
              <a:t>scikit</a:t>
            </a:r>
            <a:r>
              <a:rPr lang="en-US" dirty="0"/>
              <a:t>-learn library, except for </a:t>
            </a:r>
            <a:r>
              <a:rPr lang="en-US" dirty="0" err="1"/>
              <a:t>XGBoost</a:t>
            </a:r>
            <a:r>
              <a:rPr lang="en-US" dirty="0"/>
              <a:t> which has its own library). We </a:t>
            </a:r>
            <a:r>
              <a:rPr lang="en-US" sz="1200" b="0" i="0" u="none" strike="noStrike" kern="1200" baseline="0" dirty="0">
                <a:solidFill>
                  <a:schemeClr val="tx1"/>
                </a:solidFill>
                <a:latin typeface="+mn-lt"/>
                <a:ea typeface="+mn-ea"/>
                <a:cs typeface="+mn-cs"/>
              </a:rPr>
              <a:t>explored model building across a wide range of modeling and features preprocessing choices. </a:t>
            </a:r>
            <a:r>
              <a:rPr lang="en-US" dirty="0"/>
              <a:t>For all algorithms, we tested multiple options (all/selected features ; weighted/unweighted, under and over-sampling, and calibration or boosting where relevant). At the end, dozens of options were tried for each country.</a:t>
            </a:r>
          </a:p>
        </p:txBody>
      </p:sp>
      <p:sp>
        <p:nvSpPr>
          <p:cNvPr id="4" name="Slide Number Placeholder 3"/>
          <p:cNvSpPr>
            <a:spLocks noGrp="1"/>
          </p:cNvSpPr>
          <p:nvPr>
            <p:ph type="sldNum" sz="quarter" idx="10"/>
          </p:nvPr>
        </p:nvSpPr>
        <p:spPr/>
        <p:txBody>
          <a:bodyPr/>
          <a:lstStyle/>
          <a:p>
            <a:fld id="{B8BCC087-9D70-4ED9-A381-39FB3A2F8073}" type="slidenum">
              <a:rPr lang="en-US" smtClean="0"/>
              <a:t>10</a:t>
            </a:fld>
            <a:endParaRPr lang="en-US"/>
          </a:p>
        </p:txBody>
      </p:sp>
    </p:spTree>
    <p:extLst>
      <p:ext uri="{BB962C8B-B14F-4D97-AF65-F5344CB8AC3E}">
        <p14:creationId xmlns:p14="http://schemas.microsoft.com/office/powerpoint/2010/main" val="3614887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table shows the outcome of the 10-algorithm assessment for the Malawi data (not all variants of the models are shown). This is based on exploring model building across a wide range of modeling and preprocessing choices. </a:t>
            </a:r>
            <a:r>
              <a:rPr lang="en-US" dirty="0"/>
              <a:t>It is clear that none of the models is a clear winner. Support vector machine ranks first, but only with a mean rank of 5 across quality measures. Logistic regression has the highest accuracy, but is the worse performer for the f1 metric. </a:t>
            </a:r>
          </a:p>
        </p:txBody>
      </p:sp>
      <p:sp>
        <p:nvSpPr>
          <p:cNvPr id="4" name="Slide Number Placeholder 3"/>
          <p:cNvSpPr>
            <a:spLocks noGrp="1"/>
          </p:cNvSpPr>
          <p:nvPr>
            <p:ph type="sldNum" sz="quarter" idx="10"/>
          </p:nvPr>
        </p:nvSpPr>
        <p:spPr/>
        <p:txBody>
          <a:bodyPr/>
          <a:lstStyle/>
          <a:p>
            <a:fld id="{B8BCC087-9D70-4ED9-A381-39FB3A2F8073}" type="slidenum">
              <a:rPr lang="en-US" smtClean="0"/>
              <a:t>11</a:t>
            </a:fld>
            <a:endParaRPr lang="en-US"/>
          </a:p>
        </p:txBody>
      </p:sp>
    </p:spTree>
    <p:extLst>
      <p:ext uri="{BB962C8B-B14F-4D97-AF65-F5344CB8AC3E}">
        <p14:creationId xmlns:p14="http://schemas.microsoft.com/office/powerpoint/2010/main" val="121724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draw a similar conclusion from the results of the IDN models. The table </a:t>
            </a:r>
            <a:r>
              <a:rPr lang="en-US" sz="1200" b="0" i="0" u="none" strike="noStrike" kern="1200" baseline="0" dirty="0">
                <a:solidFill>
                  <a:schemeClr val="tx1"/>
                </a:solidFill>
                <a:latin typeface="+mn-lt"/>
                <a:ea typeface="+mn-ea"/>
                <a:cs typeface="+mn-cs"/>
              </a:rPr>
              <a:t>summarizes the outcome of selected models of each class when we also consider preprocessing options (such as over- and under-sampling) and hyperparameter optimization using cross-validation. This table reports the best performing version of a model for each class of model that we explored. </a:t>
            </a:r>
            <a:r>
              <a:rPr lang="en-US" dirty="0"/>
              <a:t>The models that perform best (for any quality measure) are not the same that performed best for MWI. </a:t>
            </a:r>
          </a:p>
        </p:txBody>
      </p:sp>
      <p:sp>
        <p:nvSpPr>
          <p:cNvPr id="4" name="Slide Number Placeholder 3"/>
          <p:cNvSpPr>
            <a:spLocks noGrp="1"/>
          </p:cNvSpPr>
          <p:nvPr>
            <p:ph type="sldNum" sz="quarter" idx="10"/>
          </p:nvPr>
        </p:nvSpPr>
        <p:spPr/>
        <p:txBody>
          <a:bodyPr/>
          <a:lstStyle/>
          <a:p>
            <a:fld id="{B8BCC087-9D70-4ED9-A381-39FB3A2F8073}" type="slidenum">
              <a:rPr lang="en-US" smtClean="0"/>
              <a:t>12</a:t>
            </a:fld>
            <a:endParaRPr lang="en-US"/>
          </a:p>
        </p:txBody>
      </p:sp>
    </p:spTree>
    <p:extLst>
      <p:ext uri="{BB962C8B-B14F-4D97-AF65-F5344CB8AC3E}">
        <p14:creationId xmlns:p14="http://schemas.microsoft.com/office/powerpoint/2010/main" val="292264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8D5C08C-A5F3-4B1B-9B52-6B01F0EFEC48}"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415721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5C08C-A5F3-4B1B-9B52-6B01F0EFEC48}"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62194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5C08C-A5F3-4B1B-9B52-6B01F0EFEC48}"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409281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5C08C-A5F3-4B1B-9B52-6B01F0EFEC48}"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25221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D5C08C-A5F3-4B1B-9B52-6B01F0EFEC48}"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11918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D5C08C-A5F3-4B1B-9B52-6B01F0EFEC48}"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156619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D5C08C-A5F3-4B1B-9B52-6B01F0EFEC48}"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255971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D5C08C-A5F3-4B1B-9B52-6B01F0EFEC48}"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246973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5C08C-A5F3-4B1B-9B52-6B01F0EFEC48}"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359571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D5C08C-A5F3-4B1B-9B52-6B01F0EFEC48}"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342872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D5C08C-A5F3-4B1B-9B52-6B01F0EFEC48}"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BF4A3F-5A8E-4BCE-B090-0EA0F0AA8E39}" type="slidenum">
              <a:rPr lang="en-US" smtClean="0"/>
              <a:t>‹#›</a:t>
            </a:fld>
            <a:endParaRPr lang="en-US"/>
          </a:p>
        </p:txBody>
      </p:sp>
    </p:spTree>
    <p:extLst>
      <p:ext uri="{BB962C8B-B14F-4D97-AF65-F5344CB8AC3E}">
        <p14:creationId xmlns:p14="http://schemas.microsoft.com/office/powerpoint/2010/main" val="38673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5C08C-A5F3-4B1B-9B52-6B01F0EFEC48}" type="datetimeFigureOut">
              <a:rPr lang="en-US" smtClean="0"/>
              <a:t>2/28/2018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F4A3F-5A8E-4BCE-B090-0EA0F0AA8E39}" type="slidenum">
              <a:rPr lang="en-US" smtClean="0"/>
              <a:t>‹#›</a:t>
            </a:fld>
            <a:endParaRPr lang="en-US"/>
          </a:p>
        </p:txBody>
      </p:sp>
    </p:spTree>
    <p:extLst>
      <p:ext uri="{BB962C8B-B14F-4D97-AF65-F5344CB8AC3E}">
        <p14:creationId xmlns:p14="http://schemas.microsoft.com/office/powerpoint/2010/main" val="62155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kit-learn.org/stab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github.com/dmlc/xgboos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www.drivendata.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png"/><Relationship Id="rId7" Type="http://schemas.openxmlformats.org/officeDocument/2006/relationships/customXml" Target="../ink/ink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customXml" Target="../ink/ink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606.0779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arxiv.org/abs/1703.0424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utoml.info/tpo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EpistasisLab/tpo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jmlr.org/papers/volume3/blei03a/blei03a.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documents.worldbank.org/curated/en/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hyperlink" Target="https://agoldst.github.io/dfr-browser/" TargetMode="External"/><Relationship Id="rId4" Type="http://schemas.openxmlformats.org/officeDocument/2006/relationships/hyperlink" Target="http://mallet.cs.umass.edu/"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hyperlink" Target="http://documents.worldbank.org/curated/en/481741467990959868/pdf/101066-NWP-PUBLIC-disclose-on-11-23-15-Box393257B.pdf" TargetMode="External"/><Relationship Id="rId3" Type="http://schemas.openxmlformats.org/officeDocument/2006/relationships/image" Target="../media/image31.png"/><Relationship Id="rId7" Type="http://schemas.openxmlformats.org/officeDocument/2006/relationships/hyperlink" Target="http://documents.worldbank.org/curated/en/418931467991989631/pdf/WPS7481.pd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documents.worldbank.org/curated/en/254391467993466399/pdf/WPS7692.pdf" TargetMode="External"/><Relationship Id="rId5" Type="http://schemas.openxmlformats.org/officeDocument/2006/relationships/hyperlink" Target="http://documents.worldbank.org/curated/en/791481469461988858/pdf/WPS7764.pdf" TargetMode="External"/><Relationship Id="rId10" Type="http://schemas.openxmlformats.org/officeDocument/2006/relationships/hyperlink" Target="http://documents.worldbank.org/curated/en/737741468278743350/pdf/WPS6461.pdf" TargetMode="External"/><Relationship Id="rId4" Type="http://schemas.openxmlformats.org/officeDocument/2006/relationships/hyperlink" Target="http://documents.worldbank.org/curated/en/836301478979358386/pdf/WPS7887.pdf" TargetMode="External"/><Relationship Id="rId9" Type="http://schemas.openxmlformats.org/officeDocument/2006/relationships/hyperlink" Target="http://documents.worldbank.org/curated/en/613071468159301542/pdf/WPS6699.pdf"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documents.worldbank.org/curated/en/906591468315558892/pdf/WPS4359.pdf" TargetMode="External"/><Relationship Id="rId3" Type="http://schemas.openxmlformats.org/officeDocument/2006/relationships/hyperlink" Target="http://documents.worldbank.org/curated/en/228941468162850862/pdf/WPS4942.pdf" TargetMode="External"/><Relationship Id="rId7" Type="http://schemas.openxmlformats.org/officeDocument/2006/relationships/hyperlink" Target="http://documents.worldbank.org/curated/en/494981468303085454/pdf/632040WP00WDR0009B0Somalia00PUBLIC0.pdf" TargetMode="External"/><Relationship Id="rId12" Type="http://schemas.openxmlformats.org/officeDocument/2006/relationships/hyperlink" Target="http://documents.worldbank.org/curated/en/405381468335538202/pdf/630560WP0Polit00Box0361499B0PUBLIC0.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documents.worldbank.org/curated/en/615441468157519136/pdf/WPS5425.pdf" TargetMode="External"/><Relationship Id="rId11" Type="http://schemas.openxmlformats.org/officeDocument/2006/relationships/hyperlink" Target="http://documents.worldbank.org/curated/en/905601468739316251/pdf/multi-page.pdf" TargetMode="External"/><Relationship Id="rId5" Type="http://schemas.openxmlformats.org/officeDocument/2006/relationships/hyperlink" Target="http://documents.worldbank.org/curated/en/822721468155707154/pdf/620110WP0Repre0BOX0361475B00PUBLIC0.pdf" TargetMode="External"/><Relationship Id="rId10" Type="http://schemas.openxmlformats.org/officeDocument/2006/relationships/hyperlink" Target="http://documents.worldbank.org/curated/en/324781468339913933/pdf/WPS5219.pdf" TargetMode="External"/><Relationship Id="rId4" Type="http://schemas.openxmlformats.org/officeDocument/2006/relationships/hyperlink" Target="http://documents.worldbank.org/curated/en/533121467991905808/pdf/99894-BRI-P128554-PUBLIC-Box393209B-ENGLISH-Flagship-AM.pdf" TargetMode="External"/><Relationship Id="rId9" Type="http://schemas.openxmlformats.org/officeDocument/2006/relationships/hyperlink" Target="http://documents.worldbank.org/curated/en/844611468330332022/pdf/WPS5707.pdf"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wbes2474.worldbank.org/df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ataschool.io/roc-curves-and-auc-explained/"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895" y="727589"/>
            <a:ext cx="9144000" cy="2981084"/>
          </a:xfrm>
        </p:spPr>
        <p:txBody>
          <a:bodyPr>
            <a:normAutofit fontScale="90000"/>
          </a:bodyPr>
          <a:lstStyle/>
          <a:p>
            <a:pPr algn="l"/>
            <a:r>
              <a:rPr lang="en-US" dirty="0"/>
              <a:t>An empirical comparison of machine learning classification algorithms </a:t>
            </a:r>
            <a:br>
              <a:rPr lang="en-US" dirty="0"/>
            </a:br>
            <a:br>
              <a:rPr lang="en-US" sz="1300" dirty="0"/>
            </a:br>
            <a:br>
              <a:rPr lang="en-US" sz="1300" dirty="0"/>
            </a:br>
            <a:r>
              <a:rPr lang="en-US" sz="3600" dirty="0"/>
              <a:t>&amp;</a:t>
            </a:r>
          </a:p>
        </p:txBody>
      </p:sp>
      <p:sp>
        <p:nvSpPr>
          <p:cNvPr id="4" name="Title 1">
            <a:extLst>
              <a:ext uri="{FF2B5EF4-FFF2-40B4-BE49-F238E27FC236}">
                <a16:creationId xmlns:a16="http://schemas.microsoft.com/office/drawing/2014/main" id="{FDB62D01-8E70-43B6-BCB6-FD4151C5849D}"/>
              </a:ext>
            </a:extLst>
          </p:cNvPr>
          <p:cNvSpPr txBox="1">
            <a:spLocks/>
          </p:cNvSpPr>
          <p:nvPr/>
        </p:nvSpPr>
        <p:spPr>
          <a:xfrm>
            <a:off x="1722894" y="3913239"/>
            <a:ext cx="9780847" cy="129928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Topic Modeling </a:t>
            </a:r>
          </a:p>
          <a:p>
            <a:pPr algn="l"/>
            <a:r>
              <a:rPr lang="en-US" sz="4000" dirty="0"/>
              <a:t>A quick look at 145,000 World Bank documents</a:t>
            </a:r>
          </a:p>
        </p:txBody>
      </p:sp>
      <p:sp>
        <p:nvSpPr>
          <p:cNvPr id="3" name="TextBox 2">
            <a:extLst>
              <a:ext uri="{FF2B5EF4-FFF2-40B4-BE49-F238E27FC236}">
                <a16:creationId xmlns:a16="http://schemas.microsoft.com/office/drawing/2014/main" id="{03DDCCF1-D5CE-4107-99D2-F1FCABA25376}"/>
              </a:ext>
            </a:extLst>
          </p:cNvPr>
          <p:cNvSpPr txBox="1"/>
          <p:nvPr/>
        </p:nvSpPr>
        <p:spPr>
          <a:xfrm>
            <a:off x="0" y="5742037"/>
            <a:ext cx="12192000" cy="954107"/>
          </a:xfrm>
          <a:prstGeom prst="rect">
            <a:avLst/>
          </a:prstGeom>
          <a:solidFill>
            <a:schemeClr val="accent1">
              <a:lumMod val="50000"/>
            </a:schemeClr>
          </a:solidFill>
        </p:spPr>
        <p:txBody>
          <a:bodyPr wrap="square" rtlCol="0">
            <a:spAutoFit/>
          </a:bodyPr>
          <a:lstStyle/>
          <a:p>
            <a:pPr algn="ctr"/>
            <a:r>
              <a:rPr lang="en-US" sz="3200" dirty="0">
                <a:solidFill>
                  <a:schemeClr val="bg1"/>
                </a:solidFill>
              </a:rPr>
              <a:t>Olivier Dupriez, Development Data Group</a:t>
            </a:r>
          </a:p>
          <a:p>
            <a:pPr algn="ctr"/>
            <a:r>
              <a:rPr lang="en-US" sz="2400" dirty="0">
                <a:solidFill>
                  <a:schemeClr val="bg1"/>
                </a:solidFill>
              </a:rPr>
              <a:t>Slides prepared for DEC Policy Research Talk, February 27, 2018</a:t>
            </a:r>
          </a:p>
        </p:txBody>
      </p:sp>
    </p:spTree>
    <p:extLst>
      <p:ext uri="{BB962C8B-B14F-4D97-AF65-F5344CB8AC3E}">
        <p14:creationId xmlns:p14="http://schemas.microsoft.com/office/powerpoint/2010/main" val="370555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2293-17E6-4226-AB7A-06D923C071F0}"/>
              </a:ext>
            </a:extLst>
          </p:cNvPr>
          <p:cNvSpPr>
            <a:spLocks noGrp="1"/>
          </p:cNvSpPr>
          <p:nvPr>
            <p:ph type="title"/>
          </p:nvPr>
        </p:nvSpPr>
        <p:spPr/>
        <p:txBody>
          <a:bodyPr/>
          <a:lstStyle/>
          <a:p>
            <a:r>
              <a:rPr lang="en-US" dirty="0"/>
              <a:t>10 out-of-the-box classification algorithms</a:t>
            </a:r>
          </a:p>
        </p:txBody>
      </p:sp>
      <p:sp>
        <p:nvSpPr>
          <p:cNvPr id="3" name="TextBox 2">
            <a:extLst>
              <a:ext uri="{FF2B5EF4-FFF2-40B4-BE49-F238E27FC236}">
                <a16:creationId xmlns:a16="http://schemas.microsoft.com/office/drawing/2014/main" id="{7F9DAB01-521C-4C2F-9BA3-F9E736650F95}"/>
              </a:ext>
            </a:extLst>
          </p:cNvPr>
          <p:cNvSpPr txBox="1"/>
          <p:nvPr/>
        </p:nvSpPr>
        <p:spPr>
          <a:xfrm flipH="1">
            <a:off x="913890" y="5141500"/>
            <a:ext cx="10979936" cy="1077218"/>
          </a:xfrm>
          <a:prstGeom prst="rect">
            <a:avLst/>
          </a:prstGeom>
          <a:noFill/>
        </p:spPr>
        <p:txBody>
          <a:bodyPr wrap="square" rtlCol="0">
            <a:spAutoFit/>
          </a:bodyPr>
          <a:lstStyle/>
          <a:p>
            <a:r>
              <a:rPr lang="en-US" sz="3200" dirty="0"/>
              <a:t>With scaling, boosting, over- or under-sampling as relevant</a:t>
            </a:r>
          </a:p>
          <a:p>
            <a:r>
              <a:rPr lang="en-US" sz="3200" dirty="0"/>
              <a:t>Implemented in Python; </a:t>
            </a:r>
            <a:r>
              <a:rPr lang="en-US" sz="3200" dirty="0" err="1">
                <a:hlinkClick r:id="rId3"/>
              </a:rPr>
              <a:t>scikit</a:t>
            </a:r>
            <a:r>
              <a:rPr lang="en-US" sz="3200" dirty="0">
                <a:hlinkClick r:id="rId3"/>
              </a:rPr>
              <a:t>-learn</a:t>
            </a:r>
            <a:r>
              <a:rPr lang="en-US" sz="3200" dirty="0"/>
              <a:t> for all except </a:t>
            </a:r>
            <a:r>
              <a:rPr lang="en-US" sz="3200" dirty="0" err="1">
                <a:hlinkClick r:id="rId4"/>
              </a:rPr>
              <a:t>XGBoost</a:t>
            </a:r>
            <a:endParaRPr lang="en-US" sz="3200" dirty="0"/>
          </a:p>
        </p:txBody>
      </p:sp>
      <p:pic>
        <p:nvPicPr>
          <p:cNvPr id="5" name="Picture 4">
            <a:extLst>
              <a:ext uri="{FF2B5EF4-FFF2-40B4-BE49-F238E27FC236}">
                <a16:creationId xmlns:a16="http://schemas.microsoft.com/office/drawing/2014/main" id="{6E317CD8-EC63-4B50-8897-E343F955EBF8}"/>
              </a:ext>
            </a:extLst>
          </p:cNvPr>
          <p:cNvPicPr>
            <a:picLocks noChangeAspect="1"/>
          </p:cNvPicPr>
          <p:nvPr/>
        </p:nvPicPr>
        <p:blipFill>
          <a:blip r:embed="rId5"/>
          <a:stretch>
            <a:fillRect/>
          </a:stretch>
        </p:blipFill>
        <p:spPr>
          <a:xfrm>
            <a:off x="993827" y="1724484"/>
            <a:ext cx="10106025" cy="3133725"/>
          </a:xfrm>
          <a:prstGeom prst="rect">
            <a:avLst/>
          </a:prstGeom>
        </p:spPr>
      </p:pic>
    </p:spTree>
    <p:extLst>
      <p:ext uri="{BB962C8B-B14F-4D97-AF65-F5344CB8AC3E}">
        <p14:creationId xmlns:p14="http://schemas.microsoft.com/office/powerpoint/2010/main" val="408324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1C8B-D125-4A3B-BEA9-FA0014EFECB3}"/>
              </a:ext>
            </a:extLst>
          </p:cNvPr>
          <p:cNvSpPr>
            <a:spLocks noGrp="1"/>
          </p:cNvSpPr>
          <p:nvPr>
            <p:ph type="title"/>
          </p:nvPr>
        </p:nvSpPr>
        <p:spPr/>
        <p:txBody>
          <a:bodyPr/>
          <a:lstStyle/>
          <a:p>
            <a:r>
              <a:rPr lang="en-US" dirty="0"/>
              <a:t>Results - Out-of-the-box algorithms (MWI)</a:t>
            </a:r>
          </a:p>
        </p:txBody>
      </p:sp>
      <p:graphicFrame>
        <p:nvGraphicFramePr>
          <p:cNvPr id="4" name="Table 3">
            <a:extLst>
              <a:ext uri="{FF2B5EF4-FFF2-40B4-BE49-F238E27FC236}">
                <a16:creationId xmlns:a16="http://schemas.microsoft.com/office/drawing/2014/main" id="{59561618-5D38-4B86-BDD0-33DDCC5D5042}"/>
              </a:ext>
            </a:extLst>
          </p:cNvPr>
          <p:cNvGraphicFramePr>
            <a:graphicFrameLocks noGrp="1"/>
          </p:cNvGraphicFramePr>
          <p:nvPr>
            <p:extLst>
              <p:ext uri="{D42A27DB-BD31-4B8C-83A1-F6EECF244321}">
                <p14:modId xmlns:p14="http://schemas.microsoft.com/office/powerpoint/2010/main" val="1162161937"/>
              </p:ext>
            </p:extLst>
          </p:nvPr>
        </p:nvGraphicFramePr>
        <p:xfrm>
          <a:off x="838200" y="1758938"/>
          <a:ext cx="10515602" cy="3858127"/>
        </p:xfrm>
        <a:graphic>
          <a:graphicData uri="http://schemas.openxmlformats.org/drawingml/2006/table">
            <a:tbl>
              <a:tblPr/>
              <a:tblGrid>
                <a:gridCol w="3623441">
                  <a:extLst>
                    <a:ext uri="{9D8B030D-6E8A-4147-A177-3AD203B41FA5}">
                      <a16:colId xmlns:a16="http://schemas.microsoft.com/office/drawing/2014/main" val="655653436"/>
                    </a:ext>
                  </a:extLst>
                </a:gridCol>
                <a:gridCol w="931769">
                  <a:extLst>
                    <a:ext uri="{9D8B030D-6E8A-4147-A177-3AD203B41FA5}">
                      <a16:colId xmlns:a16="http://schemas.microsoft.com/office/drawing/2014/main" val="2856406115"/>
                    </a:ext>
                  </a:extLst>
                </a:gridCol>
                <a:gridCol w="867905">
                  <a:extLst>
                    <a:ext uri="{9D8B030D-6E8A-4147-A177-3AD203B41FA5}">
                      <a16:colId xmlns:a16="http://schemas.microsoft.com/office/drawing/2014/main" val="2569965451"/>
                    </a:ext>
                  </a:extLst>
                </a:gridCol>
                <a:gridCol w="883404">
                  <a:extLst>
                    <a:ext uri="{9D8B030D-6E8A-4147-A177-3AD203B41FA5}">
                      <a16:colId xmlns:a16="http://schemas.microsoft.com/office/drawing/2014/main" val="3755414970"/>
                    </a:ext>
                  </a:extLst>
                </a:gridCol>
                <a:gridCol w="883403">
                  <a:extLst>
                    <a:ext uri="{9D8B030D-6E8A-4147-A177-3AD203B41FA5}">
                      <a16:colId xmlns:a16="http://schemas.microsoft.com/office/drawing/2014/main" val="2108618925"/>
                    </a:ext>
                  </a:extLst>
                </a:gridCol>
                <a:gridCol w="836909">
                  <a:extLst>
                    <a:ext uri="{9D8B030D-6E8A-4147-A177-3AD203B41FA5}">
                      <a16:colId xmlns:a16="http://schemas.microsoft.com/office/drawing/2014/main" val="2381754871"/>
                    </a:ext>
                  </a:extLst>
                </a:gridCol>
                <a:gridCol w="821410">
                  <a:extLst>
                    <a:ext uri="{9D8B030D-6E8A-4147-A177-3AD203B41FA5}">
                      <a16:colId xmlns:a16="http://schemas.microsoft.com/office/drawing/2014/main" val="2864025047"/>
                    </a:ext>
                  </a:extLst>
                </a:gridCol>
                <a:gridCol w="883403">
                  <a:extLst>
                    <a:ext uri="{9D8B030D-6E8A-4147-A177-3AD203B41FA5}">
                      <a16:colId xmlns:a16="http://schemas.microsoft.com/office/drawing/2014/main" val="3428519297"/>
                    </a:ext>
                  </a:extLst>
                </a:gridCol>
                <a:gridCol w="783958">
                  <a:extLst>
                    <a:ext uri="{9D8B030D-6E8A-4147-A177-3AD203B41FA5}">
                      <a16:colId xmlns:a16="http://schemas.microsoft.com/office/drawing/2014/main" val="3587950954"/>
                    </a:ext>
                  </a:extLst>
                </a:gridCol>
              </a:tblGrid>
              <a:tr h="714877">
                <a:tc>
                  <a:txBody>
                    <a:bodyPr/>
                    <a:lstStyle/>
                    <a:p>
                      <a:pPr algn="l" fontAlgn="ctr"/>
                      <a:r>
                        <a:rPr lang="en-US" sz="1800" b="0" i="0" u="none" strike="noStrike" dirty="0">
                          <a:solidFill>
                            <a:srgbClr val="000000"/>
                          </a:solidFill>
                          <a:effectLst/>
                          <a:latin typeface="Arial" panose="020B0604020202020204" pitchFamily="34" charset="0"/>
                        </a:rPr>
                        <a:t> </a:t>
                      </a:r>
                      <a:r>
                        <a:rPr lang="en-US" sz="1800" b="1" i="0" u="none" strike="noStrike" dirty="0">
                          <a:solidFill>
                            <a:srgbClr val="000000"/>
                          </a:solidFill>
                          <a:effectLst/>
                          <a:latin typeface="+mj-lt"/>
                        </a:rPr>
                        <a:t>Algorithm (no feature engineering)</a:t>
                      </a:r>
                    </a:p>
                    <a:p>
                      <a:pPr algn="l" fontAlgn="ctr"/>
                      <a:r>
                        <a:rPr lang="en-US" sz="1800" b="0" i="0" u="none" strike="noStrike" dirty="0">
                          <a:solidFill>
                            <a:srgbClr val="000000"/>
                          </a:solidFill>
                          <a:effectLst/>
                          <a:latin typeface="+mj-lt"/>
                        </a:rPr>
                        <a:t> (Results for selected models)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f1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Cross entropy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ROC 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Cohen Kappa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Mean rank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79209412"/>
                  </a:ext>
                </a:extLst>
              </a:tr>
              <a:tr h="256185">
                <a:tc>
                  <a:txBody>
                    <a:bodyPr/>
                    <a:lstStyle/>
                    <a:p>
                      <a:pPr algn="l" rtl="0" fontAlgn="ctr"/>
                      <a:r>
                        <a:rPr lang="en-US" sz="2000" b="0" i="0" u="none" strike="noStrike" dirty="0">
                          <a:solidFill>
                            <a:srgbClr val="000000"/>
                          </a:solidFill>
                          <a:effectLst/>
                          <a:latin typeface="+mj-lt"/>
                        </a:rPr>
                        <a:t>Support Vector Machine (SVM) CV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dirty="0">
                          <a:solidFill>
                            <a:srgbClr val="000000"/>
                          </a:solidFill>
                          <a:effectLst/>
                          <a:latin typeface="+mj-lt"/>
                        </a:rPr>
                        <a:t>0.287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dirty="0">
                          <a:solidFill>
                            <a:srgbClr val="000000"/>
                          </a:solidFill>
                          <a:effectLst/>
                          <a:latin typeface="+mj-lt"/>
                        </a:rPr>
                        <a:t>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2577050"/>
                  </a:ext>
                </a:extLst>
              </a:tr>
              <a:tr h="256185">
                <a:tc>
                  <a:txBody>
                    <a:bodyPr/>
                    <a:lstStyle/>
                    <a:p>
                      <a:pPr algn="l" rtl="0" fontAlgn="ctr"/>
                      <a:r>
                        <a:rPr lang="en-US" sz="2000" b="0" i="0" u="none" strike="noStrike" dirty="0">
                          <a:solidFill>
                            <a:srgbClr val="000000"/>
                          </a:solidFill>
                          <a:effectLst/>
                          <a:latin typeface="+mj-lt"/>
                        </a:rPr>
                        <a:t>Multilayer Perceptron CV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0.874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0.952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0.752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6.125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966942"/>
                  </a:ext>
                </a:extLst>
              </a:tr>
              <a:tr h="256185">
                <a:tc>
                  <a:txBody>
                    <a:bodyPr/>
                    <a:lstStyle/>
                    <a:p>
                      <a:pPr algn="l" rtl="0" fontAlgn="ctr"/>
                      <a:r>
                        <a:rPr lang="en-US" sz="2000" b="0" i="0" u="none" strike="noStrike" dirty="0" err="1">
                          <a:solidFill>
                            <a:srgbClr val="000000"/>
                          </a:solidFill>
                          <a:effectLst/>
                          <a:latin typeface="+mj-lt"/>
                        </a:rPr>
                        <a:t>XGBoost</a:t>
                      </a:r>
                      <a:r>
                        <a:rPr lang="en-US" sz="2000" b="0" i="0" u="none" strike="noStrike" dirty="0">
                          <a:solidFill>
                            <a:srgbClr val="000000"/>
                          </a:solidFill>
                          <a:effectLst/>
                          <a:latin typeface="+mj-lt"/>
                        </a:rPr>
                        <a:t> selected 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0.754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7.375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2988500"/>
                  </a:ext>
                </a:extLst>
              </a:tr>
              <a:tr h="256185">
                <a:tc>
                  <a:txBody>
                    <a:bodyPr/>
                    <a:lstStyle/>
                    <a:p>
                      <a:pPr algn="l" rtl="0" fontAlgn="ctr"/>
                      <a:r>
                        <a:rPr lang="en-US" sz="2000" b="0" i="0" u="none" strike="noStrike" dirty="0">
                          <a:solidFill>
                            <a:srgbClr val="000000"/>
                          </a:solidFill>
                          <a:effectLst/>
                          <a:latin typeface="+mj-lt"/>
                        </a:rPr>
                        <a:t>SVM CV Isotonic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0.754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7.625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8609298"/>
                  </a:ext>
                </a:extLst>
              </a:tr>
              <a:tr h="256185">
                <a:tc>
                  <a:txBody>
                    <a:bodyPr/>
                    <a:lstStyle/>
                    <a:p>
                      <a:pPr algn="l" rtl="0" fontAlgn="ctr"/>
                      <a:r>
                        <a:rPr lang="en-US" sz="2000" b="0" i="0" u="none" strike="noStrike" dirty="0">
                          <a:solidFill>
                            <a:srgbClr val="000000"/>
                          </a:solidFill>
                          <a:effectLst/>
                          <a:latin typeface="+mj-lt"/>
                        </a:rPr>
                        <a:t>Logistic Regression – Weighted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0.885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0.734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7.750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781428"/>
                  </a:ext>
                </a:extLst>
              </a:tr>
              <a:tr h="256185">
                <a:tc>
                  <a:txBody>
                    <a:bodyPr/>
                    <a:lstStyle/>
                    <a:p>
                      <a:pPr algn="l" rtl="0" fontAlgn="ctr"/>
                      <a:r>
                        <a:rPr lang="en-US" sz="2000" b="0" i="0" u="none" strike="noStrike" dirty="0" err="1">
                          <a:solidFill>
                            <a:srgbClr val="000000"/>
                          </a:solidFill>
                          <a:effectLst/>
                          <a:latin typeface="+mj-lt"/>
                        </a:rPr>
                        <a:t>XGBoost</a:t>
                      </a:r>
                      <a:r>
                        <a:rPr lang="en-US" sz="2000" b="0" i="0" u="none" strike="noStrike" dirty="0">
                          <a:solidFill>
                            <a:srgbClr val="000000"/>
                          </a:solidFill>
                          <a:effectLst/>
                          <a:latin typeface="+mj-lt"/>
                        </a:rPr>
                        <a:t>, all features CV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0.751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9.125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473615"/>
                  </a:ext>
                </a:extLst>
              </a:tr>
              <a:tr h="256185">
                <a:tc>
                  <a:txBody>
                    <a:bodyPr/>
                    <a:lstStyle/>
                    <a:p>
                      <a:pPr algn="l" rtl="0" fontAlgn="ctr"/>
                      <a:r>
                        <a:rPr lang="en-US" sz="2000" b="0" i="0" u="none" strike="noStrike" dirty="0">
                          <a:solidFill>
                            <a:srgbClr val="000000"/>
                          </a:solidFill>
                          <a:effectLst/>
                          <a:latin typeface="+mj-lt"/>
                        </a:rPr>
                        <a:t>SVM Full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0.733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10.625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16253"/>
                  </a:ext>
                </a:extLst>
              </a:tr>
              <a:tr h="256185">
                <a:tc>
                  <a:txBody>
                    <a:bodyPr/>
                    <a:lstStyle/>
                    <a:p>
                      <a:pPr algn="l" rtl="0" fontAlgn="ctr"/>
                      <a:r>
                        <a:rPr lang="en-US" sz="2000" b="0" i="0" u="none" strike="noStrike" dirty="0">
                          <a:solidFill>
                            <a:srgbClr val="000000"/>
                          </a:solidFill>
                          <a:effectLst/>
                          <a:latin typeface="+mj-lt"/>
                        </a:rPr>
                        <a:t>Logistic Regression Full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dirty="0">
                          <a:solidFill>
                            <a:srgbClr val="000000"/>
                          </a:solidFill>
                          <a:effectLst/>
                          <a:latin typeface="+mj-lt"/>
                        </a:rPr>
                        <a:t>0.870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chemeClr val="bg1"/>
                          </a:solidFill>
                          <a:effectLst/>
                          <a:latin typeface="+mj-lt"/>
                        </a:rPr>
                        <a:t>0.862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rtl="0" fontAlgn="ctr"/>
                      <a:r>
                        <a:rPr lang="en-US" sz="1800" b="0" i="0" u="none" strike="noStrike" dirty="0">
                          <a:solidFill>
                            <a:srgbClr val="000000"/>
                          </a:solidFill>
                          <a:effectLst/>
                          <a:latin typeface="+mj-lt"/>
                        </a:rPr>
                        <a:t>0.288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0.746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12.750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002478"/>
                  </a:ext>
                </a:extLst>
              </a:tr>
              <a:tr h="256185">
                <a:tc>
                  <a:txBody>
                    <a:bodyPr/>
                    <a:lstStyle/>
                    <a:p>
                      <a:pPr algn="l" rtl="0" fontAlgn="ctr"/>
                      <a:r>
                        <a:rPr lang="en-US" sz="2000" b="0" i="0" u="none" strike="noStrike" dirty="0">
                          <a:solidFill>
                            <a:srgbClr val="000000"/>
                          </a:solidFill>
                          <a:effectLst/>
                          <a:latin typeface="+mj-lt"/>
                        </a:rPr>
                        <a:t>Random Forest, </a:t>
                      </a:r>
                      <a:r>
                        <a:rPr lang="en-US" sz="2000" b="0" i="0" u="none" strike="noStrike" dirty="0" err="1">
                          <a:solidFill>
                            <a:srgbClr val="000000"/>
                          </a:solidFill>
                          <a:effectLst/>
                          <a:latin typeface="+mj-lt"/>
                        </a:rPr>
                        <a:t>Adaboost</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0.580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0.744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13.000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028159"/>
                  </a:ext>
                </a:extLst>
              </a:tr>
              <a:tr h="256185">
                <a:tc>
                  <a:txBody>
                    <a:bodyPr/>
                    <a:lstStyle/>
                    <a:p>
                      <a:pPr algn="l" rtl="0" fontAlgn="ctr"/>
                      <a:r>
                        <a:rPr lang="en-US" sz="2000" b="0" i="0" u="none" strike="noStrike" dirty="0">
                          <a:solidFill>
                            <a:srgbClr val="000000"/>
                          </a:solidFill>
                          <a:effectLst/>
                          <a:latin typeface="+mj-lt"/>
                        </a:rPr>
                        <a:t>Decision Trees, </a:t>
                      </a:r>
                      <a:r>
                        <a:rPr lang="en-US" sz="2000" b="0" i="0" u="none" strike="noStrike" dirty="0" err="1">
                          <a:solidFill>
                            <a:srgbClr val="000000"/>
                          </a:solidFill>
                          <a:effectLst/>
                          <a:latin typeface="+mj-lt"/>
                        </a:rPr>
                        <a:t>Adaboost</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0.353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0.737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13.000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340792"/>
                  </a:ext>
                </a:extLst>
              </a:tr>
            </a:tbl>
          </a:graphicData>
        </a:graphic>
      </p:graphicFrame>
      <p:sp>
        <p:nvSpPr>
          <p:cNvPr id="5" name="TextBox 4">
            <a:extLst>
              <a:ext uri="{FF2B5EF4-FFF2-40B4-BE49-F238E27FC236}">
                <a16:creationId xmlns:a16="http://schemas.microsoft.com/office/drawing/2014/main" id="{E4287685-5A54-428A-9005-C4F267001C12}"/>
              </a:ext>
            </a:extLst>
          </p:cNvPr>
          <p:cNvSpPr txBox="1"/>
          <p:nvPr/>
        </p:nvSpPr>
        <p:spPr>
          <a:xfrm>
            <a:off x="753088" y="5769624"/>
            <a:ext cx="10469213" cy="646331"/>
          </a:xfrm>
          <a:prstGeom prst="rect">
            <a:avLst/>
          </a:prstGeom>
          <a:noFill/>
        </p:spPr>
        <p:txBody>
          <a:bodyPr wrap="none" rtlCol="0">
            <a:spAutoFit/>
          </a:bodyPr>
          <a:lstStyle/>
          <a:p>
            <a:r>
              <a:rPr lang="en-US" sz="3600" dirty="0"/>
              <a:t>No clear winner (best performer has a mean rank of 5) </a:t>
            </a:r>
          </a:p>
        </p:txBody>
      </p:sp>
    </p:spTree>
    <p:extLst>
      <p:ext uri="{BB962C8B-B14F-4D97-AF65-F5344CB8AC3E}">
        <p14:creationId xmlns:p14="http://schemas.microsoft.com/office/powerpoint/2010/main" val="333595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4A4-86FE-4EBF-8FC5-3573B0B14AB9}"/>
              </a:ext>
            </a:extLst>
          </p:cNvPr>
          <p:cNvSpPr>
            <a:spLocks noGrp="1"/>
          </p:cNvSpPr>
          <p:nvPr>
            <p:ph type="title"/>
          </p:nvPr>
        </p:nvSpPr>
        <p:spPr/>
        <p:txBody>
          <a:bodyPr/>
          <a:lstStyle/>
          <a:p>
            <a:r>
              <a:rPr lang="en-US" dirty="0"/>
              <a:t>Results - Out-of-the-box algorithms (IDN)</a:t>
            </a:r>
          </a:p>
        </p:txBody>
      </p:sp>
      <p:sp>
        <p:nvSpPr>
          <p:cNvPr id="6" name="TextBox 5">
            <a:extLst>
              <a:ext uri="{FF2B5EF4-FFF2-40B4-BE49-F238E27FC236}">
                <a16:creationId xmlns:a16="http://schemas.microsoft.com/office/drawing/2014/main" id="{69292726-C2AF-45C7-9353-1F96F53FEAFB}"/>
              </a:ext>
            </a:extLst>
          </p:cNvPr>
          <p:cNvSpPr txBox="1"/>
          <p:nvPr/>
        </p:nvSpPr>
        <p:spPr>
          <a:xfrm>
            <a:off x="862270" y="5509854"/>
            <a:ext cx="10566891" cy="1200329"/>
          </a:xfrm>
          <a:prstGeom prst="rect">
            <a:avLst/>
          </a:prstGeom>
          <a:noFill/>
        </p:spPr>
        <p:txBody>
          <a:bodyPr wrap="square" rtlCol="0">
            <a:spAutoFit/>
          </a:bodyPr>
          <a:lstStyle/>
          <a:p>
            <a:r>
              <a:rPr lang="en-US" sz="3600" dirty="0"/>
              <a:t>No clear winner ; logistic regression again performs well on </a:t>
            </a:r>
            <a:r>
              <a:rPr lang="en-US" sz="3600" i="1" dirty="0"/>
              <a:t>accuracy</a:t>
            </a:r>
            <a:r>
              <a:rPr lang="en-US" sz="3600" dirty="0"/>
              <a:t> measure</a:t>
            </a:r>
          </a:p>
        </p:txBody>
      </p:sp>
      <p:graphicFrame>
        <p:nvGraphicFramePr>
          <p:cNvPr id="7" name="Table 6">
            <a:extLst>
              <a:ext uri="{FF2B5EF4-FFF2-40B4-BE49-F238E27FC236}">
                <a16:creationId xmlns:a16="http://schemas.microsoft.com/office/drawing/2014/main" id="{BE51F100-C22F-49BD-846B-F3CEBBDFC01C}"/>
              </a:ext>
            </a:extLst>
          </p:cNvPr>
          <p:cNvGraphicFramePr>
            <a:graphicFrameLocks noGrp="1"/>
          </p:cNvGraphicFramePr>
          <p:nvPr>
            <p:extLst>
              <p:ext uri="{D42A27DB-BD31-4B8C-83A1-F6EECF244321}">
                <p14:modId xmlns:p14="http://schemas.microsoft.com/office/powerpoint/2010/main" val="1158539590"/>
              </p:ext>
            </p:extLst>
          </p:nvPr>
        </p:nvGraphicFramePr>
        <p:xfrm>
          <a:off x="941478" y="1690688"/>
          <a:ext cx="10309043" cy="3701415"/>
        </p:xfrm>
        <a:graphic>
          <a:graphicData uri="http://schemas.openxmlformats.org/drawingml/2006/table">
            <a:tbl>
              <a:tblPr/>
              <a:tblGrid>
                <a:gridCol w="3020922">
                  <a:extLst>
                    <a:ext uri="{9D8B030D-6E8A-4147-A177-3AD203B41FA5}">
                      <a16:colId xmlns:a16="http://schemas.microsoft.com/office/drawing/2014/main" val="3353112394"/>
                    </a:ext>
                  </a:extLst>
                </a:gridCol>
                <a:gridCol w="896471">
                  <a:extLst>
                    <a:ext uri="{9D8B030D-6E8A-4147-A177-3AD203B41FA5}">
                      <a16:colId xmlns:a16="http://schemas.microsoft.com/office/drawing/2014/main" val="1543507887"/>
                    </a:ext>
                  </a:extLst>
                </a:gridCol>
                <a:gridCol w="824753">
                  <a:extLst>
                    <a:ext uri="{9D8B030D-6E8A-4147-A177-3AD203B41FA5}">
                      <a16:colId xmlns:a16="http://schemas.microsoft.com/office/drawing/2014/main" val="3645777109"/>
                    </a:ext>
                  </a:extLst>
                </a:gridCol>
                <a:gridCol w="896470">
                  <a:extLst>
                    <a:ext uri="{9D8B030D-6E8A-4147-A177-3AD203B41FA5}">
                      <a16:colId xmlns:a16="http://schemas.microsoft.com/office/drawing/2014/main" val="2134575046"/>
                    </a:ext>
                  </a:extLst>
                </a:gridCol>
                <a:gridCol w="798878">
                  <a:extLst>
                    <a:ext uri="{9D8B030D-6E8A-4147-A177-3AD203B41FA5}">
                      <a16:colId xmlns:a16="http://schemas.microsoft.com/office/drawing/2014/main" val="3503583802"/>
                    </a:ext>
                  </a:extLst>
                </a:gridCol>
                <a:gridCol w="933071">
                  <a:extLst>
                    <a:ext uri="{9D8B030D-6E8A-4147-A177-3AD203B41FA5}">
                      <a16:colId xmlns:a16="http://schemas.microsoft.com/office/drawing/2014/main" val="3238272241"/>
                    </a:ext>
                  </a:extLst>
                </a:gridCol>
                <a:gridCol w="933071">
                  <a:extLst>
                    <a:ext uri="{9D8B030D-6E8A-4147-A177-3AD203B41FA5}">
                      <a16:colId xmlns:a16="http://schemas.microsoft.com/office/drawing/2014/main" val="3913542396"/>
                    </a:ext>
                  </a:extLst>
                </a:gridCol>
                <a:gridCol w="1072336">
                  <a:extLst>
                    <a:ext uri="{9D8B030D-6E8A-4147-A177-3AD203B41FA5}">
                      <a16:colId xmlns:a16="http://schemas.microsoft.com/office/drawing/2014/main" val="4180061674"/>
                    </a:ext>
                  </a:extLst>
                </a:gridCol>
                <a:gridCol w="933071">
                  <a:extLst>
                    <a:ext uri="{9D8B030D-6E8A-4147-A177-3AD203B41FA5}">
                      <a16:colId xmlns:a16="http://schemas.microsoft.com/office/drawing/2014/main" val="3103036981"/>
                    </a:ext>
                  </a:extLst>
                </a:gridCol>
              </a:tblGrid>
              <a:tr h="546273">
                <a:tc>
                  <a:txBody>
                    <a:bodyPr/>
                    <a:lstStyle/>
                    <a:p>
                      <a:pPr algn="l" fontAlgn="ctr"/>
                      <a:r>
                        <a:rPr lang="en-US" sz="1600" b="0" i="0" u="none" strike="noStrike" dirty="0">
                          <a:solidFill>
                            <a:srgbClr val="000000"/>
                          </a:solidFill>
                          <a:effectLst/>
                          <a:latin typeface="+mj-lt"/>
                        </a:rPr>
                        <a:t> </a:t>
                      </a:r>
                      <a:r>
                        <a:rPr lang="en-US" sz="1800" b="1" i="0" u="none" strike="noStrike" dirty="0">
                          <a:solidFill>
                            <a:srgbClr val="000000"/>
                          </a:solidFill>
                          <a:effectLst/>
                          <a:latin typeface="+mj-lt"/>
                        </a:rPr>
                        <a:t>Algorithm</a:t>
                      </a:r>
                    </a:p>
                    <a:p>
                      <a:pPr algn="l" fontAlgn="ctr"/>
                      <a:r>
                        <a:rPr lang="en-US" sz="1800" b="0" i="0" u="none" strike="noStrike" kern="1200" dirty="0">
                          <a:solidFill>
                            <a:srgbClr val="000000"/>
                          </a:solidFill>
                          <a:effectLst/>
                          <a:latin typeface="+mj-lt"/>
                          <a:ea typeface="+mn-ea"/>
                          <a:cs typeface="+mn-cs"/>
                        </a:rPr>
                        <a:t>(Results for selected models)</a:t>
                      </a:r>
                      <a:endParaRPr lang="en-US" sz="1800" b="1"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f1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Cross entropy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ROC 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Cohen Kappa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rtl="0" fontAlgn="ctr"/>
                      <a:r>
                        <a:rPr lang="en-US" sz="1800" b="1" i="0" u="none" strike="noStrike" dirty="0">
                          <a:solidFill>
                            <a:srgbClr val="000000"/>
                          </a:solidFill>
                          <a:effectLst/>
                          <a:latin typeface="+mj-lt"/>
                        </a:rPr>
                        <a:t>Mean rank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11483817"/>
                  </a:ext>
                </a:extLst>
              </a:tr>
              <a:tr h="291161">
                <a:tc>
                  <a:txBody>
                    <a:bodyPr/>
                    <a:lstStyle/>
                    <a:p>
                      <a:pPr algn="l" rtl="0" fontAlgn="ctr"/>
                      <a:r>
                        <a:rPr lang="en-US" sz="2000" b="0" i="0" u="none" strike="noStrike" dirty="0">
                          <a:solidFill>
                            <a:srgbClr val="000000"/>
                          </a:solidFill>
                          <a:effectLst/>
                          <a:latin typeface="+mj-lt"/>
                        </a:rPr>
                        <a:t>Logistic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0.456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0.662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3.25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539160"/>
                  </a:ext>
                </a:extLst>
              </a:tr>
              <a:tr h="291161">
                <a:tc>
                  <a:txBody>
                    <a:bodyPr/>
                    <a:lstStyle/>
                    <a:p>
                      <a:pPr algn="l" rtl="0" fontAlgn="ctr"/>
                      <a:r>
                        <a:rPr lang="en-US" sz="2000" b="0" i="0" u="none" strike="noStrike" dirty="0">
                          <a:solidFill>
                            <a:srgbClr val="000000"/>
                          </a:solidFill>
                          <a:effectLst/>
                          <a:latin typeface="+mj-lt"/>
                        </a:rPr>
                        <a:t>Multilayer Perceptron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0.619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0.496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84108"/>
                  </a:ext>
                </a:extLst>
              </a:tr>
              <a:tr h="291161">
                <a:tc>
                  <a:txBody>
                    <a:bodyPr/>
                    <a:lstStyle/>
                    <a:p>
                      <a:pPr algn="l" rtl="0" fontAlgn="ctr"/>
                      <a:r>
                        <a:rPr lang="en-US" sz="2000" b="0" i="0" u="none" strike="noStrike" dirty="0">
                          <a:solidFill>
                            <a:srgbClr val="000000"/>
                          </a:solidFill>
                          <a:effectLst/>
                          <a:latin typeface="+mj-lt"/>
                        </a:rPr>
                        <a:t>Linear Discriminant 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0.405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0.648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017822"/>
                  </a:ext>
                </a:extLst>
              </a:tr>
              <a:tr h="291161">
                <a:tc>
                  <a:txBody>
                    <a:bodyPr/>
                    <a:lstStyle/>
                    <a:p>
                      <a:pPr algn="l" rtl="0" fontAlgn="ctr"/>
                      <a:r>
                        <a:rPr lang="en-US" sz="2000" b="0" i="0" u="none" strike="noStrike" dirty="0">
                          <a:solidFill>
                            <a:srgbClr val="000000"/>
                          </a:solidFill>
                          <a:effectLst/>
                          <a:latin typeface="+mj-lt"/>
                        </a:rPr>
                        <a:t>Support Vector Machine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0.782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0.329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0.932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0.312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5.125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8600958"/>
                  </a:ext>
                </a:extLst>
              </a:tr>
              <a:tr h="291161">
                <a:tc>
                  <a:txBody>
                    <a:bodyPr/>
                    <a:lstStyle/>
                    <a:p>
                      <a:pPr algn="l" rtl="0" fontAlgn="ctr"/>
                      <a:r>
                        <a:rPr lang="en-US" sz="2000" b="0" i="0" u="none" strike="noStrike" dirty="0">
                          <a:solidFill>
                            <a:srgbClr val="000000"/>
                          </a:solidFill>
                          <a:effectLst/>
                          <a:latin typeface="+mj-lt"/>
                        </a:rPr>
                        <a:t>K Nearest Neighbors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0.647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0.472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3551222"/>
                  </a:ext>
                </a:extLst>
              </a:tr>
              <a:tr h="291161">
                <a:tc>
                  <a:txBody>
                    <a:bodyPr/>
                    <a:lstStyle/>
                    <a:p>
                      <a:pPr algn="l" rtl="0" fontAlgn="ctr"/>
                      <a:r>
                        <a:rPr lang="en-US" sz="2000" b="0" i="0" u="none" strike="noStrike" dirty="0" err="1">
                          <a:solidFill>
                            <a:srgbClr val="000000"/>
                          </a:solidFill>
                          <a:effectLst/>
                          <a:latin typeface="+mj-lt"/>
                        </a:rPr>
                        <a:t>XGBoost</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0.184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0.295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6.625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6327418"/>
                  </a:ext>
                </a:extLst>
              </a:tr>
              <a:tr h="291161">
                <a:tc>
                  <a:txBody>
                    <a:bodyPr/>
                    <a:lstStyle/>
                    <a:p>
                      <a:pPr algn="l" rtl="0" fontAlgn="ctr"/>
                      <a:r>
                        <a:rPr lang="en-US" sz="2000" b="0" i="0" u="none" strike="noStrike" dirty="0">
                          <a:solidFill>
                            <a:srgbClr val="000000"/>
                          </a:solidFill>
                          <a:effectLst/>
                          <a:latin typeface="+mj-lt"/>
                        </a:rPr>
                        <a:t>Naïve Bayes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0.603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a:solidFill>
                            <a:srgbClr val="000000"/>
                          </a:solidFill>
                          <a:effectLst/>
                          <a:latin typeface="+mj-lt"/>
                        </a:rPr>
                        <a:t>0.322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1.893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0.238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7.25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661965"/>
                  </a:ext>
                </a:extLst>
              </a:tr>
              <a:tr h="291161">
                <a:tc>
                  <a:txBody>
                    <a:bodyPr/>
                    <a:lstStyle/>
                    <a:p>
                      <a:pPr algn="l" rtl="0" fontAlgn="ctr"/>
                      <a:r>
                        <a:rPr lang="en-US" sz="2000" b="0" i="0" u="none" strike="noStrike" dirty="0">
                          <a:solidFill>
                            <a:srgbClr val="000000"/>
                          </a:solidFill>
                          <a:effectLst/>
                          <a:latin typeface="+mj-lt"/>
                        </a:rPr>
                        <a:t>Decision Trees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4.870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0.306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7.875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649789"/>
                  </a:ext>
                </a:extLst>
              </a:tr>
              <a:tr h="291161">
                <a:tc>
                  <a:txBody>
                    <a:bodyPr/>
                    <a:lstStyle/>
                    <a:p>
                      <a:pPr algn="l" rtl="0" fontAlgn="ctr"/>
                      <a:r>
                        <a:rPr lang="en-US" sz="2000" b="0" i="0" u="none" strike="noStrike" dirty="0">
                          <a:solidFill>
                            <a:srgbClr val="000000"/>
                          </a:solidFill>
                          <a:effectLst/>
                          <a:latin typeface="+mj-lt"/>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0.107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0.729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0.187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136083"/>
                  </a:ext>
                </a:extLst>
              </a:tr>
              <a:tr h="291161">
                <a:tc>
                  <a:txBody>
                    <a:bodyPr/>
                    <a:lstStyle/>
                    <a:p>
                      <a:pPr algn="l" rtl="0" fontAlgn="ctr"/>
                      <a:r>
                        <a:rPr lang="en-US" sz="2000" b="0" i="0" u="none" strike="noStrike" dirty="0">
                          <a:solidFill>
                            <a:srgbClr val="000000"/>
                          </a:solidFill>
                          <a:effectLst/>
                          <a:latin typeface="+mj-lt"/>
                        </a:rPr>
                        <a:t>Deep Learning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r" rtl="0" fontAlgn="ctr"/>
                      <a:r>
                        <a:rPr lang="en-US" sz="1800" b="0" i="0" u="none" strike="noStrike" dirty="0">
                          <a:solidFill>
                            <a:srgbClr val="000000"/>
                          </a:solidFill>
                          <a:effectLst/>
                          <a:latin typeface="+mj-lt"/>
                        </a:rPr>
                        <a:t>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r" rtl="0" fontAlgn="ctr"/>
                      <a:r>
                        <a:rPr lang="en-US" sz="1800" b="0" i="0" u="none" strike="noStrike" dirty="0">
                          <a:solidFill>
                            <a:srgbClr val="000000"/>
                          </a:solidFill>
                          <a:effectLst/>
                          <a:latin typeface="+mj-lt"/>
                        </a:rPr>
                        <a:t>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r" rtl="0" fontAlgn="ctr"/>
                      <a:r>
                        <a:rPr lang="en-US" sz="1800" b="0" i="0" u="none" strike="noStrike" dirty="0">
                          <a:solidFill>
                            <a:srgbClr val="000000"/>
                          </a:solidFill>
                          <a:effectLst/>
                          <a:latin typeface="+mj-lt"/>
                        </a:rPr>
                        <a:t>0.349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11530"/>
                  </a:ext>
                </a:extLst>
              </a:tr>
            </a:tbl>
          </a:graphicData>
        </a:graphic>
      </p:graphicFrame>
    </p:spTree>
    <p:extLst>
      <p:ext uri="{BB962C8B-B14F-4D97-AF65-F5344CB8AC3E}">
        <p14:creationId xmlns:p14="http://schemas.microsoft.com/office/powerpoint/2010/main" val="32917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5313-1216-498A-B545-D9AB9937D655}"/>
              </a:ext>
            </a:extLst>
          </p:cNvPr>
          <p:cNvSpPr>
            <a:spLocks noGrp="1"/>
          </p:cNvSpPr>
          <p:nvPr>
            <p:ph type="title"/>
          </p:nvPr>
        </p:nvSpPr>
        <p:spPr>
          <a:xfrm>
            <a:off x="838200" y="345461"/>
            <a:ext cx="10515600" cy="1325563"/>
          </a:xfrm>
        </p:spPr>
        <p:txBody>
          <a:bodyPr/>
          <a:lstStyle/>
          <a:p>
            <a:r>
              <a:rPr lang="en-US" dirty="0"/>
              <a:t>Results – Predicted poverty rate (IDN)</a:t>
            </a:r>
          </a:p>
        </p:txBody>
      </p:sp>
      <p:graphicFrame>
        <p:nvGraphicFramePr>
          <p:cNvPr id="4" name="Content Placeholder 3">
            <a:extLst>
              <a:ext uri="{FF2B5EF4-FFF2-40B4-BE49-F238E27FC236}">
                <a16:creationId xmlns:a16="http://schemas.microsoft.com/office/drawing/2014/main" id="{0CFDA3DC-DF60-4C61-9418-B43E27CC61F1}"/>
              </a:ext>
            </a:extLst>
          </p:cNvPr>
          <p:cNvGraphicFramePr>
            <a:graphicFrameLocks noGrp="1"/>
          </p:cNvGraphicFramePr>
          <p:nvPr>
            <p:ph idx="1"/>
            <p:extLst>
              <p:ext uri="{D42A27DB-BD31-4B8C-83A1-F6EECF244321}">
                <p14:modId xmlns:p14="http://schemas.microsoft.com/office/powerpoint/2010/main" val="1681968331"/>
              </p:ext>
            </p:extLst>
          </p:nvPr>
        </p:nvGraphicFramePr>
        <p:xfrm>
          <a:off x="1003137" y="2123765"/>
          <a:ext cx="5865919" cy="3106995"/>
        </p:xfrm>
        <a:graphic>
          <a:graphicData uri="http://schemas.openxmlformats.org/drawingml/2006/table">
            <a:tbl>
              <a:tblPr/>
              <a:tblGrid>
                <a:gridCol w="4587582">
                  <a:extLst>
                    <a:ext uri="{9D8B030D-6E8A-4147-A177-3AD203B41FA5}">
                      <a16:colId xmlns:a16="http://schemas.microsoft.com/office/drawing/2014/main" val="555120094"/>
                    </a:ext>
                  </a:extLst>
                </a:gridCol>
                <a:gridCol w="1278337">
                  <a:extLst>
                    <a:ext uri="{9D8B030D-6E8A-4147-A177-3AD203B41FA5}">
                      <a16:colId xmlns:a16="http://schemas.microsoft.com/office/drawing/2014/main" val="2843254426"/>
                    </a:ext>
                  </a:extLst>
                </a:gridCol>
              </a:tblGrid>
              <a:tr h="621399">
                <a:tc>
                  <a:txBody>
                    <a:bodyPr/>
                    <a:lstStyle/>
                    <a:p>
                      <a:pPr algn="l" rtl="0" fontAlgn="ctr"/>
                      <a:r>
                        <a:rPr lang="en-US" sz="3200" b="0" i="0" u="none" strike="noStrike" dirty="0">
                          <a:solidFill>
                            <a:srgbClr val="000000"/>
                          </a:solidFill>
                          <a:effectLst/>
                          <a:latin typeface="Calibri" panose="020F0502020204030204" pitchFamily="34" charset="0"/>
                        </a:rPr>
                        <a:t>Logistic regression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3200" b="0" i="0" u="none" strike="noStrike" dirty="0">
                          <a:solidFill>
                            <a:srgbClr val="000000"/>
                          </a:solidFill>
                          <a:effectLst/>
                          <a:latin typeface="Calibri" panose="020F0502020204030204" pitchFamily="34" charset="0"/>
                        </a:rPr>
                        <a:t>-3.1%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711391"/>
                  </a:ext>
                </a:extLst>
              </a:tr>
              <a:tr h="621399">
                <a:tc>
                  <a:txBody>
                    <a:bodyPr/>
                    <a:lstStyle/>
                    <a:p>
                      <a:pPr algn="l" rtl="0" fontAlgn="ctr"/>
                      <a:r>
                        <a:rPr lang="en-US" sz="3200" b="0" i="0" u="none" strike="noStrike" dirty="0">
                          <a:solidFill>
                            <a:srgbClr val="000000"/>
                          </a:solidFill>
                          <a:effectLst/>
                          <a:latin typeface="Calibri" panose="020F0502020204030204" pitchFamily="34" charset="0"/>
                        </a:rPr>
                        <a:t>Multilayer perceptron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3200" b="0" i="0" u="none" strike="noStrike" dirty="0">
                          <a:solidFill>
                            <a:srgbClr val="000000"/>
                          </a:solidFill>
                          <a:effectLst/>
                          <a:latin typeface="Calibri" panose="020F0502020204030204" pitchFamily="34" charset="0"/>
                        </a:rPr>
                        <a:t>-0.4%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635710"/>
                  </a:ext>
                </a:extLst>
              </a:tr>
              <a:tr h="621399">
                <a:tc>
                  <a:txBody>
                    <a:bodyPr/>
                    <a:lstStyle/>
                    <a:p>
                      <a:pPr algn="l" rtl="0" fontAlgn="ctr"/>
                      <a:r>
                        <a:rPr lang="en-US" sz="3200" b="0" i="0" u="none" strike="noStrike" dirty="0">
                          <a:solidFill>
                            <a:srgbClr val="000000"/>
                          </a:solidFill>
                          <a:effectLst/>
                          <a:latin typeface="Calibri" panose="020F0502020204030204" pitchFamily="34" charset="0"/>
                        </a:rPr>
                        <a:t>Support vector machine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32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8119172"/>
                  </a:ext>
                </a:extLst>
              </a:tr>
              <a:tr h="621399">
                <a:tc>
                  <a:txBody>
                    <a:bodyPr/>
                    <a:lstStyle/>
                    <a:p>
                      <a:pPr algn="l" rtl="0" fontAlgn="ctr"/>
                      <a:r>
                        <a:rPr lang="en-US" sz="3200" b="0" i="0" u="none" strike="noStrike" dirty="0">
                          <a:solidFill>
                            <a:srgbClr val="C00000"/>
                          </a:solidFill>
                          <a:effectLst/>
                          <a:latin typeface="Calibri" panose="020F0502020204030204" pitchFamily="34" charset="0"/>
                        </a:rPr>
                        <a:t>Decision trees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r" rtl="0" fontAlgn="ctr"/>
                      <a:r>
                        <a:rPr lang="en-US" sz="3200" b="0" i="0" u="none" strike="noStrike" dirty="0">
                          <a:solidFill>
                            <a:srgbClr val="C00000"/>
                          </a:solidFill>
                          <a:effectLst/>
                          <a:latin typeface="Calibri" panose="020F0502020204030204" pitchFamily="34" charset="0"/>
                        </a:rPr>
                        <a:t>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22208147"/>
                  </a:ext>
                </a:extLst>
              </a:tr>
              <a:tr h="621399">
                <a:tc>
                  <a:txBody>
                    <a:bodyPr/>
                    <a:lstStyle/>
                    <a:p>
                      <a:pPr algn="l" rtl="0" fontAlgn="ctr"/>
                      <a:r>
                        <a:rPr lang="en-US" sz="3200" b="0" i="0" u="none" strike="noStrike" dirty="0">
                          <a:solidFill>
                            <a:srgbClr val="000000"/>
                          </a:solidFill>
                          <a:effectLst/>
                          <a:latin typeface="Calibri" panose="020F0502020204030204" pitchFamily="34" charset="0"/>
                        </a:rPr>
                        <a:t>Random forest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3200" b="0" i="0" u="none" strike="noStrike" dirty="0">
                          <a:solidFill>
                            <a:srgbClr val="000000"/>
                          </a:solidFill>
                          <a:effectLst/>
                          <a:latin typeface="Calibri" panose="020F0502020204030204" pitchFamily="34" charset="0"/>
                        </a:rPr>
                        <a:t>-3.5%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19479"/>
                  </a:ext>
                </a:extLst>
              </a:tr>
            </a:tbl>
          </a:graphicData>
        </a:graphic>
      </p:graphicFrame>
      <p:sp>
        <p:nvSpPr>
          <p:cNvPr id="5" name="TextBox 4">
            <a:extLst>
              <a:ext uri="{FF2B5EF4-FFF2-40B4-BE49-F238E27FC236}">
                <a16:creationId xmlns:a16="http://schemas.microsoft.com/office/drawing/2014/main" id="{0D7A4224-18F7-4393-837B-7E28AAADF9BC}"/>
              </a:ext>
            </a:extLst>
          </p:cNvPr>
          <p:cNvSpPr txBox="1"/>
          <p:nvPr/>
        </p:nvSpPr>
        <p:spPr>
          <a:xfrm flipH="1">
            <a:off x="7722254" y="2015617"/>
            <a:ext cx="3788861" cy="3108543"/>
          </a:xfrm>
          <a:prstGeom prst="rect">
            <a:avLst/>
          </a:prstGeom>
          <a:noFill/>
        </p:spPr>
        <p:txBody>
          <a:bodyPr wrap="square" rtlCol="0">
            <a:spAutoFit/>
          </a:bodyPr>
          <a:lstStyle/>
          <a:p>
            <a:r>
              <a:rPr lang="en-US" sz="2800" dirty="0">
                <a:solidFill>
                  <a:srgbClr val="C00000"/>
                </a:solidFill>
              </a:rPr>
              <a:t>Not a very good model, but achieves quasi-perfect prediction of the poverty headcount (false positives and false negatives compensate each other)</a:t>
            </a:r>
          </a:p>
        </p:txBody>
      </p:sp>
      <p:sp>
        <p:nvSpPr>
          <p:cNvPr id="6" name="Arrow: Right 5">
            <a:extLst>
              <a:ext uri="{FF2B5EF4-FFF2-40B4-BE49-F238E27FC236}">
                <a16:creationId xmlns:a16="http://schemas.microsoft.com/office/drawing/2014/main" id="{9D80BD3F-599D-4757-8729-7311F2A7C650}"/>
              </a:ext>
            </a:extLst>
          </p:cNvPr>
          <p:cNvSpPr/>
          <p:nvPr/>
        </p:nvSpPr>
        <p:spPr>
          <a:xfrm>
            <a:off x="6961237" y="3962404"/>
            <a:ext cx="648925" cy="629264"/>
          </a:xfrm>
          <a:prstGeom prst="rightArrow">
            <a:avLst/>
          </a:prstGeom>
          <a:solidFill>
            <a:schemeClr val="accent6">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8D4C3E-806E-41BF-B729-26012812AF2D}"/>
              </a:ext>
            </a:extLst>
          </p:cNvPr>
          <p:cNvSpPr txBox="1"/>
          <p:nvPr/>
        </p:nvSpPr>
        <p:spPr>
          <a:xfrm>
            <a:off x="943898" y="5673208"/>
            <a:ext cx="10648334" cy="954107"/>
          </a:xfrm>
          <a:prstGeom prst="rect">
            <a:avLst/>
          </a:prstGeom>
          <a:noFill/>
        </p:spPr>
        <p:txBody>
          <a:bodyPr wrap="square" rtlCol="0">
            <a:spAutoFit/>
          </a:bodyPr>
          <a:lstStyle/>
          <a:p>
            <a:pPr algn="ctr"/>
            <a:r>
              <a:rPr lang="en-US" sz="2800" dirty="0">
                <a:sym typeface="Wingdings" panose="05000000000000000000" pitchFamily="2" charset="2"/>
              </a:rPr>
              <a:t> A good poverty rate prediction is not a guarantee </a:t>
            </a:r>
          </a:p>
          <a:p>
            <a:pPr algn="ctr"/>
            <a:r>
              <a:rPr lang="en-US" sz="2800" dirty="0">
                <a:sym typeface="Wingdings" panose="05000000000000000000" pitchFamily="2" charset="2"/>
              </a:rPr>
              <a:t>of a good poverty profile</a:t>
            </a:r>
            <a:endParaRPr lang="en-US" sz="2800" dirty="0"/>
          </a:p>
        </p:txBody>
      </p:sp>
      <p:sp>
        <p:nvSpPr>
          <p:cNvPr id="7" name="TextBox 6">
            <a:extLst>
              <a:ext uri="{FF2B5EF4-FFF2-40B4-BE49-F238E27FC236}">
                <a16:creationId xmlns:a16="http://schemas.microsoft.com/office/drawing/2014/main" id="{5E69EADA-8835-441A-BCCC-D932F26F65F8}"/>
              </a:ext>
            </a:extLst>
          </p:cNvPr>
          <p:cNvSpPr txBox="1"/>
          <p:nvPr/>
        </p:nvSpPr>
        <p:spPr>
          <a:xfrm flipH="1">
            <a:off x="822469" y="1700979"/>
            <a:ext cx="6394409" cy="415498"/>
          </a:xfrm>
          <a:prstGeom prst="rect">
            <a:avLst/>
          </a:prstGeom>
          <a:noFill/>
        </p:spPr>
        <p:txBody>
          <a:bodyPr wrap="square" rtlCol="0">
            <a:spAutoFit/>
          </a:bodyPr>
          <a:lstStyle/>
          <a:p>
            <a:r>
              <a:rPr lang="en-US" sz="2100" b="1" dirty="0">
                <a:latin typeface="+mj-lt"/>
              </a:rPr>
              <a:t>Difference between predicted and measured poverty rate </a:t>
            </a:r>
          </a:p>
        </p:txBody>
      </p:sp>
      <p:sp>
        <p:nvSpPr>
          <p:cNvPr id="8" name="TextBox 7">
            <a:extLst>
              <a:ext uri="{FF2B5EF4-FFF2-40B4-BE49-F238E27FC236}">
                <a16:creationId xmlns:a16="http://schemas.microsoft.com/office/drawing/2014/main" id="{369D9D2E-21BB-42BB-AE35-29D9CCAB4FB7}"/>
              </a:ext>
            </a:extLst>
          </p:cNvPr>
          <p:cNvSpPr txBox="1"/>
          <p:nvPr/>
        </p:nvSpPr>
        <p:spPr>
          <a:xfrm flipH="1">
            <a:off x="906045" y="5196355"/>
            <a:ext cx="6394409" cy="415498"/>
          </a:xfrm>
          <a:prstGeom prst="rect">
            <a:avLst/>
          </a:prstGeom>
          <a:noFill/>
        </p:spPr>
        <p:txBody>
          <a:bodyPr wrap="square" rtlCol="0">
            <a:spAutoFit/>
          </a:bodyPr>
          <a:lstStyle/>
          <a:p>
            <a:r>
              <a:rPr lang="en-US" sz="2100" i="1" dirty="0">
                <a:solidFill>
                  <a:schemeClr val="bg1">
                    <a:lumMod val="50000"/>
                  </a:schemeClr>
                </a:solidFill>
                <a:latin typeface="+mj-lt"/>
              </a:rPr>
              <a:t>Estimated on full dataset</a:t>
            </a:r>
          </a:p>
        </p:txBody>
      </p:sp>
    </p:spTree>
    <p:extLst>
      <p:ext uri="{BB962C8B-B14F-4D97-AF65-F5344CB8AC3E}">
        <p14:creationId xmlns:p14="http://schemas.microsoft.com/office/powerpoint/2010/main" val="316803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FACE-DDD8-4280-9C30-CC537A7B724B}"/>
              </a:ext>
            </a:extLst>
          </p:cNvPr>
          <p:cNvSpPr>
            <a:spLocks noGrp="1"/>
          </p:cNvSpPr>
          <p:nvPr>
            <p:ph type="title"/>
          </p:nvPr>
        </p:nvSpPr>
        <p:spPr/>
        <p:txBody>
          <a:bodyPr/>
          <a:lstStyle/>
          <a:p>
            <a:r>
              <a:rPr lang="en-US" dirty="0" err="1"/>
              <a:t>Ensembling</a:t>
            </a:r>
            <a:r>
              <a:rPr lang="en-US" dirty="0"/>
              <a:t> (IDN)</a:t>
            </a:r>
          </a:p>
        </p:txBody>
      </p:sp>
      <p:sp>
        <p:nvSpPr>
          <p:cNvPr id="3" name="Content Placeholder 2">
            <a:extLst>
              <a:ext uri="{FF2B5EF4-FFF2-40B4-BE49-F238E27FC236}">
                <a16:creationId xmlns:a16="http://schemas.microsoft.com/office/drawing/2014/main" id="{B14FF167-B39C-4D0C-9E19-2AB4FD1C0F85}"/>
              </a:ext>
            </a:extLst>
          </p:cNvPr>
          <p:cNvSpPr>
            <a:spLocks noGrp="1"/>
          </p:cNvSpPr>
          <p:nvPr>
            <p:ph idx="1"/>
          </p:nvPr>
        </p:nvSpPr>
        <p:spPr>
          <a:xfrm>
            <a:off x="838200" y="1825625"/>
            <a:ext cx="5211536" cy="4674412"/>
          </a:xfrm>
        </p:spPr>
        <p:txBody>
          <a:bodyPr>
            <a:normAutofit fontScale="92500" lnSpcReduction="10000"/>
          </a:bodyPr>
          <a:lstStyle/>
          <a:p>
            <a:r>
              <a:rPr lang="en-US" sz="3000" dirty="0"/>
              <a:t>Diversity of perspectives almost always leads to better performance</a:t>
            </a:r>
          </a:p>
          <a:p>
            <a:r>
              <a:rPr lang="en-US" sz="3000" dirty="0"/>
              <a:t>70% of the households were correctly classified by every one of the top 20 models</a:t>
            </a:r>
          </a:p>
          <a:p>
            <a:r>
              <a:rPr lang="en-US" sz="3000" dirty="0"/>
              <a:t>78% of poor households were misclassified by </a:t>
            </a:r>
            <a:r>
              <a:rPr lang="en-US" sz="3000" i="1" dirty="0"/>
              <a:t>at least</a:t>
            </a:r>
            <a:r>
              <a:rPr lang="en-US" sz="3000" dirty="0"/>
              <a:t> one model</a:t>
            </a:r>
          </a:p>
          <a:p>
            <a:r>
              <a:rPr lang="en-US" sz="3000" dirty="0"/>
              <a:t>We take advantage of this heterogeneity in predictions by creating an </a:t>
            </a:r>
            <a:r>
              <a:rPr lang="en-US" sz="3000" i="1" dirty="0"/>
              <a:t>ensemble</a:t>
            </a:r>
          </a:p>
          <a:p>
            <a:endParaRPr lang="en-US" sz="3200" dirty="0"/>
          </a:p>
        </p:txBody>
      </p:sp>
      <p:grpSp>
        <p:nvGrpSpPr>
          <p:cNvPr id="7" name="Group 6">
            <a:extLst>
              <a:ext uri="{FF2B5EF4-FFF2-40B4-BE49-F238E27FC236}">
                <a16:creationId xmlns:a16="http://schemas.microsoft.com/office/drawing/2014/main" id="{C7C790A4-FC03-473F-AF62-12C715883685}"/>
              </a:ext>
            </a:extLst>
          </p:cNvPr>
          <p:cNvGrpSpPr/>
          <p:nvPr/>
        </p:nvGrpSpPr>
        <p:grpSpPr>
          <a:xfrm>
            <a:off x="6320116" y="1671024"/>
            <a:ext cx="5477277" cy="4319736"/>
            <a:chOff x="6320116" y="1671024"/>
            <a:chExt cx="5477277" cy="4319736"/>
          </a:xfrm>
        </p:grpSpPr>
        <p:grpSp>
          <p:nvGrpSpPr>
            <p:cNvPr id="5" name="Group 4">
              <a:extLst>
                <a:ext uri="{FF2B5EF4-FFF2-40B4-BE49-F238E27FC236}">
                  <a16:creationId xmlns:a16="http://schemas.microsoft.com/office/drawing/2014/main" id="{4FB0568E-ADE1-40C8-BF60-7B06CDE9D2D3}"/>
                </a:ext>
              </a:extLst>
            </p:cNvPr>
            <p:cNvGrpSpPr/>
            <p:nvPr/>
          </p:nvGrpSpPr>
          <p:grpSpPr>
            <a:xfrm>
              <a:off x="6320116" y="1671024"/>
              <a:ext cx="5477277" cy="4099212"/>
              <a:chOff x="6320116" y="1671024"/>
              <a:chExt cx="5477277" cy="4099212"/>
            </a:xfrm>
          </p:grpSpPr>
          <p:pic>
            <p:nvPicPr>
              <p:cNvPr id="1026" name="Picture 2" descr="Inline image 1">
                <a:extLst>
                  <a:ext uri="{FF2B5EF4-FFF2-40B4-BE49-F238E27FC236}">
                    <a16:creationId xmlns:a16="http://schemas.microsoft.com/office/drawing/2014/main" id="{4280CF20-33A6-4359-B309-E96E1ACCF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58" y="1825625"/>
                <a:ext cx="5378435" cy="394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5EF98DC-EB16-4589-935E-12618A71E99E}"/>
                  </a:ext>
                </a:extLst>
              </p:cNvPr>
              <p:cNvSpPr txBox="1"/>
              <p:nvPr/>
            </p:nvSpPr>
            <p:spPr>
              <a:xfrm flipH="1">
                <a:off x="6320116" y="1671024"/>
                <a:ext cx="5477276" cy="400110"/>
              </a:xfrm>
              <a:prstGeom prst="rect">
                <a:avLst/>
              </a:prstGeom>
              <a:solidFill>
                <a:schemeClr val="bg1"/>
              </a:solidFill>
            </p:spPr>
            <p:txBody>
              <a:bodyPr wrap="square" rtlCol="0">
                <a:spAutoFit/>
              </a:bodyPr>
              <a:lstStyle/>
              <a:p>
                <a:r>
                  <a:rPr lang="en-US" sz="2000" i="1" dirty="0"/>
                  <a:t>  Inter-model agreement for misclassifications (IDN)</a:t>
                </a:r>
              </a:p>
            </p:txBody>
          </p:sp>
        </p:grpSp>
        <p:sp>
          <p:nvSpPr>
            <p:cNvPr id="6" name="TextBox 5">
              <a:extLst>
                <a:ext uri="{FF2B5EF4-FFF2-40B4-BE49-F238E27FC236}">
                  <a16:creationId xmlns:a16="http://schemas.microsoft.com/office/drawing/2014/main" id="{AEC89064-E32C-42D3-8431-70202D08838A}"/>
                </a:ext>
              </a:extLst>
            </p:cNvPr>
            <p:cNvSpPr txBox="1"/>
            <p:nvPr/>
          </p:nvSpPr>
          <p:spPr>
            <a:xfrm flipH="1">
              <a:off x="6696635" y="5621428"/>
              <a:ext cx="4984376" cy="369332"/>
            </a:xfrm>
            <a:prstGeom prst="rect">
              <a:avLst/>
            </a:prstGeom>
            <a:solidFill>
              <a:schemeClr val="bg1"/>
            </a:solidFill>
          </p:spPr>
          <p:txBody>
            <a:bodyPr wrap="square" rtlCol="0">
              <a:spAutoFit/>
            </a:bodyPr>
            <a:lstStyle/>
            <a:p>
              <a:pPr algn="ctr"/>
              <a:r>
                <a:rPr lang="en-US" dirty="0"/>
                <a:t>Fraction of top 20 models in error</a:t>
              </a:r>
            </a:p>
          </p:txBody>
        </p:sp>
      </p:grpSp>
    </p:spTree>
    <p:extLst>
      <p:ext uri="{BB962C8B-B14F-4D97-AF65-F5344CB8AC3E}">
        <p14:creationId xmlns:p14="http://schemas.microsoft.com/office/powerpoint/2010/main" val="411430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0B90-54A1-4383-B048-C77FAF56217A}"/>
              </a:ext>
            </a:extLst>
          </p:cNvPr>
          <p:cNvSpPr>
            <a:spLocks noGrp="1"/>
          </p:cNvSpPr>
          <p:nvPr>
            <p:ph type="title"/>
          </p:nvPr>
        </p:nvSpPr>
        <p:spPr/>
        <p:txBody>
          <a:bodyPr/>
          <a:lstStyle/>
          <a:p>
            <a:r>
              <a:rPr lang="en-US" dirty="0"/>
              <a:t>Results: soft voting (top 10 models, IDN)</a:t>
            </a:r>
          </a:p>
        </p:txBody>
      </p:sp>
      <p:pic>
        <p:nvPicPr>
          <p:cNvPr id="4" name="Picture 3">
            <a:extLst>
              <a:ext uri="{FF2B5EF4-FFF2-40B4-BE49-F238E27FC236}">
                <a16:creationId xmlns:a16="http://schemas.microsoft.com/office/drawing/2014/main" id="{5C9F3E53-0CE7-49BC-B41D-21E06BE5171C}"/>
              </a:ext>
            </a:extLst>
          </p:cNvPr>
          <p:cNvPicPr>
            <a:picLocks noChangeAspect="1"/>
          </p:cNvPicPr>
          <p:nvPr/>
        </p:nvPicPr>
        <p:blipFill>
          <a:blip r:embed="rId3"/>
          <a:stretch>
            <a:fillRect/>
          </a:stretch>
        </p:blipFill>
        <p:spPr>
          <a:xfrm>
            <a:off x="6565754" y="1538748"/>
            <a:ext cx="5158168" cy="3926549"/>
          </a:xfrm>
          <a:prstGeom prst="rect">
            <a:avLst/>
          </a:prstGeom>
        </p:spPr>
      </p:pic>
      <p:pic>
        <p:nvPicPr>
          <p:cNvPr id="5" name="Picture 4">
            <a:extLst>
              <a:ext uri="{FF2B5EF4-FFF2-40B4-BE49-F238E27FC236}">
                <a16:creationId xmlns:a16="http://schemas.microsoft.com/office/drawing/2014/main" id="{3F8DE9AD-9869-4A19-A804-EF246E4DA9F1}"/>
              </a:ext>
            </a:extLst>
          </p:cNvPr>
          <p:cNvPicPr>
            <a:picLocks noChangeAspect="1"/>
          </p:cNvPicPr>
          <p:nvPr/>
        </p:nvPicPr>
        <p:blipFill>
          <a:blip r:embed="rId4"/>
          <a:stretch>
            <a:fillRect/>
          </a:stretch>
        </p:blipFill>
        <p:spPr>
          <a:xfrm>
            <a:off x="1021779" y="1823884"/>
            <a:ext cx="3611158" cy="3367547"/>
          </a:xfrm>
          <a:prstGeom prst="rect">
            <a:avLst/>
          </a:prstGeom>
        </p:spPr>
      </p:pic>
      <p:sp>
        <p:nvSpPr>
          <p:cNvPr id="6" name="TextBox 5">
            <a:extLst>
              <a:ext uri="{FF2B5EF4-FFF2-40B4-BE49-F238E27FC236}">
                <a16:creationId xmlns:a16="http://schemas.microsoft.com/office/drawing/2014/main" id="{70C0855F-4C5D-437E-B968-007FB8DA151C}"/>
              </a:ext>
            </a:extLst>
          </p:cNvPr>
          <p:cNvSpPr txBox="1"/>
          <p:nvPr/>
        </p:nvSpPr>
        <p:spPr>
          <a:xfrm>
            <a:off x="1012723" y="5499443"/>
            <a:ext cx="10981217" cy="1200329"/>
          </a:xfrm>
          <a:prstGeom prst="rect">
            <a:avLst/>
          </a:prstGeom>
          <a:noFill/>
        </p:spPr>
        <p:txBody>
          <a:bodyPr wrap="square" rtlCol="0">
            <a:spAutoFit/>
          </a:bodyPr>
          <a:lstStyle/>
          <a:p>
            <a:r>
              <a:rPr lang="en-US" sz="3600" dirty="0"/>
              <a:t>Major improvement in </a:t>
            </a:r>
            <a:r>
              <a:rPr lang="en-US" sz="3600" i="1" dirty="0"/>
              <a:t>recall</a:t>
            </a:r>
            <a:r>
              <a:rPr lang="en-US" sz="3600" dirty="0"/>
              <a:t> measure, but low </a:t>
            </a:r>
            <a:r>
              <a:rPr lang="en-US" sz="3600" i="1" dirty="0"/>
              <a:t>precision</a:t>
            </a:r>
          </a:p>
          <a:p>
            <a:r>
              <a:rPr lang="en-US" sz="3600" dirty="0"/>
              <a:t>Error on poverty rate : +8.9%</a:t>
            </a:r>
          </a:p>
        </p:txBody>
      </p:sp>
      <p:sp>
        <p:nvSpPr>
          <p:cNvPr id="3" name="TextBox 2">
            <a:extLst>
              <a:ext uri="{FF2B5EF4-FFF2-40B4-BE49-F238E27FC236}">
                <a16:creationId xmlns:a16="http://schemas.microsoft.com/office/drawing/2014/main" id="{4875B0E3-7BD6-4EAF-9990-69BABD79C52C}"/>
              </a:ext>
            </a:extLst>
          </p:cNvPr>
          <p:cNvSpPr txBox="1"/>
          <p:nvPr/>
        </p:nvSpPr>
        <p:spPr>
          <a:xfrm flipH="1">
            <a:off x="4647215" y="2615380"/>
            <a:ext cx="1566771" cy="369332"/>
          </a:xfrm>
          <a:prstGeom prst="rect">
            <a:avLst/>
          </a:prstGeom>
          <a:noFill/>
        </p:spPr>
        <p:txBody>
          <a:bodyPr wrap="square" rtlCol="0">
            <a:spAutoFit/>
          </a:bodyPr>
          <a:lstStyle/>
          <a:p>
            <a:r>
              <a:rPr lang="en-US" i="1" dirty="0">
                <a:solidFill>
                  <a:srgbClr val="C00000"/>
                </a:solidFill>
              </a:rPr>
              <a:t>(Max was 0.6)</a:t>
            </a:r>
          </a:p>
        </p:txBody>
      </p:sp>
    </p:spTree>
    <p:extLst>
      <p:ext uri="{BB962C8B-B14F-4D97-AF65-F5344CB8AC3E}">
        <p14:creationId xmlns:p14="http://schemas.microsoft.com/office/powerpoint/2010/main" val="338498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74B4-D604-4AC9-97FD-1AE1D20AA344}"/>
              </a:ext>
            </a:extLst>
          </p:cNvPr>
          <p:cNvSpPr>
            <a:spLocks noGrp="1"/>
          </p:cNvSpPr>
          <p:nvPr>
            <p:ph type="title"/>
          </p:nvPr>
        </p:nvSpPr>
        <p:spPr/>
        <p:txBody>
          <a:bodyPr/>
          <a:lstStyle/>
          <a:p>
            <a:r>
              <a:rPr lang="en-US" dirty="0"/>
              <a:t>Can the crowd do better? </a:t>
            </a:r>
          </a:p>
        </p:txBody>
      </p:sp>
      <p:sp>
        <p:nvSpPr>
          <p:cNvPr id="3" name="Content Placeholder 2">
            <a:extLst>
              <a:ext uri="{FF2B5EF4-FFF2-40B4-BE49-F238E27FC236}">
                <a16:creationId xmlns:a16="http://schemas.microsoft.com/office/drawing/2014/main" id="{F765B2F0-F443-4EF9-B7D1-289708C7EEE4}"/>
              </a:ext>
            </a:extLst>
          </p:cNvPr>
          <p:cNvSpPr>
            <a:spLocks noGrp="1"/>
          </p:cNvSpPr>
          <p:nvPr>
            <p:ph idx="1"/>
          </p:nvPr>
        </p:nvSpPr>
        <p:spPr>
          <a:xfrm>
            <a:off x="838200" y="1825625"/>
            <a:ext cx="5378042" cy="4811554"/>
          </a:xfrm>
        </p:spPr>
        <p:txBody>
          <a:bodyPr>
            <a:normAutofit/>
          </a:bodyPr>
          <a:lstStyle/>
          <a:p>
            <a:r>
              <a:rPr lang="en-US" dirty="0"/>
              <a:t>Data science competition on </a:t>
            </a:r>
            <a:r>
              <a:rPr lang="en-US" dirty="0" err="1">
                <a:hlinkClick r:id="rId3"/>
              </a:rPr>
              <a:t>DrivenData</a:t>
            </a:r>
            <a:r>
              <a:rPr lang="en-US" dirty="0"/>
              <a:t> platform</a:t>
            </a:r>
          </a:p>
          <a:p>
            <a:r>
              <a:rPr lang="en-US" dirty="0"/>
              <a:t>Challenge: predict household poverty status for 3 countries (including MWI)</a:t>
            </a:r>
          </a:p>
        </p:txBody>
      </p:sp>
      <p:pic>
        <p:nvPicPr>
          <p:cNvPr id="4" name="Picture 3">
            <a:extLst>
              <a:ext uri="{FF2B5EF4-FFF2-40B4-BE49-F238E27FC236}">
                <a16:creationId xmlns:a16="http://schemas.microsoft.com/office/drawing/2014/main" id="{8F9CD510-ACF3-48F4-8D16-2FFA1653B27F}"/>
              </a:ext>
            </a:extLst>
          </p:cNvPr>
          <p:cNvPicPr>
            <a:picLocks noChangeAspect="1"/>
          </p:cNvPicPr>
          <p:nvPr/>
        </p:nvPicPr>
        <p:blipFill>
          <a:blip r:embed="rId4"/>
          <a:stretch>
            <a:fillRect/>
          </a:stretch>
        </p:blipFill>
        <p:spPr>
          <a:xfrm>
            <a:off x="6006379" y="1932879"/>
            <a:ext cx="5150557" cy="470430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C03629F-7084-400C-8763-8DC1B10E3715}"/>
              </a:ext>
            </a:extLst>
          </p:cNvPr>
          <p:cNvPicPr>
            <a:picLocks noChangeAspect="1"/>
          </p:cNvPicPr>
          <p:nvPr/>
        </p:nvPicPr>
        <p:blipFill>
          <a:blip r:embed="rId5"/>
          <a:stretch>
            <a:fillRect/>
          </a:stretch>
        </p:blipFill>
        <p:spPr>
          <a:xfrm>
            <a:off x="1911086" y="4212473"/>
            <a:ext cx="2530864" cy="2456790"/>
          </a:xfrm>
          <a:prstGeom prst="rect">
            <a:avLst/>
          </a:prstGeom>
        </p:spPr>
      </p:pic>
    </p:spTree>
    <p:extLst>
      <p:ext uri="{BB962C8B-B14F-4D97-AF65-F5344CB8AC3E}">
        <p14:creationId xmlns:p14="http://schemas.microsoft.com/office/powerpoint/2010/main" val="358021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9334-760C-4558-BE47-A3588161C7A4}"/>
              </a:ext>
            </a:extLst>
          </p:cNvPr>
          <p:cNvSpPr>
            <a:spLocks noGrp="1"/>
          </p:cNvSpPr>
          <p:nvPr>
            <p:ph type="title"/>
          </p:nvPr>
        </p:nvSpPr>
        <p:spPr>
          <a:xfrm>
            <a:off x="838200" y="345460"/>
            <a:ext cx="10515600" cy="1325563"/>
          </a:xfrm>
        </p:spPr>
        <p:txBody>
          <a:bodyPr/>
          <a:lstStyle/>
          <a:p>
            <a:r>
              <a:rPr lang="en-US" dirty="0"/>
              <a:t>Data science competition - Participation</a:t>
            </a:r>
          </a:p>
        </p:txBody>
      </p:sp>
      <p:pic>
        <p:nvPicPr>
          <p:cNvPr id="2050" name="Picture 2" descr="Inline image 3">
            <a:extLst>
              <a:ext uri="{FF2B5EF4-FFF2-40B4-BE49-F238E27FC236}">
                <a16:creationId xmlns:a16="http://schemas.microsoft.com/office/drawing/2014/main" id="{5BFA0A7F-31AE-4E7C-B702-E3B9EE9AC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30" y="2415252"/>
            <a:ext cx="11163096" cy="394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a:extLst>
              <a:ext uri="{FF2B5EF4-FFF2-40B4-BE49-F238E27FC236}">
                <a16:creationId xmlns:a16="http://schemas.microsoft.com/office/drawing/2014/main" id="{49A53FAD-24F0-44E4-B9B4-B653592FCE63}"/>
              </a:ext>
            </a:extLst>
          </p:cNvPr>
          <p:cNvGraphicFramePr>
            <a:graphicFrameLocks noGrp="1"/>
          </p:cNvGraphicFramePr>
          <p:nvPr>
            <p:extLst>
              <p:ext uri="{D42A27DB-BD31-4B8C-83A1-F6EECF244321}">
                <p14:modId xmlns:p14="http://schemas.microsoft.com/office/powerpoint/2010/main" val="3012165225"/>
              </p:ext>
            </p:extLst>
          </p:nvPr>
        </p:nvGraphicFramePr>
        <p:xfrm>
          <a:off x="3788622" y="1908128"/>
          <a:ext cx="4452690" cy="1828800"/>
        </p:xfrm>
        <a:graphic>
          <a:graphicData uri="http://schemas.openxmlformats.org/drawingml/2006/table">
            <a:tbl>
              <a:tblPr firstRow="1" bandRow="1">
                <a:tableStyleId>{5C22544A-7EE6-4342-B048-85BDC9FD1C3A}</a:tableStyleId>
              </a:tblPr>
              <a:tblGrid>
                <a:gridCol w="3185952">
                  <a:extLst>
                    <a:ext uri="{9D8B030D-6E8A-4147-A177-3AD203B41FA5}">
                      <a16:colId xmlns:a16="http://schemas.microsoft.com/office/drawing/2014/main" val="2876814832"/>
                    </a:ext>
                  </a:extLst>
                </a:gridCol>
                <a:gridCol w="1266738">
                  <a:extLst>
                    <a:ext uri="{9D8B030D-6E8A-4147-A177-3AD203B41FA5}">
                      <a16:colId xmlns:a16="http://schemas.microsoft.com/office/drawing/2014/main" val="3963895103"/>
                    </a:ext>
                  </a:extLst>
                </a:gridCol>
              </a:tblGrid>
              <a:tr h="370840">
                <a:tc>
                  <a:txBody>
                    <a:bodyPr/>
                    <a:lstStyle/>
                    <a:p>
                      <a:r>
                        <a:rPr lang="en-US" sz="2400" dirty="0"/>
                        <a:t>As of February 22</a:t>
                      </a:r>
                    </a:p>
                  </a:txBody>
                  <a:tcPr/>
                </a:tc>
                <a:tc>
                  <a:txBody>
                    <a:bodyPr/>
                    <a:lstStyle/>
                    <a:p>
                      <a:r>
                        <a:rPr lang="en-US" sz="2400" dirty="0"/>
                        <a:t>Number</a:t>
                      </a:r>
                    </a:p>
                  </a:txBody>
                  <a:tcPr/>
                </a:tc>
                <a:extLst>
                  <a:ext uri="{0D108BD9-81ED-4DB2-BD59-A6C34878D82A}">
                    <a16:rowId xmlns:a16="http://schemas.microsoft.com/office/drawing/2014/main" val="2729951968"/>
                  </a:ext>
                </a:extLst>
              </a:tr>
              <a:tr h="370840">
                <a:tc>
                  <a:txBody>
                    <a:bodyPr/>
                    <a:lstStyle/>
                    <a:p>
                      <a:r>
                        <a:rPr lang="en-US" sz="2400" dirty="0"/>
                        <a:t>Unique submissions</a:t>
                      </a:r>
                    </a:p>
                  </a:txBody>
                  <a:tcPr/>
                </a:tc>
                <a:tc>
                  <a:txBody>
                    <a:bodyPr/>
                    <a:lstStyle/>
                    <a:p>
                      <a:pPr algn="ctr"/>
                      <a:r>
                        <a:rPr lang="en-US" sz="2400" dirty="0"/>
                        <a:t>4,525</a:t>
                      </a:r>
                    </a:p>
                  </a:txBody>
                  <a:tcPr/>
                </a:tc>
                <a:extLst>
                  <a:ext uri="{0D108BD9-81ED-4DB2-BD59-A6C34878D82A}">
                    <a16:rowId xmlns:a16="http://schemas.microsoft.com/office/drawing/2014/main" val="3648856876"/>
                  </a:ext>
                </a:extLst>
              </a:tr>
              <a:tr h="370840">
                <a:tc>
                  <a:txBody>
                    <a:bodyPr/>
                    <a:lstStyle/>
                    <a:p>
                      <a:r>
                        <a:rPr lang="en-US" sz="2400" dirty="0"/>
                        <a:t>Individuals signed-up</a:t>
                      </a:r>
                    </a:p>
                  </a:txBody>
                  <a:tcPr/>
                </a:tc>
                <a:tc>
                  <a:txBody>
                    <a:bodyPr/>
                    <a:lstStyle/>
                    <a:p>
                      <a:pPr algn="ctr"/>
                      <a:r>
                        <a:rPr lang="en-US" sz="2400" dirty="0"/>
                        <a:t>2,081</a:t>
                      </a:r>
                    </a:p>
                  </a:txBody>
                  <a:tcPr/>
                </a:tc>
                <a:extLst>
                  <a:ext uri="{0D108BD9-81ED-4DB2-BD59-A6C34878D82A}">
                    <a16:rowId xmlns:a16="http://schemas.microsoft.com/office/drawing/2014/main" val="352505244"/>
                  </a:ext>
                </a:extLst>
              </a:tr>
              <a:tr h="370840">
                <a:tc>
                  <a:txBody>
                    <a:bodyPr/>
                    <a:lstStyle/>
                    <a:p>
                      <a:r>
                        <a:rPr lang="en-US" sz="2400" dirty="0"/>
                        <a:t>Individuals submitted</a:t>
                      </a:r>
                    </a:p>
                  </a:txBody>
                  <a:tcPr/>
                </a:tc>
                <a:tc>
                  <a:txBody>
                    <a:bodyPr/>
                    <a:lstStyle/>
                    <a:p>
                      <a:pPr algn="ctr"/>
                      <a:r>
                        <a:rPr lang="en-US" sz="2400" dirty="0"/>
                        <a:t>479</a:t>
                      </a:r>
                    </a:p>
                  </a:txBody>
                  <a:tcPr/>
                </a:tc>
                <a:extLst>
                  <a:ext uri="{0D108BD9-81ED-4DB2-BD59-A6C34878D82A}">
                    <a16:rowId xmlns:a16="http://schemas.microsoft.com/office/drawing/2014/main" val="1670299296"/>
                  </a:ext>
                </a:extLst>
              </a:tr>
            </a:tbl>
          </a:graphicData>
        </a:graphic>
      </p:graphicFrame>
      <p:sp>
        <p:nvSpPr>
          <p:cNvPr id="4" name="TextBox 3">
            <a:extLst>
              <a:ext uri="{FF2B5EF4-FFF2-40B4-BE49-F238E27FC236}">
                <a16:creationId xmlns:a16="http://schemas.microsoft.com/office/drawing/2014/main" id="{A7CE7D83-9710-4D81-8220-8D6B6269511F}"/>
              </a:ext>
            </a:extLst>
          </p:cNvPr>
          <p:cNvSpPr txBox="1"/>
          <p:nvPr/>
        </p:nvSpPr>
        <p:spPr>
          <a:xfrm>
            <a:off x="922276" y="6356725"/>
            <a:ext cx="10347448" cy="369332"/>
          </a:xfrm>
          <a:prstGeom prst="rect">
            <a:avLst/>
          </a:prstGeom>
          <a:noFill/>
        </p:spPr>
        <p:txBody>
          <a:bodyPr wrap="none" rtlCol="0">
            <a:spAutoFit/>
          </a:bodyPr>
          <a:lstStyle/>
          <a:p>
            <a:r>
              <a:rPr lang="en-US" i="1" dirty="0"/>
              <a:t>Distribution of registered participants by nationality (for those who provided this information at registration)</a:t>
            </a:r>
          </a:p>
        </p:txBody>
      </p:sp>
    </p:spTree>
    <p:extLst>
      <p:ext uri="{BB962C8B-B14F-4D97-AF65-F5344CB8AC3E}">
        <p14:creationId xmlns:p14="http://schemas.microsoft.com/office/powerpoint/2010/main" val="98118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F014-80C1-4A6E-9C2F-A09228A16423}"/>
              </a:ext>
            </a:extLst>
          </p:cNvPr>
          <p:cNvSpPr>
            <a:spLocks noGrp="1"/>
          </p:cNvSpPr>
          <p:nvPr>
            <p:ph type="title"/>
          </p:nvPr>
        </p:nvSpPr>
        <p:spPr/>
        <p:txBody>
          <a:bodyPr/>
          <a:lstStyle/>
          <a:p>
            <a:r>
              <a:rPr lang="en-US" dirty="0"/>
              <a:t>Results (so far) on MWI</a:t>
            </a:r>
          </a:p>
        </p:txBody>
      </p:sp>
      <p:pic>
        <p:nvPicPr>
          <p:cNvPr id="6" name="Picture 5">
            <a:extLst>
              <a:ext uri="{FF2B5EF4-FFF2-40B4-BE49-F238E27FC236}">
                <a16:creationId xmlns:a16="http://schemas.microsoft.com/office/drawing/2014/main" id="{58FF03F2-1D97-4958-BA3E-34E703A1A270}"/>
              </a:ext>
            </a:extLst>
          </p:cNvPr>
          <p:cNvPicPr>
            <a:picLocks noChangeAspect="1"/>
          </p:cNvPicPr>
          <p:nvPr/>
        </p:nvPicPr>
        <p:blipFill>
          <a:blip r:embed="rId3"/>
          <a:stretch>
            <a:fillRect/>
          </a:stretch>
        </p:blipFill>
        <p:spPr>
          <a:xfrm>
            <a:off x="5890594" y="2907091"/>
            <a:ext cx="5011578" cy="3909667"/>
          </a:xfrm>
          <a:prstGeom prst="rect">
            <a:avLst/>
          </a:prstGeom>
        </p:spPr>
      </p:pic>
      <p:sp>
        <p:nvSpPr>
          <p:cNvPr id="7" name="Content Placeholder 2">
            <a:extLst>
              <a:ext uri="{FF2B5EF4-FFF2-40B4-BE49-F238E27FC236}">
                <a16:creationId xmlns:a16="http://schemas.microsoft.com/office/drawing/2014/main" id="{2B783BCC-9A0C-41C8-A509-1359623DBFE2}"/>
              </a:ext>
            </a:extLst>
          </p:cNvPr>
          <p:cNvSpPr>
            <a:spLocks noGrp="1"/>
          </p:cNvSpPr>
          <p:nvPr>
            <p:ph idx="1"/>
          </p:nvPr>
        </p:nvSpPr>
        <p:spPr>
          <a:xfrm>
            <a:off x="838200" y="1825625"/>
            <a:ext cx="11176246" cy="4351338"/>
          </a:xfrm>
        </p:spPr>
        <p:txBody>
          <a:bodyPr/>
          <a:lstStyle/>
          <a:p>
            <a:pPr marL="0" indent="0">
              <a:buNone/>
            </a:pPr>
            <a:r>
              <a:rPr lang="en-US" sz="3200" dirty="0"/>
              <a:t>Slightly better than the best of 10 algorithms</a:t>
            </a:r>
          </a:p>
          <a:p>
            <a:pPr marL="0" indent="0">
              <a:buNone/>
            </a:pPr>
            <a:r>
              <a:rPr lang="en-US" sz="3200" dirty="0"/>
              <a:t>Good results on all metrics</a:t>
            </a:r>
          </a:p>
          <a:p>
            <a:pPr marL="0" indent="0">
              <a:buNone/>
            </a:pPr>
            <a:endParaRPr lang="en-US" dirty="0"/>
          </a:p>
        </p:txBody>
      </p:sp>
      <p:grpSp>
        <p:nvGrpSpPr>
          <p:cNvPr id="11" name="Group 10">
            <a:extLst>
              <a:ext uri="{FF2B5EF4-FFF2-40B4-BE49-F238E27FC236}">
                <a16:creationId xmlns:a16="http://schemas.microsoft.com/office/drawing/2014/main" id="{FFB6C9D3-DF71-4BBC-988B-57BA5DF4B3B2}"/>
              </a:ext>
            </a:extLst>
          </p:cNvPr>
          <p:cNvGrpSpPr/>
          <p:nvPr/>
        </p:nvGrpSpPr>
        <p:grpSpPr>
          <a:xfrm>
            <a:off x="1828460" y="3041408"/>
            <a:ext cx="3627988" cy="3392977"/>
            <a:chOff x="815733" y="3041407"/>
            <a:chExt cx="3627988" cy="3392977"/>
          </a:xfrm>
        </p:grpSpPr>
        <p:grpSp>
          <p:nvGrpSpPr>
            <p:cNvPr id="10" name="Group 9">
              <a:extLst>
                <a:ext uri="{FF2B5EF4-FFF2-40B4-BE49-F238E27FC236}">
                  <a16:creationId xmlns:a16="http://schemas.microsoft.com/office/drawing/2014/main" id="{15913937-7470-40F5-8AB0-5E6A1A06B893}"/>
                </a:ext>
              </a:extLst>
            </p:cNvPr>
            <p:cNvGrpSpPr/>
            <p:nvPr/>
          </p:nvGrpSpPr>
          <p:grpSpPr>
            <a:xfrm>
              <a:off x="815733" y="3041407"/>
              <a:ext cx="3627988" cy="3392977"/>
              <a:chOff x="1091037" y="3011911"/>
              <a:chExt cx="3627988" cy="3392977"/>
            </a:xfrm>
          </p:grpSpPr>
          <p:pic>
            <p:nvPicPr>
              <p:cNvPr id="5" name="Picture 4">
                <a:extLst>
                  <a:ext uri="{FF2B5EF4-FFF2-40B4-BE49-F238E27FC236}">
                    <a16:creationId xmlns:a16="http://schemas.microsoft.com/office/drawing/2014/main" id="{4357402E-63A0-4E3F-B97D-5064A38147BD}"/>
                  </a:ext>
                </a:extLst>
              </p:cNvPr>
              <p:cNvPicPr>
                <a:picLocks noChangeAspect="1"/>
              </p:cNvPicPr>
              <p:nvPr/>
            </p:nvPicPr>
            <p:blipFill>
              <a:blip r:embed="rId4"/>
              <a:stretch>
                <a:fillRect/>
              </a:stretch>
            </p:blipFill>
            <p:spPr>
              <a:xfrm>
                <a:off x="1091037" y="3011911"/>
                <a:ext cx="3627988" cy="3392977"/>
              </a:xfrm>
              <a:prstGeom prst="rect">
                <a:avLst/>
              </a:prstGeom>
            </p:spPr>
          </p:pic>
          <p:sp>
            <p:nvSpPr>
              <p:cNvPr id="9" name="Rectangle 8">
                <a:extLst>
                  <a:ext uri="{FF2B5EF4-FFF2-40B4-BE49-F238E27FC236}">
                    <a16:creationId xmlns:a16="http://schemas.microsoft.com/office/drawing/2014/main" id="{5E4863FB-F6E3-4490-AE8F-10F6665420B3}"/>
                  </a:ext>
                </a:extLst>
              </p:cNvPr>
              <p:cNvSpPr/>
              <p:nvPr/>
            </p:nvSpPr>
            <p:spPr>
              <a:xfrm>
                <a:off x="2670629" y="3164114"/>
                <a:ext cx="1886857" cy="333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Score</a:t>
                </a:r>
              </a:p>
            </p:txBody>
          </p:sp>
        </p:gr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D80B2FA-B4EE-4C7D-866B-7D1DA4461E4A}"/>
                    </a:ext>
                  </a:extLst>
                </p14:cNvPr>
                <p14:cNvContentPartPr/>
                <p14:nvPr/>
              </p14:nvContentPartPr>
              <p14:xfrm>
                <a:off x="964956" y="5254338"/>
                <a:ext cx="1281600" cy="240"/>
              </p14:xfrm>
            </p:contentPart>
          </mc:Choice>
          <mc:Fallback xmlns="">
            <p:pic>
              <p:nvPicPr>
                <p:cNvPr id="4" name="Ink 3">
                  <a:extLst>
                    <a:ext uri="{FF2B5EF4-FFF2-40B4-BE49-F238E27FC236}">
                      <a16:creationId xmlns:a16="http://schemas.microsoft.com/office/drawing/2014/main" id="{3D80B2FA-B4EE-4C7D-866B-7D1DA4461E4A}"/>
                    </a:ext>
                  </a:extLst>
                </p:cNvPr>
                <p:cNvPicPr/>
                <p:nvPr/>
              </p:nvPicPr>
              <p:blipFill>
                <a:blip r:embed="rId6"/>
                <a:stretch>
                  <a:fillRect/>
                </a:stretch>
              </p:blipFill>
              <p:spPr>
                <a:xfrm>
                  <a:off x="940836" y="5222418"/>
                  <a:ext cx="13291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41FE782-22AE-4962-8D30-E4E8795FA808}"/>
                    </a:ext>
                  </a:extLst>
                </p14:cNvPr>
                <p14:cNvContentPartPr/>
                <p14:nvPr/>
              </p14:nvContentPartPr>
              <p14:xfrm>
                <a:off x="1007465" y="5390658"/>
                <a:ext cx="1195200" cy="42000"/>
              </p14:xfrm>
            </p:contentPart>
          </mc:Choice>
          <mc:Fallback xmlns="">
            <p:pic>
              <p:nvPicPr>
                <p:cNvPr id="8" name="Ink 7">
                  <a:extLst>
                    <a:ext uri="{FF2B5EF4-FFF2-40B4-BE49-F238E27FC236}">
                      <a16:creationId xmlns:a16="http://schemas.microsoft.com/office/drawing/2014/main" id="{D41FE782-22AE-4962-8D30-E4E8795FA808}"/>
                    </a:ext>
                  </a:extLst>
                </p:cNvPr>
                <p:cNvPicPr/>
                <p:nvPr/>
              </p:nvPicPr>
              <p:blipFill>
                <a:blip r:embed="rId8"/>
                <a:stretch>
                  <a:fillRect/>
                </a:stretch>
              </p:blipFill>
              <p:spPr>
                <a:xfrm>
                  <a:off x="983345" y="5342914"/>
                  <a:ext cx="1242720" cy="137487"/>
                </a:xfrm>
                <a:prstGeom prst="rect">
                  <a:avLst/>
                </a:prstGeom>
              </p:spPr>
            </p:pic>
          </mc:Fallback>
        </mc:AlternateContent>
      </p:grpSp>
    </p:spTree>
    <p:extLst>
      <p:ext uri="{BB962C8B-B14F-4D97-AF65-F5344CB8AC3E}">
        <p14:creationId xmlns:p14="http://schemas.microsoft.com/office/powerpoint/2010/main" val="6610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149C-258B-47F4-A0A3-539D543C14A2}"/>
              </a:ext>
            </a:extLst>
          </p:cNvPr>
          <p:cNvSpPr>
            <a:spLocks noGrp="1"/>
          </p:cNvSpPr>
          <p:nvPr>
            <p:ph type="title"/>
          </p:nvPr>
        </p:nvSpPr>
        <p:spPr>
          <a:xfrm>
            <a:off x="838199" y="365125"/>
            <a:ext cx="11011293" cy="1325563"/>
          </a:xfrm>
        </p:spPr>
        <p:txBody>
          <a:bodyPr/>
          <a:lstStyle/>
          <a:p>
            <a:r>
              <a:rPr lang="en-US" dirty="0"/>
              <a:t>Experts – Advanced search for a solution (IDN)</a:t>
            </a:r>
          </a:p>
        </p:txBody>
      </p:sp>
      <p:sp>
        <p:nvSpPr>
          <p:cNvPr id="3" name="Content Placeholder 2">
            <a:extLst>
              <a:ext uri="{FF2B5EF4-FFF2-40B4-BE49-F238E27FC236}">
                <a16:creationId xmlns:a16="http://schemas.microsoft.com/office/drawing/2014/main" id="{766B8CCE-333A-4174-9433-44A47965B97A}"/>
              </a:ext>
            </a:extLst>
          </p:cNvPr>
          <p:cNvSpPr>
            <a:spLocks noGrp="1"/>
          </p:cNvSpPr>
          <p:nvPr>
            <p:ph idx="1"/>
          </p:nvPr>
        </p:nvSpPr>
        <p:spPr/>
        <p:txBody>
          <a:bodyPr>
            <a:normAutofit fontScale="92500"/>
          </a:bodyPr>
          <a:lstStyle/>
          <a:p>
            <a:r>
              <a:rPr lang="en-US" sz="3200" dirty="0"/>
              <a:t>Intuition: a click-through rate (CTR) </a:t>
            </a:r>
            <a:r>
              <a:rPr lang="en-US" sz="3200" dirty="0">
                <a:hlinkClick r:id="rId3"/>
              </a:rPr>
              <a:t>model</a:t>
            </a:r>
            <a:r>
              <a:rPr lang="en-US" sz="3200" dirty="0"/>
              <a:t> developed for Google Play Store’s recommender system could be a good option</a:t>
            </a:r>
          </a:p>
          <a:p>
            <a:pPr lvl="1"/>
            <a:r>
              <a:rPr lang="en-US" sz="2800" dirty="0"/>
              <a:t>High dimensional datasets of primarily binary features; binary label </a:t>
            </a:r>
          </a:p>
          <a:p>
            <a:r>
              <a:rPr lang="en-US" sz="3200" dirty="0"/>
              <a:t>Combines the strengths of </a:t>
            </a:r>
            <a:r>
              <a:rPr lang="en-US" sz="3200" i="1" dirty="0"/>
              <a:t>wide</a:t>
            </a:r>
            <a:r>
              <a:rPr lang="en-US" sz="3200" dirty="0"/>
              <a:t> and </a:t>
            </a:r>
            <a:r>
              <a:rPr lang="en-US" sz="3200" i="1" dirty="0"/>
              <a:t>deep</a:t>
            </a:r>
            <a:r>
              <a:rPr lang="en-US" sz="3200" dirty="0"/>
              <a:t> neural networks</a:t>
            </a:r>
          </a:p>
          <a:p>
            <a:r>
              <a:rPr lang="en-US" sz="3200" dirty="0"/>
              <a:t>But requires a priori decision of which interaction terms the model will consider </a:t>
            </a:r>
            <a:r>
              <a:rPr lang="en-US" sz="3200" dirty="0">
                <a:sym typeface="Wingdings" panose="05000000000000000000" pitchFamily="2" charset="2"/>
              </a:rPr>
              <a:t> impractical (</a:t>
            </a:r>
            <a:r>
              <a:rPr lang="en-US" sz="3200" dirty="0"/>
              <a:t>too many features to consider interaction between all possible pairs)</a:t>
            </a:r>
          </a:p>
          <a:p>
            <a:r>
              <a:rPr lang="en-US" sz="3200" dirty="0"/>
              <a:t>Solution: Deep Factorization Machine (</a:t>
            </a:r>
            <a:r>
              <a:rPr lang="en-US" sz="3200" dirty="0" err="1"/>
              <a:t>DeepFM</a:t>
            </a:r>
            <a:r>
              <a:rPr lang="en-US" sz="3200" dirty="0"/>
              <a:t>) by </a:t>
            </a:r>
            <a:r>
              <a:rPr lang="en-US" sz="3200" dirty="0">
                <a:hlinkClick r:id="rId4"/>
              </a:rPr>
              <a:t>Guo et al.</a:t>
            </a:r>
            <a:r>
              <a:rPr lang="en-US" sz="3200" dirty="0"/>
              <a:t> applied to IDN </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163034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994F-BF31-4D08-A8B0-8A5D4752D631}"/>
              </a:ext>
            </a:extLst>
          </p:cNvPr>
          <p:cNvSpPr>
            <a:spLocks noGrp="1"/>
          </p:cNvSpPr>
          <p:nvPr>
            <p:ph type="title"/>
          </p:nvPr>
        </p:nvSpPr>
        <p:spPr/>
        <p:txBody>
          <a:bodyPr/>
          <a:lstStyle/>
          <a:p>
            <a:r>
              <a:rPr lang="en-US" dirty="0"/>
              <a:t>The 2014 call for a Data Revolution </a:t>
            </a:r>
          </a:p>
        </p:txBody>
      </p:sp>
      <p:sp>
        <p:nvSpPr>
          <p:cNvPr id="3" name="Content Placeholder 2">
            <a:extLst>
              <a:ext uri="{FF2B5EF4-FFF2-40B4-BE49-F238E27FC236}">
                <a16:creationId xmlns:a16="http://schemas.microsoft.com/office/drawing/2014/main" id="{B93278D3-B248-4172-BBE6-3EC844C0E1A8}"/>
              </a:ext>
            </a:extLst>
          </p:cNvPr>
          <p:cNvSpPr>
            <a:spLocks noGrp="1"/>
          </p:cNvSpPr>
          <p:nvPr>
            <p:ph idx="1"/>
          </p:nvPr>
        </p:nvSpPr>
        <p:spPr>
          <a:xfrm>
            <a:off x="838200" y="1825625"/>
            <a:ext cx="6516329" cy="4351338"/>
          </a:xfrm>
        </p:spPr>
        <p:txBody>
          <a:bodyPr>
            <a:normAutofit/>
          </a:bodyPr>
          <a:lstStyle/>
          <a:p>
            <a:r>
              <a:rPr lang="en-US" sz="3600" dirty="0">
                <a:solidFill>
                  <a:srgbClr val="00B0F0"/>
                </a:solidFill>
              </a:rPr>
              <a:t>Use data differently </a:t>
            </a:r>
            <a:r>
              <a:rPr lang="en-US" sz="3600" dirty="0">
                <a:solidFill>
                  <a:schemeClr val="accent1">
                    <a:lumMod val="40000"/>
                    <a:lumOff val="60000"/>
                  </a:schemeClr>
                </a:solidFill>
              </a:rPr>
              <a:t>(innovate)</a:t>
            </a:r>
          </a:p>
          <a:p>
            <a:pPr lvl="1"/>
            <a:r>
              <a:rPr lang="en-US" sz="3200" dirty="0"/>
              <a:t>New tools and methods </a:t>
            </a:r>
            <a:r>
              <a:rPr lang="en-US" sz="3200" dirty="0">
                <a:sym typeface="Wingdings" panose="05000000000000000000" pitchFamily="2" charset="2"/>
              </a:rPr>
              <a:t> A comparative assessment of machine learning algorithms</a:t>
            </a:r>
            <a:endParaRPr lang="en-US" sz="3200" dirty="0"/>
          </a:p>
          <a:p>
            <a:r>
              <a:rPr lang="en-US" sz="3600" dirty="0">
                <a:solidFill>
                  <a:srgbClr val="00B0F0"/>
                </a:solidFill>
              </a:rPr>
              <a:t>Use different data </a:t>
            </a:r>
            <a:r>
              <a:rPr lang="en-US" sz="3600" dirty="0">
                <a:solidFill>
                  <a:schemeClr val="accent1">
                    <a:lumMod val="40000"/>
                    <a:lumOff val="60000"/>
                  </a:schemeClr>
                </a:solidFill>
              </a:rPr>
              <a:t>(big data, …)</a:t>
            </a:r>
          </a:p>
          <a:p>
            <a:pPr lvl="1"/>
            <a:r>
              <a:rPr lang="en-US" sz="3200" dirty="0"/>
              <a:t>Text as data </a:t>
            </a:r>
            <a:r>
              <a:rPr lang="en-US" sz="3200" dirty="0">
                <a:sym typeface="Wingdings" panose="05000000000000000000" pitchFamily="2" charset="2"/>
              </a:rPr>
              <a:t> Topic modeling applied to the World Bank Documents and Reports corpus</a:t>
            </a:r>
            <a:endParaRPr lang="en-US" sz="3200" dirty="0"/>
          </a:p>
        </p:txBody>
      </p:sp>
      <p:pic>
        <p:nvPicPr>
          <p:cNvPr id="4" name="Picture 3">
            <a:extLst>
              <a:ext uri="{FF2B5EF4-FFF2-40B4-BE49-F238E27FC236}">
                <a16:creationId xmlns:a16="http://schemas.microsoft.com/office/drawing/2014/main" id="{0DD98067-C0CC-4FE9-BCBA-C8515D3EDA37}"/>
              </a:ext>
            </a:extLst>
          </p:cNvPr>
          <p:cNvPicPr>
            <a:picLocks noChangeAspect="1"/>
          </p:cNvPicPr>
          <p:nvPr/>
        </p:nvPicPr>
        <p:blipFill>
          <a:blip r:embed="rId3"/>
          <a:stretch>
            <a:fillRect/>
          </a:stretch>
        </p:blipFill>
        <p:spPr>
          <a:xfrm>
            <a:off x="7939342" y="1952625"/>
            <a:ext cx="3071557" cy="3859923"/>
          </a:xfrm>
          <a:prstGeom prst="rect">
            <a:avLst/>
          </a:prstGeom>
        </p:spPr>
      </p:pic>
    </p:spTree>
    <p:extLst>
      <p:ext uri="{BB962C8B-B14F-4D97-AF65-F5344CB8AC3E}">
        <p14:creationId xmlns:p14="http://schemas.microsoft.com/office/powerpoint/2010/main" val="2051201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3F95-307F-4C71-BA60-79D4D7C4E82A}"/>
              </a:ext>
            </a:extLst>
          </p:cNvPr>
          <p:cNvSpPr>
            <a:spLocks noGrp="1"/>
          </p:cNvSpPr>
          <p:nvPr>
            <p:ph type="title"/>
          </p:nvPr>
        </p:nvSpPr>
        <p:spPr/>
        <p:txBody>
          <a:bodyPr/>
          <a:lstStyle/>
          <a:p>
            <a:r>
              <a:rPr lang="en-US" dirty="0"/>
              <a:t>Automated Machine Learning (</a:t>
            </a:r>
            <a:r>
              <a:rPr lang="en-US" dirty="0" err="1"/>
              <a:t>AutoML</a:t>
            </a:r>
            <a:r>
              <a:rPr lang="en-US" dirty="0"/>
              <a:t>)</a:t>
            </a:r>
          </a:p>
        </p:txBody>
      </p:sp>
      <p:sp>
        <p:nvSpPr>
          <p:cNvPr id="3" name="Content Placeholder 2">
            <a:extLst>
              <a:ext uri="{FF2B5EF4-FFF2-40B4-BE49-F238E27FC236}">
                <a16:creationId xmlns:a16="http://schemas.microsoft.com/office/drawing/2014/main" id="{EF1D28F1-ADE4-4B7D-9EF5-D0D2CCBAF524}"/>
              </a:ext>
            </a:extLst>
          </p:cNvPr>
          <p:cNvSpPr>
            <a:spLocks noGrp="1"/>
          </p:cNvSpPr>
          <p:nvPr>
            <p:ph idx="1"/>
          </p:nvPr>
        </p:nvSpPr>
        <p:spPr>
          <a:xfrm>
            <a:off x="838200" y="1825625"/>
            <a:ext cx="10690412" cy="4751638"/>
          </a:xfrm>
        </p:spPr>
        <p:txBody>
          <a:bodyPr>
            <a:normAutofit/>
          </a:bodyPr>
          <a:lstStyle/>
          <a:p>
            <a:r>
              <a:rPr lang="en-US" sz="3200" dirty="0"/>
              <a:t>Goal: let non-experts build prediction models, and make model fitting less tedious</a:t>
            </a:r>
          </a:p>
          <a:p>
            <a:r>
              <a:rPr lang="en-US" sz="3200" dirty="0"/>
              <a:t>Let the machine build the best possible “pipeline” of pre-processing, feature (=predictor) construction and selection, model selection, and parameter optimization</a:t>
            </a:r>
          </a:p>
          <a:p>
            <a:r>
              <a:rPr lang="en-US" sz="3200" dirty="0"/>
              <a:t>Using </a:t>
            </a:r>
            <a:r>
              <a:rPr lang="en-US" sz="3200" dirty="0">
                <a:hlinkClick r:id="rId3"/>
              </a:rPr>
              <a:t>TPOT</a:t>
            </a:r>
            <a:r>
              <a:rPr lang="en-US" sz="3200" dirty="0"/>
              <a:t>, an open source python framework</a:t>
            </a:r>
          </a:p>
          <a:p>
            <a:r>
              <a:rPr lang="en-US" sz="3200" dirty="0"/>
              <a:t>Not brute force: optimization by genetic programming</a:t>
            </a:r>
          </a:p>
          <a:p>
            <a:r>
              <a:rPr lang="en-US" sz="3200" dirty="0"/>
              <a:t>Starts with 100 randomly generated pipelines; select the top 20; mutate each into 5 offspring (new generation); repeat</a:t>
            </a:r>
          </a:p>
          <a:p>
            <a:endParaRPr lang="en-US" sz="3200" dirty="0"/>
          </a:p>
          <a:p>
            <a:endParaRPr lang="en-US" sz="3200" dirty="0"/>
          </a:p>
          <a:p>
            <a:pPr marL="0" indent="0">
              <a:buNone/>
            </a:pPr>
            <a:endParaRPr lang="en-US" sz="3200" dirty="0"/>
          </a:p>
        </p:txBody>
      </p:sp>
    </p:spTree>
    <p:extLst>
      <p:ext uri="{BB962C8B-B14F-4D97-AF65-F5344CB8AC3E}">
        <p14:creationId xmlns:p14="http://schemas.microsoft.com/office/powerpoint/2010/main" val="25130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71E6-4EB4-499B-B3F1-1A0233F3B949}"/>
              </a:ext>
            </a:extLst>
          </p:cNvPr>
          <p:cNvSpPr>
            <a:spLocks noGrp="1"/>
          </p:cNvSpPr>
          <p:nvPr>
            <p:ph type="title"/>
          </p:nvPr>
        </p:nvSpPr>
        <p:spPr/>
        <p:txBody>
          <a:bodyPr/>
          <a:lstStyle/>
          <a:p>
            <a:r>
              <a:rPr lang="en-US" dirty="0"/>
              <a:t>Automated Machine Learning - TPOT</a:t>
            </a:r>
          </a:p>
        </p:txBody>
      </p:sp>
      <p:pic>
        <p:nvPicPr>
          <p:cNvPr id="3074" name="Picture 2" descr="https://raw.githubusercontent.com/rhiever/tpot/master/images/tpot-ml-pipeline.png">
            <a:extLst>
              <a:ext uri="{FF2B5EF4-FFF2-40B4-BE49-F238E27FC236}">
                <a16:creationId xmlns:a16="http://schemas.microsoft.com/office/drawing/2014/main" id="{7EF26247-8772-4C3B-8AA3-CD7D134FE3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426" y="1528668"/>
            <a:ext cx="10278030" cy="48887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6F7CB98-F81B-46F1-A823-77A543A3B2FB}"/>
              </a:ext>
            </a:extLst>
          </p:cNvPr>
          <p:cNvSpPr/>
          <p:nvPr/>
        </p:nvSpPr>
        <p:spPr>
          <a:xfrm>
            <a:off x="6486152" y="6012231"/>
            <a:ext cx="3666196" cy="369332"/>
          </a:xfrm>
          <a:prstGeom prst="rect">
            <a:avLst/>
          </a:prstGeom>
        </p:spPr>
        <p:txBody>
          <a:bodyPr wrap="none">
            <a:spAutoFit/>
          </a:bodyPr>
          <a:lstStyle/>
          <a:p>
            <a:r>
              <a:rPr lang="en-US" dirty="0">
                <a:hlinkClick r:id="rId4"/>
              </a:rPr>
              <a:t>https://github.com/EpistasisLab/tpot</a:t>
            </a:r>
            <a:endParaRPr lang="en-US" dirty="0"/>
          </a:p>
        </p:txBody>
      </p:sp>
    </p:spTree>
    <p:extLst>
      <p:ext uri="{BB962C8B-B14F-4D97-AF65-F5344CB8AC3E}">
        <p14:creationId xmlns:p14="http://schemas.microsoft.com/office/powerpoint/2010/main" val="2660763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3F95-307F-4C71-BA60-79D4D7C4E82A}"/>
              </a:ext>
            </a:extLst>
          </p:cNvPr>
          <p:cNvSpPr>
            <a:spLocks noGrp="1"/>
          </p:cNvSpPr>
          <p:nvPr>
            <p:ph type="title"/>
          </p:nvPr>
        </p:nvSpPr>
        <p:spPr/>
        <p:txBody>
          <a:bodyPr/>
          <a:lstStyle/>
          <a:p>
            <a:r>
              <a:rPr lang="en-US" dirty="0"/>
              <a:t>Automated Machine Learning applied to IDN</a:t>
            </a:r>
          </a:p>
        </p:txBody>
      </p:sp>
      <p:sp>
        <p:nvSpPr>
          <p:cNvPr id="3" name="Content Placeholder 2">
            <a:extLst>
              <a:ext uri="{FF2B5EF4-FFF2-40B4-BE49-F238E27FC236}">
                <a16:creationId xmlns:a16="http://schemas.microsoft.com/office/drawing/2014/main" id="{EF1D28F1-ADE4-4B7D-9EF5-D0D2CCBAF524}"/>
              </a:ext>
            </a:extLst>
          </p:cNvPr>
          <p:cNvSpPr>
            <a:spLocks noGrp="1"/>
          </p:cNvSpPr>
          <p:nvPr>
            <p:ph idx="1"/>
          </p:nvPr>
        </p:nvSpPr>
        <p:spPr>
          <a:xfrm>
            <a:off x="838200" y="1825625"/>
            <a:ext cx="10515600" cy="4751638"/>
          </a:xfrm>
        </p:spPr>
        <p:txBody>
          <a:bodyPr>
            <a:normAutofit/>
          </a:bodyPr>
          <a:lstStyle/>
          <a:p>
            <a:r>
              <a:rPr lang="en-US" sz="3200" dirty="0"/>
              <a:t>A few lines of code, but a computationally intensive process (thousands of models are tested) </a:t>
            </a:r>
          </a:p>
          <a:p>
            <a:r>
              <a:rPr lang="en-US" sz="3200" dirty="0"/>
              <a:t>~2 days on a 32-processors server (200 generations)</a:t>
            </a:r>
          </a:p>
          <a:p>
            <a:r>
              <a:rPr lang="en-US" sz="3200" dirty="0"/>
              <a:t>TPOT returns a python script that implements the best pipeline </a:t>
            </a:r>
          </a:p>
          <a:p>
            <a:pPr lvl="1"/>
            <a:r>
              <a:rPr lang="en-US" sz="2800" dirty="0"/>
              <a:t>IDN </a:t>
            </a:r>
            <a:r>
              <a:rPr lang="en-US" sz="2800" dirty="0">
                <a:sym typeface="Wingdings" panose="05000000000000000000" pitchFamily="2" charset="2"/>
              </a:rPr>
              <a:t> </a:t>
            </a:r>
            <a:r>
              <a:rPr lang="en-US" sz="2800" dirty="0"/>
              <a:t>6 pre-processing steps including some non-standard ones (creation of synthetic features), then </a:t>
            </a:r>
            <a:r>
              <a:rPr lang="en-US" sz="2800" dirty="0" err="1"/>
              <a:t>XGBoost</a:t>
            </a:r>
            <a:r>
              <a:rPr lang="en-US" sz="2800" dirty="0"/>
              <a:t> (models assessed on </a:t>
            </a:r>
            <a:r>
              <a:rPr lang="en-US" sz="2800" i="1" dirty="0"/>
              <a:t>f1</a:t>
            </a:r>
            <a:r>
              <a:rPr lang="en-US" sz="2800" dirty="0"/>
              <a:t> measure)</a:t>
            </a:r>
          </a:p>
          <a:p>
            <a:r>
              <a:rPr lang="en-US" sz="3200" dirty="0"/>
              <a:t>A counter-intuitive pipeline; it works, but not clear why</a:t>
            </a:r>
          </a:p>
        </p:txBody>
      </p:sp>
    </p:spTree>
    <p:extLst>
      <p:ext uri="{BB962C8B-B14F-4D97-AF65-F5344CB8AC3E}">
        <p14:creationId xmlns:p14="http://schemas.microsoft.com/office/powerpoint/2010/main" val="297354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E042-7343-4AF7-9638-11F6F93C6679}"/>
              </a:ext>
            </a:extLst>
          </p:cNvPr>
          <p:cNvSpPr>
            <a:spLocks noGrp="1"/>
          </p:cNvSpPr>
          <p:nvPr>
            <p:ph type="title"/>
          </p:nvPr>
        </p:nvSpPr>
        <p:spPr>
          <a:xfrm>
            <a:off x="838200" y="365125"/>
            <a:ext cx="10789024" cy="1325563"/>
          </a:xfrm>
        </p:spPr>
        <p:txBody>
          <a:bodyPr/>
          <a:lstStyle/>
          <a:p>
            <a:r>
              <a:rPr lang="en-US" dirty="0"/>
              <a:t>Results: </a:t>
            </a:r>
            <a:r>
              <a:rPr lang="en-US" dirty="0" err="1"/>
              <a:t>DeepFM</a:t>
            </a:r>
            <a:r>
              <a:rPr lang="en-US" dirty="0"/>
              <a:t>, TPOT, and some others (IDN)</a:t>
            </a:r>
          </a:p>
        </p:txBody>
      </p:sp>
      <p:graphicFrame>
        <p:nvGraphicFramePr>
          <p:cNvPr id="9" name="Table 8">
            <a:extLst>
              <a:ext uri="{FF2B5EF4-FFF2-40B4-BE49-F238E27FC236}">
                <a16:creationId xmlns:a16="http://schemas.microsoft.com/office/drawing/2014/main" id="{F4710C22-2B7C-4954-895D-A0B22D05DC83}"/>
              </a:ext>
            </a:extLst>
          </p:cNvPr>
          <p:cNvGraphicFramePr>
            <a:graphicFrameLocks noGrp="1"/>
          </p:cNvGraphicFramePr>
          <p:nvPr>
            <p:extLst>
              <p:ext uri="{D42A27DB-BD31-4B8C-83A1-F6EECF244321}">
                <p14:modId xmlns:p14="http://schemas.microsoft.com/office/powerpoint/2010/main" val="1095328986"/>
              </p:ext>
            </p:extLst>
          </p:nvPr>
        </p:nvGraphicFramePr>
        <p:xfrm>
          <a:off x="945079" y="1657487"/>
          <a:ext cx="10515602" cy="3701415"/>
        </p:xfrm>
        <a:graphic>
          <a:graphicData uri="http://schemas.openxmlformats.org/drawingml/2006/table">
            <a:tbl>
              <a:tblPr/>
              <a:tblGrid>
                <a:gridCol w="3519345">
                  <a:extLst>
                    <a:ext uri="{9D8B030D-6E8A-4147-A177-3AD203B41FA5}">
                      <a16:colId xmlns:a16="http://schemas.microsoft.com/office/drawing/2014/main" val="60619618"/>
                    </a:ext>
                  </a:extLst>
                </a:gridCol>
                <a:gridCol w="950258">
                  <a:extLst>
                    <a:ext uri="{9D8B030D-6E8A-4147-A177-3AD203B41FA5}">
                      <a16:colId xmlns:a16="http://schemas.microsoft.com/office/drawing/2014/main" val="1326066552"/>
                    </a:ext>
                  </a:extLst>
                </a:gridCol>
                <a:gridCol w="824753">
                  <a:extLst>
                    <a:ext uri="{9D8B030D-6E8A-4147-A177-3AD203B41FA5}">
                      <a16:colId xmlns:a16="http://schemas.microsoft.com/office/drawing/2014/main" val="2424857656"/>
                    </a:ext>
                  </a:extLst>
                </a:gridCol>
                <a:gridCol w="950259">
                  <a:extLst>
                    <a:ext uri="{9D8B030D-6E8A-4147-A177-3AD203B41FA5}">
                      <a16:colId xmlns:a16="http://schemas.microsoft.com/office/drawing/2014/main" val="2953935160"/>
                    </a:ext>
                  </a:extLst>
                </a:gridCol>
                <a:gridCol w="788894">
                  <a:extLst>
                    <a:ext uri="{9D8B030D-6E8A-4147-A177-3AD203B41FA5}">
                      <a16:colId xmlns:a16="http://schemas.microsoft.com/office/drawing/2014/main" val="3590600805"/>
                    </a:ext>
                  </a:extLst>
                </a:gridCol>
                <a:gridCol w="896471">
                  <a:extLst>
                    <a:ext uri="{9D8B030D-6E8A-4147-A177-3AD203B41FA5}">
                      <a16:colId xmlns:a16="http://schemas.microsoft.com/office/drawing/2014/main" val="2354219021"/>
                    </a:ext>
                  </a:extLst>
                </a:gridCol>
                <a:gridCol w="806823">
                  <a:extLst>
                    <a:ext uri="{9D8B030D-6E8A-4147-A177-3AD203B41FA5}">
                      <a16:colId xmlns:a16="http://schemas.microsoft.com/office/drawing/2014/main" val="2514623769"/>
                    </a:ext>
                  </a:extLst>
                </a:gridCol>
                <a:gridCol w="878542">
                  <a:extLst>
                    <a:ext uri="{9D8B030D-6E8A-4147-A177-3AD203B41FA5}">
                      <a16:colId xmlns:a16="http://schemas.microsoft.com/office/drawing/2014/main" val="2515057354"/>
                    </a:ext>
                  </a:extLst>
                </a:gridCol>
                <a:gridCol w="900257">
                  <a:extLst>
                    <a:ext uri="{9D8B030D-6E8A-4147-A177-3AD203B41FA5}">
                      <a16:colId xmlns:a16="http://schemas.microsoft.com/office/drawing/2014/main" val="24643483"/>
                    </a:ext>
                  </a:extLst>
                </a:gridCol>
              </a:tblGrid>
              <a:tr h="476298">
                <a:tc>
                  <a:txBody>
                    <a:bodyPr/>
                    <a:lstStyle/>
                    <a:p>
                      <a:pPr algn="l" fontAlgn="ctr"/>
                      <a:r>
                        <a:rPr lang="en-US" sz="1600" b="0" i="0" u="none" strike="noStrike" dirty="0">
                          <a:solidFill>
                            <a:srgbClr val="000000"/>
                          </a:solidFill>
                          <a:effectLst/>
                          <a:latin typeface="+mj-lt"/>
                        </a:rPr>
                        <a:t> </a:t>
                      </a:r>
                      <a:r>
                        <a:rPr lang="en-US" sz="1800" b="1" i="0" u="none" strike="noStrike" dirty="0">
                          <a:solidFill>
                            <a:srgbClr val="000000"/>
                          </a:solidFill>
                          <a:effectLst/>
                          <a:latin typeface="+mj-lt"/>
                        </a:rPr>
                        <a:t>Algorithm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f1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Cross entropy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ROC 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Cohen Kappa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rtl="0" fontAlgn="ctr"/>
                      <a:r>
                        <a:rPr lang="en-US" sz="1800" b="1" i="0" u="none" strike="noStrike" dirty="0">
                          <a:solidFill>
                            <a:srgbClr val="000000"/>
                          </a:solidFill>
                          <a:effectLst/>
                          <a:latin typeface="+mj-lt"/>
                        </a:rPr>
                        <a:t>Mean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2742558219"/>
                  </a:ext>
                </a:extLst>
              </a:tr>
              <a:tr h="238149">
                <a:tc>
                  <a:txBody>
                    <a:bodyPr/>
                    <a:lstStyle/>
                    <a:p>
                      <a:pPr algn="l" rtl="0" fontAlgn="ctr"/>
                      <a:r>
                        <a:rPr lang="en-US" sz="2000" b="1" i="0" u="none" strike="noStrike" dirty="0" err="1">
                          <a:solidFill>
                            <a:srgbClr val="000000"/>
                          </a:solidFill>
                          <a:effectLst/>
                          <a:latin typeface="+mn-lt"/>
                        </a:rPr>
                        <a:t>DeepFM</a:t>
                      </a:r>
                      <a:endParaRPr lang="en-US" sz="2000" b="1" i="0" u="none" strike="noStrike" dirty="0">
                        <a:solidFill>
                          <a:srgbClr val="000000"/>
                        </a:solidFill>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rtl="0" fontAlgn="ctr"/>
                      <a:r>
                        <a:rPr lang="en-US" sz="1800" b="1" i="0" u="none" strike="noStrike" dirty="0">
                          <a:solidFill>
                            <a:srgbClr val="000000"/>
                          </a:solidFill>
                          <a:effectLst/>
                          <a:latin typeface="+mj-lt"/>
                        </a:rPr>
                        <a:t>0.932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1" i="0" u="none" strike="noStrike" dirty="0">
                          <a:solidFill>
                            <a:srgbClr val="000000"/>
                          </a:solidFill>
                          <a:effectLst/>
                          <a:latin typeface="+mj-lt"/>
                        </a:rPr>
                        <a:t>0.549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rtl="0" fontAlgn="ctr"/>
                      <a:r>
                        <a:rPr lang="en-US" sz="1800" b="1" i="0" u="none" strike="noStrike" dirty="0">
                          <a:solidFill>
                            <a:srgbClr val="000000"/>
                          </a:solidFill>
                          <a:effectLst/>
                          <a:latin typeface="+mj-lt"/>
                        </a:rPr>
                        <a:t>0.648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1" i="0" u="none" strike="noStrike" dirty="0">
                          <a:solidFill>
                            <a:srgbClr val="000000"/>
                          </a:solidFill>
                          <a:effectLst/>
                          <a:latin typeface="+mj-lt"/>
                        </a:rPr>
                        <a:t>0.594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rtl="0" fontAlgn="ctr"/>
                      <a:r>
                        <a:rPr lang="en-US" sz="1800" b="1" i="0" u="none" strike="noStrike" dirty="0">
                          <a:solidFill>
                            <a:srgbClr val="000000"/>
                          </a:solidFill>
                          <a:effectLst/>
                          <a:latin typeface="+mj-lt"/>
                        </a:rPr>
                        <a:t>0.163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1" i="0" u="none" strike="noStrike" dirty="0">
                          <a:solidFill>
                            <a:srgbClr val="000000"/>
                          </a:solidFill>
                          <a:effectLst/>
                          <a:latin typeface="+mj-lt"/>
                        </a:rPr>
                        <a:t>0.943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1" i="0" u="none" strike="noStrike" dirty="0">
                          <a:solidFill>
                            <a:srgbClr val="000000"/>
                          </a:solidFill>
                          <a:effectLst/>
                          <a:latin typeface="+mj-lt"/>
                        </a:rPr>
                        <a:t>0.558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1" i="0" u="none" strike="noStrike" dirty="0">
                          <a:solidFill>
                            <a:srgbClr val="000000"/>
                          </a:solidFill>
                          <a:effectLst/>
                          <a:latin typeface="+mj-lt"/>
                        </a:rPr>
                        <a:t>3.571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673430"/>
                  </a:ext>
                </a:extLst>
              </a:tr>
              <a:tr h="238149">
                <a:tc>
                  <a:txBody>
                    <a:bodyPr/>
                    <a:lstStyle/>
                    <a:p>
                      <a:pPr algn="l" rtl="0" fontAlgn="ctr"/>
                      <a:r>
                        <a:rPr lang="en-US" sz="2000" b="0" i="0" u="none" strike="noStrike" dirty="0" err="1">
                          <a:solidFill>
                            <a:srgbClr val="000000"/>
                          </a:solidFill>
                          <a:effectLst/>
                          <a:latin typeface="+mj-lt"/>
                        </a:rPr>
                        <a:t>xgb_full_undersample_cv</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4.143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352890"/>
                  </a:ext>
                </a:extLst>
              </a:tr>
              <a:tr h="238149">
                <a:tc>
                  <a:txBody>
                    <a:bodyPr/>
                    <a:lstStyle/>
                    <a:p>
                      <a:pPr algn="l" rtl="0" fontAlgn="ctr"/>
                      <a:r>
                        <a:rPr lang="en-US" sz="2000" b="0" i="0" u="none" strike="noStrike" dirty="0" err="1">
                          <a:solidFill>
                            <a:srgbClr val="000000"/>
                          </a:solidFill>
                          <a:effectLst/>
                          <a:latin typeface="+mj-lt"/>
                        </a:rPr>
                        <a:t>lr_full_oversample_cv</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4.714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771467"/>
                  </a:ext>
                </a:extLst>
              </a:tr>
              <a:tr h="238149">
                <a:tc>
                  <a:txBody>
                    <a:bodyPr/>
                    <a:lstStyle/>
                    <a:p>
                      <a:pPr algn="l" rtl="0" fontAlgn="ctr"/>
                      <a:r>
                        <a:rPr lang="en-US" sz="2000" b="0" i="0" u="none" strike="noStrike" dirty="0" err="1">
                          <a:solidFill>
                            <a:srgbClr val="000000"/>
                          </a:solidFill>
                          <a:effectLst/>
                          <a:latin typeface="+mj-lt"/>
                        </a:rPr>
                        <a:t>nb_full_undersample_cv_isotonic</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0.383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5.714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99775"/>
                  </a:ext>
                </a:extLst>
              </a:tr>
              <a:tr h="238149">
                <a:tc>
                  <a:txBody>
                    <a:bodyPr/>
                    <a:lstStyle/>
                    <a:p>
                      <a:pPr algn="l" rtl="0" fontAlgn="ctr"/>
                      <a:r>
                        <a:rPr lang="en-US" sz="2000" b="0" i="0" u="none" strike="noStrike" dirty="0" err="1">
                          <a:solidFill>
                            <a:srgbClr val="000000"/>
                          </a:solidFill>
                          <a:effectLst/>
                          <a:latin typeface="+mj-lt"/>
                        </a:rPr>
                        <a:t>svm_full_undersample_cv</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1" i="0" u="none" strike="noStrike" dirty="0">
                          <a:solidFill>
                            <a:srgbClr val="000000"/>
                          </a:solidFill>
                          <a:effectLst/>
                          <a:latin typeface="+mj-lt"/>
                        </a:rPr>
                        <a:t>0.928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0" i="0" u="none" strike="noStrike" dirty="0">
                          <a:solidFill>
                            <a:srgbClr val="000000"/>
                          </a:solidFill>
                          <a:effectLst/>
                          <a:latin typeface="+mj-lt"/>
                        </a:rPr>
                        <a:t>0.377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5.857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68569"/>
                  </a:ext>
                </a:extLst>
              </a:tr>
              <a:tr h="238149">
                <a:tc>
                  <a:txBody>
                    <a:bodyPr/>
                    <a:lstStyle/>
                    <a:p>
                      <a:pPr algn="l" rtl="0" fontAlgn="ctr"/>
                      <a:r>
                        <a:rPr lang="en-US" sz="2000" b="0" i="0" u="none" strike="noStrike" dirty="0" err="1">
                          <a:solidFill>
                            <a:srgbClr val="000000"/>
                          </a:solidFill>
                          <a:effectLst/>
                          <a:latin typeface="+mj-lt"/>
                        </a:rPr>
                        <a:t>mlp_full_undersample_cv</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0.535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6.714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123297"/>
                  </a:ext>
                </a:extLst>
              </a:tr>
              <a:tr h="238149">
                <a:tc>
                  <a:txBody>
                    <a:bodyPr/>
                    <a:lstStyle/>
                    <a:p>
                      <a:pPr algn="l" rtl="0" fontAlgn="ctr"/>
                      <a:r>
                        <a:rPr lang="en-US" sz="2000" b="0" i="0" u="none" strike="noStrike" dirty="0" err="1">
                          <a:solidFill>
                            <a:srgbClr val="000000"/>
                          </a:solidFill>
                          <a:effectLst/>
                          <a:latin typeface="+mj-lt"/>
                        </a:rPr>
                        <a:t>rf_full_undersample_cv_ada</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0.530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0.931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6.857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2762723"/>
                  </a:ext>
                </a:extLst>
              </a:tr>
              <a:tr h="238149">
                <a:tc>
                  <a:txBody>
                    <a:bodyPr/>
                    <a:lstStyle/>
                    <a:p>
                      <a:pPr algn="l" rtl="0" fontAlgn="ctr"/>
                      <a:r>
                        <a:rPr lang="en-US" sz="2000" b="0" i="0" u="none" strike="noStrike" dirty="0">
                          <a:solidFill>
                            <a:srgbClr val="000000"/>
                          </a:solidFill>
                          <a:effectLst/>
                          <a:latin typeface="+mj-lt"/>
                        </a:rPr>
                        <a:t>lr_l1_feats_oversample_cv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0.843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0.383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0.408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a:solidFill>
                            <a:srgbClr val="000000"/>
                          </a:solidFill>
                          <a:effectLst/>
                          <a:latin typeface="+mj-lt"/>
                        </a:rPr>
                        <a:t>7.286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263380"/>
                  </a:ext>
                </a:extLst>
              </a:tr>
              <a:tr h="238149">
                <a:tc>
                  <a:txBody>
                    <a:bodyPr/>
                    <a:lstStyle/>
                    <a:p>
                      <a:pPr algn="l" rtl="0" fontAlgn="ctr"/>
                      <a:r>
                        <a:rPr lang="en-US" sz="2000" b="1" i="0" u="none" strike="noStrike" dirty="0">
                          <a:solidFill>
                            <a:srgbClr val="000000"/>
                          </a:solidFill>
                          <a:effectLst/>
                          <a:latin typeface="+mn-lt"/>
                        </a:rPr>
                        <a:t>TPOT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rtl="0" fontAlgn="ctr"/>
                      <a:r>
                        <a:rPr lang="en-US" sz="1800" b="1" i="0" u="none" strike="noStrike" dirty="0">
                          <a:solidFill>
                            <a:srgbClr val="000000"/>
                          </a:solidFill>
                          <a:effectLst/>
                          <a:latin typeface="+mj-lt"/>
                        </a:rPr>
                        <a:t>0.917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rtl="0" fontAlgn="ctr"/>
                      <a:r>
                        <a:rPr lang="en-US" sz="1800" b="1" i="0" u="none" strike="noStrike">
                          <a:solidFill>
                            <a:srgbClr val="000000"/>
                          </a:solidFill>
                          <a:effectLst/>
                          <a:latin typeface="+mj-lt"/>
                        </a:rPr>
                        <a:t>0.690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rtl="0" fontAlgn="ctr"/>
                      <a:r>
                        <a:rPr lang="en-US" sz="1800" b="1" i="0" u="none" strike="noStrike">
                          <a:solidFill>
                            <a:srgbClr val="000000"/>
                          </a:solidFill>
                          <a:effectLst/>
                          <a:latin typeface="+mj-lt"/>
                        </a:rPr>
                        <a:t>0.531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1" i="0" u="none" strike="noStrike">
                          <a:solidFill>
                            <a:srgbClr val="000000"/>
                          </a:solidFill>
                          <a:effectLst/>
                          <a:latin typeface="+mj-lt"/>
                        </a:rPr>
                        <a:t>0.600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rtl="0" fontAlgn="ctr"/>
                      <a:r>
                        <a:rPr lang="en-US" sz="1800" b="1" i="0" u="none" strike="noStrike">
                          <a:solidFill>
                            <a:srgbClr val="000000"/>
                          </a:solidFill>
                          <a:effectLst/>
                          <a:latin typeface="+mj-lt"/>
                        </a:rPr>
                        <a:t>0.622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1" i="0" u="none" strike="noStrike" dirty="0">
                          <a:solidFill>
                            <a:srgbClr val="000000"/>
                          </a:solidFill>
                          <a:effectLst/>
                          <a:latin typeface="+mj-lt"/>
                        </a:rPr>
                        <a:t>0.815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1" i="0" u="none" strike="noStrike" dirty="0">
                          <a:solidFill>
                            <a:srgbClr val="000000"/>
                          </a:solidFill>
                          <a:effectLst/>
                          <a:latin typeface="+mj-lt"/>
                        </a:rPr>
                        <a:t>0.555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rtl="0" fontAlgn="ctr"/>
                      <a:r>
                        <a:rPr lang="en-US" sz="1800" b="1" i="0" u="none" strike="noStrike" dirty="0">
                          <a:solidFill>
                            <a:srgbClr val="000000"/>
                          </a:solidFill>
                          <a:effectLst/>
                          <a:latin typeface="+mj-lt"/>
                        </a:rPr>
                        <a:t>7.571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209768"/>
                  </a:ext>
                </a:extLst>
              </a:tr>
              <a:tr h="238149">
                <a:tc>
                  <a:txBody>
                    <a:bodyPr/>
                    <a:lstStyle/>
                    <a:p>
                      <a:pPr algn="l" rtl="0" fontAlgn="ctr"/>
                      <a:r>
                        <a:rPr lang="en-US" sz="2000" b="0" i="0" u="none" strike="noStrike" dirty="0" err="1">
                          <a:solidFill>
                            <a:srgbClr val="000000"/>
                          </a:solidFill>
                          <a:effectLst/>
                          <a:latin typeface="+mj-lt"/>
                        </a:rPr>
                        <a:t>lda_full_oversample_cv</a:t>
                      </a:r>
                      <a:endParaRPr lang="en-US" sz="2000" b="0" i="0" u="none" strike="noStrike" dirty="0">
                        <a:solidFill>
                          <a:srgbClr val="000000"/>
                        </a:solidFill>
                        <a:effectLst/>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0.887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0.425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0.922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0.408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US" sz="1800" b="0" i="0" u="none" strike="noStrike" dirty="0">
                          <a:solidFill>
                            <a:srgbClr val="000000"/>
                          </a:solidFill>
                          <a:effectLst/>
                          <a:latin typeface="+mj-lt"/>
                        </a:rPr>
                        <a:t>9.286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599418"/>
                  </a:ext>
                </a:extLst>
              </a:tr>
            </a:tbl>
          </a:graphicData>
        </a:graphic>
      </p:graphicFrame>
      <p:sp>
        <p:nvSpPr>
          <p:cNvPr id="10" name="Content Placeholder 2">
            <a:extLst>
              <a:ext uri="{FF2B5EF4-FFF2-40B4-BE49-F238E27FC236}">
                <a16:creationId xmlns:a16="http://schemas.microsoft.com/office/drawing/2014/main" id="{6D02F6EF-C657-4FCC-8E30-81CD2770FE56}"/>
              </a:ext>
            </a:extLst>
          </p:cNvPr>
          <p:cNvSpPr>
            <a:spLocks noGrp="1"/>
          </p:cNvSpPr>
          <p:nvPr>
            <p:ph idx="1"/>
          </p:nvPr>
        </p:nvSpPr>
        <p:spPr>
          <a:xfrm>
            <a:off x="838200" y="5437461"/>
            <a:ext cx="10515600" cy="1297137"/>
          </a:xfrm>
        </p:spPr>
        <p:txBody>
          <a:bodyPr>
            <a:noAutofit/>
          </a:bodyPr>
          <a:lstStyle/>
          <a:p>
            <a:r>
              <a:rPr lang="en-US" sz="2600" dirty="0" err="1"/>
              <a:t>DeepFM</a:t>
            </a:r>
            <a:r>
              <a:rPr lang="en-US" sz="2600" dirty="0"/>
              <a:t> is the best model on many metrics, but with an issue on </a:t>
            </a:r>
            <a:r>
              <a:rPr lang="en-US" sz="2600" i="1" dirty="0"/>
              <a:t>recall</a:t>
            </a:r>
          </a:p>
          <a:p>
            <a:r>
              <a:rPr lang="en-US" sz="2600" dirty="0"/>
              <a:t>TPOT is the best performer on </a:t>
            </a:r>
            <a:r>
              <a:rPr lang="en-US" sz="2600" i="1" dirty="0"/>
              <a:t>f1</a:t>
            </a:r>
            <a:r>
              <a:rPr lang="en-US" sz="2600" dirty="0"/>
              <a:t> and does well on </a:t>
            </a:r>
            <a:r>
              <a:rPr lang="en-US" sz="2600" i="1" dirty="0"/>
              <a:t>accuracy</a:t>
            </a:r>
            <a:r>
              <a:rPr lang="en-US" sz="2600" dirty="0"/>
              <a:t>, but overall it is far from the top performing models</a:t>
            </a:r>
          </a:p>
        </p:txBody>
      </p:sp>
    </p:spTree>
    <p:extLst>
      <p:ext uri="{BB962C8B-B14F-4D97-AF65-F5344CB8AC3E}">
        <p14:creationId xmlns:p14="http://schemas.microsoft.com/office/powerpoint/2010/main" val="1350865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ED60-8FBA-4E50-9AD2-3A1419F16206}"/>
              </a:ext>
            </a:extLst>
          </p:cNvPr>
          <p:cNvSpPr>
            <a:spLocks noGrp="1"/>
          </p:cNvSpPr>
          <p:nvPr>
            <p:ph type="title"/>
          </p:nvPr>
        </p:nvSpPr>
        <p:spPr/>
        <p:txBody>
          <a:bodyPr/>
          <a:lstStyle/>
          <a:p>
            <a:r>
              <a:rPr lang="en-US" dirty="0" err="1"/>
              <a:t>DeepFM</a:t>
            </a:r>
            <a:r>
              <a:rPr lang="en-US" dirty="0"/>
              <a:t> and TPOT – Confusion matrices</a:t>
            </a:r>
          </a:p>
        </p:txBody>
      </p:sp>
      <p:pic>
        <p:nvPicPr>
          <p:cNvPr id="5" name="Content Placeholder 4">
            <a:extLst>
              <a:ext uri="{FF2B5EF4-FFF2-40B4-BE49-F238E27FC236}">
                <a16:creationId xmlns:a16="http://schemas.microsoft.com/office/drawing/2014/main" id="{9229FABB-CB8F-44DE-B848-618DB0BFEC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6774" y="1816867"/>
            <a:ext cx="5252356" cy="4081914"/>
          </a:xfrm>
        </p:spPr>
      </p:pic>
      <p:pic>
        <p:nvPicPr>
          <p:cNvPr id="7" name="Picture 6">
            <a:extLst>
              <a:ext uri="{FF2B5EF4-FFF2-40B4-BE49-F238E27FC236}">
                <a16:creationId xmlns:a16="http://schemas.microsoft.com/office/drawing/2014/main" id="{B2F771EB-5B5E-48B1-A3C3-8FB795031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078" y="1816867"/>
            <a:ext cx="5257800" cy="4086145"/>
          </a:xfrm>
          <a:prstGeom prst="rect">
            <a:avLst/>
          </a:prstGeom>
        </p:spPr>
      </p:pic>
      <p:sp>
        <p:nvSpPr>
          <p:cNvPr id="8" name="TextBox 7">
            <a:extLst>
              <a:ext uri="{FF2B5EF4-FFF2-40B4-BE49-F238E27FC236}">
                <a16:creationId xmlns:a16="http://schemas.microsoft.com/office/drawing/2014/main" id="{ED4611B6-0A9C-4F2C-B33F-1CBBF7DA110A}"/>
              </a:ext>
            </a:extLst>
          </p:cNvPr>
          <p:cNvSpPr txBox="1"/>
          <p:nvPr/>
        </p:nvSpPr>
        <p:spPr>
          <a:xfrm flipH="1">
            <a:off x="2430337" y="6024960"/>
            <a:ext cx="2195458" cy="523220"/>
          </a:xfrm>
          <a:prstGeom prst="rect">
            <a:avLst/>
          </a:prstGeom>
          <a:noFill/>
        </p:spPr>
        <p:txBody>
          <a:bodyPr wrap="square" rtlCol="0">
            <a:spAutoFit/>
          </a:bodyPr>
          <a:lstStyle/>
          <a:p>
            <a:pPr algn="ctr"/>
            <a:r>
              <a:rPr lang="en-US" sz="2800" dirty="0" err="1">
                <a:solidFill>
                  <a:srgbClr val="C00000"/>
                </a:solidFill>
              </a:rPr>
              <a:t>DeepFM</a:t>
            </a:r>
            <a:endParaRPr lang="en-US" sz="2800" dirty="0">
              <a:solidFill>
                <a:srgbClr val="C00000"/>
              </a:solidFill>
            </a:endParaRPr>
          </a:p>
        </p:txBody>
      </p:sp>
      <p:sp>
        <p:nvSpPr>
          <p:cNvPr id="9" name="TextBox 8">
            <a:extLst>
              <a:ext uri="{FF2B5EF4-FFF2-40B4-BE49-F238E27FC236}">
                <a16:creationId xmlns:a16="http://schemas.microsoft.com/office/drawing/2014/main" id="{28F9D2C0-3824-4471-A98D-3846B2026F27}"/>
              </a:ext>
            </a:extLst>
          </p:cNvPr>
          <p:cNvSpPr txBox="1"/>
          <p:nvPr/>
        </p:nvSpPr>
        <p:spPr>
          <a:xfrm flipH="1">
            <a:off x="7925697" y="6024960"/>
            <a:ext cx="2195458" cy="523220"/>
          </a:xfrm>
          <a:prstGeom prst="rect">
            <a:avLst/>
          </a:prstGeom>
          <a:noFill/>
        </p:spPr>
        <p:txBody>
          <a:bodyPr wrap="square" rtlCol="0">
            <a:spAutoFit/>
          </a:bodyPr>
          <a:lstStyle/>
          <a:p>
            <a:pPr algn="ctr"/>
            <a:r>
              <a:rPr lang="en-US" sz="2800" dirty="0">
                <a:solidFill>
                  <a:srgbClr val="C00000"/>
                </a:solidFill>
              </a:rPr>
              <a:t>TPOT</a:t>
            </a:r>
          </a:p>
        </p:txBody>
      </p:sp>
      <p:sp>
        <p:nvSpPr>
          <p:cNvPr id="3" name="Oval 2">
            <a:extLst>
              <a:ext uri="{FF2B5EF4-FFF2-40B4-BE49-F238E27FC236}">
                <a16:creationId xmlns:a16="http://schemas.microsoft.com/office/drawing/2014/main" id="{79669876-6CDE-4665-B183-294A62119E23}"/>
              </a:ext>
            </a:extLst>
          </p:cNvPr>
          <p:cNvSpPr/>
          <p:nvPr/>
        </p:nvSpPr>
        <p:spPr>
          <a:xfrm>
            <a:off x="3725839" y="2333767"/>
            <a:ext cx="1132764" cy="12282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72C4B6-1715-4B05-86BC-7BD15979C7FD}"/>
              </a:ext>
            </a:extLst>
          </p:cNvPr>
          <p:cNvSpPr/>
          <p:nvPr/>
        </p:nvSpPr>
        <p:spPr>
          <a:xfrm>
            <a:off x="9255469" y="2390631"/>
            <a:ext cx="1132764" cy="12282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D06BD13-E726-4995-93A5-712530F7A19B}"/>
              </a:ext>
            </a:extLst>
          </p:cNvPr>
          <p:cNvGrpSpPr/>
          <p:nvPr/>
        </p:nvGrpSpPr>
        <p:grpSpPr>
          <a:xfrm>
            <a:off x="1942214" y="2147777"/>
            <a:ext cx="3225209" cy="3203944"/>
            <a:chOff x="1942214" y="2147777"/>
            <a:chExt cx="3225209" cy="3203944"/>
          </a:xfrm>
        </p:grpSpPr>
        <p:sp>
          <p:nvSpPr>
            <p:cNvPr id="4" name="Rectangle 3">
              <a:extLst>
                <a:ext uri="{FF2B5EF4-FFF2-40B4-BE49-F238E27FC236}">
                  <a16:creationId xmlns:a16="http://schemas.microsoft.com/office/drawing/2014/main" id="{42F699EC-F175-426B-B3E4-EBE8CE4E9B95}"/>
                </a:ext>
              </a:extLst>
            </p:cNvPr>
            <p:cNvSpPr/>
            <p:nvPr/>
          </p:nvSpPr>
          <p:spPr>
            <a:xfrm>
              <a:off x="1949302" y="2147777"/>
              <a:ext cx="3182679" cy="3203944"/>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C2D4F35-CE4A-4166-85A2-B5DB63054306}"/>
                </a:ext>
              </a:extLst>
            </p:cNvPr>
            <p:cNvCxnSpPr/>
            <p:nvPr/>
          </p:nvCxnSpPr>
          <p:spPr>
            <a:xfrm>
              <a:off x="1942214" y="3721395"/>
              <a:ext cx="322520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4C2AD6-E5F3-44D7-9A93-BE9384609DDE}"/>
                </a:ext>
              </a:extLst>
            </p:cNvPr>
            <p:cNvCxnSpPr>
              <a:cxnSpLocks/>
            </p:cNvCxnSpPr>
            <p:nvPr/>
          </p:nvCxnSpPr>
          <p:spPr>
            <a:xfrm>
              <a:off x="3522922" y="2147777"/>
              <a:ext cx="3544" cy="32039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9A80CB57-B4CB-4787-87D3-3871E1FAF322}"/>
              </a:ext>
            </a:extLst>
          </p:cNvPr>
          <p:cNvGrpSpPr/>
          <p:nvPr/>
        </p:nvGrpSpPr>
        <p:grpSpPr>
          <a:xfrm>
            <a:off x="7410906" y="2144231"/>
            <a:ext cx="3225209" cy="3203944"/>
            <a:chOff x="1942214" y="2147777"/>
            <a:chExt cx="3225209" cy="3203944"/>
          </a:xfrm>
        </p:grpSpPr>
        <p:sp>
          <p:nvSpPr>
            <p:cNvPr id="16" name="Rectangle 15">
              <a:extLst>
                <a:ext uri="{FF2B5EF4-FFF2-40B4-BE49-F238E27FC236}">
                  <a16:creationId xmlns:a16="http://schemas.microsoft.com/office/drawing/2014/main" id="{8E6553E2-0CAE-4884-A638-78B472098542}"/>
                </a:ext>
              </a:extLst>
            </p:cNvPr>
            <p:cNvSpPr/>
            <p:nvPr/>
          </p:nvSpPr>
          <p:spPr>
            <a:xfrm>
              <a:off x="1949302" y="2147777"/>
              <a:ext cx="3182679" cy="3203944"/>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05D9A3E9-8FB1-4540-9D7A-C67AE815E6D8}"/>
                </a:ext>
              </a:extLst>
            </p:cNvPr>
            <p:cNvCxnSpPr/>
            <p:nvPr/>
          </p:nvCxnSpPr>
          <p:spPr>
            <a:xfrm>
              <a:off x="1942214" y="3721395"/>
              <a:ext cx="322520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7CAD95B-6935-415B-8538-EA09AF1E6757}"/>
                </a:ext>
              </a:extLst>
            </p:cNvPr>
            <p:cNvCxnSpPr>
              <a:cxnSpLocks/>
            </p:cNvCxnSpPr>
            <p:nvPr/>
          </p:nvCxnSpPr>
          <p:spPr>
            <a:xfrm>
              <a:off x="3522922" y="2147777"/>
              <a:ext cx="3544" cy="32039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0847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0711-42EA-437E-9686-43B4D8115B9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D54826A-060F-4667-BA15-6AE737663010}"/>
              </a:ext>
            </a:extLst>
          </p:cNvPr>
          <p:cNvSpPr>
            <a:spLocks noGrp="1"/>
          </p:cNvSpPr>
          <p:nvPr>
            <p:ph idx="1"/>
          </p:nvPr>
        </p:nvSpPr>
        <p:spPr>
          <a:xfrm>
            <a:off x="646771" y="1825624"/>
            <a:ext cx="5441794" cy="4699161"/>
          </a:xfrm>
        </p:spPr>
        <p:txBody>
          <a:bodyPr>
            <a:normAutofit/>
          </a:bodyPr>
          <a:lstStyle/>
          <a:p>
            <a:r>
              <a:rPr lang="en-US" sz="3200" dirty="0"/>
              <a:t>Analysis of misclassifications</a:t>
            </a:r>
          </a:p>
          <a:p>
            <a:r>
              <a:rPr lang="en-US" sz="3200" dirty="0"/>
              <a:t>Test robustness over time</a:t>
            </a:r>
            <a:endParaRPr lang="en-US" sz="2800" dirty="0"/>
          </a:p>
          <a:p>
            <a:r>
              <a:rPr lang="en-US" sz="3200" dirty="0"/>
              <a:t>Assess impact of sample size</a:t>
            </a:r>
          </a:p>
          <a:p>
            <a:r>
              <a:rPr lang="en-US" sz="3200" dirty="0"/>
              <a:t>Expand to regression algorithms </a:t>
            </a:r>
          </a:p>
          <a:p>
            <a:pPr lvl="1"/>
            <a:r>
              <a:rPr lang="en-US" sz="2800" dirty="0"/>
              <a:t>Complement existing and ongoing research</a:t>
            </a:r>
          </a:p>
          <a:p>
            <a:pPr marL="0" indent="0">
              <a:buNone/>
            </a:pPr>
            <a:endParaRPr lang="en-US" sz="3200" dirty="0"/>
          </a:p>
          <a:p>
            <a:pPr marL="0" indent="0">
              <a:buNone/>
            </a:pPr>
            <a:endParaRPr lang="en-US" sz="3200" dirty="0"/>
          </a:p>
          <a:p>
            <a:endParaRPr lang="en-US" sz="3200" dirty="0"/>
          </a:p>
        </p:txBody>
      </p:sp>
      <p:grpSp>
        <p:nvGrpSpPr>
          <p:cNvPr id="8" name="Group 7">
            <a:extLst>
              <a:ext uri="{FF2B5EF4-FFF2-40B4-BE49-F238E27FC236}">
                <a16:creationId xmlns:a16="http://schemas.microsoft.com/office/drawing/2014/main" id="{BDF4A19E-CF31-499F-BDF9-8423C412059E}"/>
              </a:ext>
            </a:extLst>
          </p:cNvPr>
          <p:cNvGrpSpPr/>
          <p:nvPr/>
        </p:nvGrpSpPr>
        <p:grpSpPr>
          <a:xfrm>
            <a:off x="6088566" y="1634834"/>
            <a:ext cx="6004078" cy="4765966"/>
            <a:chOff x="6088566" y="1634834"/>
            <a:chExt cx="6004078" cy="4765966"/>
          </a:xfrm>
        </p:grpSpPr>
        <p:pic>
          <p:nvPicPr>
            <p:cNvPr id="4" name="Picture 3">
              <a:extLst>
                <a:ext uri="{FF2B5EF4-FFF2-40B4-BE49-F238E27FC236}">
                  <a16:creationId xmlns:a16="http://schemas.microsoft.com/office/drawing/2014/main" id="{EE029F56-6035-4A84-B759-240F68DCB877}"/>
                </a:ext>
              </a:extLst>
            </p:cNvPr>
            <p:cNvPicPr>
              <a:picLocks noChangeAspect="1"/>
            </p:cNvPicPr>
            <p:nvPr/>
          </p:nvPicPr>
          <p:blipFill>
            <a:blip r:embed="rId3"/>
            <a:stretch>
              <a:fillRect/>
            </a:stretch>
          </p:blipFill>
          <p:spPr>
            <a:xfrm>
              <a:off x="6088566" y="1690688"/>
              <a:ext cx="5974341" cy="4710112"/>
            </a:xfrm>
            <a:prstGeom prst="rect">
              <a:avLst/>
            </a:prstGeom>
          </p:spPr>
        </p:pic>
        <p:sp>
          <p:nvSpPr>
            <p:cNvPr id="5" name="TextBox 4">
              <a:extLst>
                <a:ext uri="{FF2B5EF4-FFF2-40B4-BE49-F238E27FC236}">
                  <a16:creationId xmlns:a16="http://schemas.microsoft.com/office/drawing/2014/main" id="{BDF9ED08-81F8-4CEB-B0F9-7CE4C34B1285}"/>
                </a:ext>
              </a:extLst>
            </p:cNvPr>
            <p:cNvSpPr txBox="1"/>
            <p:nvPr/>
          </p:nvSpPr>
          <p:spPr>
            <a:xfrm>
              <a:off x="7620732" y="5463503"/>
              <a:ext cx="4147207" cy="369332"/>
            </a:xfrm>
            <a:prstGeom prst="rect">
              <a:avLst/>
            </a:prstGeom>
            <a:noFill/>
          </p:spPr>
          <p:txBody>
            <a:bodyPr wrap="square" rtlCol="0">
              <a:spAutoFit/>
            </a:bodyPr>
            <a:lstStyle/>
            <a:p>
              <a:r>
                <a:rPr lang="en-US" dirty="0"/>
                <a:t>SVM model for Bangladesh 2010</a:t>
              </a:r>
            </a:p>
          </p:txBody>
        </p:sp>
        <p:sp>
          <p:nvSpPr>
            <p:cNvPr id="6" name="TextBox 5">
              <a:extLst>
                <a:ext uri="{FF2B5EF4-FFF2-40B4-BE49-F238E27FC236}">
                  <a16:creationId xmlns:a16="http://schemas.microsoft.com/office/drawing/2014/main" id="{3AEA00A1-696F-4F8C-8ACF-C3934DB68984}"/>
                </a:ext>
              </a:extLst>
            </p:cNvPr>
            <p:cNvSpPr txBox="1"/>
            <p:nvPr/>
          </p:nvSpPr>
          <p:spPr>
            <a:xfrm>
              <a:off x="11691572" y="4175204"/>
              <a:ext cx="401072" cy="369332"/>
            </a:xfrm>
            <a:prstGeom prst="rect">
              <a:avLst/>
            </a:prstGeom>
            <a:noFill/>
          </p:spPr>
          <p:txBody>
            <a:bodyPr wrap="none" rtlCol="0">
              <a:spAutoFit/>
            </a:bodyPr>
            <a:lstStyle/>
            <a:p>
              <a:r>
                <a:rPr lang="en-US" dirty="0"/>
                <a:t>PL</a:t>
              </a:r>
            </a:p>
          </p:txBody>
        </p:sp>
        <p:sp>
          <p:nvSpPr>
            <p:cNvPr id="7" name="TextBox 6">
              <a:extLst>
                <a:ext uri="{FF2B5EF4-FFF2-40B4-BE49-F238E27FC236}">
                  <a16:creationId xmlns:a16="http://schemas.microsoft.com/office/drawing/2014/main" id="{B2266CB4-F1CF-4216-8DE8-328816DE6FC4}"/>
                </a:ext>
              </a:extLst>
            </p:cNvPr>
            <p:cNvSpPr txBox="1"/>
            <p:nvPr/>
          </p:nvSpPr>
          <p:spPr>
            <a:xfrm>
              <a:off x="6461299" y="1634834"/>
              <a:ext cx="5531918" cy="369332"/>
            </a:xfrm>
            <a:prstGeom prst="rect">
              <a:avLst/>
            </a:prstGeom>
            <a:solidFill>
              <a:schemeClr val="bg1"/>
            </a:solidFill>
          </p:spPr>
          <p:txBody>
            <a:bodyPr wrap="square" rtlCol="0">
              <a:spAutoFit/>
            </a:bodyPr>
            <a:lstStyle/>
            <a:p>
              <a:pPr algn="ctr"/>
              <a:r>
                <a:rPr lang="en-US" i="1" dirty="0"/>
                <a:t>Distribution of predictions around the poverty line</a:t>
              </a:r>
            </a:p>
          </p:txBody>
        </p:sp>
      </p:grpSp>
    </p:spTree>
    <p:extLst>
      <p:ext uri="{BB962C8B-B14F-4D97-AF65-F5344CB8AC3E}">
        <p14:creationId xmlns:p14="http://schemas.microsoft.com/office/powerpoint/2010/main" val="2702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0F26-50A6-4B86-9280-7B9B3AE1915C}"/>
              </a:ext>
            </a:extLst>
          </p:cNvPr>
          <p:cNvSpPr>
            <a:spLocks noGrp="1"/>
          </p:cNvSpPr>
          <p:nvPr>
            <p:ph type="title"/>
          </p:nvPr>
        </p:nvSpPr>
        <p:spPr/>
        <p:txBody>
          <a:bodyPr/>
          <a:lstStyle/>
          <a:p>
            <a:r>
              <a:rPr lang="en-US" dirty="0"/>
              <a:t>Some takeaways</a:t>
            </a:r>
          </a:p>
        </p:txBody>
      </p:sp>
      <p:sp>
        <p:nvSpPr>
          <p:cNvPr id="3" name="Content Placeholder 2">
            <a:extLst>
              <a:ext uri="{FF2B5EF4-FFF2-40B4-BE49-F238E27FC236}">
                <a16:creationId xmlns:a16="http://schemas.microsoft.com/office/drawing/2014/main" id="{07939FD2-64C4-4C2C-819E-0593305C29CE}"/>
              </a:ext>
            </a:extLst>
          </p:cNvPr>
          <p:cNvSpPr>
            <a:spLocks noGrp="1"/>
          </p:cNvSpPr>
          <p:nvPr>
            <p:ph idx="1"/>
          </p:nvPr>
        </p:nvSpPr>
        <p:spPr>
          <a:xfrm>
            <a:off x="838200" y="1825625"/>
            <a:ext cx="11206316" cy="4667324"/>
          </a:xfrm>
        </p:spPr>
        <p:txBody>
          <a:bodyPr>
            <a:normAutofit lnSpcReduction="10000"/>
          </a:bodyPr>
          <a:lstStyle/>
          <a:p>
            <a:r>
              <a:rPr lang="en-US" dirty="0">
                <a:solidFill>
                  <a:srgbClr val="00B0F0"/>
                </a:solidFill>
              </a:rPr>
              <a:t>ML provides a powerful set of tools for classification/prediction</a:t>
            </a:r>
          </a:p>
          <a:p>
            <a:pPr lvl="1"/>
            <a:r>
              <a:rPr lang="en-US" dirty="0"/>
              <a:t>Predicting poverty rates is challenging (we need better predictors more than we need better tools)</a:t>
            </a:r>
          </a:p>
          <a:p>
            <a:r>
              <a:rPr lang="en-US" dirty="0">
                <a:solidFill>
                  <a:srgbClr val="00B0F0"/>
                </a:solidFill>
              </a:rPr>
              <a:t>Results should always be reported using multiple quality metrics</a:t>
            </a:r>
          </a:p>
          <a:p>
            <a:pPr lvl="1"/>
            <a:r>
              <a:rPr lang="en-US" dirty="0"/>
              <a:t>Different performance metrics are appropriate for different purposes</a:t>
            </a:r>
          </a:p>
          <a:p>
            <a:pPr lvl="1"/>
            <a:r>
              <a:rPr lang="en-US" dirty="0"/>
              <a:t>Good model = model “fit for purpose”</a:t>
            </a:r>
          </a:p>
          <a:p>
            <a:pPr lvl="1"/>
            <a:r>
              <a:rPr lang="en-US" dirty="0"/>
              <a:t>Quality has multiple dimensions (predictive performance, computational constraints, interpretability, and ease of deployment/maintenance/updating)</a:t>
            </a:r>
          </a:p>
          <a:p>
            <a:r>
              <a:rPr lang="en-US" dirty="0">
                <a:solidFill>
                  <a:srgbClr val="00B0F0"/>
                </a:solidFill>
              </a:rPr>
              <a:t>Openness and full reproducibility must be the rule</a:t>
            </a:r>
          </a:p>
          <a:p>
            <a:pPr lvl="1"/>
            <a:r>
              <a:rPr lang="en-US" dirty="0"/>
              <a:t>Open data when we can ; open source software preferably ; open scripts always  </a:t>
            </a:r>
            <a:endParaRPr lang="en-US" dirty="0">
              <a:sym typeface="Wingdings" panose="05000000000000000000" pitchFamily="2" charset="2"/>
            </a:endParaRPr>
          </a:p>
          <a:p>
            <a:pPr lvl="1"/>
            <a:r>
              <a:rPr lang="en-US" dirty="0">
                <a:sym typeface="Wingdings" panose="05000000000000000000" pitchFamily="2" charset="2"/>
              </a:rPr>
              <a:t>Documented scripts published in GitHub (</a:t>
            </a:r>
            <a:r>
              <a:rPr lang="en-US" dirty="0" err="1">
                <a:sym typeface="Wingdings" panose="05000000000000000000" pitchFamily="2" charset="2"/>
              </a:rPr>
              <a:t>Jupyter</a:t>
            </a:r>
            <a:r>
              <a:rPr lang="en-US" dirty="0">
                <a:sym typeface="Wingdings" panose="05000000000000000000" pitchFamily="2" charset="2"/>
              </a:rPr>
              <a:t> Notebooks, R Markdown) </a:t>
            </a:r>
          </a:p>
          <a:p>
            <a:pPr lvl="1"/>
            <a:r>
              <a:rPr lang="en-US" dirty="0">
                <a:sym typeface="Wingdings" panose="05000000000000000000" pitchFamily="2" charset="2"/>
              </a:rPr>
              <a:t>Need a metadata standard for cataloguing, and to foster meta-learning </a:t>
            </a:r>
            <a:endParaRPr lang="en-US" dirty="0"/>
          </a:p>
          <a:p>
            <a:pPr lvl="1"/>
            <a:endParaRPr lang="en-US" dirty="0"/>
          </a:p>
        </p:txBody>
      </p:sp>
    </p:spTree>
    <p:extLst>
      <p:ext uri="{BB962C8B-B14F-4D97-AF65-F5344CB8AC3E}">
        <p14:creationId xmlns:p14="http://schemas.microsoft.com/office/powerpoint/2010/main" val="39690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Topic Modeling </a:t>
            </a:r>
            <a:br>
              <a:rPr lang="en-US" dirty="0"/>
            </a:br>
            <a:r>
              <a:rPr lang="en-US" dirty="0"/>
              <a:t>A quick look at 145,000 World Bank documents</a:t>
            </a:r>
          </a:p>
        </p:txBody>
      </p:sp>
    </p:spTree>
    <p:extLst>
      <p:ext uri="{BB962C8B-B14F-4D97-AF65-F5344CB8AC3E}">
        <p14:creationId xmlns:p14="http://schemas.microsoft.com/office/powerpoint/2010/main" val="313881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56851" cy="1325563"/>
          </a:xfrm>
        </p:spPr>
        <p:txBody>
          <a:bodyPr/>
          <a:lstStyle/>
          <a:p>
            <a:r>
              <a:rPr lang="en-US" dirty="0"/>
              <a:t>Improving data (and document) discoverability</a:t>
            </a:r>
          </a:p>
        </p:txBody>
      </p:sp>
      <p:sp>
        <p:nvSpPr>
          <p:cNvPr id="3" name="Content Placeholder 2"/>
          <p:cNvSpPr>
            <a:spLocks noGrp="1"/>
          </p:cNvSpPr>
          <p:nvPr>
            <p:ph idx="1"/>
          </p:nvPr>
        </p:nvSpPr>
        <p:spPr>
          <a:xfrm>
            <a:off x="838201" y="1825625"/>
            <a:ext cx="5024718" cy="4761988"/>
          </a:xfrm>
        </p:spPr>
        <p:txBody>
          <a:bodyPr>
            <a:normAutofit lnSpcReduction="10000"/>
          </a:bodyPr>
          <a:lstStyle/>
          <a:p>
            <a:r>
              <a:rPr lang="en-US" dirty="0"/>
              <a:t>Our data discovery solutions are not optimal</a:t>
            </a:r>
          </a:p>
          <a:p>
            <a:r>
              <a:rPr lang="en-US" dirty="0"/>
              <a:t>E.g., searching “inequality” in the WB Microdata Library only returns 17 surveys</a:t>
            </a:r>
          </a:p>
          <a:p>
            <a:r>
              <a:rPr lang="en-US" dirty="0"/>
              <a:t>Reason: relies on full-text search on survey metadata</a:t>
            </a:r>
          </a:p>
          <a:p>
            <a:pPr lvl="1"/>
            <a:r>
              <a:rPr lang="en-US" dirty="0"/>
              <a:t>“Inequality” not in survey metadata </a:t>
            </a:r>
          </a:p>
          <a:p>
            <a:r>
              <a:rPr lang="en-US" dirty="0"/>
              <a:t>One solution: mine the  analytical output of surveys (70,000+ citations)</a:t>
            </a:r>
          </a:p>
        </p:txBody>
      </p:sp>
      <p:pic>
        <p:nvPicPr>
          <p:cNvPr id="4" name="Picture 3">
            <a:extLst>
              <a:ext uri="{FF2B5EF4-FFF2-40B4-BE49-F238E27FC236}">
                <a16:creationId xmlns:a16="http://schemas.microsoft.com/office/drawing/2014/main" id="{F18CDE92-FF31-4430-BBA8-3A8A611EF01F}"/>
              </a:ext>
            </a:extLst>
          </p:cNvPr>
          <p:cNvPicPr/>
          <p:nvPr/>
        </p:nvPicPr>
        <p:blipFill>
          <a:blip r:embed="rId3"/>
          <a:stretch>
            <a:fillRect/>
          </a:stretch>
        </p:blipFill>
        <p:spPr>
          <a:xfrm>
            <a:off x="5991219" y="1825625"/>
            <a:ext cx="5665333" cy="4621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8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27735" cy="1325563"/>
          </a:xfrm>
        </p:spPr>
        <p:txBody>
          <a:bodyPr/>
          <a:lstStyle/>
          <a:p>
            <a:r>
              <a:rPr lang="en-US" dirty="0"/>
              <a:t>Improving data (and document) discoverability</a:t>
            </a:r>
          </a:p>
        </p:txBody>
      </p:sp>
      <p:sp>
        <p:nvSpPr>
          <p:cNvPr id="3" name="Content Placeholder 2"/>
          <p:cNvSpPr>
            <a:spLocks noGrp="1"/>
          </p:cNvSpPr>
          <p:nvPr>
            <p:ph idx="1"/>
          </p:nvPr>
        </p:nvSpPr>
        <p:spPr/>
        <p:txBody>
          <a:bodyPr>
            <a:normAutofit/>
          </a:bodyPr>
          <a:lstStyle/>
          <a:p>
            <a:r>
              <a:rPr lang="en-US" dirty="0"/>
              <a:t>What we want:</a:t>
            </a:r>
          </a:p>
          <a:p>
            <a:pPr lvl="1"/>
            <a:r>
              <a:rPr lang="en-US" dirty="0"/>
              <a:t>Fully automatic extraction of topics covered in these documents</a:t>
            </a:r>
          </a:p>
          <a:p>
            <a:pPr lvl="1"/>
            <a:r>
              <a:rPr lang="en-US" dirty="0"/>
              <a:t>An open source solution which does not require a pre-defined taxonomy (not a topic tagging system)</a:t>
            </a:r>
          </a:p>
          <a:p>
            <a:r>
              <a:rPr lang="en-US" dirty="0"/>
              <a:t>One solution: </a:t>
            </a:r>
            <a:r>
              <a:rPr lang="en-US" dirty="0">
                <a:solidFill>
                  <a:srgbClr val="0070C0"/>
                </a:solidFill>
                <a:hlinkClick r:id="rId3"/>
              </a:rPr>
              <a:t>Latent </a:t>
            </a:r>
            <a:r>
              <a:rPr lang="en-US" dirty="0" err="1">
                <a:solidFill>
                  <a:srgbClr val="0070C0"/>
                </a:solidFill>
                <a:hlinkClick r:id="rId3"/>
              </a:rPr>
              <a:t>Dirichlet</a:t>
            </a:r>
            <a:r>
              <a:rPr lang="en-US" dirty="0">
                <a:solidFill>
                  <a:srgbClr val="0070C0"/>
                </a:solidFill>
                <a:hlinkClick r:id="rId3"/>
              </a:rPr>
              <a:t> Allocation (LDA)</a:t>
            </a:r>
            <a:r>
              <a:rPr lang="en-US" dirty="0"/>
              <a:t> algorithm </a:t>
            </a:r>
          </a:p>
          <a:p>
            <a:pPr lvl="1"/>
            <a:r>
              <a:rPr lang="en-US" dirty="0"/>
              <a:t>LDA topics are lists of keywords likely to co-occur</a:t>
            </a:r>
          </a:p>
          <a:p>
            <a:pPr lvl="1"/>
            <a:r>
              <a:rPr lang="en-US" dirty="0"/>
              <a:t>User-defined parameter for the model: number of topics </a:t>
            </a:r>
          </a:p>
          <a:p>
            <a:r>
              <a:rPr lang="en-US" dirty="0"/>
              <a:t>Before applying it to survey citations, we tested it on the WB </a:t>
            </a:r>
            <a:r>
              <a:rPr lang="en-US" dirty="0">
                <a:hlinkClick r:id="rId4"/>
              </a:rPr>
              <a:t>Documents and Reports</a:t>
            </a:r>
            <a:r>
              <a:rPr lang="en-US" dirty="0"/>
              <a:t> - a well curated collection of &gt; 200,000 documents openly accessible through an API</a:t>
            </a:r>
          </a:p>
          <a:p>
            <a:endParaRPr lang="en-US" dirty="0"/>
          </a:p>
        </p:txBody>
      </p:sp>
    </p:spTree>
    <p:extLst>
      <p:ext uri="{BB962C8B-B14F-4D97-AF65-F5344CB8AC3E}">
        <p14:creationId xmlns:p14="http://schemas.microsoft.com/office/powerpoint/2010/main" val="59581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99885"/>
            <a:ext cx="9144000" cy="2387600"/>
          </a:xfrm>
        </p:spPr>
        <p:txBody>
          <a:bodyPr>
            <a:normAutofit fontScale="90000"/>
          </a:bodyPr>
          <a:lstStyle/>
          <a:p>
            <a:r>
              <a:rPr lang="en-US" dirty="0"/>
              <a:t>An empirical comparison of machine learning classification algorithms applied to poverty prediction </a:t>
            </a:r>
          </a:p>
        </p:txBody>
      </p:sp>
      <p:sp>
        <p:nvSpPr>
          <p:cNvPr id="3" name="Subtitle 2"/>
          <p:cNvSpPr>
            <a:spLocks noGrp="1"/>
          </p:cNvSpPr>
          <p:nvPr>
            <p:ph type="subTitle" idx="1"/>
          </p:nvPr>
        </p:nvSpPr>
        <p:spPr>
          <a:xfrm>
            <a:off x="1524000" y="4179560"/>
            <a:ext cx="9144000" cy="1655762"/>
          </a:xfrm>
        </p:spPr>
        <p:txBody>
          <a:bodyPr>
            <a:normAutofit/>
          </a:bodyPr>
          <a:lstStyle/>
          <a:p>
            <a:endParaRPr lang="en-US" sz="3200" dirty="0"/>
          </a:p>
          <a:p>
            <a:r>
              <a:rPr lang="en-US" sz="3200" dirty="0"/>
              <a:t>A Knowledge for Change Program (KCP) project</a:t>
            </a:r>
          </a:p>
        </p:txBody>
      </p:sp>
    </p:spTree>
    <p:extLst>
      <p:ext uri="{BB962C8B-B14F-4D97-AF65-F5344CB8AC3E}">
        <p14:creationId xmlns:p14="http://schemas.microsoft.com/office/powerpoint/2010/main" val="3238616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data</a:t>
            </a:r>
          </a:p>
        </p:txBody>
      </p:sp>
      <p:sp>
        <p:nvSpPr>
          <p:cNvPr id="3" name="Content Placeholder 2"/>
          <p:cNvSpPr>
            <a:spLocks noGrp="1"/>
          </p:cNvSpPr>
          <p:nvPr>
            <p:ph idx="1"/>
          </p:nvPr>
        </p:nvSpPr>
        <p:spPr>
          <a:xfrm>
            <a:off x="838200" y="1825625"/>
            <a:ext cx="3764797" cy="4351338"/>
          </a:xfrm>
        </p:spPr>
        <p:txBody>
          <a:bodyPr>
            <a:normAutofit/>
          </a:bodyPr>
          <a:lstStyle/>
          <a:p>
            <a:r>
              <a:rPr lang="en-US" sz="3600" dirty="0"/>
              <a:t>Text is unstructured, sometimes messy data</a:t>
            </a:r>
          </a:p>
          <a:p>
            <a:r>
              <a:rPr lang="en-US" sz="3600" dirty="0"/>
              <a:t>A “cleaning” process is required</a:t>
            </a:r>
          </a:p>
        </p:txBody>
      </p:sp>
      <p:pic>
        <p:nvPicPr>
          <p:cNvPr id="4" name="Picture 3">
            <a:extLst>
              <a:ext uri="{FF2B5EF4-FFF2-40B4-BE49-F238E27FC236}">
                <a16:creationId xmlns:a16="http://schemas.microsoft.com/office/drawing/2014/main" id="{E4D9BA30-08DB-4ABB-B07A-41F30690DC4C}"/>
              </a:ext>
            </a:extLst>
          </p:cNvPr>
          <p:cNvPicPr/>
          <p:nvPr/>
        </p:nvPicPr>
        <p:blipFill>
          <a:blip r:embed="rId3"/>
          <a:stretch>
            <a:fillRect/>
          </a:stretch>
        </p:blipFill>
        <p:spPr>
          <a:xfrm>
            <a:off x="5103628" y="1637414"/>
            <a:ext cx="6659586" cy="48641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476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788661"/>
            <a:ext cx="10227590" cy="4401205"/>
          </a:xfrm>
          <a:prstGeom prst="rect">
            <a:avLst/>
          </a:prstGeom>
          <a:noFill/>
        </p:spPr>
        <p:txBody>
          <a:bodyPr wrap="square" rtlCol="0">
            <a:spAutoFit/>
          </a:bodyPr>
          <a:lstStyle/>
          <a:p>
            <a:pPr marL="457200" indent="-457200">
              <a:buFont typeface="Arial" panose="020B0604020202020204" pitchFamily="34" charset="0"/>
              <a:buChar char="•"/>
            </a:pPr>
            <a:r>
              <a:rPr lang="en-US" sz="2800" b="1" dirty="0"/>
              <a:t>We clean the text files </a:t>
            </a:r>
            <a:r>
              <a:rPr lang="en-US" sz="2800" dirty="0"/>
              <a:t>(Python, </a:t>
            </a:r>
            <a:r>
              <a:rPr lang="en-US" sz="2800" dirty="0">
                <a:hlinkClick r:id="rId3"/>
              </a:rPr>
              <a:t>NLTK</a:t>
            </a:r>
            <a:r>
              <a:rPr lang="en-US" sz="2800" dirty="0"/>
              <a:t> library)</a:t>
            </a:r>
          </a:p>
          <a:p>
            <a:pPr marL="742950" lvl="1" indent="-285750">
              <a:buFont typeface="Arial" panose="020B0604020202020204" pitchFamily="34" charset="0"/>
              <a:buChar char="•"/>
            </a:pPr>
            <a:r>
              <a:rPr lang="en-US" sz="2800" dirty="0"/>
              <a:t>Detect language; keep document if &gt; 98% in English</a:t>
            </a:r>
          </a:p>
          <a:p>
            <a:pPr marL="742950" lvl="1" indent="-285750">
              <a:buFont typeface="Arial" panose="020B0604020202020204" pitchFamily="34" charset="0"/>
              <a:buChar char="•"/>
            </a:pPr>
            <a:r>
              <a:rPr lang="en-US" sz="2800" dirty="0"/>
              <a:t>Lemmatization (convert words to their dictionary form)</a:t>
            </a:r>
          </a:p>
          <a:p>
            <a:pPr marL="742950" lvl="1" indent="-285750">
              <a:buFont typeface="Arial" panose="020B0604020202020204" pitchFamily="34" charset="0"/>
              <a:buChar char="•"/>
            </a:pPr>
            <a:r>
              <a:rPr lang="en-US" sz="2800" dirty="0"/>
              <a:t>Remove numbers, special characters, and punctuation</a:t>
            </a:r>
          </a:p>
          <a:p>
            <a:pPr marL="742950" lvl="1" indent="-285750">
              <a:buFont typeface="Arial" panose="020B0604020202020204" pitchFamily="34" charset="0"/>
              <a:buChar char="•"/>
            </a:pPr>
            <a:r>
              <a:rPr lang="en-US" sz="2800" dirty="0"/>
              <a:t>Remove words that are not in the English Dictionary</a:t>
            </a:r>
          </a:p>
          <a:p>
            <a:pPr marL="742950" lvl="1" indent="-285750">
              <a:buFont typeface="Arial" panose="020B0604020202020204" pitchFamily="34" charset="0"/>
              <a:buChar char="•"/>
            </a:pPr>
            <a:r>
              <a:rPr lang="en-US" sz="2800" dirty="0"/>
              <a:t>Remove stop-words (“and”, “or”, “the”, “if”, etc.)</a:t>
            </a:r>
          </a:p>
          <a:p>
            <a:pPr marL="285750" indent="-285750">
              <a:buFont typeface="Arial" panose="020B0604020202020204" pitchFamily="34" charset="0"/>
              <a:buChar char="•"/>
            </a:pPr>
            <a:r>
              <a:rPr lang="en-US" sz="2800" b="1" dirty="0"/>
              <a:t>We obtain a clean corpus (145,000 docs ; ~ 800 million words)</a:t>
            </a:r>
          </a:p>
          <a:p>
            <a:pPr marL="742950" lvl="1" indent="-285750">
              <a:buFont typeface="Arial" panose="020B0604020202020204" pitchFamily="34" charset="0"/>
              <a:buChar char="•"/>
            </a:pPr>
            <a:r>
              <a:rPr lang="en-US" sz="2800" dirty="0"/>
              <a:t>Generate a “bag of words” (documents/terms matrix)</a:t>
            </a:r>
            <a:endParaRPr lang="en-US" sz="2800" dirty="0">
              <a:sym typeface="Wingdings" panose="05000000000000000000" pitchFamily="2" charset="2"/>
            </a:endParaRPr>
          </a:p>
          <a:p>
            <a:pPr marL="285750" indent="-285750">
              <a:buFont typeface="Arial" panose="020B0604020202020204" pitchFamily="34" charset="0"/>
              <a:buChar char="•"/>
            </a:pPr>
            <a:r>
              <a:rPr lang="en-US" sz="2800" b="1" dirty="0">
                <a:sym typeface="Wingdings" panose="05000000000000000000" pitchFamily="2" charset="2"/>
              </a:rPr>
              <a:t>We run the </a:t>
            </a:r>
            <a:r>
              <a:rPr lang="en-US" sz="2800" b="1" dirty="0"/>
              <a:t>LDA model </a:t>
            </a:r>
            <a:r>
              <a:rPr lang="en-US" sz="2800" dirty="0">
                <a:hlinkClick r:id="rId4"/>
              </a:rPr>
              <a:t>(Mallet package)</a:t>
            </a:r>
            <a:endParaRPr lang="en-US" sz="2800" dirty="0"/>
          </a:p>
          <a:p>
            <a:pPr marL="742950" lvl="1" indent="-285750">
              <a:buFont typeface="Arial" panose="020B0604020202020204" pitchFamily="34" charset="0"/>
              <a:buChar char="•"/>
            </a:pPr>
            <a:r>
              <a:rPr lang="en-US" sz="2800" dirty="0"/>
              <a:t>Output published in a topic browser (adapted from </a:t>
            </a:r>
            <a:r>
              <a:rPr lang="en-US" sz="2800" dirty="0" err="1">
                <a:hlinkClick r:id="rId5"/>
              </a:rPr>
              <a:t>dfr</a:t>
            </a:r>
            <a:r>
              <a:rPr lang="en-US" sz="2800" dirty="0">
                <a:hlinkClick r:id="rId5"/>
              </a:rPr>
              <a:t>-browser</a:t>
            </a:r>
            <a:r>
              <a:rPr lang="en-US" sz="2800" dirty="0"/>
              <a:t>)   </a:t>
            </a:r>
          </a:p>
        </p:txBody>
      </p:sp>
      <p:sp>
        <p:nvSpPr>
          <p:cNvPr id="8" name="Title 1">
            <a:extLst>
              <a:ext uri="{FF2B5EF4-FFF2-40B4-BE49-F238E27FC236}">
                <a16:creationId xmlns:a16="http://schemas.microsoft.com/office/drawing/2014/main" id="{D5106D57-55DE-454C-B0D8-5439A06CD584}"/>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Preparing data - Procedures</a:t>
            </a:r>
          </a:p>
        </p:txBody>
      </p:sp>
    </p:spTree>
    <p:extLst>
      <p:ext uri="{BB962C8B-B14F-4D97-AF65-F5344CB8AC3E}">
        <p14:creationId xmlns:p14="http://schemas.microsoft.com/office/powerpoint/2010/main" val="390578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81D4EA-A876-4CD6-A875-B170E21CE4F0}"/>
              </a:ext>
            </a:extLst>
          </p:cNvPr>
          <p:cNvPicPr>
            <a:picLocks noChangeAspect="1"/>
          </p:cNvPicPr>
          <p:nvPr/>
        </p:nvPicPr>
        <p:blipFill>
          <a:blip r:embed="rId3"/>
          <a:stretch>
            <a:fillRect/>
          </a:stretch>
        </p:blipFill>
        <p:spPr>
          <a:xfrm>
            <a:off x="0" y="48061"/>
            <a:ext cx="12192000" cy="6761877"/>
          </a:xfrm>
          <a:prstGeom prst="rect">
            <a:avLst/>
          </a:prstGeom>
        </p:spPr>
      </p:pic>
    </p:spTree>
    <p:extLst>
      <p:ext uri="{BB962C8B-B14F-4D97-AF65-F5344CB8AC3E}">
        <p14:creationId xmlns:p14="http://schemas.microsoft.com/office/powerpoint/2010/main" val="1711908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5881FE-0CA8-4877-B64D-45484B8AFF43}"/>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14663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5E1169-6EBF-484A-8E27-58D25B954C20}"/>
              </a:ext>
            </a:extLst>
          </p:cNvPr>
          <p:cNvPicPr>
            <a:picLocks noChangeAspect="1"/>
          </p:cNvPicPr>
          <p:nvPr/>
        </p:nvPicPr>
        <p:blipFill>
          <a:blip r:embed="rId3"/>
          <a:stretch>
            <a:fillRect/>
          </a:stretch>
        </p:blipFill>
        <p:spPr>
          <a:xfrm>
            <a:off x="0" y="179046"/>
            <a:ext cx="12192000" cy="6499907"/>
          </a:xfrm>
          <a:prstGeom prst="rect">
            <a:avLst/>
          </a:prstGeom>
        </p:spPr>
      </p:pic>
    </p:spTree>
    <p:extLst>
      <p:ext uri="{BB962C8B-B14F-4D97-AF65-F5344CB8AC3E}">
        <p14:creationId xmlns:p14="http://schemas.microsoft.com/office/powerpoint/2010/main" val="2308326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719A3E-DE73-4F60-B9C1-E1680BF14771}"/>
              </a:ext>
            </a:extLst>
          </p:cNvPr>
          <p:cNvPicPr>
            <a:picLocks noChangeAspect="1"/>
          </p:cNvPicPr>
          <p:nvPr/>
        </p:nvPicPr>
        <p:blipFill>
          <a:blip r:embed="rId3"/>
          <a:stretch>
            <a:fillRect/>
          </a:stretch>
        </p:blipFill>
        <p:spPr>
          <a:xfrm>
            <a:off x="0" y="180672"/>
            <a:ext cx="12192000" cy="6496656"/>
          </a:xfrm>
          <a:prstGeom prst="rect">
            <a:avLst/>
          </a:prstGeom>
        </p:spPr>
      </p:pic>
    </p:spTree>
    <p:extLst>
      <p:ext uri="{BB962C8B-B14F-4D97-AF65-F5344CB8AC3E}">
        <p14:creationId xmlns:p14="http://schemas.microsoft.com/office/powerpoint/2010/main" val="2193705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4C96BA-B059-41D7-81FB-239174F2330A}"/>
              </a:ext>
            </a:extLst>
          </p:cNvPr>
          <p:cNvSpPr>
            <a:spLocks noGrp="1"/>
          </p:cNvSpPr>
          <p:nvPr>
            <p:ph type="title"/>
          </p:nvPr>
        </p:nvSpPr>
        <p:spPr/>
        <p:txBody>
          <a:bodyPr/>
          <a:lstStyle/>
          <a:p>
            <a:r>
              <a:rPr lang="en-US" dirty="0"/>
              <a:t>Analysis: differences across regions</a:t>
            </a:r>
          </a:p>
        </p:txBody>
      </p:sp>
      <p:sp>
        <p:nvSpPr>
          <p:cNvPr id="8" name="Rectangle 1">
            <a:extLst>
              <a:ext uri="{FF2B5EF4-FFF2-40B4-BE49-F238E27FC236}">
                <a16:creationId xmlns:a16="http://schemas.microsoft.com/office/drawing/2014/main" id="{B1A06921-20FA-4817-A5CD-8139D3AF347C}"/>
              </a:ext>
            </a:extLst>
          </p:cNvPr>
          <p:cNvSpPr>
            <a:spLocks noChangeArrowheads="1"/>
          </p:cNvSpPr>
          <p:nvPr/>
        </p:nvSpPr>
        <p:spPr bwMode="auto">
          <a:xfrm>
            <a:off x="8674540" y="1403981"/>
            <a:ext cx="2554306" cy="50808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dirty="0">
                <a:solidFill>
                  <a:srgbClr val="C00000"/>
                </a:solidFill>
              </a:rPr>
              <a:t>1980 – 2017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00000"/>
                </a:solidFill>
                <a:effectLst/>
              </a:rPr>
              <a:t> </a:t>
            </a:r>
          </a:p>
          <a:p>
            <a:pPr lvl="0" eaLnBrk="0" fontAlgn="base" hangingPunct="0">
              <a:spcBef>
                <a:spcPct val="0"/>
              </a:spcBef>
              <a:spcAft>
                <a:spcPct val="0"/>
              </a:spcAft>
            </a:pPr>
            <a:r>
              <a:rPr lang="en-US" altLang="en-US" sz="3200" dirty="0">
                <a:solidFill>
                  <a:srgbClr val="333333"/>
                </a:solidFill>
                <a:latin typeface="Calibri Light" panose="020F0302020204030204" pitchFamily="34" charset="0"/>
                <a:cs typeface="Calibri Light" panose="020F0302020204030204" pitchFamily="34" charset="0"/>
              </a:rPr>
              <a:t>climate, change, adaptation, increase, impact, resilience, </a:t>
            </a:r>
          </a:p>
          <a:p>
            <a:pPr lvl="0" eaLnBrk="0" fontAlgn="base" hangingPunct="0">
              <a:spcBef>
                <a:spcPct val="0"/>
              </a:spcBef>
              <a:spcAft>
                <a:spcPct val="0"/>
              </a:spcAft>
            </a:pPr>
            <a:r>
              <a:rPr lang="en-US" altLang="en-US" sz="3200" dirty="0">
                <a:solidFill>
                  <a:srgbClr val="333333"/>
                </a:solidFill>
                <a:latin typeface="Calibri Light" panose="020F0302020204030204" pitchFamily="34" charset="0"/>
                <a:cs typeface="Calibri Light" panose="020F0302020204030204" pitchFamily="34" charset="0"/>
              </a:rPr>
              <a:t>risk, </a:t>
            </a:r>
          </a:p>
          <a:p>
            <a:pPr lvl="0" eaLnBrk="0" fontAlgn="base" hangingPunct="0">
              <a:spcBef>
                <a:spcPct val="0"/>
              </a:spcBef>
              <a:spcAft>
                <a:spcPct val="0"/>
              </a:spcAft>
            </a:pPr>
            <a:r>
              <a:rPr lang="en-US" altLang="en-US" sz="3200" dirty="0">
                <a:solidFill>
                  <a:srgbClr val="333333"/>
                </a:solidFill>
                <a:latin typeface="Calibri Light" panose="020F0302020204030204" pitchFamily="34" charset="0"/>
                <a:cs typeface="Calibri Light" panose="020F0302020204030204" pitchFamily="34" charset="0"/>
              </a:rPr>
              <a:t>water, vulnerability</a:t>
            </a:r>
            <a:endParaRPr lang="en-US" altLang="en-US" sz="3200" dirty="0">
              <a:latin typeface="Calibri Light" panose="020F0302020204030204" pitchFamily="34" charset="0"/>
              <a:cs typeface="Calibri Light" panose="020F0302020204030204" pitchFamily="34" charset="0"/>
            </a:endParaRPr>
          </a:p>
        </p:txBody>
      </p:sp>
      <p:grpSp>
        <p:nvGrpSpPr>
          <p:cNvPr id="6" name="Group 5">
            <a:extLst>
              <a:ext uri="{FF2B5EF4-FFF2-40B4-BE49-F238E27FC236}">
                <a16:creationId xmlns:a16="http://schemas.microsoft.com/office/drawing/2014/main" id="{B5C94220-0640-4A98-B883-EE48EDA66BF3}"/>
              </a:ext>
            </a:extLst>
          </p:cNvPr>
          <p:cNvGrpSpPr/>
          <p:nvPr/>
        </p:nvGrpSpPr>
        <p:grpSpPr>
          <a:xfrm>
            <a:off x="640670" y="1466087"/>
            <a:ext cx="7472389" cy="5293302"/>
            <a:chOff x="640670" y="1466086"/>
            <a:chExt cx="7743167" cy="5470561"/>
          </a:xfrm>
        </p:grpSpPr>
        <p:pic>
          <p:nvPicPr>
            <p:cNvPr id="2" name="Picture 1">
              <a:extLst>
                <a:ext uri="{FF2B5EF4-FFF2-40B4-BE49-F238E27FC236}">
                  <a16:creationId xmlns:a16="http://schemas.microsoft.com/office/drawing/2014/main" id="{692CB7D3-358B-4031-A6ED-0ED7E0CEE784}"/>
                </a:ext>
              </a:extLst>
            </p:cNvPr>
            <p:cNvPicPr>
              <a:picLocks noChangeAspect="1"/>
            </p:cNvPicPr>
            <p:nvPr/>
          </p:nvPicPr>
          <p:blipFill>
            <a:blip r:embed="rId3"/>
            <a:stretch>
              <a:fillRect/>
            </a:stretch>
          </p:blipFill>
          <p:spPr>
            <a:xfrm>
              <a:off x="640671" y="1466086"/>
              <a:ext cx="7743166" cy="5096687"/>
            </a:xfrm>
            <a:prstGeom prst="rect">
              <a:avLst/>
            </a:prstGeom>
          </p:spPr>
        </p:pic>
        <p:sp>
          <p:nvSpPr>
            <p:cNvPr id="10" name="TextBox 9">
              <a:extLst>
                <a:ext uri="{FF2B5EF4-FFF2-40B4-BE49-F238E27FC236}">
                  <a16:creationId xmlns:a16="http://schemas.microsoft.com/office/drawing/2014/main" id="{1165FEC7-6303-461B-B7F6-450247E8B817}"/>
                </a:ext>
              </a:extLst>
            </p:cNvPr>
            <p:cNvSpPr txBox="1"/>
            <p:nvPr/>
          </p:nvSpPr>
          <p:spPr>
            <a:xfrm>
              <a:off x="1653988" y="1625758"/>
              <a:ext cx="838200" cy="523220"/>
            </a:xfrm>
            <a:prstGeom prst="rect">
              <a:avLst/>
            </a:prstGeom>
            <a:noFill/>
          </p:spPr>
          <p:txBody>
            <a:bodyPr wrap="square" rtlCol="0">
              <a:spAutoFit/>
            </a:bodyPr>
            <a:lstStyle/>
            <a:p>
              <a:r>
                <a:rPr lang="en-US" sz="2800" dirty="0">
                  <a:solidFill>
                    <a:srgbClr val="0070C0"/>
                  </a:solidFill>
                </a:rPr>
                <a:t>AFR</a:t>
              </a:r>
            </a:p>
          </p:txBody>
        </p:sp>
        <p:sp>
          <p:nvSpPr>
            <p:cNvPr id="11" name="TextBox 10">
              <a:extLst>
                <a:ext uri="{FF2B5EF4-FFF2-40B4-BE49-F238E27FC236}">
                  <a16:creationId xmlns:a16="http://schemas.microsoft.com/office/drawing/2014/main" id="{56ECB2CD-AEA5-4D53-AD37-DD4163E1C218}"/>
                </a:ext>
              </a:extLst>
            </p:cNvPr>
            <p:cNvSpPr txBox="1"/>
            <p:nvPr/>
          </p:nvSpPr>
          <p:spPr>
            <a:xfrm>
              <a:off x="1653988" y="2467768"/>
              <a:ext cx="838200" cy="523220"/>
            </a:xfrm>
            <a:prstGeom prst="rect">
              <a:avLst/>
            </a:prstGeom>
            <a:noFill/>
          </p:spPr>
          <p:txBody>
            <a:bodyPr wrap="square" rtlCol="0">
              <a:spAutoFit/>
            </a:bodyPr>
            <a:lstStyle/>
            <a:p>
              <a:r>
                <a:rPr lang="en-US" sz="2800" dirty="0">
                  <a:solidFill>
                    <a:srgbClr val="0070C0"/>
                  </a:solidFill>
                </a:rPr>
                <a:t>EAP</a:t>
              </a:r>
            </a:p>
          </p:txBody>
        </p:sp>
        <p:sp>
          <p:nvSpPr>
            <p:cNvPr id="12" name="TextBox 11">
              <a:extLst>
                <a:ext uri="{FF2B5EF4-FFF2-40B4-BE49-F238E27FC236}">
                  <a16:creationId xmlns:a16="http://schemas.microsoft.com/office/drawing/2014/main" id="{9DBB56AB-6D15-4BBF-807E-A402115B3BE3}"/>
                </a:ext>
              </a:extLst>
            </p:cNvPr>
            <p:cNvSpPr txBox="1"/>
            <p:nvPr/>
          </p:nvSpPr>
          <p:spPr>
            <a:xfrm>
              <a:off x="1653988" y="3309778"/>
              <a:ext cx="838200" cy="523220"/>
            </a:xfrm>
            <a:prstGeom prst="rect">
              <a:avLst/>
            </a:prstGeom>
            <a:noFill/>
          </p:spPr>
          <p:txBody>
            <a:bodyPr wrap="square" rtlCol="0">
              <a:spAutoFit/>
            </a:bodyPr>
            <a:lstStyle/>
            <a:p>
              <a:r>
                <a:rPr lang="en-US" sz="2800" dirty="0">
                  <a:solidFill>
                    <a:srgbClr val="0070C0"/>
                  </a:solidFill>
                </a:rPr>
                <a:t>ECA</a:t>
              </a:r>
            </a:p>
          </p:txBody>
        </p:sp>
        <p:sp>
          <p:nvSpPr>
            <p:cNvPr id="13" name="TextBox 12">
              <a:extLst>
                <a:ext uri="{FF2B5EF4-FFF2-40B4-BE49-F238E27FC236}">
                  <a16:creationId xmlns:a16="http://schemas.microsoft.com/office/drawing/2014/main" id="{B961FC9D-46F8-44A0-8F2C-D8E61F2E70EC}"/>
                </a:ext>
              </a:extLst>
            </p:cNvPr>
            <p:cNvSpPr txBox="1"/>
            <p:nvPr/>
          </p:nvSpPr>
          <p:spPr>
            <a:xfrm>
              <a:off x="1653988" y="4151788"/>
              <a:ext cx="838200" cy="523220"/>
            </a:xfrm>
            <a:prstGeom prst="rect">
              <a:avLst/>
            </a:prstGeom>
            <a:noFill/>
          </p:spPr>
          <p:txBody>
            <a:bodyPr wrap="square" rtlCol="0">
              <a:spAutoFit/>
            </a:bodyPr>
            <a:lstStyle/>
            <a:p>
              <a:r>
                <a:rPr lang="en-US" sz="2800" dirty="0">
                  <a:solidFill>
                    <a:srgbClr val="0070C0"/>
                  </a:solidFill>
                </a:rPr>
                <a:t>LAC</a:t>
              </a:r>
            </a:p>
          </p:txBody>
        </p:sp>
        <p:sp>
          <p:nvSpPr>
            <p:cNvPr id="14" name="TextBox 13">
              <a:extLst>
                <a:ext uri="{FF2B5EF4-FFF2-40B4-BE49-F238E27FC236}">
                  <a16:creationId xmlns:a16="http://schemas.microsoft.com/office/drawing/2014/main" id="{E647FE19-F921-47FB-A801-8A946639EA46}"/>
                </a:ext>
              </a:extLst>
            </p:cNvPr>
            <p:cNvSpPr txBox="1"/>
            <p:nvPr/>
          </p:nvSpPr>
          <p:spPr>
            <a:xfrm>
              <a:off x="1653988" y="4993798"/>
              <a:ext cx="1143000" cy="523220"/>
            </a:xfrm>
            <a:prstGeom prst="rect">
              <a:avLst/>
            </a:prstGeom>
            <a:noFill/>
          </p:spPr>
          <p:txBody>
            <a:bodyPr wrap="square" rtlCol="0">
              <a:spAutoFit/>
            </a:bodyPr>
            <a:lstStyle/>
            <a:p>
              <a:r>
                <a:rPr lang="en-US" sz="2800" dirty="0">
                  <a:solidFill>
                    <a:srgbClr val="0070C0"/>
                  </a:solidFill>
                </a:rPr>
                <a:t>MENA</a:t>
              </a:r>
            </a:p>
          </p:txBody>
        </p:sp>
        <p:sp>
          <p:nvSpPr>
            <p:cNvPr id="15" name="TextBox 14">
              <a:extLst>
                <a:ext uri="{FF2B5EF4-FFF2-40B4-BE49-F238E27FC236}">
                  <a16:creationId xmlns:a16="http://schemas.microsoft.com/office/drawing/2014/main" id="{A503E4AA-DAF7-47FD-97D2-5D2F1C8C8E00}"/>
                </a:ext>
              </a:extLst>
            </p:cNvPr>
            <p:cNvSpPr txBox="1"/>
            <p:nvPr/>
          </p:nvSpPr>
          <p:spPr>
            <a:xfrm>
              <a:off x="1653988" y="5835808"/>
              <a:ext cx="838200" cy="523220"/>
            </a:xfrm>
            <a:prstGeom prst="rect">
              <a:avLst/>
            </a:prstGeom>
            <a:noFill/>
          </p:spPr>
          <p:txBody>
            <a:bodyPr wrap="square" rtlCol="0">
              <a:spAutoFit/>
            </a:bodyPr>
            <a:lstStyle/>
            <a:p>
              <a:r>
                <a:rPr lang="en-US" sz="2800" dirty="0">
                  <a:solidFill>
                    <a:srgbClr val="0070C0"/>
                  </a:solidFill>
                </a:rPr>
                <a:t>SAR</a:t>
              </a:r>
            </a:p>
          </p:txBody>
        </p:sp>
        <p:pic>
          <p:nvPicPr>
            <p:cNvPr id="3" name="Picture 2">
              <a:extLst>
                <a:ext uri="{FF2B5EF4-FFF2-40B4-BE49-F238E27FC236}">
                  <a16:creationId xmlns:a16="http://schemas.microsoft.com/office/drawing/2014/main" id="{3096DD4D-1117-41B6-90BC-A9F5274FFCDA}"/>
                </a:ext>
              </a:extLst>
            </p:cNvPr>
            <p:cNvPicPr>
              <a:picLocks noChangeAspect="1"/>
            </p:cNvPicPr>
            <p:nvPr/>
          </p:nvPicPr>
          <p:blipFill>
            <a:blip r:embed="rId4"/>
            <a:stretch>
              <a:fillRect/>
            </a:stretch>
          </p:blipFill>
          <p:spPr>
            <a:xfrm>
              <a:off x="640670" y="6557311"/>
              <a:ext cx="7743167" cy="379336"/>
            </a:xfrm>
            <a:prstGeom prst="rect">
              <a:avLst/>
            </a:prstGeom>
          </p:spPr>
        </p:pic>
      </p:grpSp>
    </p:spTree>
    <p:extLst>
      <p:ext uri="{BB962C8B-B14F-4D97-AF65-F5344CB8AC3E}">
        <p14:creationId xmlns:p14="http://schemas.microsoft.com/office/powerpoint/2010/main" val="2943732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7F2909-F401-4390-9EA4-00EFD6BE498C}"/>
              </a:ext>
            </a:extLst>
          </p:cNvPr>
          <p:cNvPicPr>
            <a:picLocks/>
          </p:cNvPicPr>
          <p:nvPr/>
        </p:nvPicPr>
        <p:blipFill>
          <a:blip r:embed="rId2"/>
          <a:stretch>
            <a:fillRect/>
          </a:stretch>
        </p:blipFill>
        <p:spPr>
          <a:xfrm>
            <a:off x="2990088" y="1170432"/>
            <a:ext cx="8046720" cy="5486400"/>
          </a:xfrm>
          <a:prstGeom prst="rect">
            <a:avLst/>
          </a:prstGeom>
        </p:spPr>
      </p:pic>
      <p:sp>
        <p:nvSpPr>
          <p:cNvPr id="3" name="Rectangle 1">
            <a:extLst>
              <a:ext uri="{FF2B5EF4-FFF2-40B4-BE49-F238E27FC236}">
                <a16:creationId xmlns:a16="http://schemas.microsoft.com/office/drawing/2014/main" id="{6695E686-59E8-4854-B94D-101587CED4FF}"/>
              </a:ext>
            </a:extLst>
          </p:cNvPr>
          <p:cNvSpPr>
            <a:spLocks noChangeArrowheads="1"/>
          </p:cNvSpPr>
          <p:nvPr/>
        </p:nvSpPr>
        <p:spPr bwMode="auto">
          <a:xfrm>
            <a:off x="615769" y="1609216"/>
            <a:ext cx="1954924" cy="3942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climate, change, adaptation, increase, impact, resilience, risk,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water, vulnerability</a:t>
            </a:r>
            <a:endParaRPr kumimoji="0" lang="en-US" altLang="en-US" sz="28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939F461A-D07C-4FD1-977D-D658D38B39B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differences across document types</a:t>
            </a:r>
          </a:p>
        </p:txBody>
      </p:sp>
      <p:sp>
        <p:nvSpPr>
          <p:cNvPr id="4" name="TextBox 3">
            <a:extLst>
              <a:ext uri="{FF2B5EF4-FFF2-40B4-BE49-F238E27FC236}">
                <a16:creationId xmlns:a16="http://schemas.microsoft.com/office/drawing/2014/main" id="{D49EA57A-B41A-4ABF-A441-D7A40F3D331C}"/>
              </a:ext>
            </a:extLst>
          </p:cNvPr>
          <p:cNvSpPr txBox="1"/>
          <p:nvPr/>
        </p:nvSpPr>
        <p:spPr>
          <a:xfrm>
            <a:off x="4114799" y="1357308"/>
            <a:ext cx="2823882" cy="461665"/>
          </a:xfrm>
          <a:prstGeom prst="rect">
            <a:avLst/>
          </a:prstGeom>
          <a:noFill/>
        </p:spPr>
        <p:txBody>
          <a:bodyPr wrap="square" rtlCol="0">
            <a:spAutoFit/>
          </a:bodyPr>
          <a:lstStyle/>
          <a:p>
            <a:r>
              <a:rPr lang="en-US" sz="2400" dirty="0">
                <a:solidFill>
                  <a:schemeClr val="bg1">
                    <a:lumMod val="65000"/>
                  </a:schemeClr>
                </a:solidFill>
              </a:rPr>
              <a:t>Project documents</a:t>
            </a:r>
          </a:p>
        </p:txBody>
      </p:sp>
      <p:sp>
        <p:nvSpPr>
          <p:cNvPr id="6" name="TextBox 5">
            <a:extLst>
              <a:ext uri="{FF2B5EF4-FFF2-40B4-BE49-F238E27FC236}">
                <a16:creationId xmlns:a16="http://schemas.microsoft.com/office/drawing/2014/main" id="{D7B1A8FA-BBCB-4D48-82F0-79502ACD44B6}"/>
              </a:ext>
            </a:extLst>
          </p:cNvPr>
          <p:cNvSpPr txBox="1"/>
          <p:nvPr/>
        </p:nvSpPr>
        <p:spPr>
          <a:xfrm>
            <a:off x="4114799" y="3876392"/>
            <a:ext cx="3155577" cy="461665"/>
          </a:xfrm>
          <a:prstGeom prst="rect">
            <a:avLst/>
          </a:prstGeom>
          <a:noFill/>
        </p:spPr>
        <p:txBody>
          <a:bodyPr wrap="square" rtlCol="0">
            <a:spAutoFit/>
          </a:bodyPr>
          <a:lstStyle/>
          <a:p>
            <a:r>
              <a:rPr lang="en-US" sz="2400" dirty="0">
                <a:solidFill>
                  <a:schemeClr val="bg1">
                    <a:lumMod val="65000"/>
                  </a:schemeClr>
                </a:solidFill>
              </a:rPr>
              <a:t>Publications &amp; Research</a:t>
            </a:r>
          </a:p>
        </p:txBody>
      </p:sp>
    </p:spTree>
    <p:extLst>
      <p:ext uri="{BB962C8B-B14F-4D97-AF65-F5344CB8AC3E}">
        <p14:creationId xmlns:p14="http://schemas.microsoft.com/office/powerpoint/2010/main" val="62862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64BB55-83D6-450F-B4C1-E46422E4BCED}"/>
              </a:ext>
            </a:extLst>
          </p:cNvPr>
          <p:cNvPicPr>
            <a:picLocks/>
          </p:cNvPicPr>
          <p:nvPr/>
        </p:nvPicPr>
        <p:blipFill>
          <a:blip r:embed="rId2"/>
          <a:stretch>
            <a:fillRect/>
          </a:stretch>
        </p:blipFill>
        <p:spPr>
          <a:xfrm>
            <a:off x="2990088" y="1170432"/>
            <a:ext cx="8046720" cy="5486400"/>
          </a:xfrm>
          <a:prstGeom prst="rect">
            <a:avLst/>
          </a:prstGeom>
        </p:spPr>
      </p:pic>
      <p:sp>
        <p:nvSpPr>
          <p:cNvPr id="3" name="Rectangle 1">
            <a:extLst>
              <a:ext uri="{FF2B5EF4-FFF2-40B4-BE49-F238E27FC236}">
                <a16:creationId xmlns:a16="http://schemas.microsoft.com/office/drawing/2014/main" id="{FD7BD6A9-3CCA-4F58-8915-92A05ABC855F}"/>
              </a:ext>
            </a:extLst>
          </p:cNvPr>
          <p:cNvSpPr>
            <a:spLocks noChangeArrowheads="1"/>
          </p:cNvSpPr>
          <p:nvPr/>
        </p:nvSpPr>
        <p:spPr bwMode="auto">
          <a:xfrm>
            <a:off x="400050" y="2158033"/>
            <a:ext cx="2389533" cy="35111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technology, innovation,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new, development, knowledge, market, economy, competitiveness</a:t>
            </a:r>
            <a:endParaRPr kumimoji="0" lang="en-US" altLang="en-US" sz="28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F4328135-4205-40E6-98FD-22F81C03FD8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differences across document types</a:t>
            </a:r>
          </a:p>
        </p:txBody>
      </p:sp>
      <p:sp>
        <p:nvSpPr>
          <p:cNvPr id="6" name="TextBox 5">
            <a:extLst>
              <a:ext uri="{FF2B5EF4-FFF2-40B4-BE49-F238E27FC236}">
                <a16:creationId xmlns:a16="http://schemas.microsoft.com/office/drawing/2014/main" id="{0D7C778D-F762-4048-9627-0EB7417124EA}"/>
              </a:ext>
            </a:extLst>
          </p:cNvPr>
          <p:cNvSpPr txBox="1"/>
          <p:nvPr/>
        </p:nvSpPr>
        <p:spPr>
          <a:xfrm>
            <a:off x="4114799" y="1357308"/>
            <a:ext cx="2823882" cy="461665"/>
          </a:xfrm>
          <a:prstGeom prst="rect">
            <a:avLst/>
          </a:prstGeom>
          <a:noFill/>
        </p:spPr>
        <p:txBody>
          <a:bodyPr wrap="square" rtlCol="0">
            <a:spAutoFit/>
          </a:bodyPr>
          <a:lstStyle/>
          <a:p>
            <a:r>
              <a:rPr lang="en-US" sz="2400" dirty="0">
                <a:solidFill>
                  <a:schemeClr val="bg1">
                    <a:lumMod val="65000"/>
                  </a:schemeClr>
                </a:solidFill>
              </a:rPr>
              <a:t>Project documents</a:t>
            </a:r>
          </a:p>
        </p:txBody>
      </p:sp>
      <p:sp>
        <p:nvSpPr>
          <p:cNvPr id="7" name="TextBox 6">
            <a:extLst>
              <a:ext uri="{FF2B5EF4-FFF2-40B4-BE49-F238E27FC236}">
                <a16:creationId xmlns:a16="http://schemas.microsoft.com/office/drawing/2014/main" id="{A548D690-8CC8-4A79-8A39-A99707E894F6}"/>
              </a:ext>
            </a:extLst>
          </p:cNvPr>
          <p:cNvSpPr txBox="1"/>
          <p:nvPr/>
        </p:nvSpPr>
        <p:spPr>
          <a:xfrm>
            <a:off x="4114799" y="3876392"/>
            <a:ext cx="3155577" cy="461665"/>
          </a:xfrm>
          <a:prstGeom prst="rect">
            <a:avLst/>
          </a:prstGeom>
          <a:noFill/>
        </p:spPr>
        <p:txBody>
          <a:bodyPr wrap="square" rtlCol="0">
            <a:spAutoFit/>
          </a:bodyPr>
          <a:lstStyle/>
          <a:p>
            <a:r>
              <a:rPr lang="en-US" sz="2400" dirty="0">
                <a:solidFill>
                  <a:schemeClr val="bg1">
                    <a:lumMod val="65000"/>
                  </a:schemeClr>
                </a:solidFill>
              </a:rPr>
              <a:t>Publications &amp; Research</a:t>
            </a:r>
          </a:p>
        </p:txBody>
      </p:sp>
    </p:spTree>
    <p:extLst>
      <p:ext uri="{BB962C8B-B14F-4D97-AF65-F5344CB8AC3E}">
        <p14:creationId xmlns:p14="http://schemas.microsoft.com/office/powerpoint/2010/main" val="3311301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542AAF-544A-4D01-BBE9-495B18DD3AE5}"/>
              </a:ext>
            </a:extLst>
          </p:cNvPr>
          <p:cNvPicPr>
            <a:picLocks/>
          </p:cNvPicPr>
          <p:nvPr/>
        </p:nvPicPr>
        <p:blipFill>
          <a:blip r:embed="rId2"/>
          <a:stretch>
            <a:fillRect/>
          </a:stretch>
        </p:blipFill>
        <p:spPr>
          <a:xfrm>
            <a:off x="2990088" y="1170432"/>
            <a:ext cx="8046720" cy="5486400"/>
          </a:xfrm>
          <a:prstGeom prst="rect">
            <a:avLst/>
          </a:prstGeom>
        </p:spPr>
      </p:pic>
      <p:sp>
        <p:nvSpPr>
          <p:cNvPr id="3" name="Rectangle 1">
            <a:extLst>
              <a:ext uri="{FF2B5EF4-FFF2-40B4-BE49-F238E27FC236}">
                <a16:creationId xmlns:a16="http://schemas.microsoft.com/office/drawing/2014/main" id="{2F30FAD7-210D-4195-8890-CC7C7962C2A7}"/>
              </a:ext>
            </a:extLst>
          </p:cNvPr>
          <p:cNvSpPr>
            <a:spLocks noChangeArrowheads="1"/>
          </p:cNvSpPr>
          <p:nvPr/>
        </p:nvSpPr>
        <p:spPr bwMode="auto">
          <a:xfrm>
            <a:off x="592836" y="1864890"/>
            <a:ext cx="2080260" cy="3080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migration, migrant, remittance, international, home,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return, diaspora</a:t>
            </a:r>
            <a:endParaRPr kumimoji="0" lang="en-US" altLang="en-US" sz="28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040054DF-6716-4105-9DD5-0A1DBE199D9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differences across document types</a:t>
            </a:r>
          </a:p>
        </p:txBody>
      </p:sp>
      <p:sp>
        <p:nvSpPr>
          <p:cNvPr id="6" name="TextBox 5">
            <a:extLst>
              <a:ext uri="{FF2B5EF4-FFF2-40B4-BE49-F238E27FC236}">
                <a16:creationId xmlns:a16="http://schemas.microsoft.com/office/drawing/2014/main" id="{05302274-5829-4047-A7C6-612440A0C4E4}"/>
              </a:ext>
            </a:extLst>
          </p:cNvPr>
          <p:cNvSpPr txBox="1"/>
          <p:nvPr/>
        </p:nvSpPr>
        <p:spPr>
          <a:xfrm>
            <a:off x="4114799" y="1357308"/>
            <a:ext cx="2823882" cy="461665"/>
          </a:xfrm>
          <a:prstGeom prst="rect">
            <a:avLst/>
          </a:prstGeom>
          <a:noFill/>
        </p:spPr>
        <p:txBody>
          <a:bodyPr wrap="square" rtlCol="0">
            <a:spAutoFit/>
          </a:bodyPr>
          <a:lstStyle/>
          <a:p>
            <a:r>
              <a:rPr lang="en-US" sz="2400" dirty="0">
                <a:solidFill>
                  <a:schemeClr val="bg1">
                    <a:lumMod val="65000"/>
                  </a:schemeClr>
                </a:solidFill>
              </a:rPr>
              <a:t>Project documents</a:t>
            </a:r>
          </a:p>
        </p:txBody>
      </p:sp>
      <p:sp>
        <p:nvSpPr>
          <p:cNvPr id="7" name="TextBox 6">
            <a:extLst>
              <a:ext uri="{FF2B5EF4-FFF2-40B4-BE49-F238E27FC236}">
                <a16:creationId xmlns:a16="http://schemas.microsoft.com/office/drawing/2014/main" id="{B61F652E-4DA1-42C7-9D60-66E4E127D8D2}"/>
              </a:ext>
            </a:extLst>
          </p:cNvPr>
          <p:cNvSpPr txBox="1"/>
          <p:nvPr/>
        </p:nvSpPr>
        <p:spPr>
          <a:xfrm>
            <a:off x="4114799" y="3876392"/>
            <a:ext cx="3155577" cy="461665"/>
          </a:xfrm>
          <a:prstGeom prst="rect">
            <a:avLst/>
          </a:prstGeom>
          <a:noFill/>
        </p:spPr>
        <p:txBody>
          <a:bodyPr wrap="square" rtlCol="0">
            <a:spAutoFit/>
          </a:bodyPr>
          <a:lstStyle/>
          <a:p>
            <a:r>
              <a:rPr lang="en-US" sz="2400" dirty="0">
                <a:solidFill>
                  <a:schemeClr val="bg1">
                    <a:lumMod val="65000"/>
                  </a:schemeClr>
                </a:solidFill>
              </a:rPr>
              <a:t>Publications &amp; Research</a:t>
            </a:r>
          </a:p>
        </p:txBody>
      </p:sp>
    </p:spTree>
    <p:extLst>
      <p:ext uri="{BB962C8B-B14F-4D97-AF65-F5344CB8AC3E}">
        <p14:creationId xmlns:p14="http://schemas.microsoft.com/office/powerpoint/2010/main" val="376724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 use and performance</a:t>
            </a:r>
          </a:p>
        </p:txBody>
      </p:sp>
      <p:sp>
        <p:nvSpPr>
          <p:cNvPr id="3" name="Content Placeholder 2"/>
          <p:cNvSpPr>
            <a:spLocks noGrp="1"/>
          </p:cNvSpPr>
          <p:nvPr>
            <p:ph idx="1"/>
          </p:nvPr>
        </p:nvSpPr>
        <p:spPr>
          <a:xfrm>
            <a:off x="838199" y="1825625"/>
            <a:ext cx="11009671" cy="4351338"/>
          </a:xfrm>
        </p:spPr>
        <p:txBody>
          <a:bodyPr>
            <a:normAutofit/>
          </a:bodyPr>
          <a:lstStyle/>
          <a:p>
            <a:r>
              <a:rPr lang="en-US" sz="3200" dirty="0"/>
              <a:t>Many machine learning algorithms available for </a:t>
            </a:r>
            <a:r>
              <a:rPr lang="en-US" sz="3200" u="sng" dirty="0"/>
              <a:t>classification</a:t>
            </a:r>
            <a:endParaRPr lang="en-US" sz="3200" dirty="0">
              <a:sym typeface="Wingdings" panose="05000000000000000000" pitchFamily="2" charset="2"/>
            </a:endParaRPr>
          </a:p>
          <a:p>
            <a:r>
              <a:rPr lang="en-US" sz="3200" dirty="0"/>
              <a:t>We document the </a:t>
            </a:r>
            <a:r>
              <a:rPr lang="en-US" sz="3200" u="sng" dirty="0"/>
              <a:t>use</a:t>
            </a:r>
            <a:r>
              <a:rPr lang="en-US" sz="3200" dirty="0"/>
              <a:t> and </a:t>
            </a:r>
            <a:r>
              <a:rPr lang="en-US" sz="3200" u="sng" dirty="0"/>
              <a:t>performance</a:t>
            </a:r>
            <a:r>
              <a:rPr lang="en-US" sz="3200" dirty="0"/>
              <a:t> of selected algorithms</a:t>
            </a:r>
          </a:p>
          <a:p>
            <a:r>
              <a:rPr lang="en-US" sz="3200" dirty="0"/>
              <a:t>Application: prediction of household poverty status (poor/non-poor) using easy-to-collect survey variables</a:t>
            </a:r>
          </a:p>
          <a:p>
            <a:pPr lvl="1"/>
            <a:r>
              <a:rPr lang="en-US" sz="2800" dirty="0"/>
              <a:t>Focus on the tools </a:t>
            </a:r>
            <a:r>
              <a:rPr lang="en-US" sz="2800" dirty="0">
                <a:sym typeface="Wingdings" panose="05000000000000000000" pitchFamily="2" charset="2"/>
              </a:rPr>
              <a:t> use “t</a:t>
            </a:r>
            <a:r>
              <a:rPr lang="en-US" sz="2800" dirty="0"/>
              <a:t>raditional” data (household surveys)</a:t>
            </a:r>
          </a:p>
          <a:p>
            <a:pPr lvl="1"/>
            <a:r>
              <a:rPr lang="en-US" sz="2800" dirty="0"/>
              <a:t>Not a new idea (SWIFT surveys, proxy means testing, survey-to-survey imputation, poverty scorecards; most rely on </a:t>
            </a:r>
            <a:r>
              <a:rPr lang="en-US" sz="2800" u="sng" dirty="0"/>
              <a:t>regression</a:t>
            </a:r>
            <a:r>
              <a:rPr lang="en-US" sz="2800" dirty="0"/>
              <a:t> models)</a:t>
            </a:r>
          </a:p>
          <a:p>
            <a:pPr lvl="1"/>
            <a:r>
              <a:rPr lang="en-US" sz="2800" dirty="0"/>
              <a:t>Possible use cases: targeting; simpler/cheaper poverty surveys </a:t>
            </a:r>
          </a:p>
        </p:txBody>
      </p:sp>
    </p:spTree>
    <p:extLst>
      <p:ext uri="{BB962C8B-B14F-4D97-AF65-F5344CB8AC3E}">
        <p14:creationId xmlns:p14="http://schemas.microsoft.com/office/powerpoint/2010/main" val="758693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42D8BB-7A0C-404A-B75D-49D122BF331E}"/>
              </a:ext>
            </a:extLst>
          </p:cNvPr>
          <p:cNvPicPr>
            <a:picLocks/>
          </p:cNvPicPr>
          <p:nvPr/>
        </p:nvPicPr>
        <p:blipFill>
          <a:blip r:embed="rId3"/>
          <a:stretch>
            <a:fillRect/>
          </a:stretch>
        </p:blipFill>
        <p:spPr>
          <a:xfrm>
            <a:off x="2990088" y="1170432"/>
            <a:ext cx="8046720" cy="5486400"/>
          </a:xfrm>
          <a:prstGeom prst="rect">
            <a:avLst/>
          </a:prstGeom>
        </p:spPr>
      </p:pic>
      <p:sp>
        <p:nvSpPr>
          <p:cNvPr id="3" name="Rectangle 1">
            <a:extLst>
              <a:ext uri="{FF2B5EF4-FFF2-40B4-BE49-F238E27FC236}">
                <a16:creationId xmlns:a16="http://schemas.microsoft.com/office/drawing/2014/main" id="{EF8BBB7A-ADD3-4938-B7DA-E7A01AE894FC}"/>
              </a:ext>
            </a:extLst>
          </p:cNvPr>
          <p:cNvSpPr>
            <a:spLocks noChangeArrowheads="1"/>
          </p:cNvSpPr>
          <p:nvPr/>
        </p:nvSpPr>
        <p:spPr bwMode="auto">
          <a:xfrm>
            <a:off x="607650" y="1812477"/>
            <a:ext cx="2264229" cy="3080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land, resettlement, compensation, affected,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policy,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Calibri Light" panose="020F0302020204030204" pitchFamily="34" charset="0"/>
                <a:cs typeface="Calibri Light" panose="020F0302020204030204" pitchFamily="34" charset="0"/>
              </a:rPr>
              <a:t>area, community</a:t>
            </a:r>
            <a:endParaRPr kumimoji="0" lang="en-US" altLang="en-US" sz="28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9D6B2368-ADF1-4A17-8606-B5A753A475E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differences across document types</a:t>
            </a:r>
          </a:p>
        </p:txBody>
      </p:sp>
      <p:sp>
        <p:nvSpPr>
          <p:cNvPr id="6" name="TextBox 5">
            <a:extLst>
              <a:ext uri="{FF2B5EF4-FFF2-40B4-BE49-F238E27FC236}">
                <a16:creationId xmlns:a16="http://schemas.microsoft.com/office/drawing/2014/main" id="{F72ED314-76EC-49EC-AC87-DD3BD1473B65}"/>
              </a:ext>
            </a:extLst>
          </p:cNvPr>
          <p:cNvSpPr txBox="1"/>
          <p:nvPr/>
        </p:nvSpPr>
        <p:spPr>
          <a:xfrm>
            <a:off x="4114799" y="1357308"/>
            <a:ext cx="2823882" cy="461665"/>
          </a:xfrm>
          <a:prstGeom prst="rect">
            <a:avLst/>
          </a:prstGeom>
          <a:noFill/>
        </p:spPr>
        <p:txBody>
          <a:bodyPr wrap="square" rtlCol="0">
            <a:spAutoFit/>
          </a:bodyPr>
          <a:lstStyle/>
          <a:p>
            <a:r>
              <a:rPr lang="en-US" sz="2400" dirty="0">
                <a:solidFill>
                  <a:schemeClr val="bg1">
                    <a:lumMod val="65000"/>
                  </a:schemeClr>
                </a:solidFill>
              </a:rPr>
              <a:t>Project documents</a:t>
            </a:r>
          </a:p>
        </p:txBody>
      </p:sp>
      <p:sp>
        <p:nvSpPr>
          <p:cNvPr id="7" name="TextBox 6">
            <a:extLst>
              <a:ext uri="{FF2B5EF4-FFF2-40B4-BE49-F238E27FC236}">
                <a16:creationId xmlns:a16="http://schemas.microsoft.com/office/drawing/2014/main" id="{6750189B-0762-4AF7-B5EF-17D0C4C61783}"/>
              </a:ext>
            </a:extLst>
          </p:cNvPr>
          <p:cNvSpPr txBox="1"/>
          <p:nvPr/>
        </p:nvSpPr>
        <p:spPr>
          <a:xfrm>
            <a:off x="4114799" y="3876392"/>
            <a:ext cx="3155577" cy="461665"/>
          </a:xfrm>
          <a:prstGeom prst="rect">
            <a:avLst/>
          </a:prstGeom>
          <a:noFill/>
        </p:spPr>
        <p:txBody>
          <a:bodyPr wrap="square" rtlCol="0">
            <a:spAutoFit/>
          </a:bodyPr>
          <a:lstStyle/>
          <a:p>
            <a:r>
              <a:rPr lang="en-US" sz="2400" dirty="0">
                <a:solidFill>
                  <a:schemeClr val="bg1">
                    <a:lumMod val="65000"/>
                  </a:schemeClr>
                </a:solidFill>
              </a:rPr>
              <a:t>Publications &amp; Research</a:t>
            </a:r>
          </a:p>
        </p:txBody>
      </p:sp>
    </p:spTree>
    <p:extLst>
      <p:ext uri="{BB962C8B-B14F-4D97-AF65-F5344CB8AC3E}">
        <p14:creationId xmlns:p14="http://schemas.microsoft.com/office/powerpoint/2010/main" val="463622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5D4D-D3E8-4CB5-A6E6-BF5E9C03E68B}"/>
              </a:ext>
            </a:extLst>
          </p:cNvPr>
          <p:cNvSpPr>
            <a:spLocks noGrp="1"/>
          </p:cNvSpPr>
          <p:nvPr>
            <p:ph type="title"/>
          </p:nvPr>
        </p:nvSpPr>
        <p:spPr>
          <a:xfrm>
            <a:off x="838199" y="365125"/>
            <a:ext cx="10976113" cy="1325563"/>
          </a:xfrm>
        </p:spPr>
        <p:txBody>
          <a:bodyPr/>
          <a:lstStyle/>
          <a:p>
            <a:r>
              <a:rPr lang="en-US" dirty="0"/>
              <a:t>Finding documents based on topic composition</a:t>
            </a:r>
          </a:p>
        </p:txBody>
      </p:sp>
      <p:sp>
        <p:nvSpPr>
          <p:cNvPr id="3" name="Content Placeholder 2">
            <a:extLst>
              <a:ext uri="{FF2B5EF4-FFF2-40B4-BE49-F238E27FC236}">
                <a16:creationId xmlns:a16="http://schemas.microsoft.com/office/drawing/2014/main" id="{3A11A12E-7199-41C3-890C-0353994D3663}"/>
              </a:ext>
            </a:extLst>
          </p:cNvPr>
          <p:cNvSpPr>
            <a:spLocks noGrp="1"/>
          </p:cNvSpPr>
          <p:nvPr>
            <p:ph idx="1"/>
          </p:nvPr>
        </p:nvSpPr>
        <p:spPr/>
        <p:txBody>
          <a:bodyPr>
            <a:normAutofit/>
          </a:bodyPr>
          <a:lstStyle/>
          <a:p>
            <a:pPr marL="0" indent="0">
              <a:buNone/>
            </a:pPr>
            <a:endParaRPr lang="en-US" altLang="en-US" sz="2400" b="1" dirty="0">
              <a:solidFill>
                <a:srgbClr val="333333"/>
              </a:solidFill>
              <a:latin typeface="Courier New" panose="02070309020205020404" pitchFamily="49" charset="0"/>
              <a:ea typeface="Calibri" panose="020F0502020204030204" pitchFamily="34" charset="0"/>
              <a:cs typeface="Courier New" panose="02070309020205020404" pitchFamily="49" charset="0"/>
            </a:endParaRPr>
          </a:p>
          <a:p>
            <a:pPr marL="0" indent="0">
              <a:buNone/>
            </a:pPr>
            <a:endParaRPr lang="en-US" altLang="en-US" sz="2400" b="1" dirty="0">
              <a:solidFill>
                <a:srgbClr val="333333"/>
              </a:solidFill>
              <a:latin typeface="Courier New" panose="02070309020205020404" pitchFamily="49" charset="0"/>
              <a:ea typeface="Calibri" panose="020F0502020204030204" pitchFamily="34" charset="0"/>
              <a:cs typeface="Courier New" panose="02070309020205020404" pitchFamily="49" charset="0"/>
            </a:endParaRPr>
          </a:p>
          <a:p>
            <a:pPr marL="0" indent="0">
              <a:buNone/>
            </a:pPr>
            <a:endParaRPr lang="en-US" altLang="en-US" sz="2400" b="1" dirty="0">
              <a:solidFill>
                <a:srgbClr val="333333"/>
              </a:solidFill>
              <a:latin typeface="Courier New" panose="02070309020205020404" pitchFamily="49" charset="0"/>
              <a:ea typeface="Calibri" panose="020F0502020204030204" pitchFamily="34" charset="0"/>
              <a:cs typeface="Courier New" panose="02070309020205020404" pitchFamily="49" charset="0"/>
            </a:endParaRPr>
          </a:p>
          <a:p>
            <a:pPr marL="0" indent="0">
              <a:buNone/>
            </a:pPr>
            <a:endParaRPr lang="en-US" altLang="en-US" sz="2400" b="1" dirty="0">
              <a:solidFill>
                <a:srgbClr val="333333"/>
              </a:solidFill>
              <a:latin typeface="Courier New" panose="02070309020205020404" pitchFamily="49" charset="0"/>
              <a:ea typeface="Calibri" panose="020F0502020204030204" pitchFamily="34" charset="0"/>
              <a:cs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89E41AEC-3CC3-490F-AB7E-768A5F246090}"/>
              </a:ext>
            </a:extLst>
          </p:cNvPr>
          <p:cNvPicPr>
            <a:picLocks noChangeAspect="1"/>
          </p:cNvPicPr>
          <p:nvPr/>
        </p:nvPicPr>
        <p:blipFill>
          <a:blip r:embed="rId3"/>
          <a:stretch>
            <a:fillRect/>
          </a:stretch>
        </p:blipFill>
        <p:spPr>
          <a:xfrm>
            <a:off x="1115878" y="1482269"/>
            <a:ext cx="7098224" cy="2129468"/>
          </a:xfrm>
          <a:prstGeom prst="rect">
            <a:avLst/>
          </a:prstGeom>
          <a:ln>
            <a:noFill/>
          </a:ln>
          <a:effectLst>
            <a:outerShdw blurRad="292100" dist="139700" dir="2700000" algn="tl" rotWithShape="0">
              <a:srgbClr val="333333">
                <a:alpha val="65000"/>
              </a:srgbClr>
            </a:outerShdw>
          </a:effectLst>
        </p:spPr>
      </p:pic>
      <p:sp>
        <p:nvSpPr>
          <p:cNvPr id="8" name="Arrow: Bent-Up 7">
            <a:extLst>
              <a:ext uri="{FF2B5EF4-FFF2-40B4-BE49-F238E27FC236}">
                <a16:creationId xmlns:a16="http://schemas.microsoft.com/office/drawing/2014/main" id="{5EF6B1B9-F1AF-496C-8CF8-F757C37803C6}"/>
              </a:ext>
            </a:extLst>
          </p:cNvPr>
          <p:cNvSpPr/>
          <p:nvPr/>
        </p:nvSpPr>
        <p:spPr>
          <a:xfrm flipV="1">
            <a:off x="8520837" y="2277747"/>
            <a:ext cx="914400" cy="1097084"/>
          </a:xfrm>
          <a:prstGeom prst="ben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a:extLst>
              <a:ext uri="{FF2B5EF4-FFF2-40B4-BE49-F238E27FC236}">
                <a16:creationId xmlns:a16="http://schemas.microsoft.com/office/drawing/2014/main" id="{957BFD67-0616-4D09-BB97-5562BFAC3573}"/>
              </a:ext>
            </a:extLst>
          </p:cNvPr>
          <p:cNvGraphicFramePr>
            <a:graphicFrameLocks noGrp="1"/>
          </p:cNvGraphicFramePr>
          <p:nvPr>
            <p:extLst>
              <p:ext uri="{D42A27DB-BD31-4B8C-83A1-F6EECF244321}">
                <p14:modId xmlns:p14="http://schemas.microsoft.com/office/powerpoint/2010/main" val="2130693551"/>
              </p:ext>
            </p:extLst>
          </p:nvPr>
        </p:nvGraphicFramePr>
        <p:xfrm>
          <a:off x="0" y="3961890"/>
          <a:ext cx="12192000" cy="2737344"/>
        </p:xfrm>
        <a:graphic>
          <a:graphicData uri="http://schemas.openxmlformats.org/drawingml/2006/table">
            <a:tbl>
              <a:tblPr/>
              <a:tblGrid>
                <a:gridCol w="627020">
                  <a:extLst>
                    <a:ext uri="{9D8B030D-6E8A-4147-A177-3AD203B41FA5}">
                      <a16:colId xmlns:a16="http://schemas.microsoft.com/office/drawing/2014/main" val="103553536"/>
                    </a:ext>
                  </a:extLst>
                </a:gridCol>
                <a:gridCol w="11564980">
                  <a:extLst>
                    <a:ext uri="{9D8B030D-6E8A-4147-A177-3AD203B41FA5}">
                      <a16:colId xmlns:a16="http://schemas.microsoft.com/office/drawing/2014/main" val="2975066771"/>
                    </a:ext>
                  </a:extLst>
                </a:gridCol>
              </a:tblGrid>
              <a:tr h="442974">
                <a:tc>
                  <a:txBody>
                    <a:bodyPr/>
                    <a:lstStyle/>
                    <a:p>
                      <a:pPr lvl="0" algn="ctr" fontAlgn="ctr"/>
                      <a:r>
                        <a:rPr lang="en-US" sz="2200" b="0" i="0" u="none" strike="noStrike" dirty="0">
                          <a:solidFill>
                            <a:srgbClr val="000000"/>
                          </a:solidFill>
                          <a:effectLst/>
                          <a:latin typeface="+mj-lt"/>
                        </a:rPr>
                        <a:t>1</a:t>
                      </a:r>
                    </a:p>
                  </a:txBody>
                  <a:tcPr marL="9525" marR="9525" marT="7872" marB="0">
                    <a:lnL>
                      <a:noFill/>
                    </a:lnL>
                    <a:lnR>
                      <a:noFill/>
                    </a:lnR>
                    <a:lnT>
                      <a:noFill/>
                    </a:lnT>
                    <a:lnB>
                      <a:noFill/>
                    </a:lnB>
                    <a:solidFill>
                      <a:srgbClr val="FFFFFF"/>
                    </a:solidFill>
                  </a:tcPr>
                </a:tc>
                <a:tc>
                  <a:txBody>
                    <a:bodyPr/>
                    <a:lstStyle/>
                    <a:p>
                      <a:pPr algn="l" fontAlgn="ctr"/>
                      <a:r>
                        <a:rPr lang="en-US" sz="2200" b="0" i="0" u="sng" strike="noStrike" dirty="0">
                          <a:solidFill>
                            <a:srgbClr val="0563C1"/>
                          </a:solidFill>
                          <a:effectLst/>
                          <a:latin typeface="+mj-lt"/>
                          <a:hlinkClick r:id="rId4"/>
                        </a:rPr>
                        <a:t>Model and methods for estimating the number of people living in extreme poverty because of the direct impacts of natural disasters</a:t>
                      </a:r>
                      <a:endParaRPr lang="en-US" sz="2200" b="0" i="0" u="sng" strike="noStrike" dirty="0">
                        <a:solidFill>
                          <a:srgbClr val="0563C1"/>
                        </a:solidFill>
                        <a:effectLst/>
                        <a:latin typeface="+mj-lt"/>
                      </a:endParaRPr>
                    </a:p>
                  </a:txBody>
                  <a:tcPr marL="85725" marR="9525" marT="7872" marB="0" anchor="ctr">
                    <a:lnL>
                      <a:noFill/>
                    </a:lnL>
                    <a:lnR>
                      <a:noFill/>
                    </a:lnR>
                    <a:lnT>
                      <a:noFill/>
                    </a:lnT>
                    <a:lnB>
                      <a:noFill/>
                    </a:lnB>
                    <a:solidFill>
                      <a:srgbClr val="FFFFFF"/>
                    </a:solidFill>
                  </a:tcPr>
                </a:tc>
                <a:extLst>
                  <a:ext uri="{0D108BD9-81ED-4DB2-BD59-A6C34878D82A}">
                    <a16:rowId xmlns:a16="http://schemas.microsoft.com/office/drawing/2014/main" val="214133885"/>
                  </a:ext>
                </a:extLst>
              </a:tr>
              <a:tr h="257795">
                <a:tc>
                  <a:txBody>
                    <a:bodyPr/>
                    <a:lstStyle/>
                    <a:p>
                      <a:pPr lvl="0" algn="ctr" fontAlgn="ctr"/>
                      <a:r>
                        <a:rPr lang="en-US" sz="2200" b="0" i="0" u="none" strike="noStrike" dirty="0">
                          <a:solidFill>
                            <a:srgbClr val="000000"/>
                          </a:solidFill>
                          <a:effectLst/>
                          <a:latin typeface="+mj-lt"/>
                        </a:rPr>
                        <a:t>2</a:t>
                      </a:r>
                    </a:p>
                  </a:txBody>
                  <a:tcPr marL="9525" marR="9525" marT="7872" marB="0">
                    <a:lnL>
                      <a:noFill/>
                    </a:lnL>
                    <a:lnR>
                      <a:noFill/>
                    </a:lnR>
                    <a:lnT>
                      <a:noFill/>
                    </a:lnT>
                    <a:lnB>
                      <a:noFill/>
                    </a:lnB>
                    <a:solidFill>
                      <a:srgbClr val="FFFFFF"/>
                    </a:solidFill>
                  </a:tcPr>
                </a:tc>
                <a:tc>
                  <a:txBody>
                    <a:bodyPr/>
                    <a:lstStyle/>
                    <a:p>
                      <a:pPr algn="l" fontAlgn="b"/>
                      <a:r>
                        <a:rPr lang="en-US" sz="2200" b="0" i="0" u="sng" strike="noStrike">
                          <a:solidFill>
                            <a:srgbClr val="0563C1"/>
                          </a:solidFill>
                          <a:effectLst/>
                          <a:latin typeface="+mj-lt"/>
                          <a:hlinkClick r:id="rId5"/>
                        </a:rPr>
                        <a:t>The Varying Income Effects of Weather Variation - Initial Insights from Rural Vietnam</a:t>
                      </a:r>
                      <a:endParaRPr lang="en-US" sz="2200" b="0" i="0" u="sng" strike="noStrike">
                        <a:solidFill>
                          <a:srgbClr val="0563C1"/>
                        </a:solidFill>
                        <a:effectLst/>
                        <a:latin typeface="+mj-lt"/>
                      </a:endParaRPr>
                    </a:p>
                  </a:txBody>
                  <a:tcPr marL="85725" marR="9525" marT="7872" marB="0" anchor="b">
                    <a:lnL>
                      <a:noFill/>
                    </a:lnL>
                    <a:lnR>
                      <a:noFill/>
                    </a:lnR>
                    <a:lnT>
                      <a:noFill/>
                    </a:lnT>
                    <a:lnB>
                      <a:noFill/>
                    </a:lnB>
                  </a:tcPr>
                </a:tc>
                <a:extLst>
                  <a:ext uri="{0D108BD9-81ED-4DB2-BD59-A6C34878D82A}">
                    <a16:rowId xmlns:a16="http://schemas.microsoft.com/office/drawing/2014/main" val="3469858161"/>
                  </a:ext>
                </a:extLst>
              </a:tr>
              <a:tr h="257795">
                <a:tc>
                  <a:txBody>
                    <a:bodyPr/>
                    <a:lstStyle/>
                    <a:p>
                      <a:pPr lvl="0" algn="ctr" fontAlgn="ctr"/>
                      <a:r>
                        <a:rPr lang="en-US" sz="2200" b="0" i="0" u="none" strike="noStrike" dirty="0">
                          <a:solidFill>
                            <a:srgbClr val="000000"/>
                          </a:solidFill>
                          <a:effectLst/>
                          <a:latin typeface="+mj-lt"/>
                        </a:rPr>
                        <a:t>3</a:t>
                      </a:r>
                    </a:p>
                  </a:txBody>
                  <a:tcPr marL="9525" marR="9525" marT="7872" marB="0">
                    <a:lnL>
                      <a:noFill/>
                    </a:lnL>
                    <a:lnR>
                      <a:noFill/>
                    </a:lnR>
                    <a:lnT>
                      <a:noFill/>
                    </a:lnT>
                    <a:lnB>
                      <a:noFill/>
                    </a:lnB>
                    <a:solidFill>
                      <a:srgbClr val="FFFFFF"/>
                    </a:solidFill>
                  </a:tcPr>
                </a:tc>
                <a:tc>
                  <a:txBody>
                    <a:bodyPr/>
                    <a:lstStyle/>
                    <a:p>
                      <a:pPr algn="l" fontAlgn="b"/>
                      <a:r>
                        <a:rPr lang="en-US" sz="2200" b="0" i="0" u="sng" strike="noStrike" dirty="0">
                          <a:solidFill>
                            <a:srgbClr val="0563C1"/>
                          </a:solidFill>
                          <a:effectLst/>
                          <a:latin typeface="+mj-lt"/>
                          <a:hlinkClick r:id="rId6"/>
                        </a:rPr>
                        <a:t>Weathering storms : understanding the impact of natural disasters on the poor in Central America</a:t>
                      </a:r>
                      <a:endParaRPr lang="en-US" sz="2200" b="0" i="0" u="sng" strike="noStrike" dirty="0">
                        <a:solidFill>
                          <a:srgbClr val="0563C1"/>
                        </a:solidFill>
                        <a:effectLst/>
                        <a:latin typeface="+mj-lt"/>
                      </a:endParaRPr>
                    </a:p>
                  </a:txBody>
                  <a:tcPr marL="85725" marR="9525" marT="7872" marB="0" anchor="b">
                    <a:lnL>
                      <a:noFill/>
                    </a:lnL>
                    <a:lnR>
                      <a:noFill/>
                    </a:lnR>
                    <a:lnT>
                      <a:noFill/>
                    </a:lnT>
                    <a:lnB>
                      <a:noFill/>
                    </a:lnB>
                  </a:tcPr>
                </a:tc>
                <a:extLst>
                  <a:ext uri="{0D108BD9-81ED-4DB2-BD59-A6C34878D82A}">
                    <a16:rowId xmlns:a16="http://schemas.microsoft.com/office/drawing/2014/main" val="3505531383"/>
                  </a:ext>
                </a:extLst>
              </a:tr>
              <a:tr h="257795">
                <a:tc>
                  <a:txBody>
                    <a:bodyPr/>
                    <a:lstStyle/>
                    <a:p>
                      <a:pPr lvl="0" algn="ctr" fontAlgn="ctr"/>
                      <a:r>
                        <a:rPr lang="en-US" sz="2200" b="0" i="0" u="none" strike="noStrike" dirty="0">
                          <a:solidFill>
                            <a:srgbClr val="000000"/>
                          </a:solidFill>
                          <a:effectLst/>
                          <a:latin typeface="+mj-lt"/>
                        </a:rPr>
                        <a:t>4 </a:t>
                      </a:r>
                    </a:p>
                  </a:txBody>
                  <a:tcPr marL="9525" marR="9525" marT="7872" marB="0">
                    <a:lnL>
                      <a:noFill/>
                    </a:lnL>
                    <a:lnR>
                      <a:noFill/>
                    </a:lnR>
                    <a:lnT>
                      <a:noFill/>
                    </a:lnT>
                    <a:lnB>
                      <a:noFill/>
                    </a:lnB>
                    <a:solidFill>
                      <a:srgbClr val="FFFFFF"/>
                    </a:solidFill>
                  </a:tcPr>
                </a:tc>
                <a:tc>
                  <a:txBody>
                    <a:bodyPr/>
                    <a:lstStyle/>
                    <a:p>
                      <a:pPr algn="l" fontAlgn="b"/>
                      <a:r>
                        <a:rPr lang="en-US" sz="2200" b="0" i="0" u="sng" strike="noStrike">
                          <a:solidFill>
                            <a:srgbClr val="0563C1"/>
                          </a:solidFill>
                          <a:effectLst/>
                          <a:latin typeface="+mj-lt"/>
                          <a:hlinkClick r:id="rId7"/>
                        </a:rPr>
                        <a:t>The exposure, vulnerability, and ability to respond of poor households to recurrent floods in Mumbai</a:t>
                      </a:r>
                      <a:endParaRPr lang="en-US" sz="2200" b="0" i="0" u="sng" strike="noStrike">
                        <a:solidFill>
                          <a:srgbClr val="0563C1"/>
                        </a:solidFill>
                        <a:effectLst/>
                        <a:latin typeface="+mj-lt"/>
                      </a:endParaRPr>
                    </a:p>
                  </a:txBody>
                  <a:tcPr marL="85725" marR="9525" marT="7872" marB="0" anchor="b">
                    <a:lnL>
                      <a:noFill/>
                    </a:lnL>
                    <a:lnR>
                      <a:noFill/>
                    </a:lnR>
                    <a:lnT>
                      <a:noFill/>
                    </a:lnT>
                    <a:lnB>
                      <a:noFill/>
                    </a:lnB>
                  </a:tcPr>
                </a:tc>
                <a:extLst>
                  <a:ext uri="{0D108BD9-81ED-4DB2-BD59-A6C34878D82A}">
                    <a16:rowId xmlns:a16="http://schemas.microsoft.com/office/drawing/2014/main" val="2966306203"/>
                  </a:ext>
                </a:extLst>
              </a:tr>
              <a:tr h="257795">
                <a:tc>
                  <a:txBody>
                    <a:bodyPr/>
                    <a:lstStyle/>
                    <a:p>
                      <a:pPr lvl="0" algn="ctr" fontAlgn="ctr"/>
                      <a:r>
                        <a:rPr lang="en-US" sz="2200" b="0" i="0" u="none" strike="noStrike" dirty="0">
                          <a:solidFill>
                            <a:srgbClr val="000000"/>
                          </a:solidFill>
                          <a:effectLst/>
                          <a:latin typeface="+mj-lt"/>
                        </a:rPr>
                        <a:t>5  </a:t>
                      </a:r>
                    </a:p>
                  </a:txBody>
                  <a:tcPr marL="9525" marR="9525" marT="7872" marB="0">
                    <a:lnL>
                      <a:noFill/>
                    </a:lnL>
                    <a:lnR>
                      <a:noFill/>
                    </a:lnR>
                    <a:lnT>
                      <a:noFill/>
                    </a:lnT>
                    <a:lnB>
                      <a:noFill/>
                    </a:lnB>
                    <a:solidFill>
                      <a:srgbClr val="FFFFFF"/>
                    </a:solidFill>
                  </a:tcPr>
                </a:tc>
                <a:tc>
                  <a:txBody>
                    <a:bodyPr/>
                    <a:lstStyle/>
                    <a:p>
                      <a:pPr algn="l" fontAlgn="b"/>
                      <a:r>
                        <a:rPr lang="en-US" sz="2200" b="0" i="0" u="sng" strike="noStrike" dirty="0">
                          <a:solidFill>
                            <a:srgbClr val="0563C1"/>
                          </a:solidFill>
                          <a:effectLst/>
                          <a:latin typeface="+mj-lt"/>
                          <a:hlinkClick r:id="rId8"/>
                        </a:rPr>
                        <a:t>Climate and disaster resilience of greater Dhaka area : a micro level analysis</a:t>
                      </a:r>
                      <a:endParaRPr lang="en-US" sz="2200" b="0" i="0" u="sng" strike="noStrike" dirty="0">
                        <a:solidFill>
                          <a:srgbClr val="0563C1"/>
                        </a:solidFill>
                        <a:effectLst/>
                        <a:latin typeface="+mj-lt"/>
                      </a:endParaRPr>
                    </a:p>
                  </a:txBody>
                  <a:tcPr marL="85725" marR="9525" marT="7872" marB="0" anchor="b">
                    <a:lnL>
                      <a:noFill/>
                    </a:lnL>
                    <a:lnR>
                      <a:noFill/>
                    </a:lnR>
                    <a:lnT>
                      <a:noFill/>
                    </a:lnT>
                    <a:lnB>
                      <a:noFill/>
                    </a:lnB>
                  </a:tcPr>
                </a:tc>
                <a:extLst>
                  <a:ext uri="{0D108BD9-81ED-4DB2-BD59-A6C34878D82A}">
                    <a16:rowId xmlns:a16="http://schemas.microsoft.com/office/drawing/2014/main" val="3360360304"/>
                  </a:ext>
                </a:extLst>
              </a:tr>
              <a:tr h="257795">
                <a:tc>
                  <a:txBody>
                    <a:bodyPr/>
                    <a:lstStyle/>
                    <a:p>
                      <a:pPr lvl="0" algn="ctr" fontAlgn="ctr"/>
                      <a:r>
                        <a:rPr lang="en-US" sz="2200" b="0" i="0" u="none" strike="noStrike" dirty="0">
                          <a:solidFill>
                            <a:srgbClr val="000000"/>
                          </a:solidFill>
                          <a:effectLst/>
                          <a:latin typeface="+mj-lt"/>
                        </a:rPr>
                        <a:t>6</a:t>
                      </a:r>
                    </a:p>
                  </a:txBody>
                  <a:tcPr marL="9525" marR="9525" marT="7872" marB="0">
                    <a:lnL>
                      <a:noFill/>
                    </a:lnL>
                    <a:lnR>
                      <a:noFill/>
                    </a:lnR>
                    <a:lnT>
                      <a:noFill/>
                    </a:lnT>
                    <a:lnB>
                      <a:noFill/>
                    </a:lnB>
                    <a:solidFill>
                      <a:srgbClr val="FFFFFF"/>
                    </a:solidFill>
                  </a:tcPr>
                </a:tc>
                <a:tc>
                  <a:txBody>
                    <a:bodyPr/>
                    <a:lstStyle/>
                    <a:p>
                      <a:pPr algn="l" fontAlgn="b"/>
                      <a:r>
                        <a:rPr lang="en-US" sz="2200" b="0" i="0" u="sng" strike="noStrike">
                          <a:solidFill>
                            <a:srgbClr val="0563C1"/>
                          </a:solidFill>
                          <a:effectLst/>
                          <a:latin typeface="+mj-lt"/>
                          <a:hlinkClick r:id="rId9"/>
                        </a:rPr>
                        <a:t>Why resilience matters - the poverty impacts of disasters</a:t>
                      </a:r>
                      <a:endParaRPr lang="en-US" sz="2200" b="0" i="0" u="sng" strike="noStrike">
                        <a:solidFill>
                          <a:srgbClr val="0563C1"/>
                        </a:solidFill>
                        <a:effectLst/>
                        <a:latin typeface="+mj-lt"/>
                      </a:endParaRPr>
                    </a:p>
                  </a:txBody>
                  <a:tcPr marL="85725" marR="9525" marT="7872" marB="0" anchor="b">
                    <a:lnL>
                      <a:noFill/>
                    </a:lnL>
                    <a:lnR>
                      <a:noFill/>
                    </a:lnR>
                    <a:lnT>
                      <a:noFill/>
                    </a:lnT>
                    <a:lnB>
                      <a:noFill/>
                    </a:lnB>
                  </a:tcPr>
                </a:tc>
                <a:extLst>
                  <a:ext uri="{0D108BD9-81ED-4DB2-BD59-A6C34878D82A}">
                    <a16:rowId xmlns:a16="http://schemas.microsoft.com/office/drawing/2014/main" val="2454721373"/>
                  </a:ext>
                </a:extLst>
              </a:tr>
              <a:tr h="257795">
                <a:tc>
                  <a:txBody>
                    <a:bodyPr/>
                    <a:lstStyle/>
                    <a:p>
                      <a:pPr lvl="0" algn="ctr" fontAlgn="ctr"/>
                      <a:r>
                        <a:rPr lang="en-US" sz="2200" b="0" i="0" u="none" strike="noStrike" dirty="0">
                          <a:solidFill>
                            <a:srgbClr val="000000"/>
                          </a:solidFill>
                          <a:effectLst/>
                          <a:latin typeface="+mj-lt"/>
                        </a:rPr>
                        <a:t>7</a:t>
                      </a:r>
                    </a:p>
                  </a:txBody>
                  <a:tcPr marL="9525" marR="9525" marT="7872" marB="0">
                    <a:lnL>
                      <a:noFill/>
                    </a:lnL>
                    <a:lnR>
                      <a:noFill/>
                    </a:lnR>
                    <a:lnT>
                      <a:noFill/>
                    </a:lnT>
                    <a:lnB>
                      <a:noFill/>
                    </a:lnB>
                    <a:solidFill>
                      <a:srgbClr val="FFFFFF"/>
                    </a:solidFill>
                  </a:tcPr>
                </a:tc>
                <a:tc>
                  <a:txBody>
                    <a:bodyPr/>
                    <a:lstStyle/>
                    <a:p>
                      <a:pPr algn="l" fontAlgn="b"/>
                      <a:r>
                        <a:rPr lang="en-US" sz="2200" b="0" i="0" u="sng" strike="noStrike" dirty="0">
                          <a:solidFill>
                            <a:srgbClr val="0563C1"/>
                          </a:solidFill>
                          <a:effectLst/>
                          <a:latin typeface="+mj-lt"/>
                          <a:hlinkClick r:id="rId10"/>
                        </a:rPr>
                        <a:t>The poverty impact of climate change in Mexico</a:t>
                      </a:r>
                      <a:endParaRPr lang="en-US" sz="2200" b="0" i="0" u="sng" strike="noStrike" dirty="0">
                        <a:solidFill>
                          <a:srgbClr val="0563C1"/>
                        </a:solidFill>
                        <a:effectLst/>
                        <a:latin typeface="+mj-lt"/>
                      </a:endParaRPr>
                    </a:p>
                  </a:txBody>
                  <a:tcPr marL="85725" marR="9525" marT="7872" marB="0" anchor="b">
                    <a:lnL>
                      <a:noFill/>
                    </a:lnL>
                    <a:lnR>
                      <a:noFill/>
                    </a:lnR>
                    <a:lnT>
                      <a:noFill/>
                    </a:lnT>
                    <a:lnB>
                      <a:noFill/>
                    </a:lnB>
                  </a:tcPr>
                </a:tc>
                <a:extLst>
                  <a:ext uri="{0D108BD9-81ED-4DB2-BD59-A6C34878D82A}">
                    <a16:rowId xmlns:a16="http://schemas.microsoft.com/office/drawing/2014/main" val="2413695536"/>
                  </a:ext>
                </a:extLst>
              </a:tr>
            </a:tbl>
          </a:graphicData>
        </a:graphic>
      </p:graphicFrame>
    </p:spTree>
    <p:extLst>
      <p:ext uri="{BB962C8B-B14F-4D97-AF65-F5344CB8AC3E}">
        <p14:creationId xmlns:p14="http://schemas.microsoft.com/office/powerpoint/2010/main" val="1095012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7E1C-8878-4430-9BD3-752DEA815740}"/>
              </a:ext>
            </a:extLst>
          </p:cNvPr>
          <p:cNvSpPr>
            <a:spLocks noGrp="1"/>
          </p:cNvSpPr>
          <p:nvPr>
            <p:ph type="title"/>
          </p:nvPr>
        </p:nvSpPr>
        <p:spPr/>
        <p:txBody>
          <a:bodyPr/>
          <a:lstStyle/>
          <a:p>
            <a:r>
              <a:rPr lang="en-US" dirty="0"/>
              <a:t>Finding closest neighbors</a:t>
            </a:r>
          </a:p>
        </p:txBody>
      </p:sp>
      <p:sp>
        <p:nvSpPr>
          <p:cNvPr id="3" name="Content Placeholder 2">
            <a:extLst>
              <a:ext uri="{FF2B5EF4-FFF2-40B4-BE49-F238E27FC236}">
                <a16:creationId xmlns:a16="http://schemas.microsoft.com/office/drawing/2014/main" id="{69555F8D-2C0C-4EDA-87A5-0E5ABFB5838C}"/>
              </a:ext>
            </a:extLst>
          </p:cNvPr>
          <p:cNvSpPr>
            <a:spLocks noGrp="1"/>
          </p:cNvSpPr>
          <p:nvPr>
            <p:ph idx="1"/>
          </p:nvPr>
        </p:nvSpPr>
        <p:spPr>
          <a:xfrm>
            <a:off x="838200" y="1670645"/>
            <a:ext cx="10940512" cy="4771118"/>
          </a:xfrm>
        </p:spPr>
        <p:txBody>
          <a:bodyPr>
            <a:normAutofit/>
          </a:bodyPr>
          <a:lstStyle/>
          <a:p>
            <a:pPr marL="0" indent="0">
              <a:buNone/>
            </a:pPr>
            <a:r>
              <a:rPr lang="en-US" dirty="0"/>
              <a:t>Upload or select a document, and find the N closest neighbors, e.g.: </a:t>
            </a:r>
          </a:p>
          <a:p>
            <a:pPr marL="0" indent="0">
              <a:buNone/>
            </a:pPr>
            <a:r>
              <a:rPr lang="en-US" sz="2600" i="1" dirty="0">
                <a:solidFill>
                  <a:srgbClr val="FF0000"/>
                </a:solidFill>
              </a:rPr>
              <a:t>Monga, C. 2009. </a:t>
            </a:r>
            <a:r>
              <a:rPr lang="en-US" sz="2600" i="1" u="sng" dirty="0">
                <a:solidFill>
                  <a:srgbClr val="FF0000"/>
                </a:solidFill>
                <a:hlinkClick r:id="rId3"/>
              </a:rPr>
              <a:t>Uncivil societies - a theory of sociopolitical change</a:t>
            </a:r>
            <a:r>
              <a:rPr lang="en-US" sz="2600" i="1" dirty="0"/>
              <a:t> </a:t>
            </a:r>
            <a:endParaRPr lang="en-US" sz="2600" i="1" dirty="0">
              <a:solidFill>
                <a:srgbClr val="00B050"/>
              </a:solidFill>
            </a:endParaRPr>
          </a:p>
          <a:p>
            <a:pPr marL="0" indent="0">
              <a:buNone/>
            </a:pPr>
            <a:endParaRPr lang="en-US" dirty="0"/>
          </a:p>
          <a:p>
            <a:pPr marL="0" indent="0">
              <a:buNone/>
            </a:pPr>
            <a:endParaRPr lang="en-US" sz="4500" dirty="0"/>
          </a:p>
          <a:p>
            <a:pPr marL="0" indent="0">
              <a:buNone/>
            </a:pPr>
            <a:endParaRPr lang="en-US" dirty="0"/>
          </a:p>
          <a:p>
            <a:pPr marL="514350" lvl="0" indent="-514350">
              <a:buFont typeface="+mj-lt"/>
              <a:buAutoNum type="arabicPeriod"/>
            </a:pPr>
            <a:endParaRPr lang="en-US" sz="2900" dirty="0"/>
          </a:p>
          <a:p>
            <a:pPr marL="0" lvl="0" indent="0">
              <a:lnSpc>
                <a:spcPct val="120000"/>
              </a:lnSpc>
              <a:buNone/>
            </a:pPr>
            <a:endParaRPr lang="en-US" sz="4400" dirty="0"/>
          </a:p>
          <a:p>
            <a:pPr marL="0" lvl="0" indent="0">
              <a:lnSpc>
                <a:spcPct val="120000"/>
              </a:lnSpc>
              <a:buNone/>
            </a:pPr>
            <a:endParaRPr lang="en-US" sz="4400" dirty="0"/>
          </a:p>
          <a:p>
            <a:pPr marL="0" lvl="0" indent="0">
              <a:lnSpc>
                <a:spcPct val="120000"/>
              </a:lnSpc>
              <a:buNone/>
            </a:pPr>
            <a:endParaRPr lang="en-US" sz="4400" dirty="0"/>
          </a:p>
        </p:txBody>
      </p:sp>
      <p:sp>
        <p:nvSpPr>
          <p:cNvPr id="5" name="Arrow: Bent-Up 4">
            <a:extLst>
              <a:ext uri="{FF2B5EF4-FFF2-40B4-BE49-F238E27FC236}">
                <a16:creationId xmlns:a16="http://schemas.microsoft.com/office/drawing/2014/main" id="{66CBE559-0259-43AA-A2E8-A19640EA2F10}"/>
              </a:ext>
            </a:extLst>
          </p:cNvPr>
          <p:cNvSpPr/>
          <p:nvPr/>
        </p:nvSpPr>
        <p:spPr>
          <a:xfrm flipV="1">
            <a:off x="10089400" y="2325291"/>
            <a:ext cx="489488" cy="548542"/>
          </a:xfrm>
          <a:prstGeom prst="bentUpArrow">
            <a:avLst>
              <a:gd name="adj1" fmla="val 37335"/>
              <a:gd name="adj2" fmla="val 25000"/>
              <a:gd name="adj3" fmla="val 34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Table 8">
            <a:extLst>
              <a:ext uri="{FF2B5EF4-FFF2-40B4-BE49-F238E27FC236}">
                <a16:creationId xmlns:a16="http://schemas.microsoft.com/office/drawing/2014/main" id="{8020BFAB-A1FD-4F1C-B3C3-C519C6DDB1CA}"/>
              </a:ext>
            </a:extLst>
          </p:cNvPr>
          <p:cNvGraphicFramePr>
            <a:graphicFrameLocks noGrp="1"/>
          </p:cNvGraphicFramePr>
          <p:nvPr>
            <p:extLst>
              <p:ext uri="{D42A27DB-BD31-4B8C-83A1-F6EECF244321}">
                <p14:modId xmlns:p14="http://schemas.microsoft.com/office/powerpoint/2010/main" val="2868351070"/>
              </p:ext>
            </p:extLst>
          </p:nvPr>
        </p:nvGraphicFramePr>
        <p:xfrm>
          <a:off x="397809" y="2996208"/>
          <a:ext cx="11596056" cy="3507040"/>
        </p:xfrm>
        <a:graphic>
          <a:graphicData uri="http://schemas.openxmlformats.org/drawingml/2006/table">
            <a:tbl>
              <a:tblPr/>
              <a:tblGrid>
                <a:gridCol w="11596056">
                  <a:extLst>
                    <a:ext uri="{9D8B030D-6E8A-4147-A177-3AD203B41FA5}">
                      <a16:colId xmlns:a16="http://schemas.microsoft.com/office/drawing/2014/main" val="2188599136"/>
                    </a:ext>
                  </a:extLst>
                </a:gridCol>
              </a:tblGrid>
              <a:tr h="350704">
                <a:tc>
                  <a:txBody>
                    <a:bodyPr/>
                    <a:lstStyle/>
                    <a:p>
                      <a:pPr algn="l" fontAlgn="ctr"/>
                      <a:r>
                        <a:rPr lang="en-US" sz="2100" b="0" i="0" u="sng" strike="noStrike">
                          <a:solidFill>
                            <a:srgbClr val="0563C1"/>
                          </a:solidFill>
                          <a:effectLst/>
                          <a:latin typeface="+mj-lt"/>
                          <a:hlinkClick r:id="rId4"/>
                        </a:rPr>
                        <a:t>Inclusion matters : the foundation for shared prosperity</a:t>
                      </a:r>
                      <a:endParaRPr lang="en-US" sz="2100" b="0" i="0" u="sng" strike="noStrike">
                        <a:solidFill>
                          <a:srgbClr val="0563C1"/>
                        </a:solidFill>
                        <a:effectLst/>
                        <a:latin typeface="+mj-lt"/>
                      </a:endParaRPr>
                    </a:p>
                  </a:txBody>
                  <a:tcPr marL="85725" marR="9525" marT="9525" marB="0" anchor="ctr">
                    <a:lnL w="12700" cap="flat" cmpd="sng" algn="ctr">
                      <a:solidFill>
                        <a:srgbClr val="50B5BD"/>
                      </a:solidFill>
                      <a:prstDash val="solid"/>
                      <a:round/>
                      <a:headEnd type="none" w="med" len="med"/>
                      <a:tailEnd type="none" w="med" len="med"/>
                    </a:lnL>
                    <a:lnR w="12700" cap="flat" cmpd="sng" algn="ctr">
                      <a:solidFill>
                        <a:srgbClr val="50B5BD"/>
                      </a:solidFill>
                      <a:prstDash val="solid"/>
                      <a:round/>
                      <a:headEnd type="none" w="med" len="med"/>
                      <a:tailEnd type="none" w="med" len="med"/>
                    </a:lnR>
                    <a:lnT w="12700" cap="flat" cmpd="sng" algn="ctr">
                      <a:solidFill>
                        <a:srgbClr val="50B5BD"/>
                      </a:solidFill>
                      <a:prstDash val="solid"/>
                      <a:round/>
                      <a:headEnd type="none" w="med" len="med"/>
                      <a:tailEnd type="none" w="med" len="med"/>
                    </a:lnT>
                    <a:lnB w="12700" cap="flat" cmpd="sng" algn="ctr">
                      <a:solidFill>
                        <a:srgbClr val="50B5BD"/>
                      </a:solidFill>
                      <a:prstDash val="solid"/>
                      <a:round/>
                      <a:headEnd type="none" w="med" len="med"/>
                      <a:tailEnd type="none" w="med" len="med"/>
                    </a:lnB>
                  </a:tcPr>
                </a:tc>
                <a:extLst>
                  <a:ext uri="{0D108BD9-81ED-4DB2-BD59-A6C34878D82A}">
                    <a16:rowId xmlns:a16="http://schemas.microsoft.com/office/drawing/2014/main" val="3360563055"/>
                  </a:ext>
                </a:extLst>
              </a:tr>
              <a:tr h="350704">
                <a:tc>
                  <a:txBody>
                    <a:bodyPr/>
                    <a:lstStyle/>
                    <a:p>
                      <a:pPr algn="l" fontAlgn="ctr"/>
                      <a:r>
                        <a:rPr lang="en-US" sz="2100" b="0" i="0" u="sng" strike="noStrike">
                          <a:solidFill>
                            <a:srgbClr val="0563C1"/>
                          </a:solidFill>
                          <a:effectLst/>
                          <a:latin typeface="+mj-lt"/>
                          <a:hlinkClick r:id="rId5"/>
                        </a:rPr>
                        <a:t>Representational models and democratic transitions in fragile and post-conflict states</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50B5BD"/>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9533504"/>
                  </a:ext>
                </a:extLst>
              </a:tr>
              <a:tr h="350704">
                <a:tc>
                  <a:txBody>
                    <a:bodyPr/>
                    <a:lstStyle/>
                    <a:p>
                      <a:pPr algn="l" fontAlgn="ctr"/>
                      <a:r>
                        <a:rPr lang="en-US" sz="2100" b="0" i="0" u="sng" strike="noStrike">
                          <a:solidFill>
                            <a:srgbClr val="0563C1"/>
                          </a:solidFill>
                          <a:effectLst/>
                          <a:latin typeface="+mj-lt"/>
                          <a:hlinkClick r:id="rId6"/>
                        </a:rPr>
                        <a:t>How and why does history matter for development policy ?</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07480623"/>
                  </a:ext>
                </a:extLst>
              </a:tr>
              <a:tr h="350704">
                <a:tc>
                  <a:txBody>
                    <a:bodyPr/>
                    <a:lstStyle/>
                    <a:p>
                      <a:pPr algn="l" fontAlgn="ctr"/>
                      <a:r>
                        <a:rPr lang="en-US" sz="2100" b="0" i="0" u="sng" strike="noStrike">
                          <a:solidFill>
                            <a:srgbClr val="0563C1"/>
                          </a:solidFill>
                          <a:effectLst/>
                          <a:latin typeface="+mj-lt"/>
                          <a:hlinkClick r:id="rId7"/>
                        </a:rPr>
                        <a:t>Somalia and the horn of Africa</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06700809"/>
                  </a:ext>
                </a:extLst>
              </a:tr>
              <a:tr h="350704">
                <a:tc>
                  <a:txBody>
                    <a:bodyPr/>
                    <a:lstStyle/>
                    <a:p>
                      <a:pPr algn="l" fontAlgn="ctr"/>
                      <a:r>
                        <a:rPr lang="en-US" sz="2100" b="0" i="0" u="sng" strike="noStrike">
                          <a:solidFill>
                            <a:srgbClr val="0563C1"/>
                          </a:solidFill>
                          <a:effectLst/>
                          <a:latin typeface="+mj-lt"/>
                          <a:hlinkClick r:id="rId8"/>
                        </a:rPr>
                        <a:t>Limited access orders in the developing world :a new approach to the problems of development</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90719301"/>
                  </a:ext>
                </a:extLst>
              </a:tr>
              <a:tr h="350704">
                <a:tc>
                  <a:txBody>
                    <a:bodyPr/>
                    <a:lstStyle/>
                    <a:p>
                      <a:pPr algn="l" fontAlgn="ctr"/>
                      <a:r>
                        <a:rPr lang="en-US" sz="2100" b="0" i="0" u="sng" strike="noStrike">
                          <a:solidFill>
                            <a:srgbClr val="0563C1"/>
                          </a:solidFill>
                          <a:effectLst/>
                          <a:latin typeface="+mj-lt"/>
                          <a:hlinkClick r:id="rId9"/>
                        </a:rPr>
                        <a:t>Intersubjective meaning and collective action in 'fragile' societies : theory, evidence and policy implications</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45609504"/>
                  </a:ext>
                </a:extLst>
              </a:tr>
              <a:tr h="350704">
                <a:tc>
                  <a:txBody>
                    <a:bodyPr/>
                    <a:lstStyle/>
                    <a:p>
                      <a:pPr algn="l" fontAlgn="ctr"/>
                      <a:r>
                        <a:rPr lang="en-US" sz="2100" b="0" i="0" u="sng" strike="noStrike">
                          <a:solidFill>
                            <a:srgbClr val="0563C1"/>
                          </a:solidFill>
                          <a:effectLst/>
                          <a:latin typeface="+mj-lt"/>
                          <a:hlinkClick r:id="rId10"/>
                        </a:rPr>
                        <a:t>Equilibrium fictions : a cognitive approach to societal rigidity</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36779142"/>
                  </a:ext>
                </a:extLst>
              </a:tr>
              <a:tr h="350704">
                <a:tc>
                  <a:txBody>
                    <a:bodyPr/>
                    <a:lstStyle/>
                    <a:p>
                      <a:pPr algn="l" fontAlgn="ctr"/>
                      <a:r>
                        <a:rPr lang="en-US" sz="2100" b="0" i="0" u="sng" strike="noStrike">
                          <a:solidFill>
                            <a:srgbClr val="0563C1"/>
                          </a:solidFill>
                          <a:effectLst/>
                          <a:latin typeface="+mj-lt"/>
                          <a:hlinkClick r:id="rId11"/>
                        </a:rPr>
                        <a:t>The new political economy : positive economics and negative politics</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64589799"/>
                  </a:ext>
                </a:extLst>
              </a:tr>
              <a:tr h="350704">
                <a:tc>
                  <a:txBody>
                    <a:bodyPr/>
                    <a:lstStyle/>
                    <a:p>
                      <a:pPr algn="l" fontAlgn="ctr"/>
                      <a:r>
                        <a:rPr lang="en-US" sz="2100" b="0" i="0" u="sng" strike="noStrike">
                          <a:solidFill>
                            <a:srgbClr val="0563C1"/>
                          </a:solidFill>
                          <a:effectLst/>
                          <a:latin typeface="+mj-lt"/>
                          <a:hlinkClick r:id="rId12"/>
                        </a:rPr>
                        <a:t>The politics of the South : part of the Sri Lanka strategic conflict assessment 2005 (2000-2005)</a:t>
                      </a:r>
                      <a:endParaRPr lang="en-US" sz="2100" b="0" i="0" u="sng" strike="noStrike">
                        <a:solidFill>
                          <a:srgbClr val="0563C1"/>
                        </a:solidFill>
                        <a:effectLst/>
                        <a:latin typeface="+mj-lt"/>
                      </a:endParaRP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1106536"/>
                  </a:ext>
                </a:extLst>
              </a:tr>
              <a:tr h="350704">
                <a:tc>
                  <a:txBody>
                    <a:bodyPr/>
                    <a:lstStyle/>
                    <a:p>
                      <a:pPr algn="l" fontAlgn="ctr"/>
                      <a:r>
                        <a:rPr lang="en-US" sz="2100" b="0" i="0" u="sng" strike="noStrike" dirty="0">
                          <a:solidFill>
                            <a:srgbClr val="0563C1"/>
                          </a:solidFill>
                          <a:effectLst/>
                          <a:latin typeface="+mj-lt"/>
                        </a:rPr>
                        <a:t>Civil society, civic engagement, and peacebuilding</a:t>
                      </a:r>
                    </a:p>
                  </a:txBody>
                  <a:tcPr marL="85725" marR="9525" marT="9525"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76640558"/>
                  </a:ext>
                </a:extLst>
              </a:tr>
            </a:tbl>
          </a:graphicData>
        </a:graphic>
      </p:graphicFrame>
      <p:sp>
        <p:nvSpPr>
          <p:cNvPr id="10" name="TextBox 9">
            <a:extLst>
              <a:ext uri="{FF2B5EF4-FFF2-40B4-BE49-F238E27FC236}">
                <a16:creationId xmlns:a16="http://schemas.microsoft.com/office/drawing/2014/main" id="{CA41D7E8-9F70-431F-8690-572830FDAB92}"/>
              </a:ext>
            </a:extLst>
          </p:cNvPr>
          <p:cNvSpPr txBox="1"/>
          <p:nvPr/>
        </p:nvSpPr>
        <p:spPr>
          <a:xfrm>
            <a:off x="10645022" y="2271504"/>
            <a:ext cx="1169547" cy="523220"/>
          </a:xfrm>
          <a:prstGeom prst="rect">
            <a:avLst/>
          </a:prstGeom>
          <a:noFill/>
        </p:spPr>
        <p:txBody>
          <a:bodyPr wrap="square" rtlCol="0">
            <a:spAutoFit/>
          </a:bodyPr>
          <a:lstStyle/>
          <a:p>
            <a:r>
              <a:rPr lang="en-US" sz="2800" dirty="0">
                <a:solidFill>
                  <a:srgbClr val="C00000"/>
                </a:solidFill>
              </a:rPr>
              <a:t>Top 10</a:t>
            </a:r>
          </a:p>
        </p:txBody>
      </p:sp>
    </p:spTree>
    <p:extLst>
      <p:ext uri="{BB962C8B-B14F-4D97-AF65-F5344CB8AC3E}">
        <p14:creationId xmlns:p14="http://schemas.microsoft.com/office/powerpoint/2010/main" val="2927165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B852-D37E-42A7-A752-AD67E2FBB3B6}"/>
              </a:ext>
            </a:extLst>
          </p:cNvPr>
          <p:cNvSpPr>
            <a:spLocks noGrp="1"/>
          </p:cNvSpPr>
          <p:nvPr>
            <p:ph type="title"/>
          </p:nvPr>
        </p:nvSpPr>
        <p:spPr/>
        <p:txBody>
          <a:bodyPr/>
          <a:lstStyle/>
          <a:p>
            <a:r>
              <a:rPr lang="en-US" dirty="0"/>
              <a:t>Expanding the corpus (not yet implemented)</a:t>
            </a:r>
          </a:p>
        </p:txBody>
      </p:sp>
      <p:sp>
        <p:nvSpPr>
          <p:cNvPr id="3" name="Content Placeholder 2">
            <a:extLst>
              <a:ext uri="{FF2B5EF4-FFF2-40B4-BE49-F238E27FC236}">
                <a16:creationId xmlns:a16="http://schemas.microsoft.com/office/drawing/2014/main" id="{F45357F6-CEFC-4A9E-8699-5D31A2B0A528}"/>
              </a:ext>
            </a:extLst>
          </p:cNvPr>
          <p:cNvSpPr>
            <a:spLocks noGrp="1"/>
          </p:cNvSpPr>
          <p:nvPr>
            <p:ph idx="1"/>
          </p:nvPr>
        </p:nvSpPr>
        <p:spPr/>
        <p:txBody>
          <a:bodyPr/>
          <a:lstStyle/>
          <a:p>
            <a:pPr marL="0" indent="0">
              <a:buNone/>
            </a:pPr>
            <a:r>
              <a:rPr lang="en-US" dirty="0"/>
              <a:t>A fully automated system collects documents from WB and other organizations, “cleans” them, extract topics, and update the browser and search UI</a:t>
            </a:r>
          </a:p>
        </p:txBody>
      </p:sp>
      <p:pic>
        <p:nvPicPr>
          <p:cNvPr id="10" name="Picture 9">
            <a:extLst>
              <a:ext uri="{FF2B5EF4-FFF2-40B4-BE49-F238E27FC236}">
                <a16:creationId xmlns:a16="http://schemas.microsoft.com/office/drawing/2014/main" id="{DF7DD9E9-2576-4F6B-81F3-7C39787E7876}"/>
              </a:ext>
            </a:extLst>
          </p:cNvPr>
          <p:cNvPicPr/>
          <p:nvPr/>
        </p:nvPicPr>
        <p:blipFill>
          <a:blip r:embed="rId3"/>
          <a:stretch>
            <a:fillRect/>
          </a:stretch>
        </p:blipFill>
        <p:spPr>
          <a:xfrm>
            <a:off x="1121640" y="3257453"/>
            <a:ext cx="5166995" cy="3312795"/>
          </a:xfrm>
          <a:prstGeom prst="rect">
            <a:avLst/>
          </a:prstGeom>
        </p:spPr>
      </p:pic>
      <p:sp>
        <p:nvSpPr>
          <p:cNvPr id="11" name="Arrow: Right 10">
            <a:extLst>
              <a:ext uri="{FF2B5EF4-FFF2-40B4-BE49-F238E27FC236}">
                <a16:creationId xmlns:a16="http://schemas.microsoft.com/office/drawing/2014/main" id="{526D0A07-E422-4BE9-9008-C7C70FB7AC74}"/>
              </a:ext>
            </a:extLst>
          </p:cNvPr>
          <p:cNvSpPr/>
          <p:nvPr/>
        </p:nvSpPr>
        <p:spPr>
          <a:xfrm>
            <a:off x="6476301" y="3691156"/>
            <a:ext cx="360727" cy="36911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CA3A0D-64C9-421A-B900-829872E358BB}"/>
              </a:ext>
            </a:extLst>
          </p:cNvPr>
          <p:cNvSpPr/>
          <p:nvPr/>
        </p:nvSpPr>
        <p:spPr>
          <a:xfrm>
            <a:off x="6837028" y="3649211"/>
            <a:ext cx="4704438" cy="49495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j-lt"/>
              </a:rPr>
              <a:t>Web scraping (</a:t>
            </a:r>
            <a:r>
              <a:rPr lang="en-US" sz="2000" dirty="0" err="1">
                <a:latin typeface="+mj-lt"/>
              </a:rPr>
              <a:t>cron</a:t>
            </a:r>
            <a:r>
              <a:rPr lang="en-US" sz="2000" dirty="0">
                <a:latin typeface="+mj-lt"/>
              </a:rPr>
              <a:t> job; e.g. weekly run)</a:t>
            </a:r>
          </a:p>
        </p:txBody>
      </p:sp>
      <p:sp>
        <p:nvSpPr>
          <p:cNvPr id="13" name="Arrow: Down 12">
            <a:extLst>
              <a:ext uri="{FF2B5EF4-FFF2-40B4-BE49-F238E27FC236}">
                <a16:creationId xmlns:a16="http://schemas.microsoft.com/office/drawing/2014/main" id="{3970462C-1534-4CCD-98F5-726872D60EDB}"/>
              </a:ext>
            </a:extLst>
          </p:cNvPr>
          <p:cNvSpPr/>
          <p:nvPr/>
        </p:nvSpPr>
        <p:spPr>
          <a:xfrm>
            <a:off x="9009776" y="4179245"/>
            <a:ext cx="419450" cy="26844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57BD2F85-96B0-4170-A2AD-7F320AE96D5A}"/>
              </a:ext>
            </a:extLst>
          </p:cNvPr>
          <p:cNvSpPr/>
          <p:nvPr/>
        </p:nvSpPr>
        <p:spPr>
          <a:xfrm>
            <a:off x="6837028" y="4477685"/>
            <a:ext cx="4704438" cy="49495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j-lt"/>
              </a:rPr>
              <a:t>Process documents and infer topics</a:t>
            </a:r>
          </a:p>
        </p:txBody>
      </p:sp>
      <p:sp>
        <p:nvSpPr>
          <p:cNvPr id="15" name="Arrow: Down 14">
            <a:extLst>
              <a:ext uri="{FF2B5EF4-FFF2-40B4-BE49-F238E27FC236}">
                <a16:creationId xmlns:a16="http://schemas.microsoft.com/office/drawing/2014/main" id="{73A3866B-3F7D-4E95-B978-8C5AFF82EBAA}"/>
              </a:ext>
            </a:extLst>
          </p:cNvPr>
          <p:cNvSpPr/>
          <p:nvPr/>
        </p:nvSpPr>
        <p:spPr>
          <a:xfrm>
            <a:off x="9009776" y="5016686"/>
            <a:ext cx="419450" cy="26844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788709DA-3F0E-4BB4-B912-E55763DB852F}"/>
              </a:ext>
            </a:extLst>
          </p:cNvPr>
          <p:cNvSpPr/>
          <p:nvPr/>
        </p:nvSpPr>
        <p:spPr>
          <a:xfrm>
            <a:off x="6837028" y="5302082"/>
            <a:ext cx="4704438" cy="49495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j-lt"/>
              </a:rPr>
              <a:t>Publish in browser / search interface</a:t>
            </a:r>
          </a:p>
        </p:txBody>
      </p:sp>
      <p:pic>
        <p:nvPicPr>
          <p:cNvPr id="17" name="Picture 16">
            <a:hlinkClick r:id="rId4"/>
            <a:extLst>
              <a:ext uri="{FF2B5EF4-FFF2-40B4-BE49-F238E27FC236}">
                <a16:creationId xmlns:a16="http://schemas.microsoft.com/office/drawing/2014/main" id="{BBB524D6-B2DD-4DF8-822A-F821D3263109}"/>
              </a:ext>
            </a:extLst>
          </p:cNvPr>
          <p:cNvPicPr>
            <a:picLocks noChangeAspect="1"/>
          </p:cNvPicPr>
          <p:nvPr/>
        </p:nvPicPr>
        <p:blipFill>
          <a:blip r:embed="rId5"/>
          <a:stretch>
            <a:fillRect/>
          </a:stretch>
        </p:blipFill>
        <p:spPr>
          <a:xfrm>
            <a:off x="8613274" y="5917391"/>
            <a:ext cx="1151946" cy="7890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899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DC85-7895-45BE-83FD-FA121BB5209F}"/>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ED07CECB-9930-40EA-84F6-C953F7293BED}"/>
              </a:ext>
            </a:extLst>
          </p:cNvPr>
          <p:cNvSpPr>
            <a:spLocks noGrp="1"/>
          </p:cNvSpPr>
          <p:nvPr>
            <p:ph idx="1"/>
          </p:nvPr>
        </p:nvSpPr>
        <p:spPr/>
        <p:txBody>
          <a:bodyPr>
            <a:normAutofit/>
          </a:bodyPr>
          <a:lstStyle/>
          <a:p>
            <a:pPr marL="0" indent="0">
              <a:buNone/>
            </a:pPr>
            <a:r>
              <a:rPr lang="en-US" sz="3600" dirty="0"/>
              <a:t>NOT </a:t>
            </a:r>
          </a:p>
          <a:p>
            <a:pPr marL="914400" indent="0">
              <a:buNone/>
            </a:pPr>
            <a:r>
              <a:rPr lang="en-US" sz="3600" dirty="0">
                <a:solidFill>
                  <a:srgbClr val="FF0000"/>
                </a:solidFill>
              </a:rPr>
              <a:t>“What is the best algorithm for predicting [poverty]?”</a:t>
            </a:r>
          </a:p>
          <a:p>
            <a:endParaRPr lang="en-US" sz="3600" dirty="0"/>
          </a:p>
          <a:p>
            <a:pPr marL="0" indent="0">
              <a:buNone/>
            </a:pPr>
            <a:r>
              <a:rPr lang="en-US" sz="3600" dirty="0"/>
              <a:t>BUT </a:t>
            </a:r>
          </a:p>
          <a:p>
            <a:pPr marL="914400" indent="0">
              <a:buNone/>
            </a:pPr>
            <a:r>
              <a:rPr lang="en-US" sz="3600" dirty="0">
                <a:solidFill>
                  <a:srgbClr val="00B050"/>
                </a:solidFill>
              </a:rPr>
              <a:t>“How can we get the most useful [poverty] prediction for a specific purpose?”</a:t>
            </a:r>
          </a:p>
        </p:txBody>
      </p:sp>
    </p:spTree>
    <p:extLst>
      <p:ext uri="{BB962C8B-B14F-4D97-AF65-F5344CB8AC3E}">
        <p14:creationId xmlns:p14="http://schemas.microsoft.com/office/powerpoint/2010/main" val="225648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Apply </a:t>
            </a:r>
            <a:r>
              <a:rPr lang="en-US" dirty="0">
                <a:solidFill>
                  <a:srgbClr val="00B0F0"/>
                </a:solidFill>
              </a:rPr>
              <a:t>10 “out-of-the-box” classification algorithms</a:t>
            </a:r>
            <a:endParaRPr lang="en-US" dirty="0"/>
          </a:p>
          <a:p>
            <a:pPr lvl="1"/>
            <a:r>
              <a:rPr lang="en-US" dirty="0"/>
              <a:t>Malawi IHS 2010 – Balanced classes (52% poor ; 12,271 </a:t>
            </a:r>
            <a:r>
              <a:rPr lang="en-US" dirty="0" err="1"/>
              <a:t>hhlds</a:t>
            </a:r>
            <a:r>
              <a:rPr lang="en-US" dirty="0"/>
              <a:t>)</a:t>
            </a:r>
          </a:p>
          <a:p>
            <a:pPr lvl="1"/>
            <a:r>
              <a:rPr lang="en-US" dirty="0"/>
              <a:t>Indonesia SUSENAS 2012 - Unbalanced classes (11% poor ; 71,138 </a:t>
            </a:r>
            <a:r>
              <a:rPr lang="en-US" dirty="0" err="1"/>
              <a:t>hhlds</a:t>
            </a:r>
            <a:r>
              <a:rPr lang="en-US" dirty="0"/>
              <a:t>)</a:t>
            </a:r>
          </a:p>
          <a:p>
            <a:pPr lvl="1"/>
            <a:r>
              <a:rPr lang="en-US" dirty="0"/>
              <a:t>Data: mostly qualitative variables, including dummies on consumption (</a:t>
            </a:r>
            <a:r>
              <a:rPr lang="en-US" dirty="0" err="1"/>
              <a:t>hhld</a:t>
            </a:r>
            <a:r>
              <a:rPr lang="en-US" dirty="0"/>
              <a:t> consumed [</a:t>
            </a:r>
            <a:r>
              <a:rPr lang="en-US" i="1" dirty="0"/>
              <a:t>item</a:t>
            </a:r>
            <a:r>
              <a:rPr lang="en-US" dirty="0"/>
              <a:t>] – Yes/No). Did not try to complement with other data.</a:t>
            </a:r>
          </a:p>
          <a:p>
            <a:pPr marL="514350" indent="-514350">
              <a:buFont typeface="+mj-lt"/>
              <a:buAutoNum type="arabicPeriod"/>
            </a:pPr>
            <a:r>
              <a:rPr lang="en-US" dirty="0"/>
              <a:t>Challenge the </a:t>
            </a:r>
            <a:r>
              <a:rPr lang="en-US" dirty="0">
                <a:solidFill>
                  <a:srgbClr val="00B0F0"/>
                </a:solidFill>
              </a:rPr>
              <a:t>crowd</a:t>
            </a:r>
            <a:r>
              <a:rPr lang="en-US" dirty="0"/>
              <a:t>: data science competition to predict poverty status for 3 countries (including MWI)</a:t>
            </a:r>
          </a:p>
          <a:p>
            <a:pPr marL="514350" indent="-514350">
              <a:buFont typeface="+mj-lt"/>
              <a:buAutoNum type="arabicPeriod"/>
            </a:pPr>
            <a:r>
              <a:rPr lang="en-US" dirty="0"/>
              <a:t>Challenge </a:t>
            </a:r>
            <a:r>
              <a:rPr lang="en-US" dirty="0">
                <a:solidFill>
                  <a:srgbClr val="00B0F0"/>
                </a:solidFill>
              </a:rPr>
              <a:t>experts </a:t>
            </a:r>
            <a:r>
              <a:rPr lang="en-US" dirty="0"/>
              <a:t>to build the best model for IDN, with no constraint on method</a:t>
            </a:r>
          </a:p>
          <a:p>
            <a:pPr marL="514350" indent="-514350">
              <a:buFont typeface="+mj-lt"/>
              <a:buAutoNum type="arabicPeriod"/>
            </a:pPr>
            <a:r>
              <a:rPr lang="en-US" dirty="0"/>
              <a:t>Apply </a:t>
            </a:r>
            <a:r>
              <a:rPr lang="en-US" dirty="0">
                <a:solidFill>
                  <a:srgbClr val="00B0F0"/>
                </a:solidFill>
              </a:rPr>
              <a:t>automated Machine Learning </a:t>
            </a:r>
            <a:r>
              <a:rPr lang="en-US" dirty="0"/>
              <a:t>on IDN </a:t>
            </a:r>
          </a:p>
        </p:txBody>
      </p:sp>
    </p:spTree>
    <p:extLst>
      <p:ext uri="{BB962C8B-B14F-4D97-AF65-F5344CB8AC3E}">
        <p14:creationId xmlns:p14="http://schemas.microsoft.com/office/powerpoint/2010/main" val="374537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6657-7E7E-4EAE-884C-E20D1D59FA4C}"/>
              </a:ext>
            </a:extLst>
          </p:cNvPr>
          <p:cNvSpPr>
            <a:spLocks noGrp="1"/>
          </p:cNvSpPr>
          <p:nvPr>
            <p:ph type="title"/>
          </p:nvPr>
        </p:nvSpPr>
        <p:spPr/>
        <p:txBody>
          <a:bodyPr/>
          <a:lstStyle/>
          <a:p>
            <a:r>
              <a:rPr lang="en-US" dirty="0"/>
              <a:t>Reproducible and re-</a:t>
            </a:r>
            <a:r>
              <a:rPr lang="en-US" dirty="0" err="1"/>
              <a:t>purposable</a:t>
            </a:r>
            <a:r>
              <a:rPr lang="en-US" dirty="0"/>
              <a:t> output </a:t>
            </a:r>
          </a:p>
        </p:txBody>
      </p:sp>
      <p:sp>
        <p:nvSpPr>
          <p:cNvPr id="3" name="Content Placeholder 2">
            <a:extLst>
              <a:ext uri="{FF2B5EF4-FFF2-40B4-BE49-F238E27FC236}">
                <a16:creationId xmlns:a16="http://schemas.microsoft.com/office/drawing/2014/main" id="{1C8854F4-34A2-42EC-8787-47DD2C4D59AA}"/>
              </a:ext>
            </a:extLst>
          </p:cNvPr>
          <p:cNvSpPr>
            <a:spLocks noGrp="1"/>
          </p:cNvSpPr>
          <p:nvPr>
            <p:ph idx="1"/>
          </p:nvPr>
        </p:nvSpPr>
        <p:spPr>
          <a:xfrm>
            <a:off x="491527" y="1690688"/>
            <a:ext cx="3274227" cy="4594876"/>
          </a:xfrm>
        </p:spPr>
        <p:txBody>
          <a:bodyPr>
            <a:normAutofit/>
          </a:bodyPr>
          <a:lstStyle/>
          <a:p>
            <a:pPr marL="0" indent="0">
              <a:buNone/>
            </a:pPr>
            <a:r>
              <a:rPr lang="en-US" sz="3600" dirty="0" err="1">
                <a:solidFill>
                  <a:srgbClr val="0070C0"/>
                </a:solidFill>
                <a:hlinkClick r:id="rId3"/>
              </a:rPr>
              <a:t>Jupyter</a:t>
            </a:r>
            <a:r>
              <a:rPr lang="en-US" sz="3600" dirty="0">
                <a:solidFill>
                  <a:srgbClr val="0070C0"/>
                </a:solidFill>
              </a:rPr>
              <a:t> notebooks</a:t>
            </a:r>
            <a:r>
              <a:rPr lang="en-US" sz="3600" dirty="0"/>
              <a:t> </a:t>
            </a:r>
          </a:p>
          <a:p>
            <a:pPr marL="0" indent="0">
              <a:buNone/>
            </a:pPr>
            <a:r>
              <a:rPr lang="en-US" sz="3600" dirty="0">
                <a:sym typeface="Wingdings" panose="05000000000000000000" pitchFamily="2" charset="2"/>
              </a:rPr>
              <a:t> Reproducible s</a:t>
            </a:r>
            <a:r>
              <a:rPr lang="en-US" sz="3600" dirty="0"/>
              <a:t>cript, output, and comments all in one file</a:t>
            </a:r>
          </a:p>
        </p:txBody>
      </p:sp>
      <p:pic>
        <p:nvPicPr>
          <p:cNvPr id="4" name="Picture 3">
            <a:extLst>
              <a:ext uri="{FF2B5EF4-FFF2-40B4-BE49-F238E27FC236}">
                <a16:creationId xmlns:a16="http://schemas.microsoft.com/office/drawing/2014/main" id="{EAC59E6E-7273-49D3-B214-C63674C9A186}"/>
              </a:ext>
            </a:extLst>
          </p:cNvPr>
          <p:cNvPicPr>
            <a:picLocks noChangeAspect="1"/>
          </p:cNvPicPr>
          <p:nvPr/>
        </p:nvPicPr>
        <p:blipFill>
          <a:blip r:embed="rId4"/>
          <a:stretch>
            <a:fillRect/>
          </a:stretch>
        </p:blipFill>
        <p:spPr>
          <a:xfrm>
            <a:off x="4017920" y="1690688"/>
            <a:ext cx="4288551" cy="459487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985C11D-0192-4640-A126-EE4DE54768DA}"/>
              </a:ext>
            </a:extLst>
          </p:cNvPr>
          <p:cNvPicPr>
            <a:picLocks noChangeAspect="1"/>
          </p:cNvPicPr>
          <p:nvPr/>
        </p:nvPicPr>
        <p:blipFill>
          <a:blip r:embed="rId5"/>
          <a:stretch>
            <a:fillRect/>
          </a:stretch>
        </p:blipFill>
        <p:spPr>
          <a:xfrm>
            <a:off x="7317619" y="2160022"/>
            <a:ext cx="4203165" cy="4477498"/>
          </a:xfrm>
          <a:prstGeom prst="rect">
            <a:avLst/>
          </a:prstGeom>
          <a:ln>
            <a:noFill/>
          </a:ln>
          <a:effectLst>
            <a:outerShdw blurRad="292100" dist="139700" dir="2700000" algn="tl" rotWithShape="0">
              <a:srgbClr val="333333">
                <a:alpha val="65000"/>
              </a:srgbClr>
            </a:outerShdw>
          </a:effectLst>
        </p:spPr>
      </p:pic>
      <p:sp>
        <p:nvSpPr>
          <p:cNvPr id="6" name="AutoShape 2" descr="Image result for github logo">
            <a:extLst>
              <a:ext uri="{FF2B5EF4-FFF2-40B4-BE49-F238E27FC236}">
                <a16:creationId xmlns:a16="http://schemas.microsoft.com/office/drawing/2014/main" id="{0181C756-8F9A-4328-B1EB-FBB5D37D4E0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26076AC-652E-4FA8-8E71-6FA648F86DDB}"/>
              </a:ext>
            </a:extLst>
          </p:cNvPr>
          <p:cNvPicPr>
            <a:picLocks noChangeAspect="1"/>
          </p:cNvPicPr>
          <p:nvPr/>
        </p:nvPicPr>
        <p:blipFill>
          <a:blip r:embed="rId6"/>
          <a:stretch>
            <a:fillRect/>
          </a:stretch>
        </p:blipFill>
        <p:spPr>
          <a:xfrm>
            <a:off x="838200" y="5266072"/>
            <a:ext cx="2146070" cy="721021"/>
          </a:xfrm>
          <a:prstGeom prst="rect">
            <a:avLst/>
          </a:prstGeom>
        </p:spPr>
      </p:pic>
    </p:spTree>
    <p:extLst>
      <p:ext uri="{BB962C8B-B14F-4D97-AF65-F5344CB8AC3E}">
        <p14:creationId xmlns:p14="http://schemas.microsoft.com/office/powerpoint/2010/main" val="228040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metrics used to assess performance</a:t>
            </a:r>
          </a:p>
        </p:txBody>
      </p:sp>
      <p:graphicFrame>
        <p:nvGraphicFramePr>
          <p:cNvPr id="5" name="Table 4"/>
          <p:cNvGraphicFramePr>
            <a:graphicFrameLocks noGrp="1"/>
          </p:cNvGraphicFramePr>
          <p:nvPr>
            <p:extLst>
              <p:ext uri="{D42A27DB-BD31-4B8C-83A1-F6EECF244321}">
                <p14:modId xmlns:p14="http://schemas.microsoft.com/office/powerpoint/2010/main" val="60732413"/>
              </p:ext>
            </p:extLst>
          </p:nvPr>
        </p:nvGraphicFramePr>
        <p:xfrm>
          <a:off x="1782064" y="2800330"/>
          <a:ext cx="3957320" cy="3383494"/>
        </p:xfrm>
        <a:graphic>
          <a:graphicData uri="http://schemas.openxmlformats.org/drawingml/2006/table">
            <a:tbl>
              <a:tblPr firstRow="1" bandRow="1">
                <a:tableStyleId>{5C22544A-7EE6-4342-B048-85BDC9FD1C3A}</a:tableStyleId>
              </a:tblPr>
              <a:tblGrid>
                <a:gridCol w="1978660">
                  <a:extLst>
                    <a:ext uri="{9D8B030D-6E8A-4147-A177-3AD203B41FA5}">
                      <a16:colId xmlns:a16="http://schemas.microsoft.com/office/drawing/2014/main" val="3183522143"/>
                    </a:ext>
                  </a:extLst>
                </a:gridCol>
                <a:gridCol w="1978660">
                  <a:extLst>
                    <a:ext uri="{9D8B030D-6E8A-4147-A177-3AD203B41FA5}">
                      <a16:colId xmlns:a16="http://schemas.microsoft.com/office/drawing/2014/main" val="3970129349"/>
                    </a:ext>
                  </a:extLst>
                </a:gridCol>
              </a:tblGrid>
              <a:tr h="1691747">
                <a:tc>
                  <a:txBody>
                    <a:bodyPr/>
                    <a:lstStyle/>
                    <a:p>
                      <a:pPr algn="ctr"/>
                      <a:r>
                        <a:rPr lang="en-US" sz="2800" b="1" dirty="0"/>
                        <a:t>True  </a:t>
                      </a:r>
                    </a:p>
                    <a:p>
                      <a:pPr algn="ctr"/>
                      <a:r>
                        <a:rPr lang="en-US" sz="2800" b="1" dirty="0"/>
                        <a:t>positive</a:t>
                      </a:r>
                    </a:p>
                    <a:p>
                      <a:pPr algn="ctr"/>
                      <a:r>
                        <a:rPr lang="en-US" sz="2800" b="1" dirty="0"/>
                        <a:t>TP</a:t>
                      </a:r>
                    </a:p>
                  </a:txBody>
                  <a:tcPr>
                    <a:solidFill>
                      <a:srgbClr val="00B050"/>
                    </a:solidFill>
                  </a:tcPr>
                </a:tc>
                <a:tc>
                  <a:txBody>
                    <a:bodyPr/>
                    <a:lstStyle/>
                    <a:p>
                      <a:pPr algn="ctr"/>
                      <a:r>
                        <a:rPr lang="en-US" sz="2800" b="1" dirty="0">
                          <a:solidFill>
                            <a:schemeClr val="tx1"/>
                          </a:solidFill>
                        </a:rPr>
                        <a:t>False </a:t>
                      </a:r>
                    </a:p>
                    <a:p>
                      <a:pPr algn="ctr"/>
                      <a:r>
                        <a:rPr lang="en-US" sz="2800" b="1" dirty="0">
                          <a:solidFill>
                            <a:schemeClr val="tx1"/>
                          </a:solidFill>
                        </a:rPr>
                        <a:t>negative</a:t>
                      </a:r>
                    </a:p>
                    <a:p>
                      <a:pPr algn="ctr"/>
                      <a:r>
                        <a:rPr lang="en-US" sz="2800" b="1" dirty="0">
                          <a:solidFill>
                            <a:schemeClr val="tx1"/>
                          </a:solidFill>
                        </a:rPr>
                        <a:t>FN</a:t>
                      </a:r>
                    </a:p>
                  </a:txBody>
                  <a:tcPr>
                    <a:solidFill>
                      <a:srgbClr val="FF0000"/>
                    </a:solidFill>
                  </a:tcPr>
                </a:tc>
                <a:extLst>
                  <a:ext uri="{0D108BD9-81ED-4DB2-BD59-A6C34878D82A}">
                    <a16:rowId xmlns:a16="http://schemas.microsoft.com/office/drawing/2014/main" val="1549232113"/>
                  </a:ext>
                </a:extLst>
              </a:tr>
              <a:tr h="1691747">
                <a:tc>
                  <a:txBody>
                    <a:bodyPr/>
                    <a:lstStyle/>
                    <a:p>
                      <a:pPr algn="ctr"/>
                      <a:r>
                        <a:rPr lang="en-US" sz="2800" b="1" dirty="0"/>
                        <a:t>False </a:t>
                      </a:r>
                    </a:p>
                    <a:p>
                      <a:pPr algn="ctr"/>
                      <a:r>
                        <a:rPr lang="en-US" sz="2800" b="1" dirty="0"/>
                        <a:t>positive</a:t>
                      </a:r>
                    </a:p>
                    <a:p>
                      <a:pPr algn="ctr"/>
                      <a:r>
                        <a:rPr lang="en-US" sz="2800" b="1" dirty="0"/>
                        <a:t>FP</a:t>
                      </a:r>
                    </a:p>
                  </a:txBody>
                  <a:tcPr>
                    <a:solidFill>
                      <a:srgbClr val="FF0000"/>
                    </a:solidFill>
                  </a:tcPr>
                </a:tc>
                <a:tc>
                  <a:txBody>
                    <a:bodyPr/>
                    <a:lstStyle/>
                    <a:p>
                      <a:pPr algn="ctr"/>
                      <a:r>
                        <a:rPr lang="en-US" sz="2800" b="1" dirty="0">
                          <a:solidFill>
                            <a:schemeClr val="bg1"/>
                          </a:solidFill>
                        </a:rPr>
                        <a:t>True </a:t>
                      </a:r>
                    </a:p>
                    <a:p>
                      <a:pPr algn="ctr"/>
                      <a:r>
                        <a:rPr lang="en-US" sz="2800" b="1" dirty="0">
                          <a:solidFill>
                            <a:schemeClr val="bg1"/>
                          </a:solidFill>
                        </a:rPr>
                        <a:t>negative</a:t>
                      </a:r>
                    </a:p>
                    <a:p>
                      <a:pPr algn="ctr"/>
                      <a:r>
                        <a:rPr lang="en-US" sz="2800" b="1" dirty="0">
                          <a:solidFill>
                            <a:schemeClr val="bg1"/>
                          </a:solidFill>
                        </a:rPr>
                        <a:t>TN</a:t>
                      </a:r>
                    </a:p>
                  </a:txBody>
                  <a:tcPr>
                    <a:solidFill>
                      <a:srgbClr val="00B050"/>
                    </a:solidFill>
                  </a:tcPr>
                </a:tc>
                <a:extLst>
                  <a:ext uri="{0D108BD9-81ED-4DB2-BD59-A6C34878D82A}">
                    <a16:rowId xmlns:a16="http://schemas.microsoft.com/office/drawing/2014/main" val="223507013"/>
                  </a:ext>
                </a:extLst>
              </a:tr>
            </a:tbl>
          </a:graphicData>
        </a:graphic>
      </p:graphicFrame>
      <p:sp>
        <p:nvSpPr>
          <p:cNvPr id="6" name="TextBox 5"/>
          <p:cNvSpPr txBox="1"/>
          <p:nvPr/>
        </p:nvSpPr>
        <p:spPr>
          <a:xfrm>
            <a:off x="1726184" y="1694440"/>
            <a:ext cx="4069080" cy="584775"/>
          </a:xfrm>
          <a:prstGeom prst="rect">
            <a:avLst/>
          </a:prstGeom>
          <a:noFill/>
        </p:spPr>
        <p:txBody>
          <a:bodyPr wrap="square" rtlCol="0">
            <a:spAutoFit/>
          </a:bodyPr>
          <a:lstStyle/>
          <a:p>
            <a:pPr algn="ctr"/>
            <a:r>
              <a:rPr lang="en-US" sz="3200" i="1" dirty="0"/>
              <a:t>Predicted</a:t>
            </a:r>
          </a:p>
        </p:txBody>
      </p:sp>
      <p:sp>
        <p:nvSpPr>
          <p:cNvPr id="7" name="TextBox 6"/>
          <p:cNvSpPr txBox="1"/>
          <p:nvPr/>
        </p:nvSpPr>
        <p:spPr>
          <a:xfrm rot="16200000">
            <a:off x="150779" y="4222395"/>
            <a:ext cx="1285240" cy="584775"/>
          </a:xfrm>
          <a:prstGeom prst="rect">
            <a:avLst/>
          </a:prstGeom>
          <a:noFill/>
        </p:spPr>
        <p:txBody>
          <a:bodyPr wrap="square" rtlCol="0">
            <a:spAutoFit/>
          </a:bodyPr>
          <a:lstStyle/>
          <a:p>
            <a:pPr algn="ctr"/>
            <a:r>
              <a:rPr lang="en-US" sz="3200" i="1" dirty="0"/>
              <a:t>Actual</a:t>
            </a:r>
          </a:p>
        </p:txBody>
      </p:sp>
      <p:sp>
        <p:nvSpPr>
          <p:cNvPr id="10" name="TextBox 9"/>
          <p:cNvSpPr txBox="1"/>
          <p:nvPr/>
        </p:nvSpPr>
        <p:spPr>
          <a:xfrm flipH="1">
            <a:off x="1816936" y="2255427"/>
            <a:ext cx="1902460" cy="584775"/>
          </a:xfrm>
          <a:prstGeom prst="rect">
            <a:avLst/>
          </a:prstGeom>
          <a:noFill/>
        </p:spPr>
        <p:txBody>
          <a:bodyPr wrap="square" rtlCol="0">
            <a:spAutoFit/>
          </a:bodyPr>
          <a:lstStyle/>
          <a:p>
            <a:pPr algn="ctr"/>
            <a:r>
              <a:rPr lang="en-US" sz="3200" dirty="0">
                <a:solidFill>
                  <a:schemeClr val="tx1">
                    <a:lumMod val="50000"/>
                    <a:lumOff val="50000"/>
                  </a:schemeClr>
                </a:solidFill>
              </a:rPr>
              <a:t>Poor</a:t>
            </a:r>
          </a:p>
        </p:txBody>
      </p:sp>
      <p:sp>
        <p:nvSpPr>
          <p:cNvPr id="12" name="TextBox 11"/>
          <p:cNvSpPr txBox="1"/>
          <p:nvPr/>
        </p:nvSpPr>
        <p:spPr>
          <a:xfrm>
            <a:off x="6111435" y="1977961"/>
            <a:ext cx="5848096" cy="4339650"/>
          </a:xfrm>
          <a:prstGeom prst="rect">
            <a:avLst/>
          </a:prstGeom>
          <a:noFill/>
        </p:spPr>
        <p:txBody>
          <a:bodyPr wrap="square" rtlCol="0">
            <a:spAutoFit/>
          </a:bodyPr>
          <a:lstStyle/>
          <a:p>
            <a:r>
              <a:rPr lang="en-US" sz="3200" dirty="0">
                <a:solidFill>
                  <a:srgbClr val="00B0F0"/>
                </a:solidFill>
              </a:rPr>
              <a:t>Accuracy:</a:t>
            </a:r>
            <a:r>
              <a:rPr lang="en-US" sz="3200" dirty="0"/>
              <a:t> (TP + TN) / All</a:t>
            </a:r>
          </a:p>
          <a:p>
            <a:r>
              <a:rPr lang="en-US" sz="3200" dirty="0">
                <a:solidFill>
                  <a:srgbClr val="00B0F0"/>
                </a:solidFill>
              </a:rPr>
              <a:t>Recall:</a:t>
            </a:r>
            <a:r>
              <a:rPr lang="en-US" sz="3200" dirty="0"/>
              <a:t> TP / (TP + FN)</a:t>
            </a:r>
            <a:endParaRPr lang="en-US" sz="1200" dirty="0"/>
          </a:p>
          <a:p>
            <a:r>
              <a:rPr lang="en-US" sz="3200" dirty="0">
                <a:solidFill>
                  <a:srgbClr val="00B0F0"/>
                </a:solidFill>
              </a:rPr>
              <a:t>Precision:</a:t>
            </a:r>
            <a:r>
              <a:rPr lang="en-US" sz="3200" dirty="0"/>
              <a:t> TP / (TP + FP)</a:t>
            </a:r>
          </a:p>
          <a:p>
            <a:r>
              <a:rPr lang="en-US" sz="3200" dirty="0">
                <a:solidFill>
                  <a:srgbClr val="00B0F0"/>
                </a:solidFill>
              </a:rPr>
              <a:t>F1 score:</a:t>
            </a:r>
            <a:r>
              <a:rPr lang="en-US" sz="3200" dirty="0">
                <a:solidFill>
                  <a:srgbClr val="FF0000"/>
                </a:solidFill>
              </a:rPr>
              <a:t> </a:t>
            </a:r>
            <a:r>
              <a:rPr lang="en-US" sz="3200" dirty="0"/>
              <a:t>2TP / (2TP + FP + FN)</a:t>
            </a:r>
          </a:p>
          <a:p>
            <a:endParaRPr lang="en-US" sz="1000" dirty="0"/>
          </a:p>
          <a:p>
            <a:r>
              <a:rPr lang="en-US" sz="3200" dirty="0">
                <a:solidFill>
                  <a:srgbClr val="00B0F0"/>
                </a:solidFill>
              </a:rPr>
              <a:t>Cross entropy (log loss) </a:t>
            </a:r>
          </a:p>
          <a:p>
            <a:r>
              <a:rPr lang="en-US" sz="3200" dirty="0">
                <a:solidFill>
                  <a:srgbClr val="00B0F0"/>
                </a:solidFill>
              </a:rPr>
              <a:t>Cohen - Kappa </a:t>
            </a:r>
          </a:p>
          <a:p>
            <a:r>
              <a:rPr lang="en-US" sz="3200" dirty="0">
                <a:solidFill>
                  <a:srgbClr val="00B0F0"/>
                </a:solidFill>
              </a:rPr>
              <a:t>ROC – Area under the curve</a:t>
            </a:r>
          </a:p>
          <a:p>
            <a:endParaRPr lang="en-US" sz="1400" dirty="0">
              <a:solidFill>
                <a:srgbClr val="00B0F0"/>
              </a:solidFill>
            </a:endParaRPr>
          </a:p>
          <a:p>
            <a:r>
              <a:rPr lang="en-US" sz="2800" i="1" dirty="0"/>
              <a:t>(Calculated on out-of-sample data)</a:t>
            </a:r>
          </a:p>
        </p:txBody>
      </p:sp>
      <p:sp>
        <p:nvSpPr>
          <p:cNvPr id="13" name="TextBox 12">
            <a:extLst>
              <a:ext uri="{FF2B5EF4-FFF2-40B4-BE49-F238E27FC236}">
                <a16:creationId xmlns:a16="http://schemas.microsoft.com/office/drawing/2014/main" id="{AC464AC0-4EB8-49F7-9D00-9B12CDB9DFB3}"/>
              </a:ext>
            </a:extLst>
          </p:cNvPr>
          <p:cNvSpPr txBox="1"/>
          <p:nvPr/>
        </p:nvSpPr>
        <p:spPr>
          <a:xfrm flipH="1">
            <a:off x="3719396" y="2255426"/>
            <a:ext cx="1902460" cy="584775"/>
          </a:xfrm>
          <a:prstGeom prst="rect">
            <a:avLst/>
          </a:prstGeom>
          <a:noFill/>
        </p:spPr>
        <p:txBody>
          <a:bodyPr wrap="square" rtlCol="0">
            <a:spAutoFit/>
          </a:bodyPr>
          <a:lstStyle/>
          <a:p>
            <a:pPr algn="ctr"/>
            <a:r>
              <a:rPr lang="en-US" sz="3200" dirty="0">
                <a:solidFill>
                  <a:schemeClr val="tx1">
                    <a:lumMod val="50000"/>
                    <a:lumOff val="50000"/>
                  </a:schemeClr>
                </a:solidFill>
              </a:rPr>
              <a:t>Non poor</a:t>
            </a:r>
          </a:p>
        </p:txBody>
      </p:sp>
      <p:sp>
        <p:nvSpPr>
          <p:cNvPr id="14" name="TextBox 13">
            <a:extLst>
              <a:ext uri="{FF2B5EF4-FFF2-40B4-BE49-F238E27FC236}">
                <a16:creationId xmlns:a16="http://schemas.microsoft.com/office/drawing/2014/main" id="{B61578AF-48C4-49DB-A87B-9487CA979946}"/>
              </a:ext>
            </a:extLst>
          </p:cNvPr>
          <p:cNvSpPr txBox="1"/>
          <p:nvPr/>
        </p:nvSpPr>
        <p:spPr>
          <a:xfrm rot="16200000">
            <a:off x="837674" y="3376410"/>
            <a:ext cx="1285240" cy="584775"/>
          </a:xfrm>
          <a:prstGeom prst="rect">
            <a:avLst/>
          </a:prstGeom>
          <a:noFill/>
        </p:spPr>
        <p:txBody>
          <a:bodyPr wrap="square" rtlCol="0">
            <a:spAutoFit/>
          </a:bodyPr>
          <a:lstStyle/>
          <a:p>
            <a:pPr algn="ctr"/>
            <a:r>
              <a:rPr lang="en-US" sz="3200" dirty="0">
                <a:solidFill>
                  <a:schemeClr val="tx1">
                    <a:lumMod val="50000"/>
                    <a:lumOff val="50000"/>
                  </a:schemeClr>
                </a:solidFill>
              </a:rPr>
              <a:t>Poor</a:t>
            </a:r>
          </a:p>
        </p:txBody>
      </p:sp>
      <p:sp>
        <p:nvSpPr>
          <p:cNvPr id="15" name="TextBox 14">
            <a:extLst>
              <a:ext uri="{FF2B5EF4-FFF2-40B4-BE49-F238E27FC236}">
                <a16:creationId xmlns:a16="http://schemas.microsoft.com/office/drawing/2014/main" id="{36A4D2B6-2976-41F4-B629-0B874F9E16D4}"/>
              </a:ext>
            </a:extLst>
          </p:cNvPr>
          <p:cNvSpPr txBox="1"/>
          <p:nvPr/>
        </p:nvSpPr>
        <p:spPr>
          <a:xfrm rot="16200000">
            <a:off x="555564" y="5062274"/>
            <a:ext cx="1844298" cy="584775"/>
          </a:xfrm>
          <a:prstGeom prst="rect">
            <a:avLst/>
          </a:prstGeom>
          <a:noFill/>
        </p:spPr>
        <p:txBody>
          <a:bodyPr wrap="square" rtlCol="0">
            <a:spAutoFit/>
          </a:bodyPr>
          <a:lstStyle/>
          <a:p>
            <a:pPr algn="ctr"/>
            <a:r>
              <a:rPr lang="en-US" sz="3200" dirty="0">
                <a:solidFill>
                  <a:schemeClr val="tx1">
                    <a:lumMod val="50000"/>
                    <a:lumOff val="50000"/>
                  </a:schemeClr>
                </a:solidFill>
              </a:rPr>
              <a:t>Non poor</a:t>
            </a:r>
          </a:p>
        </p:txBody>
      </p:sp>
    </p:spTree>
    <p:extLst>
      <p:ext uri="{BB962C8B-B14F-4D97-AF65-F5344CB8AC3E}">
        <p14:creationId xmlns:p14="http://schemas.microsoft.com/office/powerpoint/2010/main" val="10059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5459"/>
            <a:ext cx="10515600" cy="1325563"/>
          </a:xfrm>
        </p:spPr>
        <p:txBody>
          <a:bodyPr/>
          <a:lstStyle/>
          <a:p>
            <a:r>
              <a:rPr lang="en-US" dirty="0"/>
              <a:t>Area under the ROC curve (AUC)</a:t>
            </a:r>
          </a:p>
        </p:txBody>
      </p:sp>
      <p:sp>
        <p:nvSpPr>
          <p:cNvPr id="3" name="Content Placeholder 2"/>
          <p:cNvSpPr>
            <a:spLocks noGrp="1"/>
          </p:cNvSpPr>
          <p:nvPr>
            <p:ph idx="1"/>
          </p:nvPr>
        </p:nvSpPr>
        <p:spPr>
          <a:xfrm>
            <a:off x="838200" y="1825625"/>
            <a:ext cx="4997824" cy="4351338"/>
          </a:xfrm>
        </p:spPr>
        <p:txBody>
          <a:bodyPr>
            <a:noAutofit/>
          </a:bodyPr>
          <a:lstStyle/>
          <a:p>
            <a:pPr>
              <a:lnSpc>
                <a:spcPct val="110000"/>
              </a:lnSpc>
              <a:spcBef>
                <a:spcPts val="600"/>
              </a:spcBef>
            </a:pPr>
            <a:r>
              <a:rPr lang="en-US" dirty="0"/>
              <a:t>Plot the true and false positive rates for every possible classification threshold</a:t>
            </a:r>
          </a:p>
          <a:p>
            <a:pPr>
              <a:lnSpc>
                <a:spcPct val="110000"/>
              </a:lnSpc>
              <a:spcBef>
                <a:spcPts val="600"/>
              </a:spcBef>
            </a:pPr>
            <a:r>
              <a:rPr lang="en-US" dirty="0"/>
              <a:t>A perfect model has a curve that passes through the upper left corner (AUC = 1)</a:t>
            </a:r>
          </a:p>
          <a:p>
            <a:pPr>
              <a:lnSpc>
                <a:spcPct val="110000"/>
              </a:lnSpc>
              <a:spcBef>
                <a:spcPts val="600"/>
              </a:spcBef>
            </a:pPr>
            <a:r>
              <a:rPr lang="en-US" dirty="0"/>
              <a:t>The diagonal represents random guessing (AUC = 0.5)</a:t>
            </a:r>
          </a:p>
        </p:txBody>
      </p:sp>
      <p:grpSp>
        <p:nvGrpSpPr>
          <p:cNvPr id="23" name="Group 22">
            <a:extLst>
              <a:ext uri="{FF2B5EF4-FFF2-40B4-BE49-F238E27FC236}">
                <a16:creationId xmlns:a16="http://schemas.microsoft.com/office/drawing/2014/main" id="{3BD00182-6C7A-41C3-9505-D9C4C54F4D65}"/>
              </a:ext>
            </a:extLst>
          </p:cNvPr>
          <p:cNvGrpSpPr/>
          <p:nvPr/>
        </p:nvGrpSpPr>
        <p:grpSpPr>
          <a:xfrm>
            <a:off x="6313882" y="1937550"/>
            <a:ext cx="5456779" cy="4719923"/>
            <a:chOff x="6313882" y="1937550"/>
            <a:chExt cx="5456779" cy="4719923"/>
          </a:xfrm>
        </p:grpSpPr>
        <p:pic>
          <p:nvPicPr>
            <p:cNvPr id="6" name="Picture 5">
              <a:extLst>
                <a:ext uri="{FF2B5EF4-FFF2-40B4-BE49-F238E27FC236}">
                  <a16:creationId xmlns:a16="http://schemas.microsoft.com/office/drawing/2014/main" id="{037C607F-F9F1-4916-9F3B-B0B97D951258}"/>
                </a:ext>
              </a:extLst>
            </p:cNvPr>
            <p:cNvPicPr>
              <a:picLocks noChangeAspect="1"/>
            </p:cNvPicPr>
            <p:nvPr/>
          </p:nvPicPr>
          <p:blipFill>
            <a:blip r:embed="rId2"/>
            <a:stretch>
              <a:fillRect/>
            </a:stretch>
          </p:blipFill>
          <p:spPr>
            <a:xfrm>
              <a:off x="6784794" y="1937550"/>
              <a:ext cx="4985867" cy="4373603"/>
            </a:xfrm>
            <a:prstGeom prst="rect">
              <a:avLst/>
            </a:prstGeom>
          </p:spPr>
        </p:pic>
        <p:cxnSp>
          <p:nvCxnSpPr>
            <p:cNvPr id="9" name="Straight Connector 8">
              <a:extLst>
                <a:ext uri="{FF2B5EF4-FFF2-40B4-BE49-F238E27FC236}">
                  <a16:creationId xmlns:a16="http://schemas.microsoft.com/office/drawing/2014/main" id="{9ADA790A-8ED3-4A61-8DE0-E1C32B343B32}"/>
                </a:ext>
              </a:extLst>
            </p:cNvPr>
            <p:cNvCxnSpPr>
              <a:cxnSpLocks/>
            </p:cNvCxnSpPr>
            <p:nvPr/>
          </p:nvCxnSpPr>
          <p:spPr>
            <a:xfrm flipV="1">
              <a:off x="7155858" y="2034990"/>
              <a:ext cx="4543083" cy="38279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9317D82C-9958-4134-8901-D48AD8E8C68C}"/>
                </a:ext>
              </a:extLst>
            </p:cNvPr>
            <p:cNvSpPr/>
            <p:nvPr/>
          </p:nvSpPr>
          <p:spPr>
            <a:xfrm>
              <a:off x="7162800" y="2061882"/>
              <a:ext cx="4482353" cy="3792071"/>
            </a:xfrm>
            <a:custGeom>
              <a:avLst/>
              <a:gdLst>
                <a:gd name="connsiteX0" fmla="*/ 0 w 4482353"/>
                <a:gd name="connsiteY0" fmla="*/ 3792071 h 3792071"/>
                <a:gd name="connsiteX1" fmla="*/ 878541 w 4482353"/>
                <a:gd name="connsiteY1" fmla="*/ 1846730 h 3792071"/>
                <a:gd name="connsiteX2" fmla="*/ 4482353 w 4482353"/>
                <a:gd name="connsiteY2" fmla="*/ 0 h 3792071"/>
              </a:gdLst>
              <a:ahLst/>
              <a:cxnLst>
                <a:cxn ang="0">
                  <a:pos x="connsiteX0" y="connsiteY0"/>
                </a:cxn>
                <a:cxn ang="0">
                  <a:pos x="connsiteX1" y="connsiteY1"/>
                </a:cxn>
                <a:cxn ang="0">
                  <a:pos x="connsiteX2" y="connsiteY2"/>
                </a:cxn>
              </a:cxnLst>
              <a:rect l="l" t="t" r="r" b="b"/>
              <a:pathLst>
                <a:path w="4482353" h="3792071">
                  <a:moveTo>
                    <a:pt x="0" y="3792071"/>
                  </a:moveTo>
                  <a:cubicBezTo>
                    <a:pt x="65741" y="3135406"/>
                    <a:pt x="131482" y="2478742"/>
                    <a:pt x="878541" y="1846730"/>
                  </a:cubicBezTo>
                  <a:cubicBezTo>
                    <a:pt x="1625600" y="1214718"/>
                    <a:pt x="3053976" y="607359"/>
                    <a:pt x="4482353" y="0"/>
                  </a:cubicBez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EC22C9A-B510-41EB-AEF3-2CA3E1C3C32B}"/>
                </a:ext>
              </a:extLst>
            </p:cNvPr>
            <p:cNvSpPr/>
            <p:nvPr/>
          </p:nvSpPr>
          <p:spPr>
            <a:xfrm>
              <a:off x="7142557" y="2034988"/>
              <a:ext cx="4502596" cy="3810000"/>
            </a:xfrm>
            <a:custGeom>
              <a:avLst/>
              <a:gdLst>
                <a:gd name="connsiteX0" fmla="*/ 11278 w 4502596"/>
                <a:gd name="connsiteY0" fmla="*/ 3810000 h 3810000"/>
                <a:gd name="connsiteX1" fmla="*/ 701561 w 4502596"/>
                <a:gd name="connsiteY1" fmla="*/ 860612 h 3810000"/>
                <a:gd name="connsiteX2" fmla="*/ 4502596 w 4502596"/>
                <a:gd name="connsiteY2" fmla="*/ 0 h 3810000"/>
              </a:gdLst>
              <a:ahLst/>
              <a:cxnLst>
                <a:cxn ang="0">
                  <a:pos x="connsiteX0" y="connsiteY0"/>
                </a:cxn>
                <a:cxn ang="0">
                  <a:pos x="connsiteX1" y="connsiteY1"/>
                </a:cxn>
                <a:cxn ang="0">
                  <a:pos x="connsiteX2" y="connsiteY2"/>
                </a:cxn>
              </a:cxnLst>
              <a:rect l="l" t="t" r="r" b="b"/>
              <a:pathLst>
                <a:path w="4502596" h="3810000">
                  <a:moveTo>
                    <a:pt x="11278" y="3810000"/>
                  </a:moveTo>
                  <a:cubicBezTo>
                    <a:pt x="-17857" y="2652806"/>
                    <a:pt x="-46992" y="1495612"/>
                    <a:pt x="701561" y="860612"/>
                  </a:cubicBezTo>
                  <a:cubicBezTo>
                    <a:pt x="1450114" y="225612"/>
                    <a:pt x="2976355" y="112806"/>
                    <a:pt x="4502596" y="0"/>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793F787-FBFC-489C-B454-34514ECFF6DC}"/>
                </a:ext>
              </a:extLst>
            </p:cNvPr>
            <p:cNvSpPr txBox="1"/>
            <p:nvPr/>
          </p:nvSpPr>
          <p:spPr>
            <a:xfrm>
              <a:off x="8507504" y="6257363"/>
              <a:ext cx="2223247" cy="400110"/>
            </a:xfrm>
            <a:prstGeom prst="rect">
              <a:avLst/>
            </a:prstGeom>
            <a:noFill/>
          </p:spPr>
          <p:txBody>
            <a:bodyPr wrap="square" rtlCol="0">
              <a:spAutoFit/>
            </a:bodyPr>
            <a:lstStyle/>
            <a:p>
              <a:r>
                <a:rPr lang="en-US" sz="2000" dirty="0"/>
                <a:t>False positive rate</a:t>
              </a:r>
            </a:p>
          </p:txBody>
        </p:sp>
        <p:sp>
          <p:nvSpPr>
            <p:cNvPr id="24" name="TextBox 23">
              <a:extLst>
                <a:ext uri="{FF2B5EF4-FFF2-40B4-BE49-F238E27FC236}">
                  <a16:creationId xmlns:a16="http://schemas.microsoft.com/office/drawing/2014/main" id="{23EA422A-8E1D-498A-9113-8E9D9A096C9E}"/>
                </a:ext>
              </a:extLst>
            </p:cNvPr>
            <p:cNvSpPr txBox="1"/>
            <p:nvPr/>
          </p:nvSpPr>
          <p:spPr>
            <a:xfrm rot="16200000">
              <a:off x="5402313" y="3739932"/>
              <a:ext cx="2223247" cy="400110"/>
            </a:xfrm>
            <a:prstGeom prst="rect">
              <a:avLst/>
            </a:prstGeom>
            <a:noFill/>
          </p:spPr>
          <p:txBody>
            <a:bodyPr wrap="square" rtlCol="0">
              <a:spAutoFit/>
            </a:bodyPr>
            <a:lstStyle/>
            <a:p>
              <a:r>
                <a:rPr lang="en-US" sz="2000" dirty="0"/>
                <a:t>True positive rate</a:t>
              </a:r>
            </a:p>
          </p:txBody>
        </p:sp>
      </p:grpSp>
      <p:sp>
        <p:nvSpPr>
          <p:cNvPr id="25" name="Rectangle 24">
            <a:extLst>
              <a:ext uri="{FF2B5EF4-FFF2-40B4-BE49-F238E27FC236}">
                <a16:creationId xmlns:a16="http://schemas.microsoft.com/office/drawing/2014/main" id="{E2BF1C4B-5D45-4674-B340-36CB87F2F61D}"/>
              </a:ext>
            </a:extLst>
          </p:cNvPr>
          <p:cNvSpPr/>
          <p:nvPr/>
        </p:nvSpPr>
        <p:spPr>
          <a:xfrm>
            <a:off x="1141761" y="6331566"/>
            <a:ext cx="4960076" cy="338554"/>
          </a:xfrm>
          <a:prstGeom prst="rect">
            <a:avLst/>
          </a:prstGeom>
        </p:spPr>
        <p:txBody>
          <a:bodyPr wrap="none">
            <a:spAutoFit/>
          </a:bodyPr>
          <a:lstStyle/>
          <a:p>
            <a:r>
              <a:rPr lang="en-US" sz="1600" dirty="0">
                <a:hlinkClick r:id="rId3"/>
              </a:rPr>
              <a:t>http://www.dataschool.io/roc-curves-and-auc-explained/</a:t>
            </a:r>
            <a:endParaRPr lang="en-US" sz="1600" dirty="0"/>
          </a:p>
        </p:txBody>
      </p:sp>
    </p:spTree>
    <p:extLst>
      <p:ext uri="{BB962C8B-B14F-4D97-AF65-F5344CB8AC3E}">
        <p14:creationId xmlns:p14="http://schemas.microsoft.com/office/powerpoint/2010/main" val="1408561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9508</TotalTime>
  <Words>6421</Words>
  <Application>Microsoft Office PowerPoint</Application>
  <PresentationFormat>Widescreen</PresentationFormat>
  <Paragraphs>689</Paragraphs>
  <Slides>43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Courier New</vt:lpstr>
      <vt:lpstr>Wingdings</vt:lpstr>
      <vt:lpstr>Office Theme</vt:lpstr>
      <vt:lpstr>An empirical comparison of machine learning classification algorithms    &amp;</vt:lpstr>
      <vt:lpstr>The 2014 call for a Data Revolution </vt:lpstr>
      <vt:lpstr>An empirical comparison of machine learning classification algorithms applied to poverty prediction </vt:lpstr>
      <vt:lpstr>Documenting use and performance</vt:lpstr>
      <vt:lpstr>Key question</vt:lpstr>
      <vt:lpstr>Approach</vt:lpstr>
      <vt:lpstr>Reproducible and re-purposable output </vt:lpstr>
      <vt:lpstr>Multiple metrics used to assess performance</vt:lpstr>
      <vt:lpstr>Area under the ROC curve (AUC)</vt:lpstr>
      <vt:lpstr>10 out-of-the-box classification algorithms</vt:lpstr>
      <vt:lpstr>Results - Out-of-the-box algorithms (MWI)</vt:lpstr>
      <vt:lpstr>Results - Out-of-the-box algorithms (IDN)</vt:lpstr>
      <vt:lpstr>Results – Predicted poverty rate (IDN)</vt:lpstr>
      <vt:lpstr>Ensembling (IDN)</vt:lpstr>
      <vt:lpstr>Results: soft voting (top 10 models, IDN)</vt:lpstr>
      <vt:lpstr>Can the crowd do better? </vt:lpstr>
      <vt:lpstr>Data science competition - Participation</vt:lpstr>
      <vt:lpstr>Results (so far) on MWI</vt:lpstr>
      <vt:lpstr>Experts – Advanced search for a solution (IDN)</vt:lpstr>
      <vt:lpstr>Automated Machine Learning (AutoML)</vt:lpstr>
      <vt:lpstr>Automated Machine Learning - TPOT</vt:lpstr>
      <vt:lpstr>Automated Machine Learning applied to IDN</vt:lpstr>
      <vt:lpstr>Results: DeepFM, TPOT, and some others (IDN)</vt:lpstr>
      <vt:lpstr>DeepFM and TPOT – Confusion matrices</vt:lpstr>
      <vt:lpstr>Next steps</vt:lpstr>
      <vt:lpstr>Some takeaways</vt:lpstr>
      <vt:lpstr>Topic Modeling  A quick look at 145,000 World Bank documents</vt:lpstr>
      <vt:lpstr>Improving data (and document) discoverability</vt:lpstr>
      <vt:lpstr>Improving data (and document) discoverability</vt:lpstr>
      <vt:lpstr>Preparing data</vt:lpstr>
      <vt:lpstr>PowerPoint Presentation</vt:lpstr>
      <vt:lpstr>PowerPoint Presentation</vt:lpstr>
      <vt:lpstr>PowerPoint Presentation</vt:lpstr>
      <vt:lpstr>PowerPoint Presentation</vt:lpstr>
      <vt:lpstr>PowerPoint Presentation</vt:lpstr>
      <vt:lpstr>Analysis: differences across regions</vt:lpstr>
      <vt:lpstr>PowerPoint Presentation</vt:lpstr>
      <vt:lpstr>PowerPoint Presentation</vt:lpstr>
      <vt:lpstr>PowerPoint Presentation</vt:lpstr>
      <vt:lpstr>PowerPoint Presentation</vt:lpstr>
      <vt:lpstr>Finding documents based on topic composition</vt:lpstr>
      <vt:lpstr>Finding closest neighbors</vt:lpstr>
      <vt:lpstr>Expanding the corpus (not yet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Olivier Dupriez</dc:creator>
  <cp:lastModifiedBy>Mamun, Abdullah (IFPRI)</cp:lastModifiedBy>
  <cp:revision>143</cp:revision>
  <dcterms:created xsi:type="dcterms:W3CDTF">2018-02-14T13:25:58Z</dcterms:created>
  <dcterms:modified xsi:type="dcterms:W3CDTF">2018-02-28T21:42:15Z</dcterms:modified>
</cp:coreProperties>
</file>