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40" r:id="rId5"/>
    <p:sldId id="341" r:id="rId6"/>
    <p:sldId id="342" r:id="rId7"/>
    <p:sldId id="343" r:id="rId8"/>
    <p:sldId id="344" r:id="rId9"/>
    <p:sldId id="346" r:id="rId10"/>
    <p:sldId id="347" r:id="rId11"/>
    <p:sldId id="350" r:id="rId12"/>
    <p:sldId id="348" r:id="rId13"/>
    <p:sldId id="351" r:id="rId14"/>
    <p:sldId id="353" r:id="rId15"/>
    <p:sldId id="35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E0B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E8E97E-477A-16FA-9C55-812D38389D50}" v="656" dt="2025-01-26T18:26:40.180"/>
  </p1510:revLst>
</p1510:revInfo>
</file>

<file path=ppt/tableStyles.xml><?xml version="1.0" encoding="utf-8"?>
<a:tblStyleLst xmlns:a="http://schemas.openxmlformats.org/drawingml/2006/main" def="{1E171933-4619-4E11-9A3F-F7608DF75F80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91" autoAdjust="0"/>
    <p:restoredTop sz="94660" autoAdjust="0"/>
  </p:normalViewPr>
  <p:slideViewPr>
    <p:cSldViewPr snapToGrid="0">
      <p:cViewPr varScale="1">
        <p:scale>
          <a:sx n="45" d="100"/>
          <a:sy n="45" d="100"/>
        </p:scale>
        <p:origin x="269" y="29"/>
      </p:cViewPr>
      <p:guideLst/>
    </p:cSldViewPr>
  </p:slideViewPr>
  <p:outlineViewPr>
    <p:cViewPr>
      <p:scale>
        <a:sx n="33" d="100"/>
        <a:sy n="33" d="100"/>
      </p:scale>
      <p:origin x="0" y="-1137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264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482B951-AFFF-3499-FDE3-02A7F0BD15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E5896A-FCE2-110F-B202-A8E435372D6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E69F83-204D-4778-AAD0-A0F851A3AEEE}" type="datetimeFigureOut">
              <a:rPr lang="en-US" smtClean="0"/>
              <a:t>1/27/2025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1BFBA0-47AD-543A-6AE4-769D8F8658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FC355-FEF6-ED8F-8D0E-F362E204A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69D59-B021-49CB-887D-52B8FEE1CE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069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E3C21-C3CB-4B8D-9033-56C1B3CE75FA}" type="datetimeFigureOut">
              <a:rPr lang="en-US" smtClean="0"/>
              <a:t>1/27/2025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32C3C-A191-48C2-A7E8-9C96AF841A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94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0483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362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453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118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480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399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93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157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281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506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355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23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BECDFC6B-0742-962E-44A1-19C9C173B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848" y="425303"/>
            <a:ext cx="11305217" cy="6007394"/>
          </a:xfrm>
          <a:prstGeom prst="rect">
            <a:avLst/>
          </a:prstGeom>
          <a:effectLst/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0001" y="633046"/>
            <a:ext cx="10571998" cy="3366198"/>
          </a:xfrm>
          <a:ln>
            <a:noFill/>
          </a:ln>
          <a:effectLst/>
        </p:spPr>
        <p:txBody>
          <a:bodyPr/>
          <a:lstStyle>
            <a:lvl1pPr algn="ctr">
              <a:defRPr sz="7200" b="1" spc="-300" baseline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236985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12B799F-04B8-4A62-EB7D-F17311231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56500" y="0"/>
            <a:ext cx="46355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F310BE-5861-E73D-5979-D11A97151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0270" y="487680"/>
            <a:ext cx="6482080" cy="59029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12F5E6-EC22-5E10-94FB-5E546A7B9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495630" y="477518"/>
            <a:ext cx="6482079" cy="5913121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6952" y="477518"/>
            <a:ext cx="3829465" cy="2693887"/>
          </a:xfrm>
          <a:noFill/>
          <a:effectLst/>
        </p:spPr>
        <p:txBody>
          <a:bodyPr anchor="b"/>
          <a:lstStyle>
            <a:lvl1pPr algn="l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4BBA88A-FAA8-CE13-2A76-BF8B014AE343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952500" y="909638"/>
            <a:ext cx="5578475" cy="5038725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0E96890F-0832-5087-193F-70CF33DEE0A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036953" y="3449781"/>
            <a:ext cx="3829465" cy="2940860"/>
          </a:xfrm>
          <a:effectLst/>
        </p:spPr>
        <p:txBody>
          <a:bodyPr anchor="t"/>
          <a:lstStyle>
            <a:lvl1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 marL="742950" indent="-28575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11430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6002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20574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2818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9176A3-24B8-086B-739F-2B3DCE8BE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666999" y="-2654300"/>
            <a:ext cx="6858000" cy="121666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A96EFAA-0851-646A-8758-C20243901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0" y="422551"/>
            <a:ext cx="11424920" cy="601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8373" y="571501"/>
            <a:ext cx="11139054" cy="1028699"/>
          </a:xfrm>
          <a:effectLst/>
        </p:spPr>
        <p:txBody>
          <a:bodyPr anchor="ctr"/>
          <a:lstStyle>
            <a:lvl1pPr algn="ctr">
              <a:defRPr sz="3600" spc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E10735F5-6B7D-348D-AC70-8BC10CB5F70A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38200" y="1860550"/>
            <a:ext cx="10515600" cy="4198938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912634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FDAFCA1-BDD9-1108-8F95-E3FC1A793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0" y="0"/>
            <a:ext cx="11532896" cy="6858000"/>
            <a:chOff x="659106" y="0"/>
            <a:chExt cx="11532896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4BFDB24-6BE4-2FC0-F772-DC1DE926E485}"/>
                </a:ext>
              </a:extLst>
            </p:cNvPr>
            <p:cNvSpPr/>
            <p:nvPr/>
          </p:nvSpPr>
          <p:spPr>
            <a:xfrm>
              <a:off x="5995086" y="0"/>
              <a:ext cx="6196916" cy="685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254000"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131EABEA-AB8A-5E4C-A6DD-8F32B70E90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-1353" t="-388" r="-1" b="-254"/>
            <a:stretch/>
          </p:blipFill>
          <p:spPr>
            <a:xfrm flipH="1">
              <a:off x="659106" y="1956391"/>
              <a:ext cx="4878094" cy="2780414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2279AAC-0D81-D3CD-3F0F-E8CEE0F56D43}"/>
                </a:ext>
              </a:extLst>
            </p:cNvPr>
            <p:cNvSpPr/>
            <p:nvPr/>
          </p:nvSpPr>
          <p:spPr>
            <a:xfrm>
              <a:off x="1328303" y="776532"/>
              <a:ext cx="3434316" cy="501821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542" y="132080"/>
            <a:ext cx="4928894" cy="6507711"/>
          </a:xfrm>
          <a:noFill/>
          <a:effectLst/>
        </p:spPr>
        <p:txBody>
          <a:bodyPr anchor="ctr"/>
          <a:lstStyle>
            <a:lvl1pPr algn="ctr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720B2D-C199-57FA-9453-DBFB607BA9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29500" y="992188"/>
            <a:ext cx="3425825" cy="501808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59858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11222B-29F6-BF2A-09DE-82F659638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666999" y="-2654300"/>
            <a:ext cx="6858000" cy="1216660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035F993-EADB-1C5A-7158-41E510B70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0" y="422551"/>
            <a:ext cx="11424920" cy="601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12E34E-DBAF-BA5D-15D9-E69A05535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0" y="1889759"/>
            <a:ext cx="11424920" cy="45429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9935" y="571499"/>
            <a:ext cx="11118274" cy="1154114"/>
          </a:xfrm>
          <a:noFill/>
          <a:effectLst/>
        </p:spPr>
        <p:txBody>
          <a:bodyPr anchor="ctr"/>
          <a:lstStyle>
            <a:lvl1pPr algn="ctr">
              <a:defRPr sz="3600" spc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0BF6A552-CE6A-3977-8507-74A1C4C4B5A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41667" y="2461056"/>
            <a:ext cx="3626424" cy="3721535"/>
          </a:xfrm>
          <a:effectLst/>
        </p:spPr>
        <p:txBody>
          <a:bodyPr anchor="t">
            <a:normAutofit/>
          </a:bodyPr>
          <a:lstStyle>
            <a:lvl1pPr marL="285750" indent="-28575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800">
                <a:solidFill>
                  <a:schemeClr val="accent1">
                    <a:lumMod val="50000"/>
                  </a:schemeClr>
                </a:solidFill>
              </a:defRPr>
            </a:lvl1pPr>
            <a:lvl2pPr marL="742950" indent="-285750">
              <a:lnSpc>
                <a:spcPct val="120000"/>
              </a:lnSpc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600">
                <a:solidFill>
                  <a:schemeClr val="accent1">
                    <a:lumMod val="50000"/>
                  </a:schemeClr>
                </a:solidFill>
              </a:defRPr>
            </a:lvl2pPr>
            <a:lvl3pPr marL="1143000" indent="-228600">
              <a:lnSpc>
                <a:spcPct val="120000"/>
              </a:lnSpc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400">
                <a:solidFill>
                  <a:schemeClr val="accent1">
                    <a:lumMod val="50000"/>
                  </a:schemeClr>
                </a:solidFill>
              </a:defRPr>
            </a:lvl3pPr>
            <a:lvl4pPr marL="1600200" indent="-228600">
              <a:lnSpc>
                <a:spcPct val="120000"/>
              </a:lnSpc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200">
                <a:solidFill>
                  <a:schemeClr val="accent1">
                    <a:lumMod val="50000"/>
                  </a:schemeClr>
                </a:solidFill>
              </a:defRPr>
            </a:lvl4pPr>
            <a:lvl5pPr marL="2057400" indent="-228600">
              <a:lnSpc>
                <a:spcPct val="120000"/>
              </a:lnSpc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200"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4C80689F-A123-F6D7-2AA8-9166317EF42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995282" y="2440275"/>
            <a:ext cx="5164553" cy="3721534"/>
          </a:xfrm>
          <a:effectLst/>
        </p:spPr>
        <p:txBody>
          <a:bodyPr anchor="t">
            <a:normAutofit/>
          </a:bodyPr>
          <a:lstStyle>
            <a:lvl1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50000"/>
                </a:schemeClr>
              </a:buClr>
              <a:buFont typeface="+mj-lt"/>
              <a:buAutoNum type="arabicPeriod"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34747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50000"/>
                </a:schemeClr>
              </a:buClr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8202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F4DCF8-BA15-AB79-2D14-040F5A063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5935" y="414670"/>
            <a:ext cx="11320130" cy="601802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D22DD7-291D-E347-8A4C-07E31E681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092299" y="-2231063"/>
            <a:ext cx="6007395" cy="11320129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660" y="1017858"/>
            <a:ext cx="10650681" cy="2719255"/>
          </a:xfrm>
          <a:noFill/>
          <a:effectLst/>
        </p:spPr>
        <p:txBody>
          <a:bodyPr anchor="b"/>
          <a:lstStyle>
            <a:lvl1pPr algn="ctr">
              <a:defRPr sz="7200" spc="-300" baseline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0FE23B-34E3-BAAF-E01D-BE221B4A94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70660" y="4042066"/>
            <a:ext cx="10650681" cy="2296843"/>
          </a:xfrm>
          <a:effectLst/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27250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ADBC817-DA57-A518-5544-0D3B819C7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5935" y="414670"/>
            <a:ext cx="11320130" cy="601802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4873FFF3-C7B6-C678-1B03-17FBD0D5A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6174" y="425303"/>
            <a:ext cx="5379242" cy="59834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4217" y="924167"/>
            <a:ext cx="4383156" cy="5009322"/>
          </a:xfrm>
          <a:solidFill>
            <a:schemeClr val="accent1">
              <a:lumMod val="50000"/>
            </a:schemeClr>
          </a:solidFill>
          <a:effectLst>
            <a:outerShdw blurRad="254000" dist="50800" dir="2700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algn="ctr">
              <a:defRPr sz="3600" spc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0FE23B-34E3-BAAF-E01D-BE221B4A94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924512"/>
            <a:ext cx="4750904" cy="5008977"/>
          </a:xfrm>
        </p:spPr>
        <p:txBody>
          <a:bodyPr/>
          <a:lstStyle>
            <a:lvl1pPr marL="0" indent="0">
              <a:buNone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543050" indent="-171450">
              <a:buFont typeface="Arial" panose="020B0604020202020204" pitchFamily="34" charset="0"/>
              <a:buChar char="•"/>
              <a:defRPr/>
            </a:lvl4pPr>
            <a:lvl5pPr marL="20002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79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105E210-05B5-5EA1-C778-30BB3A494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5935" y="419987"/>
            <a:ext cx="11320130" cy="601802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792193-1165-3487-6FB9-133CB518C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090924" y="-2235006"/>
            <a:ext cx="6010147" cy="11320132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0001" y="1741064"/>
            <a:ext cx="10571998" cy="1928264"/>
          </a:xfrm>
          <a:ln>
            <a:noFill/>
          </a:ln>
          <a:effectLst/>
        </p:spPr>
        <p:txBody>
          <a:bodyPr/>
          <a:lstStyle>
            <a:lvl1pPr algn="ctr">
              <a:defRPr sz="3600" spc="0" baseline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10000" y="3694102"/>
            <a:ext cx="10572000" cy="896468"/>
          </a:xfrm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480000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8905615-9FD2-EBB3-89AB-555B373EB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23955" y="414670"/>
            <a:ext cx="7132110" cy="60180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B638DB-3E00-7F4B-D4B7-9D7F09056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0459" y="420624"/>
            <a:ext cx="4183496" cy="601675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0EED07-CDD5-9244-28FA-5195E6795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435934" y="422551"/>
            <a:ext cx="4183495" cy="6010146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717" y="924339"/>
            <a:ext cx="3990110" cy="5009322"/>
          </a:xfrm>
          <a:noFill/>
          <a:effectLst/>
        </p:spPr>
        <p:txBody>
          <a:bodyPr anchor="ctr"/>
          <a:lstStyle>
            <a:lvl1pPr algn="ctr">
              <a:defRPr sz="3600" spc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B5AB4E8D-8B32-8B00-8152-856C592BAB3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346793" y="924340"/>
            <a:ext cx="5684373" cy="5009322"/>
          </a:xfrm>
          <a:effectLst/>
        </p:spPr>
        <p:txBody>
          <a:bodyPr lIns="0" rIns="0" anchor="ctr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1pPr>
            <a:lvl2pPr marL="457200" indent="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2pPr>
            <a:lvl3pPr marL="914400" indent="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3pPr>
            <a:lvl4pPr marL="1371600" indent="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4pPr>
            <a:lvl5pPr marL="1828800" indent="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769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3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F4A700F-42CA-D7A9-D709-C0017521B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5935" y="414670"/>
            <a:ext cx="11320130" cy="6018027"/>
          </a:xfrm>
          <a:prstGeom prst="rect">
            <a:avLst/>
          </a:prstGeom>
          <a:solidFill>
            <a:srgbClr val="F9E0B9"/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61DA139-D8FD-A752-758D-4F836DFB2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353" t="-388" r="-1" b="-254"/>
          <a:stretch/>
        </p:blipFill>
        <p:spPr>
          <a:xfrm rot="16200000" flipH="1">
            <a:off x="210940" y="1589892"/>
            <a:ext cx="5245922" cy="3667583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5516" y="1433219"/>
            <a:ext cx="5695102" cy="2092049"/>
          </a:xfrm>
          <a:noFill/>
          <a:effectLst/>
        </p:spPr>
        <p:txBody>
          <a:bodyPr anchor="b"/>
          <a:lstStyle>
            <a:lvl1pPr algn="ctr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96F37D4-7152-EA75-8D7D-D8F7D6DD9C4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50099" y="1974707"/>
            <a:ext cx="2907792" cy="2907792"/>
          </a:xfrm>
          <a:solidFill>
            <a:srgbClr val="F9E0B9"/>
          </a:solidFill>
          <a:effectLst/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AFBE5B12-0D10-DA99-093A-2C4FB738B21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496789" y="3525268"/>
            <a:ext cx="5683829" cy="2595429"/>
          </a:xfrm>
          <a:effectLst/>
        </p:spPr>
        <p:txBody>
          <a:bodyPr anchor="t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b="1">
                <a:solidFill>
                  <a:schemeClr val="accent1">
                    <a:lumMod val="50000"/>
                  </a:schemeClr>
                </a:solidFill>
              </a:defRPr>
            </a:lvl1pPr>
            <a:lvl2pPr algn="ctr">
              <a:buClr>
                <a:schemeClr val="accent1">
                  <a:lumMod val="50000"/>
                </a:schemeClr>
              </a:buClr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algn="ctr">
              <a:buClr>
                <a:schemeClr val="accent1">
                  <a:lumMod val="50000"/>
                </a:schemeClr>
              </a:buClr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algn="ctr">
              <a:buClr>
                <a:schemeClr val="accent1">
                  <a:lumMod val="50000"/>
                </a:schemeClr>
              </a:buClr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algn="ctr">
              <a:buClr>
                <a:schemeClr val="accent1">
                  <a:lumMod val="50000"/>
                </a:schemeClr>
              </a:buClr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995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1D7C89-8451-1944-C2B3-53AADAC99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1678" y="422551"/>
            <a:ext cx="4223822" cy="60101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6B15EB-5194-C74B-F881-D3DCBE854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5499" y="422551"/>
            <a:ext cx="7144823" cy="601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9935" y="633845"/>
            <a:ext cx="3990110" cy="2192482"/>
          </a:xfrm>
          <a:noFill/>
          <a:effectLst/>
        </p:spPr>
        <p:txBody>
          <a:bodyPr anchor="ctr"/>
          <a:lstStyle>
            <a:lvl1pPr algn="ctr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5614EF-4CFA-2D69-0F78-9D7409E2337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47423" y="3174531"/>
            <a:ext cx="3772622" cy="3122360"/>
          </a:xfrm>
          <a:effectLst/>
        </p:spPr>
        <p:txBody>
          <a:bodyPr rIns="274320" anchor="t"/>
          <a:lstStyle>
            <a:lvl1pPr marL="283464" indent="-28346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 marL="7429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11430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6002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20574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D6637B-A7C5-34FF-5B51-32392DAEABB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237732" y="946205"/>
            <a:ext cx="5971020" cy="5161655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1640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3E625C-F0A4-564D-CEE2-6B3595CEB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61889" y="0"/>
            <a:ext cx="6230111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7445" y="157637"/>
            <a:ext cx="4851694" cy="2190705"/>
          </a:xfrm>
          <a:noFill/>
          <a:effectLst/>
        </p:spPr>
        <p:txBody>
          <a:bodyPr anchor="b"/>
          <a:lstStyle>
            <a:lvl1pPr algn="l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4D8C78-00C3-F3D7-17C3-F1667E463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0999" y="422551"/>
            <a:ext cx="5124893" cy="60101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13E61FD-F54A-5F86-FCED-3BD4C8AA4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353" t="-388" r="-1" b="-254"/>
          <a:stretch/>
        </p:blipFill>
        <p:spPr>
          <a:xfrm flipH="1">
            <a:off x="659106" y="3429000"/>
            <a:ext cx="4589830" cy="27804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F0290F-2D31-F9FB-AD35-B76947AF14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36863" y="776532"/>
            <a:ext cx="3434316" cy="501821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347A5B6-0F99-C044-C209-F3190EEFA37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36663" y="776288"/>
            <a:ext cx="3433762" cy="501808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0E96890F-0832-5087-193F-70CF33DEE0A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592615" y="2505979"/>
            <a:ext cx="4837385" cy="3926717"/>
          </a:xfrm>
          <a:effectLst/>
        </p:spPr>
        <p:txBody>
          <a:bodyPr anchor="t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 marL="742950" indent="-28575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11430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6002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20574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marL="285750" marR="0" lvl="0" indent="-2857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668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4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6DB3CB-355C-968A-7F5F-71E03504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-2" y="0"/>
            <a:ext cx="12192001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81D7C89-8451-1944-C2B3-53AADAC99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1678" y="422551"/>
            <a:ext cx="4223822" cy="60101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6B15EB-5194-C74B-F881-D3DCBE854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5499" y="422551"/>
            <a:ext cx="7144823" cy="601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9935" y="924339"/>
            <a:ext cx="3990110" cy="5009322"/>
          </a:xfrm>
          <a:noFill/>
          <a:effectLst/>
        </p:spPr>
        <p:txBody>
          <a:bodyPr anchor="ctr"/>
          <a:lstStyle>
            <a:lvl1pPr algn="ctr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D6637B-A7C5-34FF-5B51-32392DAEABB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153836" y="1371602"/>
            <a:ext cx="6177309" cy="1953489"/>
          </a:xfrm>
          <a:effectLst/>
        </p:spPr>
        <p:txBody>
          <a:bodyPr anchor="t"/>
          <a:lstStyle>
            <a:lvl1pPr marL="283464" indent="-283464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7429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16002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87279F-936E-0F41-B533-7990D668D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153836" y="3446156"/>
            <a:ext cx="6177309" cy="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CDD03AA1-6D53-FEB1-9B22-57C1066DA33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53836" y="3745924"/>
            <a:ext cx="6177309" cy="2238918"/>
          </a:xfrm>
          <a:effectLst/>
        </p:spPr>
        <p:txBody>
          <a:bodyPr anchor="t"/>
          <a:lstStyle>
            <a:lvl1pPr marL="283464" indent="-283464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7429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16002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9371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2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9176A3-24B8-086B-739F-2B3DCE8BE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666999" y="-2654300"/>
            <a:ext cx="6858000" cy="121666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A96EFAA-0851-646A-8758-C20243901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0" y="422551"/>
            <a:ext cx="11424920" cy="601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0001" y="685800"/>
            <a:ext cx="10571998" cy="2983528"/>
          </a:xfrm>
          <a:effectLst/>
        </p:spPr>
        <p:txBody>
          <a:bodyPr/>
          <a:lstStyle>
            <a:lvl1pPr algn="ctr">
              <a:defRPr sz="3600" spc="0" baseline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2340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6F7BD38-A805-4B2C-9BDF-D56E94387879}" type="datetime1">
              <a:rPr lang="en-US" smtClean="0"/>
              <a:t>1/27/2025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68" r:id="rId2"/>
    <p:sldLayoutId id="2147483669" r:id="rId3"/>
    <p:sldLayoutId id="2147483684" r:id="rId4"/>
    <p:sldLayoutId id="2147483672" r:id="rId5"/>
    <p:sldLayoutId id="2147483687" r:id="rId6"/>
    <p:sldLayoutId id="2147483671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85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 baseline="0">
          <a:ln>
            <a:noFill/>
          </a:ln>
          <a:solidFill>
            <a:srgbClr val="FEFEFE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762A4-2E4B-23FB-9F8B-D54C0F90A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err="1">
                <a:ea typeface="Calibri Light"/>
                <a:cs typeface="Calibri Light"/>
              </a:rPr>
              <a:t>Личный</a:t>
            </a:r>
            <a:r>
              <a:rPr lang="en-US" sz="4000" dirty="0">
                <a:ea typeface="Calibri Light"/>
                <a:cs typeface="Calibri Light"/>
              </a:rPr>
              <a:t> </a:t>
            </a:r>
            <a:r>
              <a:rPr lang="en-US" sz="4000" err="1">
                <a:ea typeface="Calibri Light"/>
                <a:cs typeface="Calibri Light"/>
              </a:rPr>
              <a:t>кабинет</a:t>
            </a:r>
            <a:r>
              <a:rPr lang="en-US" sz="4000" dirty="0">
                <a:ea typeface="Calibri Light"/>
                <a:cs typeface="Calibri Light"/>
              </a:rPr>
              <a:t> </a:t>
            </a:r>
            <a:r>
              <a:rPr lang="en-US" sz="4000" err="1">
                <a:ea typeface="Calibri Light"/>
                <a:cs typeface="Calibri Light"/>
              </a:rPr>
              <a:t>студента</a:t>
            </a:r>
            <a:endParaRPr lang="en-US" sz="4000">
              <a:ea typeface="Calibri Light"/>
              <a:cs typeface="Calibri Ligh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1568278-4B30-C079-70BA-F653DDCA1B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2000" dirty="0">
                <a:ea typeface="+mn-lt"/>
                <a:cs typeface="+mn-lt"/>
              </a:rPr>
              <a:t>Над проектом работали:</a:t>
            </a:r>
          </a:p>
          <a:p>
            <a:r>
              <a:rPr lang="ru-RU" sz="2000" dirty="0">
                <a:ea typeface="+mn-lt"/>
                <a:cs typeface="+mn-lt"/>
              </a:rPr>
              <a:t>Садыкова К. Р, Шамилова С. А, Корсакова В. А</a:t>
            </a:r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431835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DF38F46-3FB2-12E2-D3D4-DC59772FD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6396" y="7586406"/>
            <a:ext cx="10571998" cy="1928264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D26EAB92-D93D-3EA5-0CFE-961C9F323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342" y="6982734"/>
            <a:ext cx="10572000" cy="896468"/>
          </a:xfrm>
        </p:spPr>
        <p:txBody>
          <a:bodyPr/>
          <a:lstStyle/>
          <a:p>
            <a:endParaRPr lang="ru-RU"/>
          </a:p>
        </p:txBody>
      </p:sp>
      <p:pic>
        <p:nvPicPr>
          <p:cNvPr id="9" name="Рисунок 8" descr="Изображение выглядит как текст, снимок экрана, программное обеспечение, Мультимедийное программное обеспечение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F28314E6-75FE-5BED-3991-146E1C677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73" y="474620"/>
            <a:ext cx="6096000" cy="2700338"/>
          </a:xfrm>
          <a:prstGeom prst="rect">
            <a:avLst/>
          </a:prstGeom>
        </p:spPr>
      </p:pic>
      <p:pic>
        <p:nvPicPr>
          <p:cNvPr id="10" name="Рисунок 9" descr="Изображение выглядит как текст, снимок экрана, программное обеспечение, Мультимедийное программное обеспечение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5D3F5E92-AE48-CBD0-6725-00FFAA6A3F1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39145"/>
          <a:stretch/>
        </p:blipFill>
        <p:spPr>
          <a:xfrm>
            <a:off x="7419473" y="474620"/>
            <a:ext cx="3709739" cy="2724150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текст, снимок экрана, программное обеспечение, Мультимедийное программное обеспечение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EA701149-0CE8-DD97-4A1A-0C792657FA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474" y="3432384"/>
            <a:ext cx="6096000" cy="26860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3F7B992-3FDD-DCE8-5324-C4471F559CDF}"/>
              </a:ext>
            </a:extLst>
          </p:cNvPr>
          <p:cNvSpPr txBox="1"/>
          <p:nvPr/>
        </p:nvSpPr>
        <p:spPr>
          <a:xfrm>
            <a:off x="7419473" y="3449052"/>
            <a:ext cx="338488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4000" b="1" dirty="0"/>
              <a:t>Обратная связь</a:t>
            </a:r>
          </a:p>
        </p:txBody>
      </p:sp>
    </p:spTree>
    <p:extLst>
      <p:ext uri="{BB962C8B-B14F-4D97-AF65-F5344CB8AC3E}">
        <p14:creationId xmlns:p14="http://schemas.microsoft.com/office/powerpoint/2010/main" val="2610945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AEF70-82D5-7640-21AD-BEAC8FBD4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000" err="1">
                <a:ea typeface="+mj-lt"/>
                <a:cs typeface="+mj-lt"/>
              </a:rPr>
              <a:t>Заключение</a:t>
            </a:r>
            <a:endParaRPr lang="ru-RU" sz="4000" b="0" dirty="0" err="1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A2A0927-93C9-CB1D-93F9-E12B318EAAF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ea typeface="+mn-lt"/>
                <a:cs typeface="+mn-lt"/>
              </a:rPr>
              <a:t>Наш проект демонстрирует, как современные технологии могут быть использованы для улучшения образовательного процесса и повышения вовлеченности студентов. Мы уверены, что "Личный кабинет студента" станет ценным инструментом для магистрантов, помогая им эффективно управлять своим учебным процессом и развивать профессиональные навыки.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02808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05011-03FC-652B-2538-4EAE68ABF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660" y="1017858"/>
            <a:ext cx="10650681" cy="2719255"/>
          </a:xfrm>
        </p:spPr>
        <p:txBody>
          <a:bodyPr/>
          <a:lstStyle/>
          <a:p>
            <a:r>
              <a:rPr lang="en-US" dirty="0" err="1"/>
              <a:t>Спасибо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внимание</a:t>
            </a:r>
            <a:endParaRPr lang="en-US" noProof="0" dirty="0" err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A2349-EF0B-F33D-13F9-8262414616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70660" y="4042066"/>
            <a:ext cx="10650681" cy="2296843"/>
          </a:xfrm>
        </p:spPr>
        <p:txBody>
          <a:bodyPr/>
          <a:lstStyle/>
          <a:p>
            <a:r>
              <a:rPr lang="en-US" dirty="0" err="1"/>
              <a:t>Вся</a:t>
            </a:r>
            <a:r>
              <a:rPr lang="en-US" dirty="0"/>
              <a:t> </a:t>
            </a:r>
            <a:r>
              <a:rPr lang="en-US" dirty="0" err="1"/>
              <a:t>команда</a:t>
            </a:r>
            <a:r>
              <a:rPr lang="en-US" dirty="0"/>
              <a:t> </a:t>
            </a:r>
            <a:r>
              <a:rPr lang="en-US" dirty="0" err="1"/>
              <a:t>устала</a:t>
            </a:r>
            <a:endParaRPr lang="en-US" noProof="0" dirty="0" err="1"/>
          </a:p>
        </p:txBody>
      </p:sp>
    </p:spTree>
    <p:extLst>
      <p:ext uri="{BB962C8B-B14F-4D97-AF65-F5344CB8AC3E}">
        <p14:creationId xmlns:p14="http://schemas.microsoft.com/office/powerpoint/2010/main" val="3663657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B7740-ED88-9F6A-89FF-4B0DFAAC3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err="1">
                <a:solidFill>
                  <a:schemeClr val="accent1">
                    <a:lumMod val="49000"/>
                  </a:schemeClr>
                </a:solidFill>
              </a:rPr>
              <a:t>Описание</a:t>
            </a:r>
            <a:r>
              <a:rPr lang="en-US" sz="4000" dirty="0">
                <a:solidFill>
                  <a:schemeClr val="accent1">
                    <a:lumMod val="49000"/>
                  </a:schemeClr>
                </a:solidFill>
              </a:rPr>
              <a:t> </a:t>
            </a:r>
            <a:r>
              <a:rPr lang="en-US" sz="4000" err="1">
                <a:solidFill>
                  <a:schemeClr val="accent1">
                    <a:lumMod val="49000"/>
                  </a:schemeClr>
                </a:solidFill>
              </a:rPr>
              <a:t>проекта</a:t>
            </a:r>
            <a:endParaRPr lang="ru-RU" sz="4000" err="1">
              <a:solidFill>
                <a:schemeClr val="accent1">
                  <a:lumMod val="49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25282-EE8D-71BA-6317-EECFE33238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700" dirty="0"/>
              <a:t>Создание интуитивно понятного и функционального личного кабинета для магистрантов, который будет интегрирован с учебными процессами, ресурсами университета и возможностями для профессионального роста.</a:t>
            </a:r>
            <a:endParaRPr lang="en-US" noProof="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8147EE3-8A92-A46E-01A1-1A1B107072D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Цель — облегчить взаимодействие студентов с образовательной системой и повысить их вовлеченность в учебный процесс.</a:t>
            </a:r>
            <a:endParaRPr lang="ru-RU" dirty="0"/>
          </a:p>
          <a:p>
            <a:pPr marL="283210" indent="-283210">
              <a:buClr>
                <a:srgbClr val="FFFFFF"/>
              </a:buClr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9924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CF8F5-609D-E31E-6659-2E3CE6309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err="1">
                <a:ea typeface="+mj-lt"/>
                <a:cs typeface="+mj-lt"/>
              </a:rPr>
              <a:t>Основные</a:t>
            </a:r>
            <a:r>
              <a:rPr lang="en-US" sz="4000" dirty="0">
                <a:ea typeface="+mj-lt"/>
                <a:cs typeface="+mj-lt"/>
              </a:rPr>
              <a:t> </a:t>
            </a:r>
            <a:r>
              <a:rPr lang="en-US" sz="4000" err="1">
                <a:ea typeface="+mj-lt"/>
                <a:cs typeface="+mj-lt"/>
              </a:rPr>
              <a:t>функции</a:t>
            </a:r>
            <a:r>
              <a:rPr lang="en-US" sz="4000" dirty="0">
                <a:ea typeface="+mj-lt"/>
                <a:cs typeface="+mj-lt"/>
              </a:rPr>
              <a:t> </a:t>
            </a:r>
            <a:r>
              <a:rPr lang="en-US" sz="4000" err="1">
                <a:ea typeface="+mj-lt"/>
                <a:cs typeface="+mj-lt"/>
              </a:rPr>
              <a:t>личного</a:t>
            </a:r>
            <a:r>
              <a:rPr lang="en-US" sz="4000" dirty="0">
                <a:ea typeface="+mj-lt"/>
                <a:cs typeface="+mj-lt"/>
              </a:rPr>
              <a:t> </a:t>
            </a:r>
            <a:r>
              <a:rPr lang="en-US" sz="4000" err="1">
                <a:ea typeface="+mj-lt"/>
                <a:cs typeface="+mj-lt"/>
              </a:rPr>
              <a:t>кабинета</a:t>
            </a:r>
            <a:endParaRPr lang="ru-RU" sz="4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F16AEF-ABBB-D2DD-A297-5819AEB9AF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>
              <a:buFont typeface="Wingdings" panose="020B0604020202020204" pitchFamily="34" charset="0"/>
              <a:buChar char="§"/>
            </a:pPr>
            <a:r>
              <a:rPr lang="en-US" dirty="0" err="1">
                <a:ea typeface="+mn-lt"/>
                <a:cs typeface="+mn-lt"/>
              </a:rPr>
              <a:t>Управление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расписанием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Wingdings" panose="020B0604020202020204" pitchFamily="34" charset="0"/>
              <a:buChar char="§"/>
            </a:pPr>
            <a:r>
              <a:rPr lang="en-US" dirty="0" err="1">
                <a:ea typeface="+mn-lt"/>
                <a:cs typeface="+mn-lt"/>
              </a:rPr>
              <a:t>Доступ</a:t>
            </a:r>
            <a:r>
              <a:rPr lang="en-US" dirty="0">
                <a:ea typeface="+mn-lt"/>
                <a:cs typeface="+mn-lt"/>
              </a:rPr>
              <a:t> к </a:t>
            </a:r>
            <a:r>
              <a:rPr lang="en-US" dirty="0" err="1">
                <a:ea typeface="+mn-lt"/>
                <a:cs typeface="+mn-lt"/>
              </a:rPr>
              <a:t>учебным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материалам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Wingdings" panose="020B0604020202020204" pitchFamily="34" charset="0"/>
              <a:buChar char="§"/>
            </a:pPr>
            <a:r>
              <a:rPr lang="en-US" dirty="0" err="1">
                <a:ea typeface="+mn-lt"/>
                <a:cs typeface="+mn-lt"/>
              </a:rPr>
              <a:t>Отслеживание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успеваемости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для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роли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преподаватель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Wingdings" panose="020B0604020202020204" pitchFamily="34" charset="0"/>
              <a:buChar char="§"/>
            </a:pPr>
            <a:r>
              <a:rPr lang="en-US" dirty="0" err="1">
                <a:ea typeface="+mn-lt"/>
                <a:cs typeface="+mn-lt"/>
              </a:rPr>
              <a:t>Карьерные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возможности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Wingdings" panose="020B0604020202020204" pitchFamily="34" charset="0"/>
              <a:buChar char="§"/>
            </a:pPr>
            <a:r>
              <a:rPr lang="en-US" dirty="0" err="1">
                <a:ea typeface="+mn-lt"/>
                <a:cs typeface="+mn-lt"/>
              </a:rPr>
              <a:t>Обратная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связь</a:t>
            </a:r>
          </a:p>
        </p:txBody>
      </p:sp>
    </p:spTree>
    <p:extLst>
      <p:ext uri="{BB962C8B-B14F-4D97-AF65-F5344CB8AC3E}">
        <p14:creationId xmlns:p14="http://schemas.microsoft.com/office/powerpoint/2010/main" val="1173936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ECDD0-17F6-3312-AE6D-F7EB95E4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717" y="924339"/>
            <a:ext cx="3990110" cy="5009322"/>
          </a:xfrm>
        </p:spPr>
        <p:txBody>
          <a:bodyPr/>
          <a:lstStyle/>
          <a:p>
            <a:r>
              <a:rPr lang="en-US" sz="4000" err="1"/>
              <a:t>Стек</a:t>
            </a:r>
            <a:r>
              <a:rPr lang="en-US" sz="4000" dirty="0"/>
              <a:t> </a:t>
            </a:r>
            <a:r>
              <a:rPr lang="en-US" sz="4000" err="1"/>
              <a:t>технологий</a:t>
            </a:r>
            <a:endParaRPr lang="en-US" sz="4000"/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4E986355-9113-1E59-7C39-456979173A9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144818" y="630557"/>
            <a:ext cx="5886348" cy="5303105"/>
          </a:xfrm>
        </p:spPr>
        <p:txBody>
          <a:bodyPr vert="horz" lIns="0" tIns="45720" rIns="0" bIns="45720" rtlCol="0" anchor="ctr">
            <a:noAutofit/>
          </a:bodyPr>
          <a:lstStyle/>
          <a:p>
            <a:r>
              <a:rPr lang="ru-RU" sz="2800" err="1">
                <a:ea typeface="+mn-lt"/>
                <a:cs typeface="+mn-lt"/>
              </a:rPr>
              <a:t>Фронтенд</a:t>
            </a:r>
            <a:r>
              <a:rPr lang="ru-RU" sz="2800" dirty="0">
                <a:ea typeface="+mn-lt"/>
                <a:cs typeface="+mn-lt"/>
              </a:rPr>
              <a:t>: Vue.js</a:t>
            </a:r>
            <a:endParaRPr lang="ru-RU" sz="2800"/>
          </a:p>
          <a:p>
            <a:endParaRPr lang="ru-RU" sz="2800" dirty="0">
              <a:ea typeface="+mn-lt"/>
              <a:cs typeface="+mn-lt"/>
            </a:endParaRPr>
          </a:p>
          <a:p>
            <a:endParaRPr lang="ru-RU" sz="2800" dirty="0">
              <a:ea typeface="+mn-lt"/>
              <a:cs typeface="+mn-lt"/>
            </a:endParaRPr>
          </a:p>
          <a:p>
            <a:r>
              <a:rPr lang="ru-RU" sz="2800" dirty="0">
                <a:ea typeface="+mn-lt"/>
                <a:cs typeface="+mn-lt"/>
              </a:rPr>
              <a:t>Бэкенд: ASP.NET</a:t>
            </a:r>
            <a:endParaRPr lang="ru-RU" sz="2800"/>
          </a:p>
          <a:p>
            <a:endParaRPr lang="ru-RU" sz="2800" dirty="0">
              <a:ea typeface="+mn-lt"/>
              <a:cs typeface="+mn-lt"/>
            </a:endParaRPr>
          </a:p>
          <a:p>
            <a:endParaRPr lang="ru-RU" sz="2800" dirty="0">
              <a:ea typeface="+mn-lt"/>
              <a:cs typeface="+mn-lt"/>
            </a:endParaRPr>
          </a:p>
          <a:p>
            <a:r>
              <a:rPr lang="ru-RU" sz="2800" dirty="0">
                <a:ea typeface="+mn-lt"/>
                <a:cs typeface="+mn-lt"/>
              </a:rPr>
              <a:t>База данных: </a:t>
            </a:r>
            <a:r>
              <a:rPr lang="ru-RU" sz="2800" err="1">
                <a:ea typeface="+mn-lt"/>
                <a:cs typeface="+mn-lt"/>
              </a:rPr>
              <a:t>PostgreSQL</a:t>
            </a:r>
            <a:endParaRPr lang="ru-RU" sz="2800" err="1"/>
          </a:p>
          <a:p>
            <a:endParaRPr lang="ru-RU" dirty="0"/>
          </a:p>
        </p:txBody>
      </p:sp>
      <p:pic>
        <p:nvPicPr>
          <p:cNvPr id="14" name="Рисунок 13" descr="Изображение выглядит как логотип, символ, Шрифт, Графика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867E0B78-C2BD-4B57-AF40-B6FDB196E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2508" y="631461"/>
            <a:ext cx="1794257" cy="1803438"/>
          </a:xfrm>
          <a:prstGeom prst="rect">
            <a:avLst/>
          </a:prstGeom>
        </p:spPr>
      </p:pic>
      <p:pic>
        <p:nvPicPr>
          <p:cNvPr id="15" name="Рисунок 14" descr="Изображение выглядит как Графика, Шрифт, символ, логотип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01E08557-D7E0-E19B-00E4-3DDE88AED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3525" y="2596882"/>
            <a:ext cx="2228276" cy="166423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BE7E1F9-49CA-F0FF-9DFB-EFDB0231A9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5956" y="4487366"/>
            <a:ext cx="1720812" cy="164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076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ECA8A6-26C7-FE2F-5884-A9A565205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0046" y="533509"/>
            <a:ext cx="3868138" cy="3212096"/>
          </a:xfrm>
        </p:spPr>
        <p:txBody>
          <a:bodyPr/>
          <a:lstStyle/>
          <a:p>
            <a:r>
              <a:rPr lang="en-US" sz="4000" dirty="0">
                <a:ea typeface="+mj-lt"/>
                <a:cs typeface="+mj-lt"/>
              </a:rPr>
              <a:t>ER-</a:t>
            </a:r>
            <a:r>
              <a:rPr lang="en-US" sz="4000" err="1">
                <a:ea typeface="+mj-lt"/>
                <a:cs typeface="+mj-lt"/>
              </a:rPr>
              <a:t>диаграмма</a:t>
            </a:r>
            <a:endParaRPr lang="en-US" sz="4000" err="1"/>
          </a:p>
        </p:txBody>
      </p:sp>
      <p:pic>
        <p:nvPicPr>
          <p:cNvPr id="6" name="Рисунок 5" descr="Изображение выглядит как текст, снимок экрана, диаграмма, дизайн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CD29E9B0-AEF0-29F5-BB41-FFAAC7726F2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2417" r="-159" b="22356"/>
          <a:stretch/>
        </p:blipFill>
        <p:spPr>
          <a:xfrm>
            <a:off x="542196" y="533333"/>
            <a:ext cx="7351275" cy="5790747"/>
          </a:xfrm>
        </p:spPr>
      </p:pic>
    </p:spTree>
    <p:extLst>
      <p:ext uri="{BB962C8B-B14F-4D97-AF65-F5344CB8AC3E}">
        <p14:creationId xmlns:p14="http://schemas.microsoft.com/office/powerpoint/2010/main" val="3937483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07FBB55-EF55-03D8-7D3C-29341A40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err="1">
                <a:ea typeface="+mj-lt"/>
                <a:cs typeface="+mj-lt"/>
              </a:rPr>
              <a:t>Визуальный</a:t>
            </a:r>
            <a:r>
              <a:rPr lang="en-US" sz="4000" dirty="0">
                <a:ea typeface="+mj-lt"/>
                <a:cs typeface="+mj-lt"/>
              </a:rPr>
              <a:t> </a:t>
            </a:r>
            <a:r>
              <a:rPr lang="en-US" sz="4000" err="1">
                <a:ea typeface="+mj-lt"/>
                <a:cs typeface="+mj-lt"/>
              </a:rPr>
              <a:t>макет</a:t>
            </a:r>
            <a:endParaRPr lang="ru-RU" sz="4000" dirty="0" err="1"/>
          </a:p>
          <a:p>
            <a:r>
              <a:rPr lang="en-US" sz="4000" err="1">
                <a:ea typeface="+mj-lt"/>
                <a:cs typeface="+mj-lt"/>
              </a:rPr>
              <a:t>Основные</a:t>
            </a:r>
            <a:r>
              <a:rPr lang="en-US" sz="4000" dirty="0">
                <a:ea typeface="+mj-lt"/>
                <a:cs typeface="+mj-lt"/>
              </a:rPr>
              <a:t> </a:t>
            </a:r>
            <a:r>
              <a:rPr lang="en-US" sz="4000" err="1">
                <a:ea typeface="+mj-lt"/>
                <a:cs typeface="+mj-lt"/>
              </a:rPr>
              <a:t>формы</a:t>
            </a:r>
            <a:r>
              <a:rPr lang="en-US" sz="4000" dirty="0">
                <a:ea typeface="+mj-lt"/>
                <a:cs typeface="+mj-lt"/>
              </a:rPr>
              <a:t> </a:t>
            </a:r>
            <a:r>
              <a:rPr lang="en-US" sz="4000" err="1">
                <a:ea typeface="+mj-lt"/>
                <a:cs typeface="+mj-lt"/>
              </a:rPr>
              <a:t>приложения</a:t>
            </a:r>
            <a:endParaRPr lang="ru-RU" sz="4000" dirty="0" err="1"/>
          </a:p>
        </p:txBody>
      </p:sp>
    </p:spTree>
    <p:extLst>
      <p:ext uri="{BB962C8B-B14F-4D97-AF65-F5344CB8AC3E}">
        <p14:creationId xmlns:p14="http://schemas.microsoft.com/office/powerpoint/2010/main" val="4104434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 descr="Изображение выглядит как снимок экрана, текст, Мультимедийное программное обеспечение, программное обеспечение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18A8032E-3C4E-EBE0-3E5C-E20A85CD74CA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3"/>
          <a:stretch>
            <a:fillRect/>
          </a:stretch>
        </p:blipFill>
        <p:spPr>
          <a:xfrm>
            <a:off x="5594769" y="3512971"/>
            <a:ext cx="6055810" cy="2819901"/>
          </a:xfrm>
        </p:spPr>
      </p:pic>
      <p:pic>
        <p:nvPicPr>
          <p:cNvPr id="7" name="Объект 6" descr="Изображение выглядит как текст, снимок экрана, дизайн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886404E9-91EB-51D6-7BED-BA3A8862EE71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4"/>
          <a:stretch>
            <a:fillRect/>
          </a:stretch>
        </p:blipFill>
        <p:spPr>
          <a:xfrm>
            <a:off x="521368" y="510925"/>
            <a:ext cx="6566485" cy="291749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2261FC-C797-30EE-CC93-AB8D181F8858}"/>
              </a:ext>
            </a:extLst>
          </p:cNvPr>
          <p:cNvSpPr txBox="1"/>
          <p:nvPr/>
        </p:nvSpPr>
        <p:spPr>
          <a:xfrm>
            <a:off x="7609973" y="1283368"/>
            <a:ext cx="403659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4000" b="1" dirty="0"/>
              <a:t>Главная страница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FBF819-A1AB-4A58-437E-5E54053C90BC}"/>
              </a:ext>
            </a:extLst>
          </p:cNvPr>
          <p:cNvSpPr txBox="1"/>
          <p:nvPr/>
        </p:nvSpPr>
        <p:spPr>
          <a:xfrm>
            <a:off x="711868" y="4361447"/>
            <a:ext cx="524977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4000" b="1" dirty="0"/>
              <a:t>Страница авторизации</a:t>
            </a:r>
          </a:p>
        </p:txBody>
      </p:sp>
    </p:spTree>
    <p:extLst>
      <p:ext uri="{BB962C8B-B14F-4D97-AF65-F5344CB8AC3E}">
        <p14:creationId xmlns:p14="http://schemas.microsoft.com/office/powerpoint/2010/main" val="1014413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, снимок экрана, программное обеспечение, Мультимедийное программное обеспечение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C11C59B1-6536-168E-A976-3F8BE7378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10" y="501817"/>
            <a:ext cx="6487026" cy="2896602"/>
          </a:xfrm>
          <a:prstGeom prst="rect">
            <a:avLst/>
          </a:prstGeom>
        </p:spPr>
      </p:pic>
      <p:pic>
        <p:nvPicPr>
          <p:cNvPr id="4" name="Рисунок 3" descr="Изображение выглядит как текст, снимок экрана, программное обеспечение, дизайн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FB624FEC-5DB4-DAA1-3CCC-A90DB54E9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3426996"/>
            <a:ext cx="6777789" cy="29016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8BC2C1-0FB2-5FC2-608B-0600E6F73255}"/>
              </a:ext>
            </a:extLst>
          </p:cNvPr>
          <p:cNvSpPr txBox="1"/>
          <p:nvPr/>
        </p:nvSpPr>
        <p:spPr>
          <a:xfrm>
            <a:off x="461210" y="4211054"/>
            <a:ext cx="4487778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4000" b="1" dirty="0"/>
              <a:t>Оценки и успеваемость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DBF4B8-AA8A-AFFD-AA41-60B1051DF507}"/>
              </a:ext>
            </a:extLst>
          </p:cNvPr>
          <p:cNvSpPr txBox="1"/>
          <p:nvPr/>
        </p:nvSpPr>
        <p:spPr>
          <a:xfrm>
            <a:off x="7218947" y="1293394"/>
            <a:ext cx="4317331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4000" b="1" dirty="0"/>
              <a:t>Карьерные возможности</a:t>
            </a:r>
          </a:p>
        </p:txBody>
      </p:sp>
    </p:spTree>
    <p:extLst>
      <p:ext uri="{BB962C8B-B14F-4D97-AF65-F5344CB8AC3E}">
        <p14:creationId xmlns:p14="http://schemas.microsoft.com/office/powerpoint/2010/main" val="1722147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текст, снимок экрана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C4A96FDF-7457-E2F7-9867-7BA08AF85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922" y="550946"/>
            <a:ext cx="6366710" cy="2768265"/>
          </a:xfrm>
          <a:prstGeom prst="rect">
            <a:avLst/>
          </a:prstGeom>
        </p:spPr>
      </p:pic>
      <p:pic>
        <p:nvPicPr>
          <p:cNvPr id="10" name="Рисунок 9" descr="Изображение выглядит как текст, снимок экрана, программное обеспечение, Мультимедийное программное обеспечение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822F1C79-0328-550E-D0D6-0DC829C6A7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74" y="3432384"/>
            <a:ext cx="6366710" cy="28607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78419F-7C52-3415-D3EB-DC2F47A458AF}"/>
              </a:ext>
            </a:extLst>
          </p:cNvPr>
          <p:cNvSpPr txBox="1"/>
          <p:nvPr/>
        </p:nvSpPr>
        <p:spPr>
          <a:xfrm>
            <a:off x="892342" y="1273342"/>
            <a:ext cx="4407568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4000" b="1" dirty="0"/>
              <a:t>Расписание занятий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73F435-F053-3C2C-62BF-26C49FFA14AE}"/>
              </a:ext>
            </a:extLst>
          </p:cNvPr>
          <p:cNvSpPr txBox="1"/>
          <p:nvPr/>
        </p:nvSpPr>
        <p:spPr>
          <a:xfrm>
            <a:off x="7249027" y="4201026"/>
            <a:ext cx="441759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4000" b="1" dirty="0"/>
              <a:t>Учебные материалы</a:t>
            </a:r>
          </a:p>
        </p:txBody>
      </p:sp>
    </p:spTree>
    <p:extLst>
      <p:ext uri="{BB962C8B-B14F-4D97-AF65-F5344CB8AC3E}">
        <p14:creationId xmlns:p14="http://schemas.microsoft.com/office/powerpoint/2010/main" val="31178021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381587_Win32_SL_v6" id="{5005B820-A0B7-49EA-8569-DCF0CD2DBB9D}" vid="{2E48C80D-E25D-44C4-BCFD-F1465E9B61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E96C45C-DB75-420E-8AF3-E934CE3B84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54F928-5808-4F9A-8810-B3FD2A0264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695BEB-4861-4F57-B47B-7156F618DF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185</Words>
  <Application>Microsoft Office PowerPoint</Application>
  <PresentationFormat>Широкоэкранный</PresentationFormat>
  <Paragraphs>46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Aptos</vt:lpstr>
      <vt:lpstr>Arial</vt:lpstr>
      <vt:lpstr>Calibri</vt:lpstr>
      <vt:lpstr>Century Gothic</vt:lpstr>
      <vt:lpstr>Wingdings</vt:lpstr>
      <vt:lpstr>Wingdings 2</vt:lpstr>
      <vt:lpstr>Quotable</vt:lpstr>
      <vt:lpstr>Личный кабинет студента</vt:lpstr>
      <vt:lpstr>Описание проекта</vt:lpstr>
      <vt:lpstr>Основные функции личного кабинета</vt:lpstr>
      <vt:lpstr>Стек технологий</vt:lpstr>
      <vt:lpstr>ER-диаграмма</vt:lpstr>
      <vt:lpstr>Визуальный макет Основные формы приложения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All-hands meeting</dc:title>
  <cp:lastModifiedBy>sp.ruslan@list.ru</cp:lastModifiedBy>
  <cp:revision>218</cp:revision>
  <dcterms:created xsi:type="dcterms:W3CDTF">2024-01-21T20:20:58Z</dcterms:created>
  <dcterms:modified xsi:type="dcterms:W3CDTF">2025-01-27T04:51:45Z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