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0" r:id="rId6"/>
    <p:sldId id="293" r:id="rId7"/>
    <p:sldId id="308" r:id="rId8"/>
    <p:sldId id="305" r:id="rId9"/>
    <p:sldId id="309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10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40CD49-2D64-4173-906A-2F9739BE54B0}" type="datetime1">
              <a:rPr lang="ru-RU" smtClean="0"/>
              <a:t>01.02.2023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5848-692B-495B-A89D-EE73E16D2DDD}" type="datetime1">
              <a:rPr lang="ru-RU" smtClean="0"/>
              <a:pPr/>
              <a:t>01.02.2023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82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5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2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4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37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06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18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2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59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03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92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8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7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0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0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ры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рисунок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23" name="Текст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8" name="Рисунок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29" name="Текст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ru-RU" noProof="0"/>
              <a:t>Заголовок раздела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17" name="Дата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2" name="Текст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ru-RU" noProof="0"/>
              <a:t>НАЗВАНИЕ КВАДРАНТА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7" name="Дата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тегия развит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1" name="Текст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диа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4" name="Текст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Название элемента</a:t>
            </a:r>
          </a:p>
        </p:txBody>
      </p:sp>
      <p:sp>
        <p:nvSpPr>
          <p:cNvPr id="38" name="Текст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39" name="Текст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0" name="Текст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1" name="Текст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2" name="Текст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4" name="Текст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5" name="Текст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6" name="Текст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8" name="Текст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9" name="Текст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7" name="Текст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0" name="Текст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1" name="Текст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43" name="Текст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52" name="Текст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3" name="Текст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4" name="Текст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5" name="Текст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6" name="Текст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7" name="Текст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8" name="Текст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0" name="Текст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1" name="Текст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59" name="Текст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2" name="Текст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63" name="Текст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Дата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риант команд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7" name="Рисунок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ариант команд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17" name="Рисунок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4" name="Рисунок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5" name="Текст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6" name="Текст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47" name="Рисунок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8" name="Текст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49" name="Текст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50" name="Рисунок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1" name="Текст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2" name="Текст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53" name="Рисунок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4" name="Текст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55" name="Текст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ru-RU" noProof="0"/>
              <a:t>Название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нсиро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28" name="Объект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30" name="Текст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1" name="Текст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2" name="Текст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29" name="Объект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34" name="Текст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5" name="Текст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6" name="Текст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42" name="Объект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ru-RU" noProof="0"/>
              <a:t>Добавьте содержимое</a:t>
            </a:r>
          </a:p>
        </p:txBody>
      </p:sp>
      <p:sp>
        <p:nvSpPr>
          <p:cNvPr id="38" name="Текст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39" name="Текст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Заголовок раздела</a:t>
            </a:r>
          </a:p>
        </p:txBody>
      </p:sp>
      <p:sp>
        <p:nvSpPr>
          <p:cNvPr id="40" name="Текст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Описание раздела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н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15" name="Рисунок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 проду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3" name="Номер слайда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роблема и 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изнес-мод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8" name="Рисунок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Маркер 2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19" name="Рисунок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Маркер 3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маркера</a:t>
            </a:r>
          </a:p>
        </p:txBody>
      </p:sp>
      <p:sp>
        <p:nvSpPr>
          <p:cNvPr id="20" name="Рисунок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Маркер 4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5" name="Дата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курен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C43076E-143D-25F9-F520-567592A41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41" y="381933"/>
            <a:ext cx="10341212" cy="64760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01805"/>
            <a:ext cx="5120640" cy="2054388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Кластеризация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D99A91B-F995-0A41-D68A-06F97C577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1523" y="6152228"/>
            <a:ext cx="3167636" cy="647673"/>
          </a:xfrm>
        </p:spPr>
        <p:txBody>
          <a:bodyPr/>
          <a:lstStyle/>
          <a:p>
            <a:r>
              <a:rPr lang="ru-RU" b="0" i="0" dirty="0">
                <a:solidFill>
                  <a:schemeClr val="bg1">
                    <a:lumMod val="95000"/>
                  </a:schemeClr>
                </a:solidFill>
                <a:effectLst/>
                <a:latin typeface="YS Text"/>
              </a:rPr>
              <a:t>Задача обучения без учителя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C76A7D-5278-D473-680F-29593936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5" y="428147"/>
            <a:ext cx="11289353" cy="60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962305-CFEB-D5D4-CD31-DE07D560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8" y="379922"/>
            <a:ext cx="11429476" cy="60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3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2474D9-3E5B-DFF8-331F-1D0F8474E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8" y="415714"/>
            <a:ext cx="11455997" cy="60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0AB344-F1C2-EB3E-8B79-7A4DF08D2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54" y="401254"/>
            <a:ext cx="11522891" cy="60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7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8CD0E8-21A7-CF9A-1A55-341BAA5A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1" y="353443"/>
            <a:ext cx="11244568" cy="615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618176-F8A0-94E1-40C6-0B6D7B5C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1" y="322544"/>
            <a:ext cx="11253962" cy="60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1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8A481B-12ED-18F3-1130-604AB800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371855"/>
            <a:ext cx="11141497" cy="60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93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B9951A-09E2-0527-F885-3B72C5B13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22985"/>
            <a:ext cx="11362075" cy="61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46" y="575602"/>
            <a:ext cx="8114286" cy="1325563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Оценка качества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48135"/>
            <a:ext cx="4953000" cy="31591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 rtl="0"/>
            <a:r>
              <a:rPr lang="ru-RU" b="1" dirty="0"/>
              <a:t>Силуэтная мера </a:t>
            </a:r>
            <a:r>
              <a:rPr lang="ru-RU" dirty="0"/>
              <a:t>- это интегральная характеристика связности и разделения кластеров данных. Она дает оценку того, насколько хорошо каждая точка данных вписывается в свой кластер. Силуэтная оценка (</a:t>
            </a:r>
            <a:r>
              <a:rPr lang="ru-RU" dirty="0" err="1"/>
              <a:t>silhouette</a:t>
            </a:r>
            <a:r>
              <a:rPr lang="ru-RU" dirty="0"/>
              <a:t> </a:t>
            </a:r>
            <a:r>
              <a:rPr lang="ru-RU" dirty="0" err="1"/>
              <a:t>score</a:t>
            </a:r>
            <a:r>
              <a:rPr lang="ru-RU" dirty="0"/>
              <a:t>) - это метрика, измеряющая степень сходства точки данных с собственным кластером по сравнению с другими кластерами. Силуэтная оценка работает с любой метрикой сходства. 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43E77-83FF-4D98-9F98-E567BE6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18</a:t>
            </a:fld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34661CF-30D6-6811-A218-1A2892F8C4B9}"/>
              </a:ext>
            </a:extLst>
          </p:cNvPr>
          <p:cNvSpPr txBox="1">
            <a:spLocks/>
          </p:cNvSpPr>
          <p:nvPr/>
        </p:nvSpPr>
        <p:spPr>
          <a:xfrm>
            <a:off x="6215507" y="2548136"/>
            <a:ext cx="5445189" cy="3159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700" dirty="0"/>
              <a:t>Значения силуэтной оценки находятся в пределах от -1 до 1. Значения, близкие к 1, указывают на тесное сходство точки данных с другими точками данного кластера, тогда как значения, близкие к -1, указывают на отсутствие такого сходства. Сказанное можно интерпретировать следующим образом:</a:t>
            </a:r>
          </a:p>
          <a:p>
            <a:pPr algn="ctr"/>
            <a:r>
              <a:rPr lang="ru-RU" sz="1700" dirty="0"/>
              <a:t>Плохое качество разделения: от -1 до 0,2  </a:t>
            </a:r>
          </a:p>
          <a:p>
            <a:pPr algn="ctr"/>
            <a:r>
              <a:rPr lang="ru-RU" sz="1700" dirty="0"/>
              <a:t>Среднее качество разделения: от 0,2 до 0,5</a:t>
            </a:r>
          </a:p>
          <a:p>
            <a:pPr algn="ctr"/>
            <a:r>
              <a:rPr lang="ru-RU" sz="1700" dirty="0"/>
              <a:t>Хорошее качество разделения: от 0,5 до 1.</a:t>
            </a:r>
          </a:p>
          <a:p>
            <a:pPr algn="just"/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7511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Обучение без учителя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1400" y="4723685"/>
            <a:ext cx="7769352" cy="1632665"/>
          </a:xfrm>
        </p:spPr>
        <p:txBody>
          <a:bodyPr rtlCol="0">
            <a:normAutofit fontScale="92500"/>
          </a:bodyPr>
          <a:lstStyle/>
          <a:p>
            <a:pPr algn="just" rtl="0"/>
            <a:r>
              <a:rPr lang="ru-RU" dirty="0">
                <a:solidFill>
                  <a:schemeClr val="tx1"/>
                </a:solidFill>
              </a:rPr>
              <a:t>Термин </a:t>
            </a:r>
            <a:r>
              <a:rPr lang="ru-RU" b="1" dirty="0">
                <a:solidFill>
                  <a:schemeClr val="tx1"/>
                </a:solidFill>
              </a:rPr>
              <a:t>обучение без учителя (</a:t>
            </a:r>
            <a:r>
              <a:rPr lang="ru-RU" b="1" dirty="0" err="1">
                <a:solidFill>
                  <a:schemeClr val="tx1"/>
                </a:solidFill>
              </a:rPr>
              <a:t>unsupervised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learning</a:t>
            </a:r>
            <a:r>
              <a:rPr lang="ru-RU" b="1" dirty="0">
                <a:solidFill>
                  <a:schemeClr val="tx1"/>
                </a:solidFill>
              </a:rPr>
              <a:t>) </a:t>
            </a:r>
            <a:r>
              <a:rPr lang="ru-RU" dirty="0">
                <a:solidFill>
                  <a:schemeClr val="tx1"/>
                </a:solidFill>
              </a:rPr>
              <a:t>относится к процессу построения модели машинного обучения, не требующей привлечения помеченных тренировочных данных. Алгоритмы обучения без учителя пытаются строить модели, способные находить подгруппы в заданном наборе данных, используя различные метрики сходства.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5416229-1743-A82E-DFCE-5307608813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9195" b="19195"/>
          <a:stretch>
            <a:fillRect/>
          </a:stretch>
        </p:blipFill>
        <p:spPr>
          <a:xfrm>
            <a:off x="1532389" y="1690688"/>
            <a:ext cx="8928683" cy="2667932"/>
          </a:xfrm>
        </p:spPr>
      </p:pic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Кластеризация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33191" y="1818595"/>
            <a:ext cx="4114800" cy="2804532"/>
          </a:xfrm>
        </p:spPr>
        <p:txBody>
          <a:bodyPr rtlCol="0"/>
          <a:lstStyle/>
          <a:p>
            <a:pPr algn="just" rtl="0"/>
            <a:r>
              <a:rPr lang="ru-RU" dirty="0">
                <a:solidFill>
                  <a:schemeClr val="tx1"/>
                </a:solidFill>
              </a:rPr>
              <a:t>Эта методика применяется для анализа данных и выделения кластеров среди них. Для нахождения кластеров задействуют различные меры сходства, такие как евклидово расстояние, позволяющие выделять подгруппы данных. Используя меру сходства, можно оценить связность кластера.</a:t>
            </a:r>
          </a:p>
        </p:txBody>
      </p:sp>
      <p:pic>
        <p:nvPicPr>
          <p:cNvPr id="40" name="Рисунок 39" descr="керамические цветочные горшки&#10;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6" name="Номер слайда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</a:rPr>
              <a:pPr/>
              <a:t>3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Текст 11">
            <a:extLst>
              <a:ext uri="{FF2B5EF4-FFF2-40B4-BE49-F238E27FC236}">
                <a16:creationId xmlns:a16="http://schemas.microsoft.com/office/drawing/2014/main" id="{13ABD9DB-E25E-6B1C-25C1-8DA4349E8E43}"/>
              </a:ext>
            </a:extLst>
          </p:cNvPr>
          <p:cNvSpPr txBox="1">
            <a:spLocks/>
          </p:cNvSpPr>
          <p:nvPr/>
        </p:nvSpPr>
        <p:spPr>
          <a:xfrm>
            <a:off x="6803544" y="1818595"/>
            <a:ext cx="41148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ts val="26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>
                <a:solidFill>
                  <a:schemeClr val="tx1"/>
                </a:solidFill>
              </a:rPr>
              <a:t>Кластеризация</a:t>
            </a:r>
            <a:r>
              <a:rPr lang="ru-RU" dirty="0">
                <a:solidFill>
                  <a:schemeClr val="tx1"/>
                </a:solidFill>
              </a:rPr>
              <a:t> - это процесс организации данных в подгруппы, элементы которых сходны между собой в соответствии с некоторыми критериями.</a:t>
            </a:r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10" y="264457"/>
            <a:ext cx="6696293" cy="1325563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Метод k-средних (k-</a:t>
            </a:r>
            <a:r>
              <a:rPr lang="ru-RU" dirty="0" err="1">
                <a:solidFill>
                  <a:schemeClr val="tx1"/>
                </a:solidFill>
              </a:rPr>
              <a:t>means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98421" y="1273029"/>
            <a:ext cx="4580389" cy="4559213"/>
          </a:xfrm>
        </p:spPr>
        <p:txBody>
          <a:bodyPr rtlCol="0"/>
          <a:lstStyle/>
          <a:p>
            <a:pPr algn="just" rtl="0"/>
            <a:r>
              <a:rPr lang="ru-RU" sz="2000" dirty="0">
                <a:solidFill>
                  <a:schemeClr val="tx1"/>
                </a:solidFill>
              </a:rPr>
              <a:t>Метод k-средних (k-</a:t>
            </a:r>
            <a:r>
              <a:rPr lang="ru-RU" sz="2000" dirty="0" err="1">
                <a:solidFill>
                  <a:schemeClr val="tx1"/>
                </a:solidFill>
              </a:rPr>
              <a:t>means</a:t>
            </a:r>
            <a:r>
              <a:rPr lang="ru-RU" sz="2000" dirty="0">
                <a:solidFill>
                  <a:schemeClr val="tx1"/>
                </a:solidFill>
              </a:rPr>
              <a:t>) - это хорошо известный алгоритм кластеризации. </a:t>
            </a:r>
            <a:endParaRPr lang="en-US" sz="2000" dirty="0">
              <a:solidFill>
                <a:schemeClr val="tx1"/>
              </a:solidFill>
            </a:endParaRPr>
          </a:p>
          <a:p>
            <a:pPr algn="just" rtl="0"/>
            <a:r>
              <a:rPr lang="ru-RU" sz="2000" dirty="0">
                <a:solidFill>
                  <a:schemeClr val="tx1"/>
                </a:solidFill>
              </a:rPr>
              <a:t>Его использование предполагает, что количество кластеров заранее известно.</a:t>
            </a:r>
            <a:endParaRPr lang="en-US" sz="2000" dirty="0">
              <a:solidFill>
                <a:schemeClr val="tx1"/>
              </a:solidFill>
            </a:endParaRPr>
          </a:p>
          <a:p>
            <a:pPr algn="just" rtl="0"/>
            <a:r>
              <a:rPr lang="ru-RU" sz="2000" dirty="0">
                <a:solidFill>
                  <a:schemeClr val="tx1"/>
                </a:solidFill>
              </a:rPr>
              <a:t>Далее сегментируем данные в К подгрупп, применяя различные атрибуты данных. Начинаем с того, что фиксируем количество кластеров и, исходя из этого, классифицируем данные. </a:t>
            </a:r>
            <a:endParaRPr lang="en-US" sz="2000" dirty="0">
              <a:solidFill>
                <a:schemeClr val="tx1"/>
              </a:solidFill>
            </a:endParaRPr>
          </a:p>
          <a:p>
            <a:pPr algn="just" rtl="0"/>
            <a:r>
              <a:rPr lang="ru-RU" sz="2000" dirty="0">
                <a:solidFill>
                  <a:schemeClr val="tx1"/>
                </a:solidFill>
              </a:rPr>
              <a:t>Основная идея заключается в обновлении положений </a:t>
            </a:r>
            <a:r>
              <a:rPr lang="ru-RU" sz="2000" dirty="0" err="1">
                <a:solidFill>
                  <a:schemeClr val="tx1"/>
                </a:solidFill>
              </a:rPr>
              <a:t>центроидов</a:t>
            </a:r>
            <a:r>
              <a:rPr lang="ru-RU" sz="2000" dirty="0">
                <a:solidFill>
                  <a:schemeClr val="tx1"/>
                </a:solidFill>
              </a:rPr>
              <a:t> (центров тяжести кластеров) на каждой итерации.</a:t>
            </a:r>
            <a:endParaRPr lang="en-US" sz="2000" dirty="0">
              <a:solidFill>
                <a:schemeClr val="tx1"/>
              </a:solidFill>
            </a:endParaRPr>
          </a:p>
          <a:p>
            <a:pPr algn="just" rtl="0"/>
            <a:r>
              <a:rPr lang="ru-RU" sz="2000" dirty="0">
                <a:solidFill>
                  <a:schemeClr val="tx1"/>
                </a:solidFill>
              </a:rPr>
              <a:t> Итеративный процесс продолжается до тех пор, пока все </a:t>
            </a:r>
            <a:r>
              <a:rPr lang="ru-RU" sz="2000" dirty="0" err="1">
                <a:solidFill>
                  <a:schemeClr val="tx1"/>
                </a:solidFill>
              </a:rPr>
              <a:t>центроиды</a:t>
            </a:r>
            <a:r>
              <a:rPr lang="ru-RU" sz="2000" dirty="0">
                <a:solidFill>
                  <a:schemeClr val="tx1"/>
                </a:solidFill>
              </a:rPr>
              <a:t> не займут оптимальные положения. </a:t>
            </a:r>
          </a:p>
        </p:txBody>
      </p:sp>
      <p:sp>
        <p:nvSpPr>
          <p:cNvPr id="36" name="Номер слайда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C568A8D-910A-495E-CA82-5D675D12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" y="1998074"/>
            <a:ext cx="3501748" cy="392644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301DE0F-8013-4033-1D7D-BCAB9B1D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43" y="2040019"/>
            <a:ext cx="3596559" cy="39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BE8EA1-F626-52E8-84C5-65B26AC374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33" r="833"/>
          <a:stretch>
            <a:fillRect/>
          </a:stretch>
        </p:blipFill>
        <p:spPr>
          <a:xfrm>
            <a:off x="458724" y="321945"/>
            <a:ext cx="9870856" cy="6214109"/>
          </a:xfrm>
        </p:spPr>
      </p:pic>
      <p:sp>
        <p:nvSpPr>
          <p:cNvPr id="22" name="Заголовок 21">
            <a:extLst>
              <a:ext uri="{FF2B5EF4-FFF2-40B4-BE49-F238E27FC236}">
                <a16:creationId xmlns:a16="http://schemas.microsoft.com/office/drawing/2014/main" id="{719C4229-5B22-4A67-9422-76E6BAA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310" y="3513220"/>
            <a:ext cx="9073966" cy="1828799"/>
          </a:xfrm>
        </p:spPr>
        <p:txBody>
          <a:bodyPr rtlCol="0" anchor="ctr"/>
          <a:lstStyle/>
          <a:p>
            <a:pPr rtl="0"/>
            <a:r>
              <a:rPr lang="ru-RU" dirty="0"/>
              <a:t>Алгоритм метода </a:t>
            </a:r>
            <a:r>
              <a:rPr lang="en-US" dirty="0"/>
              <a:t>k-means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76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EFDB523-057E-6C58-48E1-3C99567C8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0" y="397368"/>
            <a:ext cx="11015225" cy="606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8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FB959-A582-7228-FC2E-7DC557C2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6" y="406237"/>
            <a:ext cx="11156823" cy="60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8B4F47-03DD-18B7-3237-207F61F2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33362"/>
            <a:ext cx="116967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091DD-F2E6-43D6-BD3D-FDB5B294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2128FD-FA55-226F-F329-1D77E2C2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02" y="389093"/>
            <a:ext cx="11423796" cy="60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76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35_TF66722518_Win32" id="{6E52A5AA-0C65-45B2-922E-8FDD7390C7B3}" vid="{6BCDB47F-9CA3-46F2-B234-57F86820E71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о продажах</Template>
  <TotalTime>156</TotalTime>
  <Words>376</Words>
  <Application>Microsoft Office PowerPoint</Application>
  <PresentationFormat>Широкоэкранный</PresentationFormat>
  <Paragraphs>54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Source Sans Pro Light</vt:lpstr>
      <vt:lpstr>Times New Roman</vt:lpstr>
      <vt:lpstr>YS Text</vt:lpstr>
      <vt:lpstr>Тема Office</vt:lpstr>
      <vt:lpstr>Кластеризация</vt:lpstr>
      <vt:lpstr>Обучение без учителя</vt:lpstr>
      <vt:lpstr>Кластеризация</vt:lpstr>
      <vt:lpstr>Метод k-средних (k-means)</vt:lpstr>
      <vt:lpstr>Алгоритм метода k-means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Оценка качества кластеризации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Кластеризация</dc:title>
  <dc:creator>Резеда</dc:creator>
  <cp:lastModifiedBy>Резеда</cp:lastModifiedBy>
  <cp:revision>6</cp:revision>
  <dcterms:created xsi:type="dcterms:W3CDTF">2023-02-01T12:50:30Z</dcterms:created>
  <dcterms:modified xsi:type="dcterms:W3CDTF">2023-02-01T15:26:56Z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