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8"/>
  </p:notesMasterIdLst>
  <p:sldIdLst>
    <p:sldId id="256" r:id="rId2"/>
    <p:sldId id="359" r:id="rId3"/>
    <p:sldId id="266" r:id="rId4"/>
    <p:sldId id="268" r:id="rId5"/>
    <p:sldId id="269" r:id="rId6"/>
    <p:sldId id="257" r:id="rId7"/>
    <p:sldId id="258" r:id="rId8"/>
    <p:sldId id="259" r:id="rId9"/>
    <p:sldId id="360" r:id="rId10"/>
    <p:sldId id="364" r:id="rId11"/>
    <p:sldId id="262" r:id="rId12"/>
    <p:sldId id="361" r:id="rId13"/>
    <p:sldId id="365" r:id="rId14"/>
    <p:sldId id="263" r:id="rId15"/>
    <p:sldId id="362" r:id="rId16"/>
    <p:sldId id="366" r:id="rId17"/>
    <p:sldId id="264" r:id="rId18"/>
    <p:sldId id="270" r:id="rId19"/>
    <p:sldId id="273" r:id="rId20"/>
    <p:sldId id="272" r:id="rId21"/>
    <p:sldId id="271" r:id="rId22"/>
    <p:sldId id="274" r:id="rId23"/>
    <p:sldId id="275" r:id="rId24"/>
    <p:sldId id="276" r:id="rId25"/>
    <p:sldId id="277" r:id="rId26"/>
    <p:sldId id="278" r:id="rId27"/>
    <p:sldId id="279" r:id="rId28"/>
    <p:sldId id="280" r:id="rId29"/>
    <p:sldId id="281" r:id="rId30"/>
    <p:sldId id="282" r:id="rId31"/>
    <p:sldId id="283" r:id="rId32"/>
    <p:sldId id="284" r:id="rId33"/>
    <p:sldId id="293" r:id="rId34"/>
    <p:sldId id="286" r:id="rId35"/>
    <p:sldId id="294" r:id="rId36"/>
    <p:sldId id="298" r:id="rId37"/>
    <p:sldId id="305" r:id="rId38"/>
    <p:sldId id="287" r:id="rId39"/>
    <p:sldId id="288" r:id="rId40"/>
    <p:sldId id="300" r:id="rId41"/>
    <p:sldId id="301" r:id="rId42"/>
    <p:sldId id="303" r:id="rId43"/>
    <p:sldId id="289" r:id="rId44"/>
    <p:sldId id="290" r:id="rId45"/>
    <p:sldId id="291" r:id="rId46"/>
    <p:sldId id="292" r:id="rId47"/>
    <p:sldId id="295" r:id="rId48"/>
    <p:sldId id="374" r:id="rId49"/>
    <p:sldId id="368" r:id="rId50"/>
    <p:sldId id="371" r:id="rId51"/>
    <p:sldId id="375" r:id="rId52"/>
    <p:sldId id="372" r:id="rId53"/>
    <p:sldId id="373" r:id="rId54"/>
    <p:sldId id="296" r:id="rId55"/>
    <p:sldId id="297"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76" r:id="rId84"/>
    <p:sldId id="377" r:id="rId85"/>
    <p:sldId id="336" r:id="rId86"/>
    <p:sldId id="353"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4" r:id="rId100"/>
    <p:sldId id="355" r:id="rId101"/>
    <p:sldId id="352" r:id="rId102"/>
    <p:sldId id="356" r:id="rId103"/>
    <p:sldId id="357" r:id="rId104"/>
    <p:sldId id="358" r:id="rId105"/>
    <p:sldId id="378" r:id="rId106"/>
    <p:sldId id="379" r:id="rId107"/>
    <p:sldId id="380" r:id="rId108"/>
    <p:sldId id="381" r:id="rId109"/>
    <p:sldId id="382" r:id="rId110"/>
    <p:sldId id="383" r:id="rId111"/>
    <p:sldId id="384" r:id="rId112"/>
    <p:sldId id="385" r:id="rId113"/>
    <p:sldId id="386" r:id="rId114"/>
    <p:sldId id="387" r:id="rId115"/>
    <p:sldId id="388" r:id="rId116"/>
    <p:sldId id="389" r:id="rId117"/>
    <p:sldId id="393" r:id="rId118"/>
    <p:sldId id="390" r:id="rId119"/>
    <p:sldId id="391" r:id="rId120"/>
    <p:sldId id="392" r:id="rId121"/>
    <p:sldId id="394" r:id="rId122"/>
    <p:sldId id="395" r:id="rId123"/>
    <p:sldId id="396" r:id="rId124"/>
    <p:sldId id="397" r:id="rId125"/>
    <p:sldId id="398" r:id="rId126"/>
    <p:sldId id="399" r:id="rId127"/>
    <p:sldId id="400" r:id="rId128"/>
    <p:sldId id="401" r:id="rId129"/>
    <p:sldId id="402" r:id="rId130"/>
    <p:sldId id="403" r:id="rId131"/>
    <p:sldId id="404" r:id="rId132"/>
    <p:sldId id="405" r:id="rId133"/>
    <p:sldId id="406" r:id="rId134"/>
    <p:sldId id="407" r:id="rId135"/>
    <p:sldId id="408" r:id="rId136"/>
    <p:sldId id="409" r:id="rId137"/>
    <p:sldId id="410" r:id="rId138"/>
    <p:sldId id="411" r:id="rId139"/>
    <p:sldId id="412" r:id="rId140"/>
    <p:sldId id="413" r:id="rId141"/>
    <p:sldId id="414" r:id="rId142"/>
    <p:sldId id="415" r:id="rId143"/>
    <p:sldId id="416" r:id="rId144"/>
    <p:sldId id="417" r:id="rId145"/>
    <p:sldId id="418" r:id="rId146"/>
    <p:sldId id="419" r:id="rId147"/>
    <p:sldId id="420" r:id="rId148"/>
    <p:sldId id="421" r:id="rId149"/>
    <p:sldId id="422" r:id="rId150"/>
    <p:sldId id="423" r:id="rId151"/>
    <p:sldId id="424" r:id="rId152"/>
    <p:sldId id="425" r:id="rId153"/>
    <p:sldId id="426" r:id="rId154"/>
    <p:sldId id="427" r:id="rId155"/>
    <p:sldId id="428" r:id="rId156"/>
    <p:sldId id="429" r:id="rId157"/>
    <p:sldId id="430" r:id="rId158"/>
    <p:sldId id="431" r:id="rId159"/>
    <p:sldId id="446" r:id="rId160"/>
    <p:sldId id="447" r:id="rId161"/>
    <p:sldId id="448" r:id="rId162"/>
    <p:sldId id="449" r:id="rId163"/>
    <p:sldId id="450" r:id="rId164"/>
    <p:sldId id="451" r:id="rId165"/>
    <p:sldId id="452" r:id="rId166"/>
    <p:sldId id="453" r:id="rId1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07" autoAdjust="0"/>
  </p:normalViewPr>
  <p:slideViewPr>
    <p:cSldViewPr>
      <p:cViewPr varScale="1">
        <p:scale>
          <a:sx n="86" d="100"/>
          <a:sy n="86" d="100"/>
        </p:scale>
        <p:origin x="-1086" y="-90"/>
      </p:cViewPr>
      <p:guideLst>
        <p:guide orient="horz" pos="2160"/>
        <p:guide pos="2880"/>
      </p:guideLst>
    </p:cSldViewPr>
  </p:slideViewPr>
  <p:outlineViewPr>
    <p:cViewPr>
      <p:scale>
        <a:sx n="33" d="100"/>
        <a:sy n="33" d="100"/>
      </p:scale>
      <p:origin x="0" y="13392"/>
    </p:cViewPr>
  </p:outlin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ED0BB-645D-4B9F-8264-A49148C5DC0E}" type="datetimeFigureOut">
              <a:rPr lang="en-US" smtClean="0"/>
              <a:pPr/>
              <a:t>8/2/2019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E6F1E8-6B44-471E-9B79-857C334E29A5}" type="slidenum">
              <a:rPr lang="en-IN" smtClean="0"/>
              <a:pPr/>
              <a:t>‹#›</a:t>
            </a:fld>
            <a:endParaRPr lang="en-IN"/>
          </a:p>
        </p:txBody>
      </p:sp>
    </p:spTree>
    <p:extLst>
      <p:ext uri="{BB962C8B-B14F-4D97-AF65-F5344CB8AC3E}">
        <p14:creationId xmlns:p14="http://schemas.microsoft.com/office/powerpoint/2010/main" xmlns="" val="426988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E6F1E8-6B44-471E-9B79-857C334E29A5}" type="slidenum">
              <a:rPr lang="en-IN" smtClean="0"/>
              <a:pPr/>
              <a:t>87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4E6F1E8-6B44-471E-9B79-857C334E29A5}" type="slidenum">
              <a:rPr lang="en-IN" smtClean="0"/>
              <a:pPr/>
              <a:t>94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4E6F1E8-6B44-471E-9B79-857C334E29A5}" type="slidenum">
              <a:rPr lang="en-IN" smtClean="0"/>
              <a:pPr/>
              <a:t>123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D5CB3-685E-47FC-A9DB-DF89961D4166}" type="datetimeFigureOut">
              <a:rPr lang="en-US" smtClean="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68E09D-ECC3-418C-B909-9AA3F672D0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D5CB3-685E-47FC-A9DB-DF89961D4166}" type="datetimeFigureOut">
              <a:rPr lang="en-US" smtClean="0"/>
              <a:pPr/>
              <a:t>8/2/2019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8E09D-ECC3-418C-B909-9AA3F672D0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cdn.journaldev.com/wp-content/uploads/2015/09/reduce-function.png"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cdn.journaldev.com/wp-content/uploads/2015/09/wordcount-mapping-mapping-step.png"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en.wikipedia.org/wiki/Event_Condition_Action" TargetMode="External"/><Relationship Id="rId4" Type="http://schemas.openxmlformats.org/officeDocument/2006/relationships/hyperlink" Target="https://en.wikipedia.org/wiki/Event-driven_architecture"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en.wikipedia.org/wiki/Transaction_time" TargetMode="External"/><Relationship Id="rId2" Type="http://schemas.openxmlformats.org/officeDocument/2006/relationships/hyperlink" Target="https://en.wikipedia.org/wiki/Valid_time"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s://en.wikipedia.org/wiki/Triangulated_irregular_network" TargetMode="External"/><Relationship Id="rId2" Type="http://schemas.openxmlformats.org/officeDocument/2006/relationships/hyperlink" Target="https://en.wikipedia.org/wiki/Database"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43200"/>
            <a:ext cx="7391400" cy="1447800"/>
          </a:xfrm>
        </p:spPr>
        <p:txBody>
          <a:bodyPr/>
          <a:lstStyle/>
          <a:p>
            <a:pPr algn="ctr"/>
            <a:r>
              <a:rPr lang="en-US" b="1" dirty="0" smtClean="0"/>
              <a:t>PARALLEL DATABASE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pPr>
              <a:lnSpc>
                <a:spcPct val="170000"/>
              </a:lnSpc>
              <a:buNone/>
            </a:pPr>
            <a:r>
              <a:rPr lang="en-US" sz="1800" b="1" dirty="0" smtClean="0">
                <a:latin typeface="Times New Roman" pitchFamily="18" charset="0"/>
                <a:cs typeface="Times New Roman" pitchFamily="18" charset="0"/>
              </a:rPr>
              <a:t>Advantages:</a:t>
            </a:r>
          </a:p>
          <a:p>
            <a:pPr lvl="0">
              <a:lnSpc>
                <a:spcPct val="170000"/>
              </a:lnSpc>
            </a:pPr>
            <a:r>
              <a:rPr lang="en-US" sz="1800" dirty="0" smtClean="0">
                <a:latin typeface="Times New Roman" pitchFamily="18" charset="0"/>
                <a:cs typeface="Times New Roman" pitchFamily="18" charset="0"/>
              </a:rPr>
              <a:t>Simple implementation </a:t>
            </a:r>
          </a:p>
          <a:p>
            <a:pPr lvl="0">
              <a:lnSpc>
                <a:spcPct val="170000"/>
              </a:lnSpc>
            </a:pPr>
            <a:r>
              <a:rPr lang="en-US" sz="1800" dirty="0" smtClean="0">
                <a:latin typeface="Times New Roman" pitchFamily="18" charset="0"/>
                <a:cs typeface="Times New Roman" pitchFamily="18" charset="0"/>
              </a:rPr>
              <a:t>Establishes effective communication between processors through single memory addresses space.</a:t>
            </a:r>
          </a:p>
          <a:p>
            <a:pPr>
              <a:lnSpc>
                <a:spcPct val="170000"/>
              </a:lnSpc>
              <a:buNone/>
            </a:pPr>
            <a:r>
              <a:rPr lang="en-US" sz="1800" b="1" dirty="0" smtClean="0">
                <a:latin typeface="Times New Roman" pitchFamily="18" charset="0"/>
                <a:cs typeface="Times New Roman" pitchFamily="18" charset="0"/>
              </a:rPr>
              <a:t> Disadvantages:</a:t>
            </a:r>
          </a:p>
          <a:p>
            <a:pPr lvl="0" algn="just">
              <a:lnSpc>
                <a:spcPct val="170000"/>
              </a:lnSpc>
            </a:pPr>
            <a:r>
              <a:rPr lang="en-US" sz="1800" dirty="0" smtClean="0">
                <a:latin typeface="Times New Roman" pitchFamily="18" charset="0"/>
                <a:cs typeface="Times New Roman" pitchFamily="18" charset="0"/>
              </a:rPr>
              <a:t>Higher degree of parallelism cannot be achieved due to the reason that all the processors share the same interconnection network to connect with memory. This causes Bottleneck in interconnection network (Interference), especially in the case of Bus interconnection network. </a:t>
            </a:r>
          </a:p>
          <a:p>
            <a:pPr lvl="0" algn="just">
              <a:lnSpc>
                <a:spcPct val="170000"/>
              </a:lnSpc>
            </a:pPr>
            <a:r>
              <a:rPr lang="en-US" sz="1800" dirty="0" smtClean="0">
                <a:latin typeface="Times New Roman" pitchFamily="18" charset="0"/>
                <a:cs typeface="Times New Roman" pitchFamily="18" charset="0"/>
              </a:rPr>
              <a:t>Addition of processor would slow down the existing processors..</a:t>
            </a:r>
          </a:p>
          <a:p>
            <a:pPr lvl="0" algn="just">
              <a:lnSpc>
                <a:spcPct val="170000"/>
              </a:lnSpc>
            </a:pPr>
            <a:r>
              <a:rPr lang="en-US" sz="1800" dirty="0" smtClean="0">
                <a:latin typeface="Times New Roman" pitchFamily="18" charset="0"/>
                <a:cs typeface="Times New Roman" pitchFamily="18" charset="0"/>
              </a:rPr>
              <a:t>Degree of Parallelism is limited. More number of parallel processes might degrade the performance.</a:t>
            </a:r>
          </a:p>
          <a:p>
            <a:pPr>
              <a:lnSpc>
                <a:spcPct val="17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r>
              <a:rPr lang="en-IN" sz="1800" dirty="0" smtClean="0"/>
              <a:t>In this example, we could transmit the local WFG for site S1 to the site for which transaction T1 is waiting: that is, site S2. The local WFG at S2 is extended to include this information and becomes:</a:t>
            </a:r>
          </a:p>
          <a:p>
            <a:r>
              <a:rPr lang="en-IN" sz="1800" b="1" dirty="0" smtClean="0"/>
              <a:t>S2: Text → T3 → T1 → T2 → Text</a:t>
            </a:r>
          </a:p>
          <a:p>
            <a:r>
              <a:rPr lang="en-IN" sz="1800" dirty="0" smtClean="0"/>
              <a:t>This still contains a potential deadlock, so we would transmit this WFG to the site for</a:t>
            </a:r>
          </a:p>
          <a:p>
            <a:r>
              <a:rPr lang="en-IN" sz="1800" dirty="0" smtClean="0"/>
              <a:t>which transaction T2 is waiting: that is, site S3. The local WFG at S3 is extended to:</a:t>
            </a:r>
          </a:p>
          <a:p>
            <a:r>
              <a:rPr lang="en-IN" sz="1800" b="1" dirty="0" smtClean="0"/>
              <a:t>S3: Text → T3 → T1 → T2 → T3 → Text</a:t>
            </a:r>
            <a:endParaRPr lang="en-IN" sz="1800" b="1" dirty="0"/>
          </a:p>
        </p:txBody>
      </p:sp>
      <p:pic>
        <p:nvPicPr>
          <p:cNvPr id="4" name="Picture 3"/>
          <p:cNvPicPr>
            <a:picLocks noChangeAspect="1" noChangeArrowheads="1"/>
          </p:cNvPicPr>
          <p:nvPr/>
        </p:nvPicPr>
        <p:blipFill>
          <a:blip r:embed="rId2" cstate="print"/>
          <a:srcRect/>
          <a:stretch>
            <a:fillRect/>
          </a:stretch>
        </p:blipFill>
        <p:spPr bwMode="auto">
          <a:xfrm>
            <a:off x="914400" y="3352801"/>
            <a:ext cx="7543800" cy="1676400"/>
          </a:xfrm>
          <a:prstGeom prst="rect">
            <a:avLst/>
          </a:prstGeom>
          <a:noFill/>
          <a:ln w="9525">
            <a:noFill/>
            <a:miter lim="800000"/>
            <a:headEnd/>
            <a:tailEnd/>
          </a:ln>
          <a:effectLst/>
        </p:spPr>
      </p:pic>
      <p:sp>
        <p:nvSpPr>
          <p:cNvPr id="5" name="Rectangle 4"/>
          <p:cNvSpPr/>
          <p:nvPr/>
        </p:nvSpPr>
        <p:spPr>
          <a:xfrm>
            <a:off x="685800" y="5181600"/>
            <a:ext cx="8153400" cy="646331"/>
          </a:xfrm>
          <a:prstGeom prst="rect">
            <a:avLst/>
          </a:prstGeom>
        </p:spPr>
        <p:txBody>
          <a:bodyPr wrap="square">
            <a:spAutoFit/>
          </a:bodyPr>
          <a:lstStyle/>
          <a:p>
            <a:r>
              <a:rPr lang="en-IN" dirty="0" smtClean="0"/>
              <a:t>This global WFG contains a cycle that does not involve the Text node, so we can conclude that deadlock exists and an appropriate recovery protocol must be invoked.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096000"/>
          </a:xfrm>
        </p:spPr>
        <p:txBody>
          <a:bodyPr>
            <a:normAutofit/>
          </a:bodyPr>
          <a:lstStyle/>
          <a:p>
            <a:pPr>
              <a:lnSpc>
                <a:spcPct val="150000"/>
              </a:lnSpc>
              <a:buNone/>
            </a:pPr>
            <a:r>
              <a:rPr lang="en-IN" sz="2200" b="1" dirty="0" smtClean="0"/>
              <a:t>Distributed Reliability Protocols</a:t>
            </a:r>
          </a:p>
          <a:p>
            <a:pPr>
              <a:lnSpc>
                <a:spcPct val="150000"/>
              </a:lnSpc>
              <a:buNone/>
            </a:pPr>
            <a:r>
              <a:rPr lang="en-IN" sz="2200" b="1" dirty="0" smtClean="0"/>
              <a:t> Commit protocols</a:t>
            </a:r>
          </a:p>
          <a:p>
            <a:pPr>
              <a:lnSpc>
                <a:spcPct val="150000"/>
              </a:lnSpc>
            </a:pPr>
            <a:r>
              <a:rPr lang="en-IN" sz="1800" dirty="0" smtClean="0"/>
              <a:t>How to execute commit command for distributed transactions.</a:t>
            </a:r>
          </a:p>
          <a:p>
            <a:pPr>
              <a:lnSpc>
                <a:spcPct val="150000"/>
              </a:lnSpc>
            </a:pPr>
            <a:r>
              <a:rPr lang="en-IN" sz="1800" dirty="0" smtClean="0"/>
              <a:t> Issue: how to ensure atomicity and durability?</a:t>
            </a:r>
          </a:p>
          <a:p>
            <a:pPr>
              <a:lnSpc>
                <a:spcPct val="150000"/>
              </a:lnSpc>
              <a:buNone/>
            </a:pPr>
            <a:r>
              <a:rPr lang="en-IN" sz="2200" dirty="0" smtClean="0"/>
              <a:t> </a:t>
            </a:r>
            <a:r>
              <a:rPr lang="en-IN" sz="2200" b="1" dirty="0" smtClean="0"/>
              <a:t>Termination protocols</a:t>
            </a:r>
          </a:p>
          <a:p>
            <a:pPr>
              <a:lnSpc>
                <a:spcPct val="150000"/>
              </a:lnSpc>
            </a:pPr>
            <a:r>
              <a:rPr lang="en-IN" sz="1800" dirty="0" smtClean="0"/>
              <a:t> If a failure occurs, how can the remaining operational sites deal with it.</a:t>
            </a:r>
          </a:p>
          <a:p>
            <a:pPr>
              <a:lnSpc>
                <a:spcPct val="150000"/>
              </a:lnSpc>
            </a:pPr>
            <a:r>
              <a:rPr lang="en-IN" sz="1800" dirty="0" smtClean="0"/>
              <a:t> Non-blocking : the occurrence of failures should not force the sites to wait until the failure is repaired to terminate the transaction.</a:t>
            </a:r>
          </a:p>
          <a:p>
            <a:pPr>
              <a:lnSpc>
                <a:spcPct val="150000"/>
              </a:lnSpc>
              <a:buNone/>
            </a:pPr>
            <a:r>
              <a:rPr lang="en-IN" sz="2200" b="1" dirty="0" smtClean="0"/>
              <a:t>Recovery protocols</a:t>
            </a:r>
          </a:p>
          <a:p>
            <a:pPr>
              <a:lnSpc>
                <a:spcPct val="150000"/>
              </a:lnSpc>
            </a:pPr>
            <a:r>
              <a:rPr lang="en-IN" sz="1800" dirty="0" smtClean="0"/>
              <a:t> When a failure occurs, how do the sites where the failure occurred deal with it.</a:t>
            </a:r>
          </a:p>
          <a:p>
            <a:pPr>
              <a:lnSpc>
                <a:spcPct val="150000"/>
              </a:lnSpc>
            </a:pPr>
            <a:r>
              <a:rPr lang="en-IN" sz="1800" dirty="0" smtClean="0"/>
              <a:t> Independent : a failed site can determine the outcome of a transaction without  having to obtain remote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381000"/>
            <a:ext cx="8534400" cy="6172200"/>
          </a:xfrm>
        </p:spPr>
        <p:txBody>
          <a:bodyPr>
            <a:normAutofit/>
          </a:bodyPr>
          <a:lstStyle/>
          <a:p>
            <a:pPr>
              <a:buNone/>
            </a:pPr>
            <a:r>
              <a:rPr lang="en-IN" sz="1800" b="1" dirty="0" smtClean="0"/>
              <a:t>RECOVERY</a:t>
            </a:r>
            <a:endParaRPr lang="en-IN" sz="1800" dirty="0" smtClean="0"/>
          </a:p>
          <a:p>
            <a:pPr>
              <a:buNone/>
            </a:pPr>
            <a:r>
              <a:rPr lang="en-IN" sz="1800" dirty="0" smtClean="0"/>
              <a:t>Failure can occur through</a:t>
            </a:r>
          </a:p>
          <a:p>
            <a:pPr lvl="1"/>
            <a:r>
              <a:rPr lang="en-IN" sz="1800" dirty="0" smtClean="0"/>
              <a:t> Loss of message</a:t>
            </a:r>
          </a:p>
          <a:p>
            <a:pPr lvl="2"/>
            <a:r>
              <a:rPr lang="en-IN" sz="1800" dirty="0" smtClean="0"/>
              <a:t> By network protocol</a:t>
            </a:r>
          </a:p>
          <a:p>
            <a:pPr lvl="2"/>
            <a:r>
              <a:rPr lang="en-IN" sz="1800" dirty="0" smtClean="0"/>
              <a:t> DDBMS deals with it transparently</a:t>
            </a:r>
          </a:p>
          <a:p>
            <a:pPr lvl="1"/>
            <a:r>
              <a:rPr lang="en-IN" sz="1800" dirty="0" smtClean="0"/>
              <a:t> Loss of a communication link</a:t>
            </a:r>
          </a:p>
          <a:p>
            <a:pPr lvl="2"/>
            <a:r>
              <a:rPr lang="en-IN" sz="1800" dirty="0" smtClean="0"/>
              <a:t> Network partitioning (see diagram)</a:t>
            </a:r>
          </a:p>
          <a:p>
            <a:pPr lvl="1"/>
            <a:r>
              <a:rPr lang="en-IN" sz="1800" dirty="0" smtClean="0"/>
              <a:t> Site failure</a:t>
            </a:r>
          </a:p>
          <a:p>
            <a:pPr lvl="2">
              <a:buNone/>
            </a:pPr>
            <a:r>
              <a:rPr lang="en-IN" sz="1800" dirty="0" smtClean="0"/>
              <a:t> E.g. S4 out of contact with S1</a:t>
            </a:r>
          </a:p>
          <a:p>
            <a:pPr lvl="3"/>
            <a:r>
              <a:rPr lang="en-IN" sz="1800" dirty="0" smtClean="0"/>
              <a:t> S4 crashed?</a:t>
            </a:r>
          </a:p>
          <a:p>
            <a:pPr lvl="3"/>
            <a:r>
              <a:rPr lang="en-IN" sz="1800" dirty="0" smtClean="0"/>
              <a:t> Link down?</a:t>
            </a:r>
          </a:p>
          <a:p>
            <a:pPr lvl="3"/>
            <a:r>
              <a:rPr lang="en-IN" sz="1800" dirty="0" smtClean="0"/>
              <a:t> Partitioned?</a:t>
            </a:r>
          </a:p>
          <a:p>
            <a:pPr lvl="3"/>
            <a:r>
              <a:rPr lang="en-IN" sz="1800" dirty="0" smtClean="0"/>
              <a:t> S4 busy?</a:t>
            </a:r>
            <a:endParaRPr lang="en-IN" sz="1800" dirty="0"/>
          </a:p>
        </p:txBody>
      </p:sp>
      <p:pic>
        <p:nvPicPr>
          <p:cNvPr id="1027" name="Picture 3"/>
          <p:cNvPicPr>
            <a:picLocks noChangeAspect="1" noChangeArrowheads="1"/>
          </p:cNvPicPr>
          <p:nvPr/>
        </p:nvPicPr>
        <p:blipFill>
          <a:blip r:embed="rId2" cstate="print"/>
          <a:srcRect/>
          <a:stretch>
            <a:fillRect/>
          </a:stretch>
        </p:blipFill>
        <p:spPr bwMode="auto">
          <a:xfrm>
            <a:off x="3429000" y="4876800"/>
            <a:ext cx="4572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a:bodyPr>
          <a:lstStyle/>
          <a:p>
            <a:pPr>
              <a:lnSpc>
                <a:spcPct val="150000"/>
              </a:lnSpc>
              <a:buNone/>
            </a:pPr>
            <a:r>
              <a:rPr lang="en-IN" sz="1800" b="1" dirty="0" smtClean="0"/>
              <a:t>Classes of failures</a:t>
            </a:r>
          </a:p>
          <a:p>
            <a:pPr>
              <a:lnSpc>
                <a:spcPct val="150000"/>
              </a:lnSpc>
              <a:buNone/>
            </a:pPr>
            <a:r>
              <a:rPr lang="en-IN" sz="1800" dirty="0" smtClean="0"/>
              <a:t>	1. Site failure.</a:t>
            </a:r>
          </a:p>
          <a:p>
            <a:pPr>
              <a:lnSpc>
                <a:spcPct val="150000"/>
              </a:lnSpc>
              <a:buNone/>
            </a:pPr>
            <a:r>
              <a:rPr lang="en-IN" sz="1800" dirty="0" smtClean="0"/>
              <a:t>	2. Lost messages.</a:t>
            </a:r>
          </a:p>
          <a:p>
            <a:pPr>
              <a:lnSpc>
                <a:spcPct val="150000"/>
              </a:lnSpc>
              <a:buNone/>
            </a:pPr>
            <a:r>
              <a:rPr lang="en-IN" sz="1800" dirty="0" smtClean="0"/>
              <a:t>	3. Network partitioning.</a:t>
            </a:r>
          </a:p>
          <a:p>
            <a:pPr>
              <a:lnSpc>
                <a:spcPct val="150000"/>
              </a:lnSpc>
              <a:buNone/>
            </a:pPr>
            <a:r>
              <a:rPr lang="en-IN" sz="1800" dirty="0" smtClean="0"/>
              <a:t>	4. Busy time failures.</a:t>
            </a:r>
          </a:p>
          <a:p>
            <a:pPr>
              <a:lnSpc>
                <a:spcPct val="150000"/>
              </a:lnSpc>
              <a:buNone/>
            </a:pPr>
            <a:r>
              <a:rPr lang="en-IN" sz="1800" dirty="0" smtClean="0"/>
              <a:t> </a:t>
            </a:r>
            <a:r>
              <a:rPr lang="en-IN" sz="1800" b="1" dirty="0" smtClean="0"/>
              <a:t>Effects of failures</a:t>
            </a:r>
          </a:p>
          <a:p>
            <a:pPr>
              <a:lnSpc>
                <a:spcPct val="150000"/>
              </a:lnSpc>
            </a:pPr>
            <a:r>
              <a:rPr lang="en-IN" sz="1800" dirty="0" smtClean="0"/>
              <a:t>1. Inconsistent database.</a:t>
            </a:r>
          </a:p>
          <a:p>
            <a:pPr>
              <a:lnSpc>
                <a:spcPct val="150000"/>
              </a:lnSpc>
            </a:pPr>
            <a:r>
              <a:rPr lang="en-IN" sz="1800" dirty="0" smtClean="0"/>
              <a:t>2. Transaction processing is blocked.</a:t>
            </a:r>
          </a:p>
          <a:p>
            <a:pPr>
              <a:lnSpc>
                <a:spcPct val="150000"/>
              </a:lnSpc>
            </a:pPr>
            <a:r>
              <a:rPr lang="en-IN" sz="1800" dirty="0" smtClean="0"/>
              <a:t>3. Failed component unavailable.</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smtClean="0"/>
              <a:t>MapReduce Algorithm</a:t>
            </a:r>
            <a:endParaRPr lang="en-IN" dirty="0"/>
          </a:p>
        </p:txBody>
      </p:sp>
      <p:sp>
        <p:nvSpPr>
          <p:cNvPr id="3" name="Content Placeholder 2"/>
          <p:cNvSpPr>
            <a:spLocks noGrp="1"/>
          </p:cNvSpPr>
          <p:nvPr>
            <p:ph idx="1"/>
          </p:nvPr>
        </p:nvSpPr>
        <p:spPr>
          <a:xfrm>
            <a:off x="381000" y="990600"/>
            <a:ext cx="8458200" cy="5562600"/>
          </a:xfrm>
        </p:spPr>
        <p:txBody>
          <a:bodyPr>
            <a:normAutofit/>
          </a:bodyPr>
          <a:lstStyle/>
          <a:p>
            <a:pPr>
              <a:buNone/>
            </a:pPr>
            <a:r>
              <a:rPr lang="en-IN" b="1" dirty="0" smtClean="0"/>
              <a:t>Introduction to MapReduce Algorithm</a:t>
            </a:r>
            <a:endParaRPr lang="en-US" dirty="0" smtClean="0"/>
          </a:p>
          <a:p>
            <a:pPr lvl="1" algn="just">
              <a:lnSpc>
                <a:spcPct val="150000"/>
              </a:lnSpc>
            </a:pPr>
            <a:r>
              <a:rPr lang="en-IN" sz="2000" dirty="0" smtClean="0">
                <a:latin typeface="Times New Roman" pitchFamily="18" charset="0"/>
                <a:cs typeface="Times New Roman" pitchFamily="18" charset="0"/>
              </a:rPr>
              <a:t>MapReduce is a Distributed Data Processing Algorithm, introduced by Google.</a:t>
            </a:r>
            <a:endParaRPr lang="en-US" sz="2000" dirty="0" smtClean="0">
              <a:latin typeface="Times New Roman" pitchFamily="18" charset="0"/>
              <a:cs typeface="Times New Roman" pitchFamily="18" charset="0"/>
            </a:endParaRPr>
          </a:p>
          <a:p>
            <a:pPr lvl="1" algn="just">
              <a:lnSpc>
                <a:spcPct val="150000"/>
              </a:lnSpc>
            </a:pPr>
            <a:r>
              <a:rPr lang="en-IN" sz="2000" dirty="0" smtClean="0">
                <a:latin typeface="Times New Roman" pitchFamily="18" charset="0"/>
                <a:cs typeface="Times New Roman" pitchFamily="18" charset="0"/>
              </a:rPr>
              <a:t>MapReduce Algorithm is mainly inspired by Functional Programming Model. </a:t>
            </a:r>
            <a:endParaRPr lang="en-US" sz="2000" dirty="0" smtClean="0">
              <a:latin typeface="Times New Roman" pitchFamily="18" charset="0"/>
              <a:cs typeface="Times New Roman" pitchFamily="18" charset="0"/>
            </a:endParaRPr>
          </a:p>
          <a:p>
            <a:pPr lvl="1" algn="just">
              <a:lnSpc>
                <a:spcPct val="150000"/>
              </a:lnSpc>
            </a:pPr>
            <a:r>
              <a:rPr lang="en-IN" sz="2000" dirty="0" smtClean="0">
                <a:latin typeface="Times New Roman" pitchFamily="18" charset="0"/>
                <a:cs typeface="Times New Roman" pitchFamily="18" charset="0"/>
              </a:rPr>
              <a:t>MapReduce algorithm is mainly useful to process huge amount of data in parallel, reliable and efficient way in cluster environments.</a:t>
            </a:r>
            <a:endParaRPr lang="en-US" sz="2000" dirty="0" smtClean="0">
              <a:latin typeface="Times New Roman" pitchFamily="18" charset="0"/>
              <a:cs typeface="Times New Roman" pitchFamily="18" charset="0"/>
            </a:endParaRPr>
          </a:p>
          <a:p>
            <a:pPr lvl="1" algn="just">
              <a:lnSpc>
                <a:spcPct val="150000"/>
              </a:lnSpc>
            </a:pPr>
            <a:r>
              <a:rPr lang="en-IN" sz="2000" dirty="0" smtClean="0">
                <a:latin typeface="Times New Roman" pitchFamily="18" charset="0"/>
                <a:cs typeface="Times New Roman" pitchFamily="18" charset="0"/>
              </a:rPr>
              <a:t>It uses Divide and Conquer technique to process large amount of data.</a:t>
            </a:r>
            <a:endParaRPr lang="en-US" sz="2000" dirty="0" smtClean="0">
              <a:latin typeface="Times New Roman" pitchFamily="18" charset="0"/>
              <a:cs typeface="Times New Roman" pitchFamily="18" charset="0"/>
            </a:endParaRPr>
          </a:p>
          <a:p>
            <a:pPr lvl="1" algn="just">
              <a:lnSpc>
                <a:spcPct val="150000"/>
              </a:lnSpc>
            </a:pPr>
            <a:r>
              <a:rPr lang="en-IN" sz="2000" dirty="0" smtClean="0">
                <a:latin typeface="Times New Roman" pitchFamily="18" charset="0"/>
                <a:cs typeface="Times New Roman" pitchFamily="18" charset="0"/>
              </a:rPr>
              <a:t>It divides input task into smaller and manageable sub-tasks (They should be executable independently) to execute them in-parallel.</a:t>
            </a:r>
            <a:endParaRPr lang="en-US" sz="20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pPr algn="just">
              <a:lnSpc>
                <a:spcPct val="200000"/>
              </a:lnSpc>
              <a:buNone/>
            </a:pPr>
            <a:r>
              <a:rPr lang="en-IN" sz="2200" b="1" dirty="0" smtClean="0">
                <a:latin typeface="Times New Roman" pitchFamily="18" charset="0"/>
                <a:cs typeface="Times New Roman" pitchFamily="18" charset="0"/>
              </a:rPr>
              <a:t>MapReduce Algorithm Steps</a:t>
            </a:r>
            <a:endParaRPr lang="en-US" sz="2200" dirty="0" smtClean="0">
              <a:latin typeface="Times New Roman" pitchFamily="18" charset="0"/>
              <a:cs typeface="Times New Roman" pitchFamily="18" charset="0"/>
            </a:endParaRPr>
          </a:p>
          <a:p>
            <a:pPr algn="just">
              <a:lnSpc>
                <a:spcPct val="200000"/>
              </a:lnSpc>
            </a:pPr>
            <a:r>
              <a:rPr lang="en-IN" sz="2200" dirty="0" smtClean="0">
                <a:latin typeface="Times New Roman" pitchFamily="18" charset="0"/>
                <a:cs typeface="Times New Roman" pitchFamily="18" charset="0"/>
              </a:rPr>
              <a:t>MapReduce Algorithm uses the following three main steps:</a:t>
            </a:r>
            <a:endParaRPr lang="en-US" sz="2200" dirty="0" smtClean="0">
              <a:latin typeface="Times New Roman" pitchFamily="18" charset="0"/>
              <a:cs typeface="Times New Roman" pitchFamily="18" charset="0"/>
            </a:endParaRPr>
          </a:p>
          <a:p>
            <a:pPr lvl="1" algn="just">
              <a:lnSpc>
                <a:spcPct val="200000"/>
              </a:lnSpc>
            </a:pPr>
            <a:r>
              <a:rPr lang="en-IN" sz="2200" dirty="0" smtClean="0">
                <a:latin typeface="Times New Roman" pitchFamily="18" charset="0"/>
                <a:cs typeface="Times New Roman" pitchFamily="18" charset="0"/>
              </a:rPr>
              <a:t>Map Function.</a:t>
            </a:r>
            <a:endParaRPr lang="en-US" sz="2200" dirty="0" smtClean="0">
              <a:latin typeface="Times New Roman" pitchFamily="18" charset="0"/>
              <a:cs typeface="Times New Roman" pitchFamily="18" charset="0"/>
            </a:endParaRPr>
          </a:p>
          <a:p>
            <a:pPr lvl="1" algn="just">
              <a:lnSpc>
                <a:spcPct val="200000"/>
              </a:lnSpc>
            </a:pPr>
            <a:r>
              <a:rPr lang="en-IN" sz="2200" dirty="0" smtClean="0">
                <a:latin typeface="Times New Roman" pitchFamily="18" charset="0"/>
                <a:cs typeface="Times New Roman" pitchFamily="18" charset="0"/>
              </a:rPr>
              <a:t>Shuffle Function.</a:t>
            </a:r>
            <a:endParaRPr lang="en-US" sz="2200" dirty="0" smtClean="0">
              <a:latin typeface="Times New Roman" pitchFamily="18" charset="0"/>
              <a:cs typeface="Times New Roman" pitchFamily="18" charset="0"/>
            </a:endParaRPr>
          </a:p>
          <a:p>
            <a:pPr lvl="1" algn="just">
              <a:lnSpc>
                <a:spcPct val="200000"/>
              </a:lnSpc>
            </a:pPr>
            <a:r>
              <a:rPr lang="en-IN" sz="2200" dirty="0" smtClean="0">
                <a:latin typeface="Times New Roman" pitchFamily="18" charset="0"/>
                <a:cs typeface="Times New Roman" pitchFamily="18" charset="0"/>
              </a:rPr>
              <a:t>Reduce Function.</a:t>
            </a:r>
          </a:p>
          <a:p>
            <a:pPr algn="just">
              <a:lnSpc>
                <a:spcPct val="200000"/>
              </a:lnSpc>
              <a:buNone/>
            </a:pPr>
            <a:r>
              <a:rPr lang="en-IN" sz="2200" b="1" dirty="0" smtClean="0">
                <a:latin typeface="Times New Roman" pitchFamily="18" charset="0"/>
                <a:cs typeface="Times New Roman" pitchFamily="18" charset="0"/>
              </a:rPr>
              <a:t>Map Function:</a:t>
            </a:r>
            <a:endParaRPr lang="en-US" sz="2200" dirty="0" smtClean="0">
              <a:latin typeface="Times New Roman" pitchFamily="18" charset="0"/>
              <a:cs typeface="Times New Roman" pitchFamily="18" charset="0"/>
            </a:endParaRPr>
          </a:p>
          <a:p>
            <a:pPr lvl="1" algn="just">
              <a:lnSpc>
                <a:spcPct val="200000"/>
              </a:lnSpc>
            </a:pPr>
            <a:r>
              <a:rPr lang="en-IN" sz="2200" dirty="0" smtClean="0">
                <a:latin typeface="Times New Roman" pitchFamily="18" charset="0"/>
                <a:cs typeface="Times New Roman" pitchFamily="18" charset="0"/>
              </a:rPr>
              <a:t>Map Function is the first step in MapReduce Algorithm.</a:t>
            </a:r>
            <a:endParaRPr lang="en-US" sz="2200" dirty="0" smtClean="0">
              <a:latin typeface="Times New Roman" pitchFamily="18" charset="0"/>
              <a:cs typeface="Times New Roman" pitchFamily="18" charset="0"/>
            </a:endParaRPr>
          </a:p>
          <a:p>
            <a:pPr lvl="1" algn="just">
              <a:lnSpc>
                <a:spcPct val="200000"/>
              </a:lnSpc>
            </a:pPr>
            <a:r>
              <a:rPr lang="en-IN" sz="2200" dirty="0" smtClean="0">
                <a:latin typeface="Times New Roman" pitchFamily="18" charset="0"/>
                <a:cs typeface="Times New Roman" pitchFamily="18" charset="0"/>
              </a:rPr>
              <a:t>It takes input tasks and divides them into smaller sub-tasks.</a:t>
            </a:r>
            <a:endParaRPr lang="en-US" sz="2200" dirty="0" smtClean="0">
              <a:latin typeface="Times New Roman" pitchFamily="18" charset="0"/>
              <a:cs typeface="Times New Roman" pitchFamily="18" charset="0"/>
            </a:endParaRPr>
          </a:p>
          <a:p>
            <a:pPr lvl="1" algn="just">
              <a:lnSpc>
                <a:spcPct val="200000"/>
              </a:lnSpc>
            </a:pPr>
            <a:r>
              <a:rPr lang="en-IN" sz="2200" dirty="0" smtClean="0">
                <a:latin typeface="Times New Roman" pitchFamily="18" charset="0"/>
                <a:cs typeface="Times New Roman" pitchFamily="18" charset="0"/>
              </a:rPr>
              <a:t>Then perform required computation on each sub-task in parallel.</a:t>
            </a:r>
            <a:endParaRPr lang="en-US" sz="2200" dirty="0" smtClean="0">
              <a:latin typeface="Times New Roman" pitchFamily="18" charset="0"/>
              <a:cs typeface="Times New Roman" pitchFamily="18" charset="0"/>
            </a:endParaRPr>
          </a:p>
          <a:p>
            <a:pPr lvl="1" algn="just">
              <a:lnSpc>
                <a:spcPct val="200000"/>
              </a:lnSpc>
              <a:buNone/>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lnSpcReduction="10000"/>
          </a:bodyPr>
          <a:lstStyle/>
          <a:p>
            <a:pPr>
              <a:lnSpc>
                <a:spcPct val="200000"/>
              </a:lnSpc>
            </a:pPr>
            <a:r>
              <a:rPr lang="en-IN" sz="2200" dirty="0" smtClean="0">
                <a:latin typeface="Times New Roman" pitchFamily="18" charset="0"/>
                <a:cs typeface="Times New Roman" pitchFamily="18" charset="0"/>
              </a:rPr>
              <a:t>This step performs the following two sub-steps:</a:t>
            </a:r>
            <a:endParaRPr lang="en-US" sz="2200" dirty="0" smtClean="0">
              <a:latin typeface="Times New Roman" pitchFamily="18" charset="0"/>
              <a:cs typeface="Times New Roman" pitchFamily="18" charset="0"/>
            </a:endParaRPr>
          </a:p>
          <a:p>
            <a:pPr lvl="1">
              <a:lnSpc>
                <a:spcPct val="200000"/>
              </a:lnSpc>
            </a:pPr>
            <a:r>
              <a:rPr lang="en-IN" sz="2200" dirty="0" smtClean="0">
                <a:latin typeface="Times New Roman" pitchFamily="18" charset="0"/>
                <a:cs typeface="Times New Roman" pitchFamily="18" charset="0"/>
              </a:rPr>
              <a:t>Splitting</a:t>
            </a:r>
            <a:endParaRPr lang="en-US" sz="2200" dirty="0" smtClean="0">
              <a:latin typeface="Times New Roman" pitchFamily="18" charset="0"/>
              <a:cs typeface="Times New Roman" pitchFamily="18" charset="0"/>
            </a:endParaRPr>
          </a:p>
          <a:p>
            <a:pPr lvl="1">
              <a:lnSpc>
                <a:spcPct val="200000"/>
              </a:lnSpc>
            </a:pPr>
            <a:r>
              <a:rPr lang="en-IN" sz="2200" dirty="0" smtClean="0">
                <a:latin typeface="Times New Roman" pitchFamily="18" charset="0"/>
                <a:cs typeface="Times New Roman" pitchFamily="18" charset="0"/>
              </a:rPr>
              <a:t>Mapping</a:t>
            </a:r>
            <a:endParaRPr lang="en-US" sz="2200" dirty="0" smtClean="0">
              <a:latin typeface="Times New Roman" pitchFamily="18" charset="0"/>
              <a:cs typeface="Times New Roman" pitchFamily="18" charset="0"/>
            </a:endParaRPr>
          </a:p>
          <a:p>
            <a:pPr lvl="0">
              <a:lnSpc>
                <a:spcPct val="200000"/>
              </a:lnSpc>
            </a:pPr>
            <a:r>
              <a:rPr lang="en-IN" sz="2200" dirty="0" smtClean="0">
                <a:latin typeface="Times New Roman" pitchFamily="18" charset="0"/>
                <a:cs typeface="Times New Roman" pitchFamily="18" charset="0"/>
              </a:rPr>
              <a:t>Splitting step takes input DataSet from Source and divide into smaller Sub-DataSets.</a:t>
            </a:r>
            <a:endParaRPr lang="en-US" sz="2200" dirty="0" smtClean="0">
              <a:latin typeface="Times New Roman" pitchFamily="18" charset="0"/>
              <a:cs typeface="Times New Roman" pitchFamily="18" charset="0"/>
            </a:endParaRPr>
          </a:p>
          <a:p>
            <a:pPr>
              <a:lnSpc>
                <a:spcPct val="200000"/>
              </a:lnSpc>
            </a:pPr>
            <a:r>
              <a:rPr lang="en-IN" sz="2200" dirty="0" smtClean="0">
                <a:latin typeface="Times New Roman" pitchFamily="18" charset="0"/>
                <a:cs typeface="Times New Roman" pitchFamily="18" charset="0"/>
              </a:rPr>
              <a:t>Mapping step takes those smaller Sub-DataSets and perform required action or computation on each Sub-DataSet.</a:t>
            </a:r>
          </a:p>
          <a:p>
            <a:pPr>
              <a:lnSpc>
                <a:spcPct val="200000"/>
              </a:lnSpc>
            </a:pPr>
            <a:r>
              <a:rPr lang="en-IN" sz="2200" dirty="0" smtClean="0">
                <a:latin typeface="Times New Roman" pitchFamily="18" charset="0"/>
                <a:cs typeface="Times New Roman" pitchFamily="18" charset="0"/>
              </a:rPr>
              <a:t>The output of this Map Function is a set of key and value pairs as &lt;Key, Value&gt; as shown in the below diagram.</a:t>
            </a:r>
            <a:endParaRPr lang="en-US" sz="2200" dirty="0" smtClean="0">
              <a:latin typeface="Times New Roman" pitchFamily="18" charset="0"/>
              <a:cs typeface="Times New Roman" pitchFamily="18" charset="0"/>
            </a:endParaRPr>
          </a:p>
          <a:p>
            <a:pPr>
              <a:lnSpc>
                <a:spcPct val="150000"/>
              </a:lnSpc>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6019800"/>
          </a:xfrm>
        </p:spPr>
        <p:txBody>
          <a:bodyPr/>
          <a:lstStyle/>
          <a:p>
            <a:pPr>
              <a:buNone/>
            </a:pPr>
            <a:endParaRPr lang="en-US" dirty="0" smtClean="0"/>
          </a:p>
          <a:p>
            <a:pPr>
              <a:buNone/>
            </a:pPr>
            <a:endParaRPr lang="en-US" dirty="0"/>
          </a:p>
        </p:txBody>
      </p:sp>
      <p:pic>
        <p:nvPicPr>
          <p:cNvPr id="4" name="Picture 3" descr="mrv1-mappi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55000" lnSpcReduction="20000"/>
          </a:bodyPr>
          <a:lstStyle/>
          <a:p>
            <a:pPr>
              <a:buNone/>
            </a:pPr>
            <a:endParaRPr lang="en-IN" sz="3100" b="1" dirty="0" smtClean="0">
              <a:latin typeface="Times New Roman" pitchFamily="18" charset="0"/>
              <a:cs typeface="Times New Roman" pitchFamily="18" charset="0"/>
            </a:endParaRPr>
          </a:p>
          <a:p>
            <a:pPr>
              <a:buNone/>
            </a:pPr>
            <a:r>
              <a:rPr lang="en-IN" sz="3100" b="1" dirty="0" smtClean="0">
                <a:latin typeface="Times New Roman" pitchFamily="18" charset="0"/>
                <a:cs typeface="Times New Roman" pitchFamily="18" charset="0"/>
              </a:rPr>
              <a:t>MapReduce First Step Output</a:t>
            </a:r>
          </a:p>
          <a:p>
            <a:pPr>
              <a:buNone/>
            </a:pPr>
            <a:endParaRPr lang="en-IN" sz="3100" b="1" dirty="0" smtClean="0">
              <a:latin typeface="Times New Roman" pitchFamily="18" charset="0"/>
              <a:cs typeface="Times New Roman" pitchFamily="18" charset="0"/>
            </a:endParaRPr>
          </a:p>
          <a:p>
            <a:pPr>
              <a:buNone/>
            </a:pPr>
            <a:endParaRPr lang="en-IN" sz="3100" b="1" dirty="0" smtClean="0">
              <a:latin typeface="Times New Roman" pitchFamily="18" charset="0"/>
              <a:cs typeface="Times New Roman" pitchFamily="18" charset="0"/>
            </a:endParaRPr>
          </a:p>
          <a:p>
            <a:endParaRPr lang="en-IN" sz="3100" b="1" dirty="0" smtClean="0">
              <a:latin typeface="Times New Roman" pitchFamily="18" charset="0"/>
              <a:cs typeface="Times New Roman" pitchFamily="18" charset="0"/>
            </a:endParaRPr>
          </a:p>
          <a:p>
            <a:pPr>
              <a:buNone/>
            </a:pPr>
            <a:endParaRPr lang="en-IN" sz="3100" b="1" dirty="0" smtClean="0">
              <a:latin typeface="Times New Roman" pitchFamily="18" charset="0"/>
              <a:cs typeface="Times New Roman" pitchFamily="18" charset="0"/>
            </a:endParaRPr>
          </a:p>
          <a:p>
            <a:pPr>
              <a:lnSpc>
                <a:spcPct val="170000"/>
              </a:lnSpc>
              <a:buNone/>
            </a:pPr>
            <a:r>
              <a:rPr lang="en-IN" sz="3100" b="1" dirty="0" smtClean="0">
                <a:latin typeface="Times New Roman" pitchFamily="18" charset="0"/>
                <a:cs typeface="Times New Roman" pitchFamily="18" charset="0"/>
              </a:rPr>
              <a:t>Shuffle Function</a:t>
            </a:r>
          </a:p>
          <a:p>
            <a:pPr>
              <a:lnSpc>
                <a:spcPct val="170000"/>
              </a:lnSpc>
              <a:buNone/>
            </a:pPr>
            <a:r>
              <a:rPr lang="en-IN" sz="3100" dirty="0" smtClean="0">
                <a:latin typeface="Times New Roman" pitchFamily="18" charset="0"/>
                <a:cs typeface="Times New Roman" pitchFamily="18" charset="0"/>
              </a:rPr>
              <a:t>It is the second step in MapReduce Algorithm. Shuffle Function is also know as “Combine Function”.</a:t>
            </a:r>
          </a:p>
          <a:p>
            <a:pPr>
              <a:lnSpc>
                <a:spcPct val="170000"/>
              </a:lnSpc>
            </a:pPr>
            <a:r>
              <a:rPr lang="en-IN" sz="3100" dirty="0" smtClean="0">
                <a:latin typeface="Times New Roman" pitchFamily="18" charset="0"/>
                <a:cs typeface="Times New Roman" pitchFamily="18" charset="0"/>
              </a:rPr>
              <a:t>It performs the following two sub-steps.</a:t>
            </a:r>
            <a:endParaRPr lang="en-US" sz="3100" dirty="0" smtClean="0">
              <a:latin typeface="Times New Roman" pitchFamily="18" charset="0"/>
              <a:cs typeface="Times New Roman" pitchFamily="18" charset="0"/>
            </a:endParaRPr>
          </a:p>
          <a:p>
            <a:pPr lvl="1">
              <a:lnSpc>
                <a:spcPct val="170000"/>
              </a:lnSpc>
            </a:pPr>
            <a:r>
              <a:rPr lang="en-IN" sz="3100" dirty="0" smtClean="0">
                <a:latin typeface="Times New Roman" pitchFamily="18" charset="0"/>
                <a:cs typeface="Times New Roman" pitchFamily="18" charset="0"/>
              </a:rPr>
              <a:t>Merging</a:t>
            </a:r>
            <a:endParaRPr lang="en-US" sz="3100" dirty="0" smtClean="0">
              <a:latin typeface="Times New Roman" pitchFamily="18" charset="0"/>
              <a:cs typeface="Times New Roman" pitchFamily="18" charset="0"/>
            </a:endParaRPr>
          </a:p>
          <a:p>
            <a:pPr lvl="1">
              <a:lnSpc>
                <a:spcPct val="170000"/>
              </a:lnSpc>
            </a:pPr>
            <a:r>
              <a:rPr lang="en-IN" sz="3100" dirty="0" smtClean="0">
                <a:latin typeface="Times New Roman" pitchFamily="18" charset="0"/>
                <a:cs typeface="Times New Roman" pitchFamily="18" charset="0"/>
              </a:rPr>
              <a:t>Sorting</a:t>
            </a:r>
          </a:p>
          <a:p>
            <a:pPr>
              <a:lnSpc>
                <a:spcPct val="170000"/>
              </a:lnSpc>
            </a:pPr>
            <a:r>
              <a:rPr lang="en-IN" dirty="0" smtClean="0">
                <a:latin typeface="Times New Roman" pitchFamily="18" charset="0"/>
                <a:cs typeface="Times New Roman" pitchFamily="18" charset="0"/>
              </a:rPr>
              <a:t>It takes a list of outputs coming from “Map Function” and perform these two sub-steps on each and every key-value pair.</a:t>
            </a:r>
            <a:endParaRPr lang="en-US" dirty="0" smtClean="0">
              <a:latin typeface="Times New Roman" pitchFamily="18" charset="0"/>
              <a:cs typeface="Times New Roman" pitchFamily="18" charset="0"/>
            </a:endParaRPr>
          </a:p>
          <a:p>
            <a:pPr>
              <a:lnSpc>
                <a:spcPct val="170000"/>
              </a:lnSpc>
              <a:buNone/>
            </a:pPr>
            <a:endParaRPr lang="en-US" dirty="0" smtClean="0">
              <a:latin typeface="Times New Roman" pitchFamily="18" charset="0"/>
              <a:cs typeface="Times New Roman" pitchFamily="18" charset="0"/>
            </a:endParaRPr>
          </a:p>
          <a:p>
            <a:pPr>
              <a:buNone/>
            </a:pPr>
            <a:endParaRPr lang="en-US" sz="3100" dirty="0" smtClean="0">
              <a:latin typeface="Times New Roman" pitchFamily="18" charset="0"/>
              <a:cs typeface="Times New Roman" pitchFamily="18" charset="0"/>
            </a:endParaRPr>
          </a:p>
          <a:p>
            <a:pPr>
              <a:buNone/>
            </a:pPr>
            <a:r>
              <a:rPr lang="en-IN" sz="3100" dirty="0" smtClean="0">
                <a:latin typeface="Times New Roman" pitchFamily="18" charset="0"/>
                <a:cs typeface="Times New Roman" pitchFamily="18" charset="0"/>
              </a:rPr>
              <a:t> </a:t>
            </a:r>
            <a:endParaRPr lang="en-US" sz="3100" dirty="0" smtClean="0">
              <a:latin typeface="Times New Roman" pitchFamily="18" charset="0"/>
              <a:cs typeface="Times New Roman" pitchFamily="18" charset="0"/>
            </a:endParaRPr>
          </a:p>
          <a:p>
            <a:pPr>
              <a:buNone/>
            </a:pPr>
            <a:endParaRPr lang="en-US" dirty="0"/>
          </a:p>
        </p:txBody>
      </p:sp>
      <p:pic>
        <p:nvPicPr>
          <p:cNvPr id="4" name="Picture 3" descr="mapfunction-output"/>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524000" y="838200"/>
            <a:ext cx="6400800" cy="914400"/>
          </a:xfrm>
          <a:prstGeom prst="rect">
            <a:avLst/>
          </a:prstGeom>
          <a:noFill/>
          <a:ln>
            <a:noFill/>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6096000"/>
          </a:xfrm>
        </p:spPr>
        <p:txBody>
          <a:bodyPr/>
          <a:lstStyle/>
          <a:p>
            <a:pPr lvl="0">
              <a:lnSpc>
                <a:spcPct val="150000"/>
              </a:lnSpc>
            </a:pPr>
            <a:r>
              <a:rPr lang="en-IN" sz="2200" dirty="0" smtClean="0">
                <a:latin typeface="Times New Roman" pitchFamily="18" charset="0"/>
                <a:cs typeface="Times New Roman" pitchFamily="18" charset="0"/>
              </a:rPr>
              <a:t>Merging step combines all key-value pairs which have same keys (that is grouping key-value pairs by comparing “Key”). This step returns &lt;Key, List&lt;Value&gt;&gt;.</a:t>
            </a:r>
            <a:endParaRPr lang="en-US" sz="2200" dirty="0" smtClean="0">
              <a:latin typeface="Times New Roman" pitchFamily="18" charset="0"/>
              <a:cs typeface="Times New Roman" pitchFamily="18" charset="0"/>
            </a:endParaRPr>
          </a:p>
          <a:p>
            <a:pPr lvl="0">
              <a:lnSpc>
                <a:spcPct val="150000"/>
              </a:lnSpc>
            </a:pPr>
            <a:r>
              <a:rPr lang="en-IN" sz="2200" dirty="0" smtClean="0">
                <a:latin typeface="Times New Roman" pitchFamily="18" charset="0"/>
                <a:cs typeface="Times New Roman" pitchFamily="18" charset="0"/>
              </a:rPr>
              <a:t>Sorting step takes input from Merging step and sort all key-value pairs by using Keys. </a:t>
            </a:r>
          </a:p>
          <a:p>
            <a:pPr lvl="0">
              <a:lnSpc>
                <a:spcPct val="150000"/>
              </a:lnSpc>
            </a:pPr>
            <a:r>
              <a:rPr lang="en-IN" sz="2200" dirty="0" smtClean="0">
                <a:latin typeface="Times New Roman" pitchFamily="18" charset="0"/>
                <a:cs typeface="Times New Roman" pitchFamily="18" charset="0"/>
              </a:rPr>
              <a:t>This step also returns &lt;Key, List&lt;Value&gt;&gt; output but with sorted key-value pairs.</a:t>
            </a:r>
          </a:p>
          <a:p>
            <a:pPr>
              <a:lnSpc>
                <a:spcPct val="150000"/>
              </a:lnSpc>
            </a:pPr>
            <a:r>
              <a:rPr lang="en-IN" sz="2200" dirty="0" smtClean="0">
                <a:latin typeface="Times New Roman" pitchFamily="18" charset="0"/>
                <a:cs typeface="Times New Roman" pitchFamily="18" charset="0"/>
              </a:rPr>
              <a:t>Finally, Shuffle Function returns a list of &lt;Key, List&lt;Value&gt;&gt; sorted pairs to next step.</a:t>
            </a:r>
            <a:endParaRPr lang="en-US" sz="2200" dirty="0" smtClean="0">
              <a:latin typeface="Times New Roman" pitchFamily="18" charset="0"/>
              <a:cs typeface="Times New Roman" pitchFamily="18" charset="0"/>
            </a:endParaRPr>
          </a:p>
          <a:p>
            <a:pPr lvl="0"/>
            <a:endParaRPr lang="en-US" sz="2200"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943600"/>
          </a:xfrm>
        </p:spPr>
        <p:txBody>
          <a:bodyPr/>
          <a:lstStyle/>
          <a:p>
            <a:pPr>
              <a:buNone/>
            </a:pPr>
            <a:r>
              <a:rPr lang="en-US" dirty="0" smtClean="0"/>
              <a:t>Shared Disk:</a:t>
            </a:r>
          </a:p>
          <a:p>
            <a:pPr>
              <a:buNone/>
            </a:pPr>
            <a:endParaRPr lang="en-US" dirty="0" smtClean="0"/>
          </a:p>
          <a:p>
            <a:pPr>
              <a:buNone/>
            </a:pPr>
            <a:endParaRPr lang="en-US" dirty="0" smtClean="0"/>
          </a:p>
          <a:p>
            <a:pPr>
              <a:buNone/>
            </a:pPr>
            <a:endParaRPr lang="en-US" dirty="0"/>
          </a:p>
        </p:txBody>
      </p:sp>
      <p:sp>
        <p:nvSpPr>
          <p:cNvPr id="4" name="Rounded Rectangle 3"/>
          <p:cNvSpPr/>
          <p:nvPr/>
        </p:nvSpPr>
        <p:spPr>
          <a:xfrm>
            <a:off x="990600" y="1143000"/>
            <a:ext cx="838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3048000" y="1295400"/>
            <a:ext cx="838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38200" y="24384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895600" y="24384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6400800" y="1219200"/>
            <a:ext cx="838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248400" y="24384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Left-Right Arrow 13"/>
          <p:cNvSpPr/>
          <p:nvPr/>
        </p:nvSpPr>
        <p:spPr>
          <a:xfrm>
            <a:off x="533400" y="3505200"/>
            <a:ext cx="7924800" cy="9144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Magnetic Disk 14"/>
          <p:cNvSpPr/>
          <p:nvPr/>
        </p:nvSpPr>
        <p:spPr>
          <a:xfrm>
            <a:off x="990600" y="5181600"/>
            <a:ext cx="1295400" cy="762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Magnetic Disk 15"/>
          <p:cNvSpPr/>
          <p:nvPr/>
        </p:nvSpPr>
        <p:spPr>
          <a:xfrm>
            <a:off x="3048000" y="5181600"/>
            <a:ext cx="1295400" cy="762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6"/>
          <p:cNvSpPr/>
          <p:nvPr/>
        </p:nvSpPr>
        <p:spPr>
          <a:xfrm>
            <a:off x="6324600" y="5105400"/>
            <a:ext cx="1295400" cy="762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143000" y="1219200"/>
            <a:ext cx="533400" cy="369332"/>
          </a:xfrm>
          <a:prstGeom prst="rect">
            <a:avLst/>
          </a:prstGeom>
          <a:noFill/>
        </p:spPr>
        <p:txBody>
          <a:bodyPr wrap="square" rtlCol="0">
            <a:spAutoFit/>
          </a:bodyPr>
          <a:lstStyle/>
          <a:p>
            <a:r>
              <a:rPr lang="en-US" dirty="0" smtClean="0"/>
              <a:t>P1</a:t>
            </a:r>
            <a:endParaRPr lang="en-US" dirty="0"/>
          </a:p>
        </p:txBody>
      </p:sp>
      <p:sp>
        <p:nvSpPr>
          <p:cNvPr id="19" name="TextBox 18"/>
          <p:cNvSpPr txBox="1"/>
          <p:nvPr/>
        </p:nvSpPr>
        <p:spPr>
          <a:xfrm>
            <a:off x="3200400" y="1371600"/>
            <a:ext cx="457200" cy="369332"/>
          </a:xfrm>
          <a:prstGeom prst="rect">
            <a:avLst/>
          </a:prstGeom>
          <a:noFill/>
        </p:spPr>
        <p:txBody>
          <a:bodyPr wrap="square" rtlCol="0">
            <a:spAutoFit/>
          </a:bodyPr>
          <a:lstStyle/>
          <a:p>
            <a:r>
              <a:rPr lang="en-US" dirty="0" smtClean="0"/>
              <a:t>P2</a:t>
            </a:r>
            <a:endParaRPr lang="en-US" dirty="0"/>
          </a:p>
        </p:txBody>
      </p:sp>
      <p:sp>
        <p:nvSpPr>
          <p:cNvPr id="20" name="TextBox 19"/>
          <p:cNvSpPr txBox="1"/>
          <p:nvPr/>
        </p:nvSpPr>
        <p:spPr>
          <a:xfrm>
            <a:off x="6629400" y="1295400"/>
            <a:ext cx="501316" cy="369332"/>
          </a:xfrm>
          <a:prstGeom prst="rect">
            <a:avLst/>
          </a:prstGeom>
          <a:noFill/>
        </p:spPr>
        <p:txBody>
          <a:bodyPr wrap="square" rtlCol="0">
            <a:spAutoFit/>
          </a:bodyPr>
          <a:lstStyle/>
          <a:p>
            <a:r>
              <a:rPr lang="en-US" dirty="0" smtClean="0"/>
              <a:t>Pn</a:t>
            </a:r>
            <a:endParaRPr lang="en-US" dirty="0"/>
          </a:p>
        </p:txBody>
      </p:sp>
      <p:sp>
        <p:nvSpPr>
          <p:cNvPr id="21" name="TextBox 20"/>
          <p:cNvSpPr txBox="1"/>
          <p:nvPr/>
        </p:nvSpPr>
        <p:spPr>
          <a:xfrm>
            <a:off x="990600" y="2514600"/>
            <a:ext cx="1065125" cy="646331"/>
          </a:xfrm>
          <a:prstGeom prst="rect">
            <a:avLst/>
          </a:prstGeom>
          <a:noFill/>
        </p:spPr>
        <p:txBody>
          <a:bodyPr wrap="square" rtlCol="0">
            <a:spAutoFit/>
          </a:bodyPr>
          <a:lstStyle/>
          <a:p>
            <a:pPr algn="ctr"/>
            <a:r>
              <a:rPr lang="en-US" b="1" dirty="0" smtClean="0"/>
              <a:t>Local </a:t>
            </a:r>
          </a:p>
          <a:p>
            <a:pPr algn="ctr"/>
            <a:r>
              <a:rPr lang="en-US" b="1" dirty="0" smtClean="0"/>
              <a:t>Memory</a:t>
            </a:r>
            <a:endParaRPr lang="en-US" b="1" dirty="0"/>
          </a:p>
        </p:txBody>
      </p:sp>
      <p:sp>
        <p:nvSpPr>
          <p:cNvPr id="22" name="TextBox 21"/>
          <p:cNvSpPr txBox="1"/>
          <p:nvPr/>
        </p:nvSpPr>
        <p:spPr>
          <a:xfrm>
            <a:off x="3124200" y="2514600"/>
            <a:ext cx="1004827" cy="646331"/>
          </a:xfrm>
          <a:prstGeom prst="rect">
            <a:avLst/>
          </a:prstGeom>
          <a:noFill/>
        </p:spPr>
        <p:txBody>
          <a:bodyPr wrap="none" rtlCol="0">
            <a:spAutoFit/>
          </a:bodyPr>
          <a:lstStyle/>
          <a:p>
            <a:pPr algn="ctr"/>
            <a:r>
              <a:rPr lang="en-US" b="1" dirty="0" smtClean="0"/>
              <a:t>Local </a:t>
            </a:r>
          </a:p>
          <a:p>
            <a:pPr algn="ctr"/>
            <a:r>
              <a:rPr lang="en-US" b="1" dirty="0" smtClean="0"/>
              <a:t>Memory</a:t>
            </a:r>
            <a:endParaRPr lang="en-US" b="1" dirty="0"/>
          </a:p>
        </p:txBody>
      </p:sp>
      <p:sp>
        <p:nvSpPr>
          <p:cNvPr id="23" name="TextBox 22"/>
          <p:cNvSpPr txBox="1"/>
          <p:nvPr/>
        </p:nvSpPr>
        <p:spPr>
          <a:xfrm>
            <a:off x="6477000" y="2438400"/>
            <a:ext cx="1004827" cy="923330"/>
          </a:xfrm>
          <a:prstGeom prst="rect">
            <a:avLst/>
          </a:prstGeom>
          <a:noFill/>
        </p:spPr>
        <p:txBody>
          <a:bodyPr wrap="none" rtlCol="0">
            <a:spAutoFit/>
          </a:bodyPr>
          <a:lstStyle/>
          <a:p>
            <a:pPr algn="ctr"/>
            <a:r>
              <a:rPr lang="en-US" b="1" dirty="0" smtClean="0"/>
              <a:t>Local </a:t>
            </a:r>
          </a:p>
          <a:p>
            <a:pPr algn="ctr"/>
            <a:r>
              <a:rPr lang="en-US" b="1" dirty="0" smtClean="0"/>
              <a:t>Memory</a:t>
            </a:r>
          </a:p>
          <a:p>
            <a:endParaRPr lang="en-US" dirty="0"/>
          </a:p>
        </p:txBody>
      </p:sp>
      <p:pic>
        <p:nvPicPr>
          <p:cNvPr id="24" name="Picture 2"/>
          <p:cNvPicPr>
            <a:picLocks noChangeAspect="1" noChangeArrowheads="1"/>
          </p:cNvPicPr>
          <p:nvPr/>
        </p:nvPicPr>
        <p:blipFill>
          <a:blip r:embed="rId2" cstate="print"/>
          <a:srcRect/>
          <a:stretch>
            <a:fillRect/>
          </a:stretch>
        </p:blipFill>
        <p:spPr bwMode="auto">
          <a:xfrm>
            <a:off x="4876800" y="2590800"/>
            <a:ext cx="762000" cy="381000"/>
          </a:xfrm>
          <a:prstGeom prst="rect">
            <a:avLst/>
          </a:prstGeom>
          <a:noFill/>
          <a:ln w="9525">
            <a:noFill/>
            <a:miter lim="800000"/>
            <a:headEnd/>
            <a:tailEnd/>
          </a:ln>
        </p:spPr>
      </p:pic>
      <p:pic>
        <p:nvPicPr>
          <p:cNvPr id="25" name="Picture 2"/>
          <p:cNvPicPr>
            <a:picLocks noChangeAspect="1" noChangeArrowheads="1"/>
          </p:cNvPicPr>
          <p:nvPr/>
        </p:nvPicPr>
        <p:blipFill>
          <a:blip r:embed="rId2" cstate="print"/>
          <a:srcRect/>
          <a:stretch>
            <a:fillRect/>
          </a:stretch>
        </p:blipFill>
        <p:spPr bwMode="auto">
          <a:xfrm>
            <a:off x="4876800" y="5257800"/>
            <a:ext cx="762000" cy="381000"/>
          </a:xfrm>
          <a:prstGeom prst="rect">
            <a:avLst/>
          </a:prstGeom>
          <a:noFill/>
          <a:ln w="9525">
            <a:noFill/>
            <a:miter lim="800000"/>
            <a:headEnd/>
            <a:tailEnd/>
          </a:ln>
        </p:spPr>
      </p:pic>
      <p:sp>
        <p:nvSpPr>
          <p:cNvPr id="26" name="TextBox 25"/>
          <p:cNvSpPr txBox="1"/>
          <p:nvPr/>
        </p:nvSpPr>
        <p:spPr>
          <a:xfrm>
            <a:off x="2895600" y="3810000"/>
            <a:ext cx="2971800" cy="369332"/>
          </a:xfrm>
          <a:prstGeom prst="rect">
            <a:avLst/>
          </a:prstGeom>
          <a:noFill/>
        </p:spPr>
        <p:txBody>
          <a:bodyPr wrap="square" rtlCol="0">
            <a:spAutoFit/>
          </a:bodyPr>
          <a:lstStyle/>
          <a:p>
            <a:r>
              <a:rPr lang="en-US" b="1" dirty="0" smtClean="0"/>
              <a:t>Interconnection Network</a:t>
            </a:r>
            <a:endParaRPr lang="en-US" b="1" dirty="0"/>
          </a:p>
        </p:txBody>
      </p:sp>
      <p:cxnSp>
        <p:nvCxnSpPr>
          <p:cNvPr id="28" name="Straight Connector 27"/>
          <p:cNvCxnSpPr>
            <a:stCxn id="21" idx="2"/>
          </p:cNvCxnSpPr>
          <p:nvPr/>
        </p:nvCxnSpPr>
        <p:spPr>
          <a:xfrm>
            <a:off x="1523163" y="3160931"/>
            <a:ext cx="837" cy="57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5" idx="1"/>
          </p:cNvCxnSpPr>
          <p:nvPr/>
        </p:nvCxnSpPr>
        <p:spPr>
          <a:xfrm flipH="1">
            <a:off x="1638300" y="4191000"/>
            <a:ext cx="381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 idx="2"/>
          </p:cNvCxnSpPr>
          <p:nvPr/>
        </p:nvCxnSpPr>
        <p:spPr>
          <a:xfrm flipH="1">
            <a:off x="3429000" y="1905000"/>
            <a:ext cx="381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 idx="2"/>
            <a:endCxn id="6" idx="0"/>
          </p:cNvCxnSpPr>
          <p:nvPr/>
        </p:nvCxnSpPr>
        <p:spPr>
          <a:xfrm>
            <a:off x="1409700" y="1752600"/>
            <a:ext cx="76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8" idx="2"/>
          </p:cNvCxnSpPr>
          <p:nvPr/>
        </p:nvCxnSpPr>
        <p:spPr>
          <a:xfrm flipH="1">
            <a:off x="6781800" y="1828800"/>
            <a:ext cx="381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934200" y="3124200"/>
            <a:ext cx="76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6" idx="1"/>
          </p:cNvCxnSpPr>
          <p:nvPr/>
        </p:nvCxnSpPr>
        <p:spPr>
          <a:xfrm flipH="1">
            <a:off x="3695700" y="4191000"/>
            <a:ext cx="1905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1"/>
          </p:cNvCxnSpPr>
          <p:nvPr/>
        </p:nvCxnSpPr>
        <p:spPr>
          <a:xfrm flipH="1">
            <a:off x="6972300" y="4191000"/>
            <a:ext cx="2667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95400" y="5486400"/>
            <a:ext cx="588623" cy="369332"/>
          </a:xfrm>
          <a:prstGeom prst="rect">
            <a:avLst/>
          </a:prstGeom>
          <a:noFill/>
        </p:spPr>
        <p:txBody>
          <a:bodyPr wrap="none" rtlCol="0">
            <a:spAutoFit/>
          </a:bodyPr>
          <a:lstStyle/>
          <a:p>
            <a:r>
              <a:rPr lang="en-US" b="1" dirty="0" smtClean="0"/>
              <a:t>Disk</a:t>
            </a:r>
            <a:endParaRPr lang="en-US" b="1" dirty="0"/>
          </a:p>
        </p:txBody>
      </p:sp>
      <p:sp>
        <p:nvSpPr>
          <p:cNvPr id="55" name="TextBox 54"/>
          <p:cNvSpPr txBox="1"/>
          <p:nvPr/>
        </p:nvSpPr>
        <p:spPr>
          <a:xfrm>
            <a:off x="3276600" y="5486400"/>
            <a:ext cx="969623" cy="646331"/>
          </a:xfrm>
          <a:prstGeom prst="rect">
            <a:avLst/>
          </a:prstGeom>
          <a:noFill/>
        </p:spPr>
        <p:txBody>
          <a:bodyPr wrap="square" rtlCol="0">
            <a:spAutoFit/>
          </a:bodyPr>
          <a:lstStyle/>
          <a:p>
            <a:r>
              <a:rPr lang="en-US" b="1" dirty="0" smtClean="0"/>
              <a:t>Disk</a:t>
            </a:r>
          </a:p>
          <a:p>
            <a:endParaRPr lang="en-US" dirty="0"/>
          </a:p>
        </p:txBody>
      </p:sp>
      <p:sp>
        <p:nvSpPr>
          <p:cNvPr id="56" name="TextBox 55"/>
          <p:cNvSpPr txBox="1"/>
          <p:nvPr/>
        </p:nvSpPr>
        <p:spPr>
          <a:xfrm>
            <a:off x="6781800" y="5410200"/>
            <a:ext cx="588623" cy="646331"/>
          </a:xfrm>
          <a:prstGeom prst="rect">
            <a:avLst/>
          </a:prstGeom>
          <a:noFill/>
        </p:spPr>
        <p:txBody>
          <a:bodyPr wrap="none" rtlCol="0">
            <a:spAutoFit/>
          </a:bodyPr>
          <a:lstStyle/>
          <a:p>
            <a:r>
              <a:rPr lang="en-US" b="1" dirty="0" smtClean="0"/>
              <a:t>Disk</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534400" cy="5410200"/>
          </a:xfrm>
        </p:spPr>
        <p:txBody>
          <a:bodyPr/>
          <a:lstStyle/>
          <a:p>
            <a:pPr>
              <a:buNone/>
            </a:pPr>
            <a:endParaRPr lang="en-US" dirty="0" smtClean="0"/>
          </a:p>
          <a:p>
            <a:pPr>
              <a:buNone/>
            </a:pPr>
            <a:endParaRPr lang="en-US" dirty="0"/>
          </a:p>
        </p:txBody>
      </p:sp>
      <p:pic>
        <p:nvPicPr>
          <p:cNvPr id="13314" name="Picture 2" descr="https://cdn.journaldev.com/wp-content/uploads/2015/09/shuffle-function.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lstStyle/>
          <a:p>
            <a:pPr>
              <a:buNone/>
            </a:pPr>
            <a:r>
              <a:rPr lang="en-IN" b="1" dirty="0" smtClean="0"/>
              <a:t>MapReduce Second Step Output</a:t>
            </a:r>
            <a:endParaRPr lang="en-US" dirty="0" smtClean="0"/>
          </a:p>
          <a:p>
            <a:endParaRPr lang="en-US" dirty="0" smtClean="0"/>
          </a:p>
          <a:p>
            <a:endParaRPr lang="en-US" dirty="0" smtClean="0"/>
          </a:p>
          <a:p>
            <a:pPr>
              <a:lnSpc>
                <a:spcPct val="150000"/>
              </a:lnSpc>
              <a:buNone/>
            </a:pPr>
            <a:r>
              <a:rPr lang="en-IN" b="1" dirty="0" smtClean="0"/>
              <a:t>ReduceFunction:</a:t>
            </a:r>
            <a:r>
              <a:rPr lang="en-IN" dirty="0" smtClean="0"/>
              <a:t/>
            </a:r>
            <a:br>
              <a:rPr lang="en-IN" dirty="0" smtClean="0"/>
            </a:br>
            <a:r>
              <a:rPr lang="en-IN" sz="2200" dirty="0" smtClean="0"/>
              <a:t>It is the final step in MapReduce Algorithm. It performs only one step : Reduce step.</a:t>
            </a:r>
            <a:endParaRPr lang="en-US" sz="2200" dirty="0" smtClean="0"/>
          </a:p>
          <a:p>
            <a:pPr>
              <a:lnSpc>
                <a:spcPct val="150000"/>
              </a:lnSpc>
            </a:pPr>
            <a:r>
              <a:rPr lang="en-IN" sz="2200" dirty="0" smtClean="0"/>
              <a:t>It takes list of &lt;Key, List&lt;Value&gt;&gt; sorted pairs from Shuffle Function and perform reduce operation as shown below.</a:t>
            </a:r>
            <a:endParaRPr lang="en-US" sz="2200" dirty="0" smtClean="0"/>
          </a:p>
          <a:p>
            <a:pPr>
              <a:lnSpc>
                <a:spcPct val="150000"/>
              </a:lnSpc>
            </a:pPr>
            <a:endParaRPr lang="en-US" sz="2200" dirty="0"/>
          </a:p>
        </p:txBody>
      </p:sp>
      <p:pic>
        <p:nvPicPr>
          <p:cNvPr id="4" name="Picture 3" descr="shuffle-function-output"/>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524000" y="1219200"/>
            <a:ext cx="5791200" cy="990600"/>
          </a:xfrm>
          <a:prstGeom prst="rect">
            <a:avLst/>
          </a:prstGeom>
          <a:noFill/>
          <a:ln>
            <a:noFill/>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6019800"/>
          </a:xfrm>
        </p:spPr>
        <p:txBody>
          <a:bodyPr/>
          <a:lstStyle/>
          <a:p>
            <a:pPr>
              <a:buNone/>
            </a:pPr>
            <a:endParaRPr lang="en-US" dirty="0" smtClean="0"/>
          </a:p>
          <a:p>
            <a:pPr>
              <a:buNone/>
            </a:pPr>
            <a:endParaRPr lang="en-US" dirty="0"/>
          </a:p>
        </p:txBody>
      </p:sp>
      <p:pic>
        <p:nvPicPr>
          <p:cNvPr id="4" name="Picture 3" descr="reduce-function">
            <a:hlinkClick r:id="rId2"/>
          </p:cNvPr>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81000" y="0"/>
            <a:ext cx="8153400" cy="6553200"/>
          </a:xfrm>
          <a:prstGeom prst="rect">
            <a:avLst/>
          </a:prstGeom>
          <a:noFill/>
          <a:ln>
            <a:noFill/>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rmAutofit/>
          </a:bodyPr>
          <a:lstStyle/>
          <a:p>
            <a:pPr>
              <a:buNone/>
            </a:pPr>
            <a:r>
              <a:rPr lang="en-IN" b="1" dirty="0" smtClean="0"/>
              <a:t>MapReduce Final Step Output</a:t>
            </a:r>
          </a:p>
          <a:p>
            <a:pPr>
              <a:buNone/>
            </a:pPr>
            <a:endParaRPr lang="en-IN" b="1" dirty="0" smtClean="0"/>
          </a:p>
          <a:p>
            <a:pPr>
              <a:buNone/>
            </a:pPr>
            <a:endParaRPr lang="en-IN" b="1" dirty="0" smtClean="0"/>
          </a:p>
          <a:p>
            <a:pPr>
              <a:buNone/>
            </a:pPr>
            <a:endParaRPr lang="en-IN" b="1" dirty="0" smtClean="0"/>
          </a:p>
          <a:p>
            <a:pPr>
              <a:lnSpc>
                <a:spcPct val="150000"/>
              </a:lnSpc>
              <a:buNone/>
            </a:pPr>
            <a:r>
              <a:rPr lang="en-IN" sz="2000" b="1" dirty="0" smtClean="0">
                <a:latin typeface="Times New Roman" pitchFamily="18" charset="0"/>
                <a:cs typeface="Times New Roman" pitchFamily="18" charset="0"/>
              </a:rPr>
              <a:t>Problem Statement: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Count the number of occurrences of each word available in a DataSet.</a:t>
            </a:r>
            <a:endParaRPr lang="en-US" sz="2000" dirty="0" smtClean="0">
              <a:latin typeface="Times New Roman" pitchFamily="18" charset="0"/>
              <a:cs typeface="Times New Roman" pitchFamily="18" charset="0"/>
            </a:endParaRPr>
          </a:p>
          <a:p>
            <a:pPr>
              <a:lnSpc>
                <a:spcPct val="150000"/>
              </a:lnSpc>
              <a:buNone/>
            </a:pPr>
            <a:r>
              <a:rPr lang="en-IN" sz="2000" b="1" dirty="0" smtClean="0">
                <a:latin typeface="Times New Roman" pitchFamily="18" charset="0"/>
                <a:cs typeface="Times New Roman" pitchFamily="18" charset="0"/>
              </a:rPr>
              <a:t>Input DataSet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Please find our example Input DataSet file in below diagram. Just for simplicity, we are going to use simple small DataSet. However, Real-time applications use very huge amount of Data</a:t>
            </a:r>
            <a:endParaRPr lang="en-US" sz="2000" dirty="0">
              <a:latin typeface="Times New Roman" pitchFamily="18" charset="0"/>
              <a:cs typeface="Times New Roman" pitchFamily="18" charset="0"/>
            </a:endParaRPr>
          </a:p>
        </p:txBody>
      </p:sp>
      <p:pic>
        <p:nvPicPr>
          <p:cNvPr id="4" name="Picture 3" descr="reduce-function-output"/>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371600" y="1219200"/>
            <a:ext cx="6477000" cy="1066800"/>
          </a:xfrm>
          <a:prstGeom prst="rect">
            <a:avLst/>
          </a:prstGeom>
          <a:noFill/>
          <a:ln>
            <a:noFill/>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534400" cy="5410200"/>
          </a:xfrm>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FINAL RESULT</a:t>
            </a:r>
          </a:p>
          <a:p>
            <a:endParaRPr lang="en-US" dirty="0" smtClean="0"/>
          </a:p>
        </p:txBody>
      </p:sp>
      <p:pic>
        <p:nvPicPr>
          <p:cNvPr id="5" name="Picture 4" descr="wordcount-inputfile-content"/>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76400" y="533400"/>
            <a:ext cx="5715000" cy="3124200"/>
          </a:xfrm>
          <a:prstGeom prst="rect">
            <a:avLst/>
          </a:prstGeom>
          <a:noFill/>
          <a:ln>
            <a:noFill/>
          </a:ln>
        </p:spPr>
      </p:pic>
      <p:pic>
        <p:nvPicPr>
          <p:cNvPr id="6" name="Picture 5" descr="wordcount-final-output"/>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895600" y="4876800"/>
            <a:ext cx="3004012" cy="1447800"/>
          </a:xfrm>
          <a:prstGeom prst="rect">
            <a:avLst/>
          </a:prstGeom>
          <a:noFill/>
          <a:ln>
            <a:noFill/>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629400"/>
          </a:xfrm>
        </p:spPr>
        <p:txBody>
          <a:bodyPr>
            <a:normAutofit/>
          </a:bodyPr>
          <a:lstStyle/>
          <a:p>
            <a:pPr>
              <a:buNone/>
            </a:pPr>
            <a:r>
              <a:rPr lang="en-US" sz="2200" b="1" dirty="0" smtClean="0">
                <a:latin typeface="Times New Roman" pitchFamily="18" charset="0"/>
                <a:cs typeface="Times New Roman" pitchFamily="18" charset="0"/>
              </a:rPr>
              <a:t>MapReduce – Map Function (Split Step)</a:t>
            </a:r>
            <a:endParaRPr lang="en-US" sz="2200" dirty="0">
              <a:latin typeface="Times New Roman" pitchFamily="18" charset="0"/>
              <a:cs typeface="Times New Roman" pitchFamily="18" charset="0"/>
            </a:endParaRPr>
          </a:p>
        </p:txBody>
      </p:sp>
      <p:pic>
        <p:nvPicPr>
          <p:cNvPr id="8194" name="Picture 2" descr="https://cdn.journaldev.com/wp-content/uploads/2015/09/wordcount-mapping-split-step.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534400" cy="6629400"/>
          </a:xfrm>
        </p:spPr>
        <p:txBody>
          <a:bodyPr/>
          <a:lstStyle/>
          <a:p>
            <a:pPr>
              <a:buNone/>
            </a:pPr>
            <a:r>
              <a:rPr lang="en-US" sz="2200" b="1" dirty="0" smtClean="0">
                <a:latin typeface="Times New Roman" pitchFamily="18" charset="0"/>
                <a:cs typeface="Times New Roman" pitchFamily="18" charset="0"/>
              </a:rPr>
              <a:t>MapReduce – Map Function (Mapping Step)</a:t>
            </a:r>
            <a:endParaRPr lang="en-US" sz="2200" dirty="0" smtClean="0">
              <a:latin typeface="Times New Roman" pitchFamily="18" charset="0"/>
              <a:cs typeface="Times New Roman" pitchFamily="18" charset="0"/>
            </a:endParaRPr>
          </a:p>
          <a:p>
            <a:pPr>
              <a:buNone/>
            </a:pPr>
            <a:r>
              <a:rPr lang="en-US" dirty="0" smtClean="0">
                <a:hlinkClick r:id="rId2"/>
              </a:rPr>
              <a:t/>
            </a:r>
            <a:br>
              <a:rPr lang="en-US" dirty="0" smtClean="0">
                <a:hlinkClick r:id="rId2"/>
              </a:rPr>
            </a:br>
            <a:endParaRPr lang="en-US" dirty="0"/>
          </a:p>
        </p:txBody>
      </p:sp>
      <p:pic>
        <p:nvPicPr>
          <p:cNvPr id="7170" name="Picture 2" descr="https://cdn.journaldev.com/wp-content/uploads/2015/09/wordcount-mapping-mapping-step.png"/>
          <p:cNvPicPr>
            <a:picLocks noChangeAspect="1" noChangeArrowheads="1"/>
          </p:cNvPicPr>
          <p:nvPr/>
        </p:nvPicPr>
        <p:blipFill>
          <a:blip r:embed="rId3"/>
          <a:srcRect/>
          <a:stretch>
            <a:fillRect/>
          </a:stretch>
        </p:blipFill>
        <p:spPr bwMode="auto">
          <a:xfrm>
            <a:off x="0" y="609600"/>
            <a:ext cx="9144000" cy="6248400"/>
          </a:xfrm>
          <a:prstGeom prst="rect">
            <a:avLst/>
          </a:prstGeom>
          <a:noFill/>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172200"/>
          </a:xfrm>
        </p:spPr>
        <p:txBody>
          <a:bodyPr/>
          <a:lstStyle/>
          <a:p>
            <a:pPr>
              <a:buNone/>
            </a:pPr>
            <a:endParaRPr lang="en-US" dirty="0" smtClean="0"/>
          </a:p>
          <a:p>
            <a:pPr>
              <a:buNone/>
            </a:pPr>
            <a:endParaRPr lang="en-US" dirty="0"/>
          </a:p>
        </p:txBody>
      </p:sp>
      <p:pic>
        <p:nvPicPr>
          <p:cNvPr id="1026" name="Picture 2" descr="https://cdn.journaldev.com/wp-content/uploads/2015/09/wordcount-mapping-merge-step1.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6324600"/>
          </a:xfrm>
        </p:spPr>
        <p:txBody>
          <a:bodyPr/>
          <a:lstStyle/>
          <a:p>
            <a:pPr>
              <a:buNone/>
            </a:pPr>
            <a:endParaRPr lang="en-US" dirty="0" smtClean="0"/>
          </a:p>
          <a:p>
            <a:pPr>
              <a:buNone/>
            </a:pPr>
            <a:endParaRPr lang="en-US" dirty="0"/>
          </a:p>
        </p:txBody>
      </p:sp>
      <p:pic>
        <p:nvPicPr>
          <p:cNvPr id="6146" name="Picture 2" descr="https://cdn.journaldev.com/wp-content/uploads/2015/09/wordcount-mapping-merge-step2.png"/>
          <p:cNvPicPr>
            <a:picLocks noChangeAspect="1" noChangeArrowheads="1"/>
          </p:cNvPicPr>
          <p:nvPr/>
        </p:nvPicPr>
        <p:blipFill>
          <a:blip r:embed="rId2"/>
          <a:srcRect/>
          <a:stretch>
            <a:fillRect/>
          </a:stretch>
        </p:blipFill>
        <p:spPr bwMode="auto">
          <a:xfrm>
            <a:off x="152400" y="0"/>
            <a:ext cx="8991600" cy="6705600"/>
          </a:xfrm>
          <a:prstGeom prst="rect">
            <a:avLst/>
          </a:prstGeom>
          <a:noFill/>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200" b="1" dirty="0" smtClean="0">
                <a:latin typeface="Times New Roman" pitchFamily="18" charset="0"/>
                <a:cs typeface="Times New Roman" pitchFamily="18" charset="0"/>
              </a:rPr>
              <a:t>MapReduce – Shuffle Function (Sorting Step)</a:t>
            </a:r>
            <a:endParaRPr lang="en-US" sz="2200" dirty="0">
              <a:latin typeface="Times New Roman" pitchFamily="18" charset="0"/>
              <a:cs typeface="Times New Roman" pitchFamily="18" charset="0"/>
            </a:endParaRPr>
          </a:p>
        </p:txBody>
      </p:sp>
      <p:pic>
        <p:nvPicPr>
          <p:cNvPr id="5122" name="Picture 2" descr="https://cdn.journaldev.com/wp-content/uploads/2015/09/wordcount-mapping-sorting-step.png"/>
          <p:cNvPicPr>
            <a:picLocks noChangeAspect="1" noChangeArrowheads="1"/>
          </p:cNvPicPr>
          <p:nvPr/>
        </p:nvPicPr>
        <p:blipFill>
          <a:blip r:embed="rId2"/>
          <a:srcRect/>
          <a:stretch>
            <a:fillRect/>
          </a:stretch>
        </p:blipFill>
        <p:spPr bwMode="auto">
          <a:xfrm>
            <a:off x="152400" y="609600"/>
            <a:ext cx="8763000" cy="624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lvl="1" algn="just">
              <a:lnSpc>
                <a:spcPct val="200000"/>
              </a:lnSpc>
            </a:pPr>
            <a:r>
              <a:rPr lang="en-IN" sz="2000" b="1" dirty="0" smtClean="0">
                <a:latin typeface="Times New Roman" pitchFamily="18" charset="0"/>
                <a:cs typeface="Times New Roman" pitchFamily="18" charset="0"/>
              </a:rPr>
              <a:t>Shared disk </a:t>
            </a:r>
            <a:r>
              <a:rPr lang="en-IN" sz="2000" dirty="0" smtClean="0">
                <a:latin typeface="Times New Roman" pitchFamily="18" charset="0"/>
                <a:cs typeface="Times New Roman" pitchFamily="18" charset="0"/>
              </a:rPr>
              <a:t>is a loosely-coupled architecture optimized for applications that are inherently centralized and require high availability and performance. </a:t>
            </a:r>
          </a:p>
          <a:p>
            <a:pPr lvl="1" algn="just">
              <a:lnSpc>
                <a:spcPct val="200000"/>
              </a:lnSpc>
            </a:pPr>
            <a:r>
              <a:rPr lang="en-IN" sz="2000" dirty="0" smtClean="0">
                <a:latin typeface="Times New Roman" pitchFamily="18" charset="0"/>
                <a:cs typeface="Times New Roman" pitchFamily="18" charset="0"/>
              </a:rPr>
              <a:t>Each processor can access all disks directly, but each has its own private memory.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1190777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200" b="1" dirty="0" smtClean="0">
                <a:latin typeface="Times New Roman" pitchFamily="18" charset="0"/>
                <a:cs typeface="Times New Roman" pitchFamily="18" charset="0"/>
              </a:rPr>
              <a:t>MapReduce – Reduce Function (Reduce Step)</a:t>
            </a:r>
            <a:endParaRPr lang="en-US" sz="2200" dirty="0">
              <a:latin typeface="Times New Roman" pitchFamily="18" charset="0"/>
              <a:cs typeface="Times New Roman" pitchFamily="18" charset="0"/>
            </a:endParaRPr>
          </a:p>
        </p:txBody>
      </p:sp>
      <p:pic>
        <p:nvPicPr>
          <p:cNvPr id="4098" name="Picture 2" descr="https://cdn.journaldev.com/wp-content/uploads/2015/09/wordcount-mapping-reduce-step.png"/>
          <p:cNvPicPr>
            <a:picLocks noChangeAspect="1" noChangeArrowheads="1"/>
          </p:cNvPicPr>
          <p:nvPr/>
        </p:nvPicPr>
        <p:blipFill>
          <a:blip r:embed="rId2"/>
          <a:srcRect/>
          <a:stretch>
            <a:fillRect/>
          </a:stretch>
        </p:blipFill>
        <p:spPr bwMode="auto">
          <a:xfrm>
            <a:off x="0" y="381000"/>
            <a:ext cx="9144000" cy="6477000"/>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5800" y="1905000"/>
            <a:ext cx="7772400" cy="1981200"/>
          </a:xfrm>
        </p:spPr>
        <p:txBody>
          <a:bodyPr>
            <a:normAutofit/>
          </a:bodyPr>
          <a:lstStyle/>
          <a:p>
            <a:pPr algn="ctr"/>
            <a:r>
              <a:rPr lang="en-US" sz="3600" b="1" dirty="0" smtClean="0">
                <a:solidFill>
                  <a:schemeClr val="tx1"/>
                </a:solidFill>
              </a:rPr>
              <a:t>CS6005 –ADVANCED DATABASE SYSTEM</a:t>
            </a:r>
            <a:endParaRPr lang="en-US" sz="3600" b="1" dirty="0">
              <a:solidFill>
                <a:schemeClr val="tx1"/>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04800"/>
            <a:ext cx="8686800" cy="6324600"/>
          </a:xfrm>
        </p:spPr>
        <p:txBody>
          <a:bodyPr/>
          <a:lstStyle/>
          <a:p>
            <a:pPr marL="342900" lvl="1" indent="-342900">
              <a:buNone/>
            </a:pPr>
            <a:r>
              <a:rPr lang="en-US" sz="1800" dirty="0" smtClean="0"/>
              <a:t>       </a:t>
            </a:r>
          </a:p>
          <a:p>
            <a:pPr marL="342900" lvl="1" indent="-342900">
              <a:lnSpc>
                <a:spcPct val="200000"/>
              </a:lnSpc>
              <a:buNone/>
            </a:pPr>
            <a:r>
              <a:rPr lang="en-US" dirty="0" smtClean="0"/>
              <a:t> </a:t>
            </a:r>
            <a:r>
              <a:rPr lang="en-US" sz="2000" b="1" dirty="0" smtClean="0">
                <a:latin typeface="Times New Roman" pitchFamily="18" charset="0"/>
                <a:cs typeface="Times New Roman" pitchFamily="18" charset="0"/>
              </a:rPr>
              <a:t>PARALLEL DATABASE:</a:t>
            </a:r>
          </a:p>
          <a:p>
            <a:pPr marL="342900" lvl="1" indent="-342900">
              <a:lnSpc>
                <a:spcPct val="200000"/>
              </a:lnSpc>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 parallel database  seeks to improve performance through parallelization of various operations, such as loading data, building indexes and evaluating queries.</a:t>
            </a:r>
          </a:p>
          <a:p>
            <a:pPr marL="342900" lvl="1" indent="-342900">
              <a:lnSpc>
                <a:spcPct val="200000"/>
              </a:lnSpc>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DISTRIBUTED DATABASE:</a:t>
            </a:r>
          </a:p>
          <a:p>
            <a:pPr marL="342900" lvl="1" indent="-342900">
              <a:lnSpc>
                <a:spcPct val="200000"/>
              </a:lnSpc>
              <a:buNone/>
            </a:pP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 logically interrelated collection of shared data (and a description of this data), physically distributed over a computer network.</a:t>
            </a:r>
          </a:p>
          <a:p>
            <a:pPr marL="742950" lvl="2" indent="-342900">
              <a:lnSpc>
                <a:spcPct val="200000"/>
              </a:lnSpc>
              <a:buNone/>
            </a:pPr>
            <a:endParaRPr lang="en-US" sz="2000" dirty="0" smtClean="0">
              <a:latin typeface="Times New Roman" pitchFamily="18" charset="0"/>
              <a:cs typeface="Times New Roman" pitchFamily="18" charset="0"/>
            </a:endParaRPr>
          </a:p>
          <a:p>
            <a:pPr lvl="1">
              <a:lnSpc>
                <a:spcPct val="15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Active Database</a:t>
            </a:r>
            <a:endParaRPr lang="en-US" sz="3200" b="1" dirty="0"/>
          </a:p>
        </p:txBody>
      </p:sp>
      <p:sp>
        <p:nvSpPr>
          <p:cNvPr id="3" name="Content Placeholder 2"/>
          <p:cNvSpPr>
            <a:spLocks noGrp="1"/>
          </p:cNvSpPr>
          <p:nvPr>
            <p:ph idx="1"/>
          </p:nvPr>
        </p:nvSpPr>
        <p:spPr>
          <a:xfrm>
            <a:off x="228600" y="1295400"/>
            <a:ext cx="8458200" cy="5105400"/>
          </a:xfrm>
        </p:spPr>
        <p:txBody>
          <a:bodyPr/>
          <a:lstStyle/>
          <a:p>
            <a:pPr marL="0" indent="0" algn="just">
              <a:lnSpc>
                <a:spcPct val="200000"/>
              </a:lnSpc>
              <a:spcBef>
                <a:spcPts val="0"/>
              </a:spcBef>
              <a:buNone/>
            </a:pPr>
            <a:r>
              <a:rPr lang="en-US" sz="2000" dirty="0" smtClean="0">
                <a:latin typeface="Times New Roman" pitchFamily="18" charset="0"/>
                <a:cs typeface="Times New Roman" pitchFamily="18" charset="0"/>
              </a:rPr>
              <a:t>An active database is a </a:t>
            </a:r>
            <a:r>
              <a:rPr lang="en-US" sz="2000" dirty="0" smtClean="0">
                <a:latin typeface="Times New Roman" pitchFamily="18" charset="0"/>
                <a:cs typeface="Times New Roman" pitchFamily="18" charset="0"/>
                <a:hlinkClick r:id="rId3" tooltip="Database"/>
              </a:rPr>
              <a:t>database</a:t>
            </a:r>
            <a:r>
              <a:rPr lang="en-US" sz="2000" dirty="0" smtClean="0">
                <a:latin typeface="Times New Roman" pitchFamily="18" charset="0"/>
                <a:cs typeface="Times New Roman" pitchFamily="18" charset="0"/>
              </a:rPr>
              <a:t> that includes an </a:t>
            </a:r>
            <a:r>
              <a:rPr lang="en-US" sz="2000" dirty="0" smtClean="0">
                <a:latin typeface="Times New Roman" pitchFamily="18" charset="0"/>
                <a:cs typeface="Times New Roman" pitchFamily="18" charset="0"/>
                <a:hlinkClick r:id="rId4" tooltip="Event-driven architecture"/>
              </a:rPr>
              <a:t>event-driven architecture</a:t>
            </a:r>
            <a:r>
              <a:rPr lang="en-US" sz="2000" dirty="0" smtClean="0">
                <a:latin typeface="Times New Roman" pitchFamily="18" charset="0"/>
                <a:cs typeface="Times New Roman" pitchFamily="18" charset="0"/>
              </a:rPr>
              <a:t> (often in the form of </a:t>
            </a:r>
            <a:r>
              <a:rPr lang="en-US" sz="2000" dirty="0" smtClean="0">
                <a:latin typeface="Times New Roman" pitchFamily="18" charset="0"/>
                <a:cs typeface="Times New Roman" pitchFamily="18" charset="0"/>
                <a:hlinkClick r:id="rId5" tooltip="Event Condition Action"/>
              </a:rPr>
              <a:t>ECA rules</a:t>
            </a:r>
            <a:r>
              <a:rPr lang="en-US" sz="2000" dirty="0" smtClean="0">
                <a:latin typeface="Times New Roman" pitchFamily="18" charset="0"/>
                <a:cs typeface="Times New Roman" pitchFamily="18" charset="0"/>
              </a:rPr>
              <a:t>) which can respond to conditions both inside and outside the database. </a:t>
            </a:r>
          </a:p>
          <a:p>
            <a:pPr marL="0" indent="0" algn="just">
              <a:lnSpc>
                <a:spcPct val="200000"/>
              </a:lnSpc>
              <a:spcBef>
                <a:spcPts val="0"/>
              </a:spcBef>
              <a:buNone/>
            </a:pPr>
            <a:r>
              <a:rPr lang="en-US" sz="2000" dirty="0" smtClean="0">
                <a:latin typeface="Times New Roman" pitchFamily="18" charset="0"/>
                <a:cs typeface="Times New Roman" pitchFamily="18" charset="0"/>
              </a:rPr>
              <a:t>Possible uses include security monitoring, alerting, statistics gathering and authorization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Temporal database</a:t>
            </a:r>
            <a:br>
              <a:rPr lang="en-US" sz="3000" dirty="0" smtClean="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763000" cy="5638800"/>
          </a:xfrm>
        </p:spPr>
        <p:txBody>
          <a:bodyPr>
            <a:normAutofit/>
          </a:bodyPr>
          <a:lstStyle/>
          <a:p>
            <a:pPr marL="0" algn="just">
              <a:lnSpc>
                <a:spcPct val="150000"/>
              </a:lnSpc>
              <a:spcBef>
                <a:spcPts val="0"/>
              </a:spcBef>
            </a:pPr>
            <a:r>
              <a:rPr lang="en-US" sz="2000" dirty="0" smtClean="0">
                <a:latin typeface="Times New Roman" pitchFamily="18" charset="0"/>
                <a:cs typeface="Times New Roman" pitchFamily="18" charset="0"/>
              </a:rPr>
              <a:t>A temporal database stores data relating to time instances. </a:t>
            </a:r>
          </a:p>
          <a:p>
            <a:pPr marL="0" algn="just">
              <a:lnSpc>
                <a:spcPct val="150000"/>
              </a:lnSpc>
              <a:spcBef>
                <a:spcPts val="0"/>
              </a:spcBef>
            </a:pPr>
            <a:r>
              <a:rPr lang="en-US" sz="2000" dirty="0" smtClean="0">
                <a:latin typeface="Times New Roman" pitchFamily="18" charset="0"/>
                <a:cs typeface="Times New Roman" pitchFamily="18" charset="0"/>
              </a:rPr>
              <a:t>It offers temporal data types and stores information relating to past, present and future time. </a:t>
            </a:r>
          </a:p>
          <a:p>
            <a:pPr marL="0" algn="just">
              <a:lnSpc>
                <a:spcPct val="150000"/>
              </a:lnSpc>
              <a:spcBef>
                <a:spcPts val="0"/>
              </a:spcBef>
            </a:pPr>
            <a:r>
              <a:rPr lang="en-US" sz="2000" dirty="0" smtClean="0">
                <a:latin typeface="Times New Roman" pitchFamily="18" charset="0"/>
                <a:cs typeface="Times New Roman" pitchFamily="18" charset="0"/>
              </a:rPr>
              <a:t>The temporal database has two major notions or attributes. 1. valid time. 2. transaction time. </a:t>
            </a:r>
          </a:p>
          <a:p>
            <a:pPr marL="0" algn="just">
              <a:lnSpc>
                <a:spcPct val="150000"/>
              </a:lnSpc>
              <a:spcBef>
                <a:spcPts val="0"/>
              </a:spcBef>
            </a:pPr>
            <a:r>
              <a:rPr lang="en-US" sz="2000" dirty="0" smtClean="0">
                <a:latin typeface="Times New Roman" pitchFamily="18" charset="0"/>
                <a:cs typeface="Times New Roman" pitchFamily="18" charset="0"/>
              </a:rPr>
              <a:t>More specifically the temporal aspects usually include </a:t>
            </a:r>
            <a:r>
              <a:rPr lang="en-US" sz="2000" dirty="0" smtClean="0">
                <a:latin typeface="Times New Roman" pitchFamily="18" charset="0"/>
                <a:cs typeface="Times New Roman" pitchFamily="18" charset="0"/>
                <a:hlinkClick r:id="rId2" tooltip="Valid time"/>
              </a:rPr>
              <a:t>valid time</a:t>
            </a:r>
            <a:r>
              <a:rPr lang="en-US" sz="20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hlinkClick r:id="rId3" tooltip="Transaction time"/>
              </a:rPr>
              <a:t>transaction time</a:t>
            </a:r>
            <a:r>
              <a:rPr lang="en-US" sz="2000" dirty="0" smtClean="0">
                <a:latin typeface="Times New Roman" pitchFamily="18" charset="0"/>
                <a:cs typeface="Times New Roman" pitchFamily="18" charset="0"/>
              </a:rPr>
              <a:t>.</a:t>
            </a:r>
          </a:p>
          <a:p>
            <a:pPr marL="0" algn="just">
              <a:lnSpc>
                <a:spcPct val="150000"/>
              </a:lnSpc>
              <a:spcBef>
                <a:spcPts val="0"/>
              </a:spcBef>
              <a:buNone/>
            </a:pPr>
            <a:r>
              <a:rPr lang="en-US" sz="2000" dirty="0" smtClean="0">
                <a:latin typeface="Times New Roman" pitchFamily="18" charset="0"/>
                <a:cs typeface="Times New Roman" pitchFamily="18" charset="0"/>
              </a:rPr>
              <a:t> These attributes can be combined to form bitemporal data.</a:t>
            </a:r>
          </a:p>
          <a:p>
            <a:pPr marL="0" algn="just">
              <a:lnSpc>
                <a:spcPct val="150000"/>
              </a:lnSpc>
              <a:spcBef>
                <a:spcPts val="0"/>
              </a:spcBef>
            </a:pPr>
            <a:r>
              <a:rPr lang="en-US" sz="2000" dirty="0" smtClean="0">
                <a:latin typeface="Times New Roman" pitchFamily="18" charset="0"/>
                <a:cs typeface="Times New Roman" pitchFamily="18" charset="0"/>
              </a:rPr>
              <a:t>Valid time is the time period during which a fact is true in the real world.</a:t>
            </a:r>
          </a:p>
          <a:p>
            <a:pPr marL="0" algn="just">
              <a:lnSpc>
                <a:spcPct val="150000"/>
              </a:lnSpc>
              <a:spcBef>
                <a:spcPts val="0"/>
              </a:spcBef>
            </a:pPr>
            <a:r>
              <a:rPr lang="en-US" sz="2000" dirty="0" smtClean="0">
                <a:latin typeface="Times New Roman" pitchFamily="18" charset="0"/>
                <a:cs typeface="Times New Roman" pitchFamily="18" charset="0"/>
              </a:rPr>
              <a:t>Transaction time is the time period during which a fact stored in the database was known.</a:t>
            </a:r>
          </a:p>
          <a:p>
            <a:pPr marL="0" algn="just">
              <a:lnSpc>
                <a:spcPct val="150000"/>
              </a:lnSpc>
              <a:spcBef>
                <a:spcPts val="0"/>
              </a:spcBef>
            </a:pPr>
            <a:r>
              <a:rPr lang="en-US" sz="2000" dirty="0" smtClean="0">
                <a:latin typeface="Times New Roman" pitchFamily="18" charset="0"/>
                <a:cs typeface="Times New Roman" pitchFamily="18" charset="0"/>
              </a:rPr>
              <a:t>Bitemporal data combines both Valid and Transaction Time.</a:t>
            </a:r>
          </a:p>
          <a:p>
            <a:pPr>
              <a:buNone/>
            </a:pP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latin typeface="Times New Roman" pitchFamily="18" charset="0"/>
                <a:cs typeface="Times New Roman" pitchFamily="18" charset="0"/>
              </a:rPr>
              <a:t>Spatial database</a:t>
            </a:r>
            <a:br>
              <a:rPr lang="en-US" sz="3500" dirty="0" smtClean="0">
                <a:latin typeface="Times New Roman" pitchFamily="18" charset="0"/>
                <a:cs typeface="Times New Roman" pitchFamily="18" charset="0"/>
              </a:rPr>
            </a:br>
            <a:endParaRPr lang="en-US" sz="35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610600" cy="5410200"/>
          </a:xfrm>
        </p:spPr>
        <p:txBody>
          <a:bodyPr>
            <a:normAutofit/>
          </a:bodyPr>
          <a:lstStyle/>
          <a:p>
            <a:pPr marL="0" indent="0" algn="just">
              <a:lnSpc>
                <a:spcPct val="200000"/>
              </a:lnSpc>
              <a:spcBef>
                <a:spcPts val="0"/>
              </a:spcBef>
              <a:buNone/>
            </a:pPr>
            <a:r>
              <a:rPr lang="en-US" sz="2000" dirty="0" smtClean="0"/>
              <a:t>A </a:t>
            </a:r>
            <a:r>
              <a:rPr lang="en-US" sz="2000" b="1" dirty="0" smtClean="0"/>
              <a:t>spatial database</a:t>
            </a:r>
            <a:r>
              <a:rPr lang="en-US" sz="2000" dirty="0" smtClean="0"/>
              <a:t> is a </a:t>
            </a:r>
            <a:r>
              <a:rPr lang="en-US" sz="2000" dirty="0" smtClean="0">
                <a:hlinkClick r:id="rId2" tooltip="Database"/>
              </a:rPr>
              <a:t>database</a:t>
            </a:r>
            <a:r>
              <a:rPr lang="en-US" sz="2000" dirty="0" smtClean="0"/>
              <a:t> that is optimized for storing and querying data that represents objects defined in a </a:t>
            </a:r>
            <a:r>
              <a:rPr lang="en-US" sz="2000" b="1" dirty="0" smtClean="0"/>
              <a:t>geometric space</a:t>
            </a:r>
            <a:r>
              <a:rPr lang="en-US" sz="2000" dirty="0" smtClean="0"/>
              <a:t>.</a:t>
            </a:r>
          </a:p>
          <a:p>
            <a:pPr marL="0" indent="0" algn="just">
              <a:lnSpc>
                <a:spcPct val="200000"/>
              </a:lnSpc>
              <a:spcBef>
                <a:spcPts val="0"/>
              </a:spcBef>
              <a:buNone/>
            </a:pPr>
            <a:r>
              <a:rPr lang="en-US" sz="2000" dirty="0" smtClean="0"/>
              <a:t> Most spatial databases allow representing simple geometric objects such as points, lines and polygons. </a:t>
            </a:r>
          </a:p>
          <a:p>
            <a:pPr marL="0" indent="0" algn="just">
              <a:lnSpc>
                <a:spcPct val="200000"/>
              </a:lnSpc>
              <a:spcBef>
                <a:spcPts val="0"/>
              </a:spcBef>
              <a:buNone/>
            </a:pPr>
            <a:r>
              <a:rPr lang="en-US" sz="2000" dirty="0" smtClean="0"/>
              <a:t>Some spatial databases handle more complex structures such as 3D objects, topological coverages, linear networks, and </a:t>
            </a:r>
            <a:r>
              <a:rPr lang="en-US" sz="2000" dirty="0" smtClean="0">
                <a:hlinkClick r:id="rId3" tooltip="Triangulated irregular network"/>
              </a:rPr>
              <a:t>TINs</a:t>
            </a:r>
            <a:endParaRPr lang="en-US" sz="20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lnSpcReduction="10000"/>
          </a:bodyPr>
          <a:lstStyle/>
          <a:p>
            <a:pPr marL="0" indent="0" algn="just">
              <a:lnSpc>
                <a:spcPct val="200000"/>
              </a:lnSpc>
              <a:buNone/>
            </a:pPr>
            <a:r>
              <a:rPr lang="en-US" sz="2000" dirty="0">
                <a:latin typeface="Times New Roman" pitchFamily="18" charset="0"/>
                <a:cs typeface="Times New Roman" pitchFamily="18" charset="0"/>
              </a:rPr>
              <a:t>What is Apache Pig?</a:t>
            </a:r>
          </a:p>
          <a:p>
            <a:pPr lvl="1" algn="just">
              <a:lnSpc>
                <a:spcPct val="200000"/>
              </a:lnSpc>
            </a:pPr>
            <a:r>
              <a:rPr lang="en-US" sz="2000" dirty="0">
                <a:latin typeface="Times New Roman" pitchFamily="18" charset="0"/>
                <a:cs typeface="Times New Roman" pitchFamily="18" charset="0"/>
              </a:rPr>
              <a:t>Apache Pig is an abstraction over MapReduce</a:t>
            </a:r>
            <a:r>
              <a:rPr lang="en-US" sz="2000" dirty="0" smtClean="0">
                <a:latin typeface="Times New Roman" pitchFamily="18" charset="0"/>
                <a:cs typeface="Times New Roman" pitchFamily="18" charset="0"/>
              </a:rPr>
              <a:t>.</a:t>
            </a:r>
          </a:p>
          <a:p>
            <a:pPr lvl="1" algn="just">
              <a:lnSpc>
                <a:spcPct val="2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is a tool/platform which is used to analyze larger sets of data representing them as data flows. </a:t>
            </a:r>
            <a:endParaRPr lang="en-US" sz="2000" dirty="0" smtClean="0">
              <a:latin typeface="Times New Roman" pitchFamily="18" charset="0"/>
              <a:cs typeface="Times New Roman" pitchFamily="18" charset="0"/>
            </a:endParaRPr>
          </a:p>
          <a:p>
            <a:pPr lvl="1" algn="just">
              <a:lnSpc>
                <a:spcPct val="200000"/>
              </a:lnSpc>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generally used with </a:t>
            </a:r>
            <a:r>
              <a:rPr lang="en-US" sz="2000" b="1" dirty="0">
                <a:latin typeface="Times New Roman" pitchFamily="18" charset="0"/>
                <a:cs typeface="Times New Roman" pitchFamily="18" charset="0"/>
              </a:rPr>
              <a:t>Hadoop</a:t>
            </a:r>
            <a:r>
              <a:rPr lang="en-US" sz="2000" dirty="0">
                <a:latin typeface="Times New Roman" pitchFamily="18" charset="0"/>
                <a:cs typeface="Times New Roman" pitchFamily="18" charset="0"/>
              </a:rPr>
              <a:t>; we can perform all the data manipulation operations in Hadoop using Apache Pig</a:t>
            </a:r>
            <a:r>
              <a:rPr lang="en-US" sz="2000" dirty="0" smtClean="0">
                <a:latin typeface="Times New Roman" pitchFamily="18" charset="0"/>
                <a:cs typeface="Times New Roman" pitchFamily="18" charset="0"/>
              </a:rPr>
              <a:t>.</a:t>
            </a:r>
          </a:p>
          <a:p>
            <a:pPr lvl="1" algn="just">
              <a:lnSpc>
                <a:spcPct val="200000"/>
              </a:lnSpc>
            </a:pPr>
            <a:r>
              <a:rPr lang="en-US" sz="2000" dirty="0">
                <a:latin typeface="Times New Roman" pitchFamily="18" charset="0"/>
                <a:cs typeface="Times New Roman" pitchFamily="18" charset="0"/>
              </a:rPr>
              <a:t>To write data analysis programs, Pig provides a high-level language known </a:t>
            </a:r>
            <a:r>
              <a:rPr lang="en-US" sz="2000" dirty="0" smtClean="0">
                <a:latin typeface="Times New Roman" pitchFamily="18" charset="0"/>
                <a:cs typeface="Times New Roman" pitchFamily="18" charset="0"/>
              </a:rPr>
              <a:t>as </a:t>
            </a:r>
            <a:r>
              <a:rPr lang="en-US" sz="2000" b="1" dirty="0" smtClean="0">
                <a:latin typeface="Times New Roman" pitchFamily="18" charset="0"/>
                <a:cs typeface="Times New Roman" pitchFamily="18" charset="0"/>
              </a:rPr>
              <a:t>Pig </a:t>
            </a:r>
            <a:r>
              <a:rPr lang="en-US" sz="2000" b="1" dirty="0">
                <a:latin typeface="Times New Roman" pitchFamily="18" charset="0"/>
                <a:cs typeface="Times New Roman" pitchFamily="18" charset="0"/>
              </a:rPr>
              <a:t>Latin</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lgn="just">
              <a:lnSpc>
                <a:spcPct val="200000"/>
              </a:lnSpc>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language provides various operators using which programmers can develop their own functions for reading, writing, and processing data.</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275604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lvl="1" algn="just">
              <a:lnSpc>
                <a:spcPct val="300000"/>
              </a:lnSpc>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analyze data using </a:t>
            </a:r>
            <a:r>
              <a:rPr lang="en-US" sz="2000" b="1" dirty="0">
                <a:latin typeface="Times New Roman" pitchFamily="18" charset="0"/>
                <a:cs typeface="Times New Roman" pitchFamily="18" charset="0"/>
              </a:rPr>
              <a:t>Apache Pig</a:t>
            </a:r>
            <a:r>
              <a:rPr lang="en-US" sz="2000" dirty="0">
                <a:latin typeface="Times New Roman" pitchFamily="18" charset="0"/>
                <a:cs typeface="Times New Roman" pitchFamily="18" charset="0"/>
              </a:rPr>
              <a:t>, programmers need to write scripts using Pig Latin language. </a:t>
            </a:r>
            <a:endParaRPr lang="en-US" sz="2000" dirty="0" smtClean="0">
              <a:latin typeface="Times New Roman" pitchFamily="18" charset="0"/>
              <a:cs typeface="Times New Roman" pitchFamily="18" charset="0"/>
            </a:endParaRPr>
          </a:p>
          <a:p>
            <a:pPr lvl="1" algn="just">
              <a:lnSpc>
                <a:spcPct val="300000"/>
              </a:lnSpc>
            </a:pPr>
            <a:r>
              <a:rPr lang="en-US" sz="2000" dirty="0" smtClean="0">
                <a:latin typeface="Times New Roman" pitchFamily="18" charset="0"/>
                <a:cs typeface="Times New Roman" pitchFamily="18" charset="0"/>
              </a:rPr>
              <a:t>All </a:t>
            </a:r>
            <a:r>
              <a:rPr lang="en-US" sz="2000" dirty="0">
                <a:latin typeface="Times New Roman" pitchFamily="18" charset="0"/>
                <a:cs typeface="Times New Roman" pitchFamily="18" charset="0"/>
              </a:rPr>
              <a:t>these scripts are internally converted to Map and Reduce tasks</a:t>
            </a:r>
            <a:r>
              <a:rPr lang="en-US" sz="2000" dirty="0" smtClean="0">
                <a:latin typeface="Times New Roman" pitchFamily="18" charset="0"/>
                <a:cs typeface="Times New Roman" pitchFamily="18" charset="0"/>
              </a:rPr>
              <a:t>.</a:t>
            </a:r>
          </a:p>
          <a:p>
            <a:pPr lvl="1" algn="just">
              <a:lnSpc>
                <a:spcPct val="3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Apache Pig has a component known as </a:t>
            </a:r>
            <a:r>
              <a:rPr lang="en-US" sz="2000" b="1" dirty="0">
                <a:latin typeface="Times New Roman" pitchFamily="18" charset="0"/>
                <a:cs typeface="Times New Roman" pitchFamily="18" charset="0"/>
              </a:rPr>
              <a:t>Pig Engine</a:t>
            </a:r>
            <a:r>
              <a:rPr lang="en-US" sz="2000" dirty="0">
                <a:latin typeface="Times New Roman" pitchFamily="18" charset="0"/>
                <a:cs typeface="Times New Roman" pitchFamily="18" charset="0"/>
              </a:rPr>
              <a:t> that accepts the Pig Latin scripts as input and converts those scripts into MapReduce jobs.</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fontScale="92500"/>
          </a:bodyPr>
          <a:lstStyle/>
          <a:p>
            <a:pPr marL="0" indent="0">
              <a:lnSpc>
                <a:spcPct val="200000"/>
              </a:lnSpc>
              <a:buNone/>
            </a:pPr>
            <a:r>
              <a:rPr lang="en-US" sz="2000" b="1" dirty="0">
                <a:latin typeface="Times New Roman" pitchFamily="18" charset="0"/>
                <a:cs typeface="Times New Roman" pitchFamily="18" charset="0"/>
              </a:rPr>
              <a:t>Why Do We Need Apache Pig?</a:t>
            </a:r>
          </a:p>
          <a:p>
            <a:pPr marL="0" indent="0">
              <a:lnSpc>
                <a:spcPct val="200000"/>
              </a:lnSpc>
              <a:buNone/>
            </a:pPr>
            <a:r>
              <a:rPr lang="en-US" sz="2000" dirty="0" smtClean="0">
                <a:latin typeface="Times New Roman" pitchFamily="18" charset="0"/>
                <a:cs typeface="Times New Roman" pitchFamily="18" charset="0"/>
              </a:rPr>
              <a:t>Programmers </a:t>
            </a:r>
            <a:r>
              <a:rPr lang="en-US" sz="2000" dirty="0">
                <a:latin typeface="Times New Roman" pitchFamily="18" charset="0"/>
                <a:cs typeface="Times New Roman" pitchFamily="18" charset="0"/>
              </a:rPr>
              <a:t>who are not so good at Java normally used to struggle </a:t>
            </a:r>
            <a:r>
              <a:rPr lang="en-US" sz="2000" dirty="0" smtClean="0">
                <a:latin typeface="Times New Roman" pitchFamily="18" charset="0"/>
                <a:cs typeface="Times New Roman" pitchFamily="18" charset="0"/>
              </a:rPr>
              <a:t>working </a:t>
            </a:r>
            <a:r>
              <a:rPr lang="en-US" sz="2000" dirty="0">
                <a:latin typeface="Times New Roman" pitchFamily="18" charset="0"/>
                <a:cs typeface="Times New Roman" pitchFamily="18" charset="0"/>
              </a:rPr>
              <a:t>with Hadoop, especially while performing any MapReduce </a:t>
            </a:r>
            <a:r>
              <a:rPr lang="en-US" sz="2000" dirty="0" smtClean="0">
                <a:latin typeface="Times New Roman" pitchFamily="18" charset="0"/>
                <a:cs typeface="Times New Roman" pitchFamily="18" charset="0"/>
              </a:rPr>
              <a:t>tasks.</a:t>
            </a:r>
          </a:p>
          <a:p>
            <a:pPr marL="0" indent="0">
              <a:lnSpc>
                <a:spcPct val="20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Apache Pig is a </a:t>
            </a:r>
            <a:r>
              <a:rPr lang="en-US" sz="2000" dirty="0" smtClean="0">
                <a:latin typeface="Times New Roman" pitchFamily="18" charset="0"/>
                <a:cs typeface="Times New Roman" pitchFamily="18" charset="0"/>
              </a:rPr>
              <a:t>help </a:t>
            </a:r>
            <a:r>
              <a:rPr lang="en-US" sz="2000" dirty="0">
                <a:latin typeface="Times New Roman" pitchFamily="18" charset="0"/>
                <a:cs typeface="Times New Roman" pitchFamily="18" charset="0"/>
              </a:rPr>
              <a:t>for all such programmers</a:t>
            </a:r>
            <a:r>
              <a:rPr lang="en-US" sz="2000" dirty="0" smtClean="0">
                <a:latin typeface="Times New Roman" pitchFamily="18" charset="0"/>
                <a:cs typeface="Times New Roman" pitchFamily="18" charset="0"/>
              </a:rPr>
              <a:t>.</a:t>
            </a:r>
          </a:p>
          <a:p>
            <a:pPr lvl="1">
              <a:lnSpc>
                <a:spcPct val="200000"/>
              </a:lnSpc>
            </a:pPr>
            <a:r>
              <a:rPr lang="en-US" sz="2000" dirty="0">
                <a:latin typeface="Times New Roman" pitchFamily="18" charset="0"/>
                <a:cs typeface="Times New Roman" pitchFamily="18" charset="0"/>
              </a:rPr>
              <a:t>Using </a:t>
            </a:r>
            <a:r>
              <a:rPr lang="en-US" sz="2000" b="1" dirty="0">
                <a:latin typeface="Times New Roman" pitchFamily="18" charset="0"/>
                <a:cs typeface="Times New Roman" pitchFamily="18" charset="0"/>
              </a:rPr>
              <a:t>Pig Latin</a:t>
            </a:r>
            <a:r>
              <a:rPr lang="en-US" sz="2000" dirty="0">
                <a:latin typeface="Times New Roman" pitchFamily="18" charset="0"/>
                <a:cs typeface="Times New Roman" pitchFamily="18" charset="0"/>
              </a:rPr>
              <a:t>, programmers can perform MapReduce tasks easily without having to type complex codes in Java.</a:t>
            </a:r>
          </a:p>
          <a:p>
            <a:pPr lvl="1">
              <a:lnSpc>
                <a:spcPct val="200000"/>
              </a:lnSpc>
            </a:pPr>
            <a:r>
              <a:rPr lang="en-US" sz="2000" dirty="0">
                <a:latin typeface="Times New Roman" pitchFamily="18" charset="0"/>
                <a:cs typeface="Times New Roman" pitchFamily="18" charset="0"/>
              </a:rPr>
              <a:t>Apache Pig uses </a:t>
            </a:r>
            <a:r>
              <a:rPr lang="en-US" sz="2000" b="1" dirty="0">
                <a:latin typeface="Times New Roman" pitchFamily="18" charset="0"/>
                <a:cs typeface="Times New Roman" pitchFamily="18" charset="0"/>
              </a:rPr>
              <a:t>multi-query approach</a:t>
            </a:r>
            <a:r>
              <a:rPr lang="en-US" sz="2000" dirty="0">
                <a:latin typeface="Times New Roman" pitchFamily="18" charset="0"/>
                <a:cs typeface="Times New Roman" pitchFamily="18" charset="0"/>
              </a:rPr>
              <a:t>, thereby reducing the length of codes</a:t>
            </a:r>
            <a:r>
              <a:rPr lang="en-US" sz="2000" dirty="0" smtClean="0">
                <a:latin typeface="Times New Roman" pitchFamily="18" charset="0"/>
                <a:cs typeface="Times New Roman" pitchFamily="18" charset="0"/>
              </a:rPr>
              <a:t>.</a:t>
            </a:r>
          </a:p>
          <a:p>
            <a:pPr lvl="1">
              <a:lnSpc>
                <a:spcPct val="200000"/>
              </a:lnSpc>
            </a:pPr>
            <a:r>
              <a:rPr lang="en-US" sz="2000" dirty="0">
                <a:latin typeface="Times New Roman" pitchFamily="18" charset="0"/>
                <a:cs typeface="Times New Roman" pitchFamily="18" charset="0"/>
              </a:rPr>
              <a:t>For example, an operation that would require you to type 200 lines of code (</a:t>
            </a:r>
            <a:r>
              <a:rPr lang="en-US" sz="2000" dirty="0" err="1">
                <a:latin typeface="Times New Roman" pitchFamily="18" charset="0"/>
                <a:cs typeface="Times New Roman" pitchFamily="18" charset="0"/>
              </a:rPr>
              <a:t>LoC</a:t>
            </a:r>
            <a:r>
              <a:rPr lang="en-US" sz="2000" dirty="0">
                <a:latin typeface="Times New Roman" pitchFamily="18" charset="0"/>
                <a:cs typeface="Times New Roman" pitchFamily="18" charset="0"/>
              </a:rPr>
              <a:t>) in Java can be easily done by typing as less as just 10 </a:t>
            </a:r>
            <a:r>
              <a:rPr lang="en-US" sz="2000" dirty="0" err="1">
                <a:latin typeface="Times New Roman" pitchFamily="18" charset="0"/>
                <a:cs typeface="Times New Roman" pitchFamily="18" charset="0"/>
              </a:rPr>
              <a:t>LoC</a:t>
            </a:r>
            <a:r>
              <a:rPr lang="en-US" sz="2000" dirty="0">
                <a:latin typeface="Times New Roman" pitchFamily="18" charset="0"/>
                <a:cs typeface="Times New Roman" pitchFamily="18" charset="0"/>
              </a:rPr>
              <a:t> in Apache Pig. Ultimately Apache Pig reduces the development time by almost 16 times.</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lvl="1" algn="just">
              <a:lnSpc>
                <a:spcPct val="200000"/>
              </a:lnSpc>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Latin is </a:t>
            </a:r>
            <a:r>
              <a:rPr lang="en-US" sz="2000" b="1" dirty="0">
                <a:latin typeface="Times New Roman" pitchFamily="18" charset="0"/>
                <a:cs typeface="Times New Roman" pitchFamily="18" charset="0"/>
              </a:rPr>
              <a:t>SQL-like language</a:t>
            </a:r>
            <a:r>
              <a:rPr lang="en-US" sz="2000" dirty="0">
                <a:latin typeface="Times New Roman" pitchFamily="18" charset="0"/>
                <a:cs typeface="Times New Roman" pitchFamily="18" charset="0"/>
              </a:rPr>
              <a:t> and it is easy to learn Apache Pig when you are familiar with SQL</a:t>
            </a:r>
            <a:r>
              <a:rPr lang="en-US" sz="2000" dirty="0" smtClean="0">
                <a:latin typeface="Times New Roman" pitchFamily="18" charset="0"/>
                <a:cs typeface="Times New Roman" pitchFamily="18" charset="0"/>
              </a:rPr>
              <a:t>.</a:t>
            </a:r>
          </a:p>
          <a:p>
            <a:pPr lvl="1" algn="just">
              <a:lnSpc>
                <a:spcPct val="200000"/>
              </a:lnSpc>
            </a:pPr>
            <a:r>
              <a:rPr lang="en-US" sz="2000" dirty="0">
                <a:latin typeface="Times New Roman" pitchFamily="18" charset="0"/>
                <a:cs typeface="Times New Roman" pitchFamily="18" charset="0"/>
              </a:rPr>
              <a:t>Apache Pig provides many built-in operators to support data operations like joins, filters, ordering, etc. </a:t>
            </a:r>
            <a:endParaRPr lang="en-US" sz="2000" dirty="0" smtClean="0">
              <a:latin typeface="Times New Roman" pitchFamily="18" charset="0"/>
              <a:cs typeface="Times New Roman" pitchFamily="18" charset="0"/>
            </a:endParaRPr>
          </a:p>
          <a:p>
            <a:pPr lvl="1" algn="just">
              <a:lnSpc>
                <a:spcPct val="200000"/>
              </a:lnSpc>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addition, it also provides nested data types like tuples, bags, and maps that are missing from MapReduce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668963"/>
          </a:xfrm>
        </p:spPr>
        <p:txBody>
          <a:bodyPr>
            <a:normAutofit fontScale="92500" lnSpcReduction="20000"/>
          </a:bodyPr>
          <a:lstStyle/>
          <a:p>
            <a:pPr algn="just">
              <a:lnSpc>
                <a:spcPct val="150000"/>
              </a:lnSpc>
              <a:buNone/>
            </a:pPr>
            <a:r>
              <a:rPr lang="en-US" sz="2000" dirty="0" smtClean="0">
                <a:latin typeface="Times New Roman" pitchFamily="18" charset="0"/>
                <a:cs typeface="Times New Roman" pitchFamily="18" charset="0"/>
              </a:rPr>
              <a:t>Advantages: </a:t>
            </a:r>
          </a:p>
          <a:p>
            <a:pPr lvl="1" algn="just">
              <a:lnSpc>
                <a:spcPct val="150000"/>
              </a:lnSpc>
            </a:pPr>
            <a:r>
              <a:rPr lang="en-US" sz="2000" dirty="0" smtClean="0">
                <a:latin typeface="Times New Roman" pitchFamily="18" charset="0"/>
                <a:cs typeface="Times New Roman" pitchFamily="18" charset="0"/>
              </a:rPr>
              <a:t>Failure of any processors would not stop the entire system (Fault tolerance) </a:t>
            </a:r>
          </a:p>
          <a:p>
            <a:pPr lvl="1" algn="just">
              <a:lnSpc>
                <a:spcPct val="150000"/>
              </a:lnSpc>
            </a:pPr>
            <a:r>
              <a:rPr lang="en-US" sz="2000" dirty="0" smtClean="0">
                <a:latin typeface="Times New Roman" pitchFamily="18" charset="0"/>
                <a:cs typeface="Times New Roman" pitchFamily="18" charset="0"/>
              </a:rPr>
              <a:t>Interconnection to the memory is not a bottleneck. (It was bottleneck in Shared Memory architecture)</a:t>
            </a:r>
          </a:p>
          <a:p>
            <a:pPr lvl="1" algn="just">
              <a:lnSpc>
                <a:spcPct val="150000"/>
              </a:lnSpc>
            </a:pPr>
            <a:r>
              <a:rPr lang="en-US" sz="2000" dirty="0" smtClean="0">
                <a:latin typeface="Times New Roman" pitchFamily="18" charset="0"/>
                <a:cs typeface="Times New Roman" pitchFamily="18" charset="0"/>
              </a:rPr>
              <a:t> Support larger number of processors (when compared to Shared Memory architecture) </a:t>
            </a:r>
          </a:p>
          <a:p>
            <a:pPr algn="just">
              <a:lnSpc>
                <a:spcPct val="150000"/>
              </a:lnSpc>
              <a:buNone/>
            </a:pPr>
            <a:r>
              <a:rPr lang="en-US" sz="2000" dirty="0" smtClean="0">
                <a:latin typeface="Times New Roman" pitchFamily="18" charset="0"/>
                <a:cs typeface="Times New Roman" pitchFamily="18" charset="0"/>
              </a:rPr>
              <a:t>Disadvantages: </a:t>
            </a:r>
          </a:p>
          <a:p>
            <a:pPr lvl="1" algn="just">
              <a:lnSpc>
                <a:spcPct val="150000"/>
              </a:lnSpc>
            </a:pPr>
            <a:r>
              <a:rPr lang="en-US" sz="2000" dirty="0" smtClean="0">
                <a:latin typeface="Times New Roman" pitchFamily="18" charset="0"/>
                <a:cs typeface="Times New Roman" pitchFamily="18" charset="0"/>
              </a:rPr>
              <a:t>Interconnection to the disk is bottleneck as all processors share common disk setup.  </a:t>
            </a:r>
          </a:p>
          <a:p>
            <a:pPr lvl="1" algn="just">
              <a:lnSpc>
                <a:spcPct val="150000"/>
              </a:lnSpc>
            </a:pPr>
            <a:r>
              <a:rPr lang="en-US" sz="2000" dirty="0" smtClean="0">
                <a:latin typeface="Times New Roman" pitchFamily="18" charset="0"/>
                <a:cs typeface="Times New Roman" pitchFamily="18" charset="0"/>
              </a:rPr>
              <a:t>Inter-processor communication is slow. The reason is, all the processors have their own memory. Hence, the communication between processors need reading of data from other processors’ memory which needs additional software support.</a:t>
            </a:r>
          </a:p>
          <a:p>
            <a:pPr>
              <a:buNone/>
            </a:pP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gn="just">
              <a:lnSpc>
                <a:spcPct val="150000"/>
              </a:lnSpc>
              <a:buNone/>
            </a:pPr>
            <a:r>
              <a:rPr lang="en-US" sz="2000" b="1" dirty="0">
                <a:latin typeface="Times New Roman" pitchFamily="18" charset="0"/>
                <a:cs typeface="Times New Roman" pitchFamily="18" charset="0"/>
              </a:rPr>
              <a:t>Features of </a:t>
            </a:r>
            <a:r>
              <a:rPr lang="en-US" sz="2000" b="1" dirty="0" smtClean="0">
                <a:latin typeface="Times New Roman" pitchFamily="18" charset="0"/>
                <a:cs typeface="Times New Roman" pitchFamily="18" charset="0"/>
              </a:rPr>
              <a:t>Pig:</a:t>
            </a:r>
            <a:endParaRPr lang="en-US" sz="2000" b="1" dirty="0">
              <a:latin typeface="Times New Roman" pitchFamily="18" charset="0"/>
              <a:cs typeface="Times New Roman" pitchFamily="18" charset="0"/>
            </a:endParaRPr>
          </a:p>
          <a:p>
            <a:pPr lvl="1" algn="just">
              <a:lnSpc>
                <a:spcPct val="150000"/>
              </a:lnSpc>
            </a:pPr>
            <a:r>
              <a:rPr lang="en-US" sz="2000" dirty="0">
                <a:latin typeface="Times New Roman" pitchFamily="18" charset="0"/>
                <a:cs typeface="Times New Roman" pitchFamily="18" charset="0"/>
              </a:rPr>
              <a:t>Apache Pig comes with the following features −</a:t>
            </a:r>
          </a:p>
          <a:p>
            <a:pPr lvl="2" algn="just">
              <a:lnSpc>
                <a:spcPct val="150000"/>
              </a:lnSpc>
            </a:pPr>
            <a:r>
              <a:rPr lang="en-US" sz="2000" b="1" dirty="0">
                <a:latin typeface="Times New Roman" pitchFamily="18" charset="0"/>
                <a:cs typeface="Times New Roman" pitchFamily="18" charset="0"/>
              </a:rPr>
              <a:t>Rich set of operators</a:t>
            </a:r>
            <a:r>
              <a:rPr lang="en-US" sz="2000" dirty="0">
                <a:latin typeface="Times New Roman" pitchFamily="18" charset="0"/>
                <a:cs typeface="Times New Roman" pitchFamily="18" charset="0"/>
              </a:rPr>
              <a:t> − It provides many operators to perform operations like join, sort, filer, etc.</a:t>
            </a:r>
          </a:p>
          <a:p>
            <a:pPr lvl="2" algn="just">
              <a:lnSpc>
                <a:spcPct val="150000"/>
              </a:lnSpc>
            </a:pPr>
            <a:r>
              <a:rPr lang="en-US" sz="2000" b="1" dirty="0">
                <a:latin typeface="Times New Roman" pitchFamily="18" charset="0"/>
                <a:cs typeface="Times New Roman" pitchFamily="18" charset="0"/>
              </a:rPr>
              <a:t>Ease of programming</a:t>
            </a:r>
            <a:r>
              <a:rPr lang="en-US" sz="2000" dirty="0">
                <a:latin typeface="Times New Roman" pitchFamily="18" charset="0"/>
                <a:cs typeface="Times New Roman" pitchFamily="18" charset="0"/>
              </a:rPr>
              <a:t> − Pig Latin is similar to SQL and it is easy to write a Pig script if you are good at SQL.</a:t>
            </a:r>
          </a:p>
          <a:p>
            <a:pPr lvl="2" algn="just">
              <a:lnSpc>
                <a:spcPct val="150000"/>
              </a:lnSpc>
            </a:pPr>
            <a:r>
              <a:rPr lang="en-US" sz="2000" b="1" dirty="0">
                <a:latin typeface="Times New Roman" pitchFamily="18" charset="0"/>
                <a:cs typeface="Times New Roman" pitchFamily="18" charset="0"/>
              </a:rPr>
              <a:t>Optimization opportunities</a:t>
            </a:r>
            <a:r>
              <a:rPr lang="en-US" sz="2000" dirty="0">
                <a:latin typeface="Times New Roman" pitchFamily="18" charset="0"/>
                <a:cs typeface="Times New Roman" pitchFamily="18" charset="0"/>
              </a:rPr>
              <a:t> − The tasks in Apache Pig optimize their execution automatically, so the programmers need to focus only on semantics of the language</a:t>
            </a:r>
            <a:r>
              <a:rPr lang="en-US" sz="2000" dirty="0" smtClean="0">
                <a:latin typeface="Times New Roman" pitchFamily="18" charset="0"/>
                <a:cs typeface="Times New Roman" pitchFamily="18" charset="0"/>
              </a:rPr>
              <a:t>.</a:t>
            </a:r>
          </a:p>
          <a:p>
            <a:pPr lvl="2" algn="just">
              <a:lnSpc>
                <a:spcPct val="150000"/>
              </a:lnSpc>
            </a:pPr>
            <a:r>
              <a:rPr lang="en-US" sz="2000" b="1" dirty="0"/>
              <a:t>Extensibility</a:t>
            </a:r>
            <a:r>
              <a:rPr lang="en-US" sz="2000" dirty="0"/>
              <a:t> − Using the existing operators, users can develop their own functions to read, process, and write data.</a:t>
            </a:r>
            <a:endParaRPr lang="en-US" sz="2000" dirty="0">
              <a:latin typeface="Times New Roman" pitchFamily="18" charset="0"/>
              <a:cs typeface="Times New Roman"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lvl="1" algn="just">
              <a:lnSpc>
                <a:spcPct val="200000"/>
              </a:lnSpc>
            </a:pPr>
            <a:r>
              <a:rPr lang="en-US" sz="2000" b="1" dirty="0">
                <a:latin typeface="Times New Roman" pitchFamily="18" charset="0"/>
                <a:cs typeface="Times New Roman" pitchFamily="18" charset="0"/>
              </a:rPr>
              <a:t>UDF’s</a:t>
            </a:r>
            <a:r>
              <a:rPr lang="en-US" sz="2000" dirty="0">
                <a:latin typeface="Times New Roman" pitchFamily="18" charset="0"/>
                <a:cs typeface="Times New Roman" pitchFamily="18" charset="0"/>
              </a:rPr>
              <a:t> − Pig provides the facility to create </a:t>
            </a:r>
            <a:r>
              <a:rPr lang="en-US" sz="2000" b="1" dirty="0">
                <a:latin typeface="Times New Roman" pitchFamily="18" charset="0"/>
                <a:cs typeface="Times New Roman" pitchFamily="18" charset="0"/>
              </a:rPr>
              <a:t>User-defined Functions</a:t>
            </a:r>
            <a:r>
              <a:rPr lang="en-US" sz="2000" dirty="0">
                <a:latin typeface="Times New Roman" pitchFamily="18" charset="0"/>
                <a:cs typeface="Times New Roman" pitchFamily="18" charset="0"/>
              </a:rPr>
              <a:t> in other programming languages such as Java and invoke or embed them in Pig Scripts.</a:t>
            </a:r>
          </a:p>
          <a:p>
            <a:pPr lvl="1" algn="just">
              <a:lnSpc>
                <a:spcPct val="200000"/>
              </a:lnSpc>
            </a:pPr>
            <a:r>
              <a:rPr lang="en-US" sz="2000" b="1" dirty="0">
                <a:latin typeface="Times New Roman" pitchFamily="18" charset="0"/>
                <a:cs typeface="Times New Roman" pitchFamily="18" charset="0"/>
              </a:rPr>
              <a:t>Handles all kinds of data</a:t>
            </a:r>
            <a:r>
              <a:rPr lang="en-US" sz="2000" dirty="0">
                <a:latin typeface="Times New Roman" pitchFamily="18" charset="0"/>
                <a:cs typeface="Times New Roman" pitchFamily="18" charset="0"/>
              </a:rPr>
              <a:t> − Apache Pig analyzes all kinds of data, both structured as well as unstructured. It stores the results in HDFS.</a:t>
            </a:r>
          </a:p>
          <a:p>
            <a:pPr marL="0" indent="0" algn="just">
              <a:lnSpc>
                <a:spcPct val="20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lstStyle/>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4219298934"/>
              </p:ext>
            </p:extLst>
          </p:nvPr>
        </p:nvGraphicFramePr>
        <p:xfrm>
          <a:off x="152400" y="304800"/>
          <a:ext cx="8534400" cy="6172200"/>
        </p:xfrm>
        <a:graphic>
          <a:graphicData uri="http://schemas.openxmlformats.org/drawingml/2006/table">
            <a:tbl>
              <a:tblPr firstRow="1" bandRow="1">
                <a:tableStyleId>{5C22544A-7EE6-4342-B048-85BDC9FD1C3A}</a:tableStyleId>
              </a:tblPr>
              <a:tblGrid>
                <a:gridCol w="3923861"/>
                <a:gridCol w="4610539"/>
              </a:tblGrid>
              <a:tr h="446183">
                <a:tc>
                  <a:txBody>
                    <a:bodyPr/>
                    <a:lstStyle/>
                    <a:p>
                      <a:pPr algn="ctr"/>
                      <a:r>
                        <a:rPr lang="en-US" sz="1800" b="1" dirty="0" smtClean="0">
                          <a:latin typeface="Times New Roman" pitchFamily="18" charset="0"/>
                          <a:cs typeface="Times New Roman" pitchFamily="18" charset="0"/>
                        </a:rPr>
                        <a:t>Apache Pig </a:t>
                      </a:r>
                      <a:endParaRPr lang="en-US" dirty="0"/>
                    </a:p>
                  </a:txBody>
                  <a:tcPr/>
                </a:tc>
                <a:tc>
                  <a:txBody>
                    <a:bodyPr/>
                    <a:lstStyle/>
                    <a:p>
                      <a:pPr marL="0" indent="0" algn="ctr">
                        <a:buNone/>
                      </a:pPr>
                      <a:r>
                        <a:rPr lang="en-US" sz="1800" b="1" dirty="0" smtClean="0">
                          <a:latin typeface="Times New Roman" pitchFamily="18" charset="0"/>
                          <a:cs typeface="Times New Roman" pitchFamily="18" charset="0"/>
                        </a:rPr>
                        <a:t>MapReduce</a:t>
                      </a:r>
                      <a:endParaRPr lang="en-US" sz="1800" b="1" dirty="0">
                        <a:latin typeface="Times New Roman" pitchFamily="18" charset="0"/>
                        <a:cs typeface="Times New Roman" pitchFamily="18" charset="0"/>
                      </a:endParaRPr>
                    </a:p>
                  </a:txBody>
                  <a:tcPr/>
                </a:tc>
              </a:tr>
              <a:tr h="446183">
                <a:tc>
                  <a:txBody>
                    <a:bodyPr/>
                    <a:lstStyle/>
                    <a:p>
                      <a:r>
                        <a:rPr lang="en-US" sz="1800" b="0" i="0" kern="1200" dirty="0" smtClean="0">
                          <a:solidFill>
                            <a:schemeClr val="dk1"/>
                          </a:solidFill>
                          <a:effectLst/>
                          <a:latin typeface="Times New Roman" pitchFamily="18" charset="0"/>
                          <a:ea typeface="+mn-ea"/>
                          <a:cs typeface="Times New Roman" pitchFamily="18" charset="0"/>
                        </a:rPr>
                        <a:t>Apache Pig is a data flow language.</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MapReduce is a data processing paradigm.</a:t>
                      </a:r>
                      <a:endParaRPr lang="en-US" dirty="0">
                        <a:latin typeface="Times New Roman" pitchFamily="18" charset="0"/>
                        <a:cs typeface="Times New Roman" pitchFamily="18" charset="0"/>
                      </a:endParaRPr>
                    </a:p>
                  </a:txBody>
                  <a:tcPr/>
                </a:tc>
              </a:tr>
              <a:tr h="520547">
                <a:tc>
                  <a:txBody>
                    <a:bodyPr/>
                    <a:lstStyle/>
                    <a:p>
                      <a:pPr fontAlgn="t"/>
                      <a:r>
                        <a:rPr lang="en-US" dirty="0">
                          <a:effectLst/>
                          <a:latin typeface="Times New Roman" pitchFamily="18" charset="0"/>
                          <a:cs typeface="Times New Roman" pitchFamily="18" charset="0"/>
                        </a:rPr>
                        <a:t>It is a high level language.</a:t>
                      </a:r>
                    </a:p>
                  </a:txBody>
                  <a:tcPr marL="76200" marR="76200" marT="76200" marB="76200"/>
                </a:tc>
                <a:tc>
                  <a:txBody>
                    <a:bodyPr/>
                    <a:lstStyle/>
                    <a:p>
                      <a:pPr fontAlgn="t"/>
                      <a:r>
                        <a:rPr lang="en-US" dirty="0">
                          <a:effectLst/>
                          <a:latin typeface="Times New Roman" pitchFamily="18" charset="0"/>
                          <a:cs typeface="Times New Roman" pitchFamily="18" charset="0"/>
                        </a:rPr>
                        <a:t>MapReduce is low level and rigid.</a:t>
                      </a:r>
                    </a:p>
                  </a:txBody>
                  <a:tcPr marL="76200" marR="76200" marT="76200" marB="76200"/>
                </a:tc>
              </a:tr>
              <a:tr h="855184">
                <a:tc>
                  <a:txBody>
                    <a:bodyPr/>
                    <a:lstStyle/>
                    <a:p>
                      <a:pPr fontAlgn="t"/>
                      <a:r>
                        <a:rPr lang="en-US" dirty="0">
                          <a:effectLst/>
                          <a:latin typeface="Times New Roman" pitchFamily="18" charset="0"/>
                          <a:cs typeface="Times New Roman" pitchFamily="18" charset="0"/>
                        </a:rPr>
                        <a:t>Performing a Join operation in Apache Pig is pretty simple.</a:t>
                      </a:r>
                    </a:p>
                  </a:txBody>
                  <a:tcPr marL="76200" marR="76200" marT="76200" marB="76200"/>
                </a:tc>
                <a:tc>
                  <a:txBody>
                    <a:bodyPr/>
                    <a:lstStyle/>
                    <a:p>
                      <a:pPr fontAlgn="t"/>
                      <a:r>
                        <a:rPr lang="en-US" dirty="0">
                          <a:effectLst/>
                          <a:latin typeface="Times New Roman" pitchFamily="18" charset="0"/>
                          <a:cs typeface="Times New Roman" pitchFamily="18" charset="0"/>
                        </a:rPr>
                        <a:t>It is quite difficult in MapReduce to perform a Join operation between datasets.</a:t>
                      </a:r>
                    </a:p>
                  </a:txBody>
                  <a:tcPr marL="76200" marR="76200" marT="76200" marB="76200"/>
                </a:tc>
              </a:tr>
              <a:tr h="1189822">
                <a:tc>
                  <a:txBody>
                    <a:bodyPr/>
                    <a:lstStyle/>
                    <a:p>
                      <a:pPr fontAlgn="t"/>
                      <a:r>
                        <a:rPr lang="en-US" dirty="0">
                          <a:effectLst/>
                          <a:latin typeface="Times New Roman" pitchFamily="18" charset="0"/>
                          <a:cs typeface="Times New Roman" pitchFamily="18" charset="0"/>
                        </a:rPr>
                        <a:t>Any novice programmer with a basic knowledge of SQL can work conveniently with Apache Pig.</a:t>
                      </a:r>
                    </a:p>
                  </a:txBody>
                  <a:tcPr marL="76200" marR="76200" marT="76200" marB="76200"/>
                </a:tc>
                <a:tc>
                  <a:txBody>
                    <a:bodyPr/>
                    <a:lstStyle/>
                    <a:p>
                      <a:pPr fontAlgn="t"/>
                      <a:r>
                        <a:rPr lang="en-US" dirty="0">
                          <a:effectLst/>
                          <a:latin typeface="Times New Roman" pitchFamily="18" charset="0"/>
                          <a:cs typeface="Times New Roman" pitchFamily="18" charset="0"/>
                        </a:rPr>
                        <a:t>Exposure to Java is must to work with MapReduce.</a:t>
                      </a:r>
                    </a:p>
                  </a:txBody>
                  <a:tcPr marL="76200" marR="76200" marT="76200" marB="76200"/>
                </a:tc>
              </a:tr>
              <a:tr h="1189822">
                <a:tc>
                  <a:txBody>
                    <a:bodyPr/>
                    <a:lstStyle/>
                    <a:p>
                      <a:pPr fontAlgn="t"/>
                      <a:r>
                        <a:rPr lang="en-US" dirty="0">
                          <a:effectLst/>
                          <a:latin typeface="Times New Roman" pitchFamily="18" charset="0"/>
                          <a:cs typeface="Times New Roman" pitchFamily="18" charset="0"/>
                        </a:rPr>
                        <a:t>Apache Pig uses multi-query approach, thereby reducing the length of the codes to a great extent.</a:t>
                      </a:r>
                    </a:p>
                  </a:txBody>
                  <a:tcPr marL="76200" marR="76200" marT="76200" marB="76200"/>
                </a:tc>
                <a:tc>
                  <a:txBody>
                    <a:bodyPr/>
                    <a:lstStyle/>
                    <a:p>
                      <a:pPr fontAlgn="t"/>
                      <a:r>
                        <a:rPr lang="en-US" dirty="0">
                          <a:effectLst/>
                          <a:latin typeface="Times New Roman" pitchFamily="18" charset="0"/>
                          <a:cs typeface="Times New Roman" pitchFamily="18" charset="0"/>
                        </a:rPr>
                        <a:t>MapReduce will require almost 20 times more the number of lines to perform the same task.</a:t>
                      </a:r>
                    </a:p>
                  </a:txBody>
                  <a:tcPr marL="76200" marR="76200" marT="76200" marB="76200"/>
                </a:tc>
              </a:tr>
              <a:tr h="1524459">
                <a:tc>
                  <a:txBody>
                    <a:bodyPr/>
                    <a:lstStyle/>
                    <a:p>
                      <a:pPr fontAlgn="t"/>
                      <a:r>
                        <a:rPr lang="en-US" dirty="0">
                          <a:effectLst/>
                          <a:latin typeface="Times New Roman" pitchFamily="18" charset="0"/>
                          <a:cs typeface="Times New Roman" pitchFamily="18" charset="0"/>
                        </a:rPr>
                        <a:t>There is no need for compilation. On execution, every Apache Pig operator is converted internally into a MapReduce job.</a:t>
                      </a:r>
                    </a:p>
                  </a:txBody>
                  <a:tcPr marL="76200" marR="76200" marT="76200" marB="76200"/>
                </a:tc>
                <a:tc>
                  <a:txBody>
                    <a:bodyPr/>
                    <a:lstStyle/>
                    <a:p>
                      <a:pPr fontAlgn="t"/>
                      <a:r>
                        <a:rPr lang="en-US" dirty="0">
                          <a:effectLst/>
                          <a:latin typeface="Times New Roman" pitchFamily="18" charset="0"/>
                          <a:cs typeface="Times New Roman" pitchFamily="18" charset="0"/>
                        </a:rPr>
                        <a:t>MapReduce jobs have a long compilation process.</a:t>
                      </a:r>
                    </a:p>
                  </a:txBody>
                  <a:tcPr marL="76200" marR="76200" marT="76200" marB="76200"/>
                </a:tc>
              </a:tr>
            </a:tbl>
          </a:graphicData>
        </a:graphic>
      </p:graphicFrame>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buNone/>
            </a:pPr>
            <a:endParaRPr lang="en-US" dirty="0"/>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xmlns="" val="2258101681"/>
              </p:ext>
            </p:extLst>
          </p:nvPr>
        </p:nvGraphicFramePr>
        <p:xfrm>
          <a:off x="381000" y="457200"/>
          <a:ext cx="8534400" cy="6096001"/>
        </p:xfrm>
        <a:graphic>
          <a:graphicData uri="http://schemas.openxmlformats.org/drawingml/2006/table">
            <a:tbl>
              <a:tblPr/>
              <a:tblGrid>
                <a:gridCol w="4274276"/>
                <a:gridCol w="4260124"/>
              </a:tblGrid>
              <a:tr h="601014">
                <a:tc>
                  <a:txBody>
                    <a:bodyPr/>
                    <a:lstStyle/>
                    <a:p>
                      <a:pPr algn="ctr" fontAlgn="t"/>
                      <a:r>
                        <a:rPr lang="en-US" dirty="0">
                          <a:effectLst/>
                          <a:latin typeface="Times New Roman" pitchFamily="18" charset="0"/>
                          <a:cs typeface="Times New Roman" pitchFamily="18" charset="0"/>
                        </a:rPr>
                        <a:t>Pig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latin typeface="Times New Roman" pitchFamily="18" charset="0"/>
                          <a:cs typeface="Times New Roman" pitchFamily="18" charset="0"/>
                        </a:rPr>
                        <a:t>SQL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87381">
                <a:tc>
                  <a:txBody>
                    <a:bodyPr/>
                    <a:lstStyle/>
                    <a:p>
                      <a:pPr fontAlgn="t"/>
                      <a:r>
                        <a:rPr lang="en-US" dirty="0">
                          <a:effectLst/>
                          <a:latin typeface="Times New Roman" pitchFamily="18" charset="0"/>
                          <a:cs typeface="Times New Roman" pitchFamily="18" charset="0"/>
                        </a:rPr>
                        <a:t>Pig Latin is a </a:t>
                      </a:r>
                      <a:r>
                        <a:rPr lang="en-US" b="1" dirty="0">
                          <a:effectLst/>
                          <a:latin typeface="Times New Roman" pitchFamily="18" charset="0"/>
                          <a:cs typeface="Times New Roman" pitchFamily="18" charset="0"/>
                        </a:rPr>
                        <a:t>procedural</a:t>
                      </a:r>
                      <a:r>
                        <a:rPr lang="en-US" dirty="0">
                          <a:effectLst/>
                          <a:latin typeface="Times New Roman" pitchFamily="18" charset="0"/>
                          <a:cs typeface="Times New Roman" pitchFamily="18" charset="0"/>
                        </a:rPr>
                        <a:t>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Times New Roman" pitchFamily="18" charset="0"/>
                          <a:cs typeface="Times New Roman" pitchFamily="18" charset="0"/>
                        </a:rPr>
                        <a:t>SQL is a </a:t>
                      </a:r>
                      <a:r>
                        <a:rPr lang="en-US" b="1" dirty="0">
                          <a:effectLst/>
                          <a:latin typeface="Times New Roman" pitchFamily="18" charset="0"/>
                          <a:cs typeface="Times New Roman" pitchFamily="18" charset="0"/>
                        </a:rPr>
                        <a:t>declarative</a:t>
                      </a:r>
                      <a:r>
                        <a:rPr lang="en-US" dirty="0">
                          <a:effectLst/>
                          <a:latin typeface="Times New Roman" pitchFamily="18" charset="0"/>
                          <a:cs typeface="Times New Roman" pitchFamily="18" charset="0"/>
                        </a:rPr>
                        <a:t>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146479">
                <a:tc>
                  <a:txBody>
                    <a:bodyPr/>
                    <a:lstStyle/>
                    <a:p>
                      <a:pPr fontAlgn="t"/>
                      <a:r>
                        <a:rPr lang="en-US">
                          <a:effectLst/>
                          <a:latin typeface="Times New Roman" pitchFamily="18" charset="0"/>
                          <a:cs typeface="Times New Roman" pitchFamily="18" charset="0"/>
                        </a:rPr>
                        <a:t>In Apache Pig, </a:t>
                      </a:r>
                      <a:r>
                        <a:rPr lang="en-US" b="1">
                          <a:effectLst/>
                          <a:latin typeface="Times New Roman" pitchFamily="18" charset="0"/>
                          <a:cs typeface="Times New Roman" pitchFamily="18" charset="0"/>
                        </a:rPr>
                        <a:t>schema</a:t>
                      </a:r>
                      <a:r>
                        <a:rPr lang="en-US">
                          <a:effectLst/>
                          <a:latin typeface="Times New Roman" pitchFamily="18" charset="0"/>
                          <a:cs typeface="Times New Roman" pitchFamily="18" charset="0"/>
                        </a:rPr>
                        <a:t> is optional. We can store data without designing a schema (values are stored as $01, $02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Times New Roman" pitchFamily="18" charset="0"/>
                          <a:cs typeface="Times New Roman" pitchFamily="18" charset="0"/>
                        </a:rPr>
                        <a:t>Schema is mandatory in SQL.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381">
                <a:tc>
                  <a:txBody>
                    <a:bodyPr/>
                    <a:lstStyle/>
                    <a:p>
                      <a:pPr fontAlgn="t"/>
                      <a:r>
                        <a:rPr lang="en-US">
                          <a:effectLst/>
                          <a:latin typeface="Times New Roman" pitchFamily="18" charset="0"/>
                          <a:cs typeface="Times New Roman" pitchFamily="18" charset="0"/>
                        </a:rPr>
                        <a:t>The data model in Apache Pig is </a:t>
                      </a:r>
                      <a:r>
                        <a:rPr lang="en-US" b="1">
                          <a:effectLst/>
                          <a:latin typeface="Times New Roman" pitchFamily="18" charset="0"/>
                          <a:cs typeface="Times New Roman" pitchFamily="18" charset="0"/>
                        </a:rPr>
                        <a:t>nested relational</a:t>
                      </a:r>
                      <a:r>
                        <a:rPr lang="en-US">
                          <a:effectLst/>
                          <a:latin typeface="Times New Roman" pitchFamily="18" charset="0"/>
                          <a:cs typeface="Times New Roman" pitchFamily="18"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Times New Roman" pitchFamily="18" charset="0"/>
                          <a:cs typeface="Times New Roman" pitchFamily="18" charset="0"/>
                        </a:rPr>
                        <a:t>The data model used in SQL </a:t>
                      </a:r>
                      <a:r>
                        <a:rPr lang="en-US" b="1" dirty="0">
                          <a:effectLst/>
                          <a:latin typeface="Times New Roman" pitchFamily="18" charset="0"/>
                          <a:cs typeface="Times New Roman" pitchFamily="18" charset="0"/>
                        </a:rPr>
                        <a:t>is flat relational</a:t>
                      </a:r>
                      <a:r>
                        <a:rPr lang="en-US" dirty="0">
                          <a:effectLst/>
                          <a:latin typeface="Times New Roman" pitchFamily="18" charset="0"/>
                          <a:cs typeface="Times New Roman" pitchFamily="18"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73746">
                <a:tc>
                  <a:txBody>
                    <a:bodyPr/>
                    <a:lstStyle/>
                    <a:p>
                      <a:pPr fontAlgn="t"/>
                      <a:r>
                        <a:rPr lang="en-US" dirty="0">
                          <a:effectLst/>
                          <a:latin typeface="Times New Roman" pitchFamily="18" charset="0"/>
                          <a:cs typeface="Times New Roman" pitchFamily="18" charset="0"/>
                        </a:rPr>
                        <a:t>Apache Pig provides limited opportunity for </a:t>
                      </a:r>
                      <a:r>
                        <a:rPr lang="en-US" b="1" dirty="0">
                          <a:effectLst/>
                          <a:latin typeface="Times New Roman" pitchFamily="18" charset="0"/>
                          <a:cs typeface="Times New Roman" pitchFamily="18" charset="0"/>
                        </a:rPr>
                        <a:t>Query optimization</a:t>
                      </a:r>
                      <a:r>
                        <a:rPr lang="en-US" dirty="0">
                          <a:effectLst/>
                          <a:latin typeface="Times New Roman" pitchFamily="18" charset="0"/>
                          <a:cs typeface="Times New Roman" pitchFamily="18"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Times New Roman" pitchFamily="18" charset="0"/>
                          <a:cs typeface="Times New Roman" pitchFamily="18" charset="0"/>
                        </a:rPr>
                        <a:t>There is more opportunity for query optimization in SQL.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nSpc>
                <a:spcPct val="150000"/>
              </a:lnSpc>
              <a:buNone/>
            </a:pPr>
            <a:r>
              <a:rPr lang="en-US" sz="2000" b="1" dirty="0">
                <a:latin typeface="Times New Roman" pitchFamily="18" charset="0"/>
                <a:cs typeface="Times New Roman" pitchFamily="18" charset="0"/>
              </a:rPr>
              <a:t>In addition to above differences, Apache Pig Latin</a:t>
            </a:r>
          </a:p>
          <a:p>
            <a:pPr lvl="2">
              <a:lnSpc>
                <a:spcPct val="150000"/>
              </a:lnSpc>
            </a:pPr>
            <a:r>
              <a:rPr lang="en-US" sz="2000" dirty="0" smtClean="0">
                <a:latin typeface="Times New Roman" pitchFamily="18" charset="0"/>
                <a:cs typeface="Times New Roman" pitchFamily="18" charset="0"/>
              </a:rPr>
              <a:t>Allows </a:t>
            </a:r>
            <a:r>
              <a:rPr lang="en-US" sz="2000" dirty="0">
                <a:latin typeface="Times New Roman" pitchFamily="18" charset="0"/>
                <a:cs typeface="Times New Roman" pitchFamily="18" charset="0"/>
              </a:rPr>
              <a:t>splits in the pipeline.</a:t>
            </a:r>
          </a:p>
          <a:p>
            <a:pPr lvl="2">
              <a:lnSpc>
                <a:spcPct val="150000"/>
              </a:lnSpc>
            </a:pPr>
            <a:r>
              <a:rPr lang="en-US" sz="2000" dirty="0">
                <a:latin typeface="Times New Roman" pitchFamily="18" charset="0"/>
                <a:cs typeface="Times New Roman" pitchFamily="18" charset="0"/>
              </a:rPr>
              <a:t>Allows developers to store data anywhere in the pipeline.</a:t>
            </a:r>
          </a:p>
          <a:p>
            <a:pPr lvl="2">
              <a:lnSpc>
                <a:spcPct val="150000"/>
              </a:lnSpc>
            </a:pPr>
            <a:r>
              <a:rPr lang="en-US" sz="2000" dirty="0">
                <a:latin typeface="Times New Roman" pitchFamily="18" charset="0"/>
                <a:cs typeface="Times New Roman" pitchFamily="18" charset="0"/>
              </a:rPr>
              <a:t>Declares execution plans.</a:t>
            </a:r>
          </a:p>
          <a:p>
            <a:pPr lvl="2">
              <a:lnSpc>
                <a:spcPct val="150000"/>
              </a:lnSpc>
            </a:pPr>
            <a:r>
              <a:rPr lang="en-US" sz="2000" dirty="0">
                <a:latin typeface="Times New Roman" pitchFamily="18" charset="0"/>
                <a:cs typeface="Times New Roman" pitchFamily="18" charset="0"/>
              </a:rPr>
              <a:t>Provides operators to perform ETL (Extract, Transform, and Load) function</a:t>
            </a:r>
          </a:p>
          <a:p>
            <a:pPr marL="0" indent="0">
              <a:lnSpc>
                <a:spcPct val="150000"/>
              </a:lnSpc>
              <a:buNone/>
            </a:pPr>
            <a:r>
              <a:rPr lang="en-US" sz="2000" b="1" dirty="0">
                <a:latin typeface="Times New Roman" pitchFamily="18" charset="0"/>
                <a:cs typeface="Times New Roman" pitchFamily="18" charset="0"/>
              </a:rPr>
              <a:t>Applications of Apache Pig</a:t>
            </a:r>
          </a:p>
          <a:p>
            <a:pPr lvl="2" algn="just">
              <a:lnSpc>
                <a:spcPct val="150000"/>
              </a:lnSpc>
            </a:pPr>
            <a:r>
              <a:rPr lang="en-US" sz="2000" dirty="0">
                <a:latin typeface="Times New Roman" pitchFamily="18" charset="0"/>
                <a:cs typeface="Times New Roman" pitchFamily="18" charset="0"/>
              </a:rPr>
              <a:t>Apache Pig is generally used by data scientists for performing tasks involving ad-hoc processing and quick prototyping. </a:t>
            </a:r>
            <a:endParaRPr lang="en-US" sz="2000" dirty="0" smtClean="0">
              <a:latin typeface="Times New Roman" pitchFamily="18" charset="0"/>
              <a:cs typeface="Times New Roman" pitchFamily="18" charset="0"/>
            </a:endParaRPr>
          </a:p>
          <a:p>
            <a:pPr lvl="2" algn="just">
              <a:lnSpc>
                <a:spcPct val="150000"/>
              </a:lnSpc>
            </a:pPr>
            <a:r>
              <a:rPr lang="en-US" sz="2000" dirty="0" smtClean="0">
                <a:latin typeface="Times New Roman" pitchFamily="18" charset="0"/>
                <a:cs typeface="Times New Roman" pitchFamily="18" charset="0"/>
              </a:rPr>
              <a:t>Apache </a:t>
            </a:r>
            <a:r>
              <a:rPr lang="en-US" sz="2000" dirty="0">
                <a:latin typeface="Times New Roman" pitchFamily="18" charset="0"/>
                <a:cs typeface="Times New Roman" pitchFamily="18" charset="0"/>
              </a:rPr>
              <a:t>Pig is used t</a:t>
            </a:r>
            <a:r>
              <a:rPr lang="en-US" sz="2000" dirty="0" smtClean="0">
                <a:latin typeface="Times New Roman" pitchFamily="18" charset="0"/>
                <a:cs typeface="Times New Roman" pitchFamily="18" charset="0"/>
              </a:rPr>
              <a:t>o </a:t>
            </a:r>
            <a:r>
              <a:rPr lang="en-US" sz="2000" dirty="0">
                <a:latin typeface="Times New Roman" pitchFamily="18" charset="0"/>
                <a:cs typeface="Times New Roman" pitchFamily="18" charset="0"/>
              </a:rPr>
              <a:t>process huge data sources such as web logs.</a:t>
            </a:r>
          </a:p>
          <a:p>
            <a:pPr lvl="2" algn="just">
              <a:lnSpc>
                <a:spcPct val="150000"/>
              </a:lnSpc>
            </a:pPr>
            <a:r>
              <a:rPr lang="en-US" sz="2000" dirty="0">
                <a:latin typeface="Times New Roman" pitchFamily="18" charset="0"/>
                <a:cs typeface="Times New Roman" pitchFamily="18" charset="0"/>
              </a:rPr>
              <a:t>To perform data processing for search platforms.</a:t>
            </a:r>
          </a:p>
          <a:p>
            <a:pPr lvl="2" algn="just">
              <a:lnSpc>
                <a:spcPct val="150000"/>
              </a:lnSpc>
            </a:pPr>
            <a:r>
              <a:rPr lang="en-US" sz="2000" dirty="0">
                <a:latin typeface="Times New Roman" pitchFamily="18" charset="0"/>
                <a:cs typeface="Times New Roman" pitchFamily="18" charset="0"/>
              </a:rPr>
              <a:t>To process time sensitive data loads.</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nSpc>
                <a:spcPct val="150000"/>
              </a:lnSpc>
              <a:buNone/>
            </a:pPr>
            <a:r>
              <a:rPr lang="en-US" sz="2000" dirty="0">
                <a:latin typeface="Times New Roman" pitchFamily="18" charset="0"/>
                <a:cs typeface="Times New Roman" pitchFamily="18" charset="0"/>
              </a:rPr>
              <a:t>Apache Pig – History</a:t>
            </a:r>
          </a:p>
          <a:p>
            <a:pPr lvl="1">
              <a:lnSpc>
                <a:spcPct val="200000"/>
              </a:lnSpc>
            </a:pPr>
            <a:r>
              <a:rPr lang="en-US" sz="2000" dirty="0">
                <a:latin typeface="Times New Roman" pitchFamily="18" charset="0"/>
                <a:cs typeface="Times New Roman" pitchFamily="18" charset="0"/>
              </a:rPr>
              <a:t>In </a:t>
            </a:r>
            <a:r>
              <a:rPr lang="en-US" sz="2000" b="1" dirty="0">
                <a:latin typeface="Times New Roman" pitchFamily="18" charset="0"/>
                <a:cs typeface="Times New Roman" pitchFamily="18" charset="0"/>
              </a:rPr>
              <a:t>2006</a:t>
            </a:r>
            <a:r>
              <a:rPr lang="en-US" sz="2000" dirty="0">
                <a:latin typeface="Times New Roman" pitchFamily="18" charset="0"/>
                <a:cs typeface="Times New Roman" pitchFamily="18" charset="0"/>
              </a:rPr>
              <a:t>, Apache Pig was developed as a research project at Yahoo, especially to create and execute MapReduce jobs on every dataset</a:t>
            </a:r>
            <a:r>
              <a:rPr lang="en-US" sz="2000" dirty="0" smtClean="0">
                <a:latin typeface="Times New Roman" pitchFamily="18" charset="0"/>
                <a:cs typeface="Times New Roman" pitchFamily="18" charset="0"/>
              </a:rPr>
              <a:t>.</a:t>
            </a:r>
          </a:p>
          <a:p>
            <a:pPr lvl="1">
              <a:lnSpc>
                <a:spcPct val="2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a:t>
            </a:r>
            <a:r>
              <a:rPr lang="en-US" sz="2000" b="1" dirty="0">
                <a:latin typeface="Times New Roman" pitchFamily="18" charset="0"/>
                <a:cs typeface="Times New Roman" pitchFamily="18" charset="0"/>
              </a:rPr>
              <a:t>2007</a:t>
            </a:r>
            <a:r>
              <a:rPr lang="en-US" sz="2000" dirty="0">
                <a:latin typeface="Times New Roman" pitchFamily="18" charset="0"/>
                <a:cs typeface="Times New Roman" pitchFamily="18" charset="0"/>
              </a:rPr>
              <a:t>, Apache Pig was open sourced via Apache incubator. </a:t>
            </a:r>
            <a:endParaRPr lang="en-US" sz="2000" dirty="0" smtClean="0">
              <a:latin typeface="Times New Roman" pitchFamily="18" charset="0"/>
              <a:cs typeface="Times New Roman" pitchFamily="18" charset="0"/>
            </a:endParaRPr>
          </a:p>
          <a:p>
            <a:pPr lvl="1">
              <a:lnSpc>
                <a:spcPct val="200000"/>
              </a:lnSpc>
            </a:pPr>
            <a:r>
              <a:rPr lang="en-US" sz="2000" dirty="0" smtClean="0">
                <a:latin typeface="Times New Roman" pitchFamily="18" charset="0"/>
                <a:cs typeface="Times New Roman" pitchFamily="18" charset="0"/>
              </a:rPr>
              <a:t>In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2008</a:t>
            </a:r>
            <a:r>
              <a:rPr lang="en-US" sz="2000" dirty="0">
                <a:latin typeface="Times New Roman" pitchFamily="18" charset="0"/>
                <a:cs typeface="Times New Roman" pitchFamily="18" charset="0"/>
              </a:rPr>
              <a:t>, the first release of Apache Pig came out. </a:t>
            </a:r>
            <a:endParaRPr lang="en-US" sz="2000" dirty="0" smtClean="0">
              <a:latin typeface="Times New Roman" pitchFamily="18" charset="0"/>
              <a:cs typeface="Times New Roman" pitchFamily="18" charset="0"/>
            </a:endParaRPr>
          </a:p>
          <a:p>
            <a:pPr lvl="1">
              <a:lnSpc>
                <a:spcPct val="200000"/>
              </a:lnSpc>
            </a:pPr>
            <a:r>
              <a:rPr lang="en-US" sz="2000" dirty="0" smtClean="0">
                <a:latin typeface="Times New Roman" pitchFamily="18" charset="0"/>
                <a:cs typeface="Times New Roman" pitchFamily="18" charset="0"/>
              </a:rPr>
              <a:t>In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2010</a:t>
            </a:r>
            <a:r>
              <a:rPr lang="en-US" sz="2000" dirty="0">
                <a:latin typeface="Times New Roman" pitchFamily="18" charset="0"/>
                <a:cs typeface="Times New Roman" pitchFamily="18" charset="0"/>
              </a:rPr>
              <a:t>, Apache Pig graduated as an Apache top-level project.</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buNone/>
            </a:pPr>
            <a:r>
              <a:rPr lang="en-US" dirty="0"/>
              <a:t>Apache Pig - Architecture</a:t>
            </a:r>
          </a:p>
          <a:p>
            <a:pPr marL="0" indent="0">
              <a:buNone/>
            </a:pPr>
            <a:endParaRPr lang="en-US" dirty="0"/>
          </a:p>
        </p:txBody>
      </p:sp>
      <p:pic>
        <p:nvPicPr>
          <p:cNvPr id="3074" name="Picture 2" descr="C:\Users\jaadeesan\Downloads\apache_pig_architectur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838200"/>
            <a:ext cx="7162799" cy="60197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781800"/>
          </a:xfrm>
        </p:spPr>
        <p:txBody>
          <a:bodyPr>
            <a:noAutofit/>
          </a:bodyPr>
          <a:lstStyle/>
          <a:p>
            <a:pPr marL="0" indent="0">
              <a:lnSpc>
                <a:spcPct val="150000"/>
              </a:lnSpc>
              <a:buNone/>
            </a:pPr>
            <a:r>
              <a:rPr lang="en-US" sz="1800" b="1" dirty="0">
                <a:latin typeface="Times New Roman" pitchFamily="18" charset="0"/>
                <a:cs typeface="Times New Roman" pitchFamily="18" charset="0"/>
              </a:rPr>
              <a:t>Apache Pig </a:t>
            </a:r>
            <a:r>
              <a:rPr lang="en-US" sz="1800" b="1" dirty="0" smtClean="0">
                <a:latin typeface="Times New Roman" pitchFamily="18" charset="0"/>
                <a:cs typeface="Times New Roman" pitchFamily="18" charset="0"/>
              </a:rPr>
              <a:t>Components</a:t>
            </a:r>
            <a:r>
              <a:rPr lang="en-US" sz="1800" dirty="0" smtClean="0">
                <a:latin typeface="Times New Roman" pitchFamily="18" charset="0"/>
                <a:cs typeface="Times New Roman" pitchFamily="18" charset="0"/>
              </a:rPr>
              <a:t>:</a:t>
            </a:r>
          </a:p>
          <a:p>
            <a:pPr lvl="1">
              <a:lnSpc>
                <a:spcPct val="150000"/>
              </a:lnSpc>
            </a:pPr>
            <a:r>
              <a:rPr lang="en-US" sz="1800" dirty="0" smtClean="0">
                <a:latin typeface="Times New Roman" pitchFamily="18" charset="0"/>
                <a:cs typeface="Times New Roman" pitchFamily="18" charset="0"/>
              </a:rPr>
              <a:t>Parser.</a:t>
            </a:r>
            <a:endParaRPr lang="en-US" sz="1800" dirty="0">
              <a:latin typeface="Times New Roman" pitchFamily="18" charset="0"/>
              <a:cs typeface="Times New Roman" pitchFamily="18" charset="0"/>
            </a:endParaRPr>
          </a:p>
          <a:p>
            <a:pPr lvl="1">
              <a:lnSpc>
                <a:spcPct val="150000"/>
              </a:lnSpc>
            </a:pPr>
            <a:r>
              <a:rPr lang="en-US" sz="1800" dirty="0" smtClean="0">
                <a:latin typeface="Times New Roman" pitchFamily="18" charset="0"/>
                <a:cs typeface="Times New Roman" pitchFamily="18" charset="0"/>
              </a:rPr>
              <a:t>Optimizer.</a:t>
            </a:r>
            <a:endParaRPr lang="en-US" sz="1800" dirty="0">
              <a:latin typeface="Times New Roman" pitchFamily="18" charset="0"/>
              <a:cs typeface="Times New Roman" pitchFamily="18" charset="0"/>
            </a:endParaRPr>
          </a:p>
          <a:p>
            <a:pPr lvl="1">
              <a:lnSpc>
                <a:spcPct val="150000"/>
              </a:lnSpc>
            </a:pPr>
            <a:r>
              <a:rPr lang="en-US" sz="1800" dirty="0" smtClean="0">
                <a:latin typeface="Times New Roman" pitchFamily="18" charset="0"/>
                <a:cs typeface="Times New Roman" pitchFamily="18" charset="0"/>
              </a:rPr>
              <a:t>Compiler.</a:t>
            </a:r>
            <a:endParaRPr lang="en-US" sz="1800" dirty="0">
              <a:latin typeface="Times New Roman" pitchFamily="18" charset="0"/>
              <a:cs typeface="Times New Roman" pitchFamily="18" charset="0"/>
            </a:endParaRPr>
          </a:p>
          <a:p>
            <a:pPr lvl="1">
              <a:lnSpc>
                <a:spcPct val="150000"/>
              </a:lnSpc>
            </a:pPr>
            <a:r>
              <a:rPr lang="en-US" sz="1800" dirty="0">
                <a:latin typeface="Times New Roman" pitchFamily="18" charset="0"/>
                <a:cs typeface="Times New Roman" pitchFamily="18" charset="0"/>
              </a:rPr>
              <a:t>Execution </a:t>
            </a:r>
            <a:r>
              <a:rPr lang="en-US" sz="1800" dirty="0" smtClean="0">
                <a:latin typeface="Times New Roman" pitchFamily="18" charset="0"/>
                <a:cs typeface="Times New Roman" pitchFamily="18" charset="0"/>
              </a:rPr>
              <a:t>engine.</a:t>
            </a:r>
          </a:p>
          <a:p>
            <a:pPr marL="457200" lvl="1" indent="0">
              <a:lnSpc>
                <a:spcPct val="150000"/>
              </a:lnSpc>
              <a:buNone/>
            </a:pPr>
            <a:r>
              <a:rPr lang="en-US" sz="1800" b="1" dirty="0" smtClean="0">
                <a:latin typeface="Times New Roman" pitchFamily="18" charset="0"/>
                <a:cs typeface="Times New Roman" pitchFamily="18" charset="0"/>
              </a:rPr>
              <a:t>Parser:</a:t>
            </a:r>
          </a:p>
          <a:p>
            <a:pPr lvl="1" algn="just">
              <a:lnSpc>
                <a:spcPct val="200000"/>
              </a:lnSpc>
            </a:pPr>
            <a:r>
              <a:rPr lang="en-US" sz="1800" dirty="0" smtClean="0">
                <a:latin typeface="Times New Roman" pitchFamily="18" charset="0"/>
                <a:cs typeface="Times New Roman" pitchFamily="18" charset="0"/>
              </a:rPr>
              <a:t>Initially the Pig Scripts are handled by the Parser. </a:t>
            </a:r>
          </a:p>
          <a:p>
            <a:pPr lvl="1" algn="just">
              <a:lnSpc>
                <a:spcPct val="200000"/>
              </a:lnSpc>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checks the syntax of the script, does type checking, and other miscellaneous checks. </a:t>
            </a:r>
            <a:endParaRPr lang="en-US" sz="1800" dirty="0" smtClean="0">
              <a:latin typeface="Times New Roman" pitchFamily="18" charset="0"/>
              <a:cs typeface="Times New Roman" pitchFamily="18" charset="0"/>
            </a:endParaRPr>
          </a:p>
          <a:p>
            <a:pPr lvl="1" algn="just">
              <a:lnSpc>
                <a:spcPct val="20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output of the parser will be a </a:t>
            </a:r>
            <a:r>
              <a:rPr lang="en-US" sz="1800" b="1" dirty="0">
                <a:latin typeface="Times New Roman" pitchFamily="18" charset="0"/>
                <a:cs typeface="Times New Roman" pitchFamily="18" charset="0"/>
              </a:rPr>
              <a:t>DAG (directed acyclic graph),</a:t>
            </a:r>
            <a:r>
              <a:rPr lang="en-US" sz="1800" dirty="0">
                <a:latin typeface="Times New Roman" pitchFamily="18" charset="0"/>
                <a:cs typeface="Times New Roman" pitchFamily="18" charset="0"/>
              </a:rPr>
              <a:t> which represents the Pig Latin statements and logical operators</a:t>
            </a:r>
            <a:r>
              <a:rPr lang="en-US" sz="1800" dirty="0" smtClean="0">
                <a:latin typeface="Times New Roman" pitchFamily="18" charset="0"/>
                <a:cs typeface="Times New Roman" pitchFamily="18" charset="0"/>
              </a:rPr>
              <a:t>.</a:t>
            </a:r>
          </a:p>
          <a:p>
            <a:pPr lvl="1" algn="just">
              <a:lnSpc>
                <a:spcPct val="200000"/>
              </a:lnSpc>
            </a:pPr>
            <a:r>
              <a:rPr lang="en-US" sz="1800" dirty="0"/>
              <a:t>In the DAG, the logical operators of the script are represented as the nodes and the data flows are represented as edges.</a:t>
            </a:r>
            <a:endParaRPr lang="en-US" sz="1800" dirty="0">
              <a:latin typeface="Times New Roman" pitchFamily="18" charset="0"/>
              <a:cs typeface="Times New Roman" pitchFamily="18" charset="0"/>
            </a:endParaRPr>
          </a:p>
          <a:p>
            <a:pPr marL="57150" indent="0" algn="just">
              <a:lnSpc>
                <a:spcPct val="200000"/>
              </a:lnSpc>
              <a:buNone/>
            </a:pPr>
            <a:endParaRPr lang="en-US" sz="1800" dirty="0">
              <a:latin typeface="Times New Roman" pitchFamily="18" charset="0"/>
              <a:cs typeface="Times New Roman" pitchFamily="18" charset="0"/>
            </a:endParaRPr>
          </a:p>
          <a:p>
            <a:pPr marL="0" indent="0" algn="just">
              <a:lnSpc>
                <a:spcPct val="20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gn="just">
              <a:lnSpc>
                <a:spcPct val="150000"/>
              </a:lnSpc>
              <a:buNone/>
            </a:pPr>
            <a:r>
              <a:rPr lang="en-US" sz="2000" b="1" dirty="0">
                <a:latin typeface="Times New Roman" pitchFamily="18" charset="0"/>
                <a:cs typeface="Times New Roman" pitchFamily="18" charset="0"/>
              </a:rPr>
              <a:t>Optimizer</a:t>
            </a:r>
          </a:p>
          <a:p>
            <a:pPr lvl="1" algn="just">
              <a:lnSpc>
                <a:spcPct val="150000"/>
              </a:lnSpc>
            </a:pPr>
            <a:r>
              <a:rPr lang="en-US" sz="2000" dirty="0">
                <a:latin typeface="Times New Roman" pitchFamily="18" charset="0"/>
                <a:cs typeface="Times New Roman" pitchFamily="18" charset="0"/>
              </a:rPr>
              <a:t>The logical plan (DAG) is passed to the logical optimizer, which carries out the logical optimizations such as projection and pushdown.</a:t>
            </a:r>
          </a:p>
          <a:p>
            <a:pPr marL="0" indent="0" algn="just">
              <a:lnSpc>
                <a:spcPct val="150000"/>
              </a:lnSpc>
              <a:buNone/>
            </a:pPr>
            <a:r>
              <a:rPr lang="en-US" sz="2000" b="1" dirty="0">
                <a:latin typeface="Times New Roman" pitchFamily="18" charset="0"/>
                <a:cs typeface="Times New Roman" pitchFamily="18" charset="0"/>
              </a:rPr>
              <a:t>Compiler</a:t>
            </a:r>
          </a:p>
          <a:p>
            <a:pPr lvl="1" algn="just">
              <a:lnSpc>
                <a:spcPct val="150000"/>
              </a:lnSpc>
            </a:pPr>
            <a:r>
              <a:rPr lang="en-US" sz="2000" dirty="0">
                <a:latin typeface="Times New Roman" pitchFamily="18" charset="0"/>
                <a:cs typeface="Times New Roman" pitchFamily="18" charset="0"/>
              </a:rPr>
              <a:t>The compiler compiles the optimized logical plan into a series of MapReduce jobs.</a:t>
            </a:r>
          </a:p>
          <a:p>
            <a:pPr marL="0" indent="0" algn="just">
              <a:lnSpc>
                <a:spcPct val="150000"/>
              </a:lnSpc>
              <a:buNone/>
            </a:pPr>
            <a:r>
              <a:rPr lang="en-US" sz="2000" b="1" dirty="0">
                <a:latin typeface="Times New Roman" pitchFamily="18" charset="0"/>
                <a:cs typeface="Times New Roman" pitchFamily="18" charset="0"/>
              </a:rPr>
              <a:t>Execution engine</a:t>
            </a:r>
          </a:p>
          <a:p>
            <a:pPr lvl="1" algn="just">
              <a:lnSpc>
                <a:spcPct val="150000"/>
              </a:lnSpc>
            </a:pPr>
            <a:r>
              <a:rPr lang="en-US" sz="2000" dirty="0">
                <a:latin typeface="Times New Roman" pitchFamily="18" charset="0"/>
                <a:cs typeface="Times New Roman" pitchFamily="18" charset="0"/>
              </a:rPr>
              <a:t>Finally the MapReduce jobs are submitted to Hadoop in a sorted order. Finally, these MapReduce jobs are executed on Hadoop producing the desired results.</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lgn="just">
              <a:buNone/>
            </a:pPr>
            <a:r>
              <a:rPr lang="en-US" sz="1800" dirty="0" smtClean="0"/>
              <a:t>Pig </a:t>
            </a:r>
            <a:r>
              <a:rPr lang="en-US" sz="1800" dirty="0"/>
              <a:t>Latin Data Model</a:t>
            </a:r>
          </a:p>
          <a:p>
            <a:pPr lvl="1" algn="just"/>
            <a:r>
              <a:rPr lang="en-US" sz="1800" dirty="0"/>
              <a:t>The data model of Pig Latin is fully nested and it allows complex non-atomic </a:t>
            </a:r>
            <a:r>
              <a:rPr lang="en-US" sz="1800" dirty="0" smtClean="0"/>
              <a:t>data types </a:t>
            </a:r>
            <a:r>
              <a:rPr lang="en-US" sz="1800" dirty="0"/>
              <a:t>such  </a:t>
            </a:r>
            <a:r>
              <a:rPr lang="en-US" sz="1800" b="1" dirty="0"/>
              <a:t>map</a:t>
            </a:r>
            <a:r>
              <a:rPr lang="en-US" sz="1800" dirty="0"/>
              <a:t> and </a:t>
            </a:r>
            <a:r>
              <a:rPr lang="en-US" sz="1800" b="1" dirty="0"/>
              <a:t>tuple</a:t>
            </a:r>
            <a:r>
              <a:rPr lang="en-US" sz="1800" dirty="0"/>
              <a:t>. </a:t>
            </a:r>
            <a:endParaRPr lang="en-US" sz="1800" dirty="0" smtClean="0"/>
          </a:p>
          <a:p>
            <a:pPr lvl="1" algn="just"/>
            <a:r>
              <a:rPr lang="en-US" sz="1800" dirty="0" smtClean="0"/>
              <a:t>Given </a:t>
            </a:r>
            <a:r>
              <a:rPr lang="en-US" sz="1800" dirty="0"/>
              <a:t>below is the diagrammatical representation of Pig Latin’s data model.</a:t>
            </a:r>
          </a:p>
          <a:p>
            <a:pPr marL="0" indent="0">
              <a:buNone/>
            </a:pPr>
            <a:endParaRPr lang="en-US" dirty="0"/>
          </a:p>
        </p:txBody>
      </p:sp>
      <p:pic>
        <p:nvPicPr>
          <p:cNvPr id="1026" name="Picture 2" descr="Data Mode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2057400"/>
            <a:ext cx="7620000" cy="4267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791200"/>
          </a:xfrm>
        </p:spPr>
        <p:txBody>
          <a:bodyPr/>
          <a:lstStyle/>
          <a:p>
            <a:pPr>
              <a:buNone/>
            </a:pPr>
            <a:endParaRPr lang="en-US" dirty="0" smtClean="0"/>
          </a:p>
          <a:p>
            <a:pPr>
              <a:buNone/>
            </a:pPr>
            <a:endParaRPr lang="en-US" dirty="0"/>
          </a:p>
        </p:txBody>
      </p:sp>
      <p:sp>
        <p:nvSpPr>
          <p:cNvPr id="4" name="Content Placeholder 2"/>
          <p:cNvSpPr txBox="1">
            <a:spLocks/>
          </p:cNvSpPr>
          <p:nvPr/>
        </p:nvSpPr>
        <p:spPr>
          <a:xfrm>
            <a:off x="381000" y="381000"/>
            <a:ext cx="8229600" cy="5943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noProof="0" dirty="0" smtClean="0"/>
              <a:t>Shared-Nothing Architecture: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ounded Rectangle 4"/>
          <p:cNvSpPr/>
          <p:nvPr/>
        </p:nvSpPr>
        <p:spPr>
          <a:xfrm>
            <a:off x="1219200" y="2743200"/>
            <a:ext cx="838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3124200" y="2667000"/>
            <a:ext cx="838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66800" y="38100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971800" y="38100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6477000" y="2743200"/>
            <a:ext cx="8382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324600" y="37338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Magnetic Disk 10"/>
          <p:cNvSpPr/>
          <p:nvPr/>
        </p:nvSpPr>
        <p:spPr>
          <a:xfrm>
            <a:off x="990600" y="5181600"/>
            <a:ext cx="1295400" cy="762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Magnetic Disk 11"/>
          <p:cNvSpPr/>
          <p:nvPr/>
        </p:nvSpPr>
        <p:spPr>
          <a:xfrm>
            <a:off x="3048000" y="5181600"/>
            <a:ext cx="1295400" cy="762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gnetic Disk 12"/>
          <p:cNvSpPr/>
          <p:nvPr/>
        </p:nvSpPr>
        <p:spPr>
          <a:xfrm>
            <a:off x="6324600" y="5105400"/>
            <a:ext cx="1295400" cy="762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371600" y="2819400"/>
            <a:ext cx="533400" cy="369332"/>
          </a:xfrm>
          <a:prstGeom prst="rect">
            <a:avLst/>
          </a:prstGeom>
          <a:noFill/>
        </p:spPr>
        <p:txBody>
          <a:bodyPr wrap="square" rtlCol="0">
            <a:spAutoFit/>
          </a:bodyPr>
          <a:lstStyle/>
          <a:p>
            <a:r>
              <a:rPr lang="en-US" dirty="0" smtClean="0"/>
              <a:t>P1</a:t>
            </a:r>
            <a:endParaRPr lang="en-US" dirty="0"/>
          </a:p>
        </p:txBody>
      </p:sp>
      <p:sp>
        <p:nvSpPr>
          <p:cNvPr id="15" name="TextBox 14"/>
          <p:cNvSpPr txBox="1"/>
          <p:nvPr/>
        </p:nvSpPr>
        <p:spPr>
          <a:xfrm>
            <a:off x="3352800" y="2819400"/>
            <a:ext cx="457200" cy="369332"/>
          </a:xfrm>
          <a:prstGeom prst="rect">
            <a:avLst/>
          </a:prstGeom>
          <a:noFill/>
        </p:spPr>
        <p:txBody>
          <a:bodyPr wrap="square" rtlCol="0">
            <a:spAutoFit/>
          </a:bodyPr>
          <a:lstStyle/>
          <a:p>
            <a:r>
              <a:rPr lang="en-US" dirty="0" smtClean="0"/>
              <a:t>P2</a:t>
            </a:r>
            <a:endParaRPr lang="en-US" dirty="0"/>
          </a:p>
        </p:txBody>
      </p:sp>
      <p:sp>
        <p:nvSpPr>
          <p:cNvPr id="16" name="TextBox 15"/>
          <p:cNvSpPr txBox="1"/>
          <p:nvPr/>
        </p:nvSpPr>
        <p:spPr>
          <a:xfrm>
            <a:off x="6705600" y="2819400"/>
            <a:ext cx="501316" cy="369332"/>
          </a:xfrm>
          <a:prstGeom prst="rect">
            <a:avLst/>
          </a:prstGeom>
          <a:noFill/>
        </p:spPr>
        <p:txBody>
          <a:bodyPr wrap="square" rtlCol="0">
            <a:spAutoFit/>
          </a:bodyPr>
          <a:lstStyle/>
          <a:p>
            <a:r>
              <a:rPr lang="en-US" dirty="0" smtClean="0"/>
              <a:t>Pn</a:t>
            </a:r>
            <a:endParaRPr lang="en-US" dirty="0"/>
          </a:p>
        </p:txBody>
      </p:sp>
      <p:sp>
        <p:nvSpPr>
          <p:cNvPr id="17" name="TextBox 16"/>
          <p:cNvSpPr txBox="1"/>
          <p:nvPr/>
        </p:nvSpPr>
        <p:spPr>
          <a:xfrm>
            <a:off x="1143000" y="3886200"/>
            <a:ext cx="1065125" cy="646331"/>
          </a:xfrm>
          <a:prstGeom prst="rect">
            <a:avLst/>
          </a:prstGeom>
          <a:noFill/>
        </p:spPr>
        <p:txBody>
          <a:bodyPr wrap="square" rtlCol="0">
            <a:spAutoFit/>
          </a:bodyPr>
          <a:lstStyle/>
          <a:p>
            <a:pPr algn="ctr"/>
            <a:r>
              <a:rPr lang="en-US" b="1" dirty="0" smtClean="0"/>
              <a:t>Local </a:t>
            </a:r>
          </a:p>
          <a:p>
            <a:pPr algn="ctr"/>
            <a:r>
              <a:rPr lang="en-US" b="1" dirty="0" smtClean="0"/>
              <a:t>Memory</a:t>
            </a:r>
            <a:endParaRPr lang="en-US" b="1" dirty="0"/>
          </a:p>
        </p:txBody>
      </p:sp>
      <p:sp>
        <p:nvSpPr>
          <p:cNvPr id="18" name="TextBox 17"/>
          <p:cNvSpPr txBox="1"/>
          <p:nvPr/>
        </p:nvSpPr>
        <p:spPr>
          <a:xfrm>
            <a:off x="3124200" y="3810000"/>
            <a:ext cx="1004827" cy="646331"/>
          </a:xfrm>
          <a:prstGeom prst="rect">
            <a:avLst/>
          </a:prstGeom>
          <a:noFill/>
        </p:spPr>
        <p:txBody>
          <a:bodyPr wrap="none" rtlCol="0">
            <a:spAutoFit/>
          </a:bodyPr>
          <a:lstStyle/>
          <a:p>
            <a:pPr algn="ctr"/>
            <a:r>
              <a:rPr lang="en-US" b="1" dirty="0" smtClean="0"/>
              <a:t>Local </a:t>
            </a:r>
          </a:p>
          <a:p>
            <a:pPr algn="ctr"/>
            <a:r>
              <a:rPr lang="en-US" b="1" dirty="0" smtClean="0"/>
              <a:t>Memory</a:t>
            </a:r>
            <a:endParaRPr lang="en-US" b="1" dirty="0"/>
          </a:p>
        </p:txBody>
      </p:sp>
      <p:sp>
        <p:nvSpPr>
          <p:cNvPr id="19" name="TextBox 18"/>
          <p:cNvSpPr txBox="1"/>
          <p:nvPr/>
        </p:nvSpPr>
        <p:spPr>
          <a:xfrm>
            <a:off x="6477000" y="3733800"/>
            <a:ext cx="1004827" cy="923330"/>
          </a:xfrm>
          <a:prstGeom prst="rect">
            <a:avLst/>
          </a:prstGeom>
          <a:noFill/>
        </p:spPr>
        <p:txBody>
          <a:bodyPr wrap="square" rtlCol="0">
            <a:spAutoFit/>
          </a:bodyPr>
          <a:lstStyle/>
          <a:p>
            <a:pPr algn="ctr"/>
            <a:r>
              <a:rPr lang="en-US" b="1" dirty="0" smtClean="0"/>
              <a:t>Local </a:t>
            </a:r>
          </a:p>
          <a:p>
            <a:pPr algn="ctr"/>
            <a:r>
              <a:rPr lang="en-US" b="1" dirty="0" smtClean="0"/>
              <a:t>Memory</a:t>
            </a:r>
          </a:p>
          <a:p>
            <a:endParaRPr lang="en-US" dirty="0"/>
          </a:p>
        </p:txBody>
      </p:sp>
      <p:pic>
        <p:nvPicPr>
          <p:cNvPr id="20" name="Picture 2"/>
          <p:cNvPicPr>
            <a:picLocks noChangeAspect="1" noChangeArrowheads="1"/>
          </p:cNvPicPr>
          <p:nvPr/>
        </p:nvPicPr>
        <p:blipFill>
          <a:blip r:embed="rId2" cstate="print"/>
          <a:srcRect/>
          <a:stretch>
            <a:fillRect/>
          </a:stretch>
        </p:blipFill>
        <p:spPr bwMode="auto">
          <a:xfrm>
            <a:off x="4800600" y="3962400"/>
            <a:ext cx="762000" cy="381000"/>
          </a:xfrm>
          <a:prstGeom prst="rect">
            <a:avLst/>
          </a:prstGeom>
          <a:noFill/>
          <a:ln w="9525">
            <a:noFill/>
            <a:miter lim="800000"/>
            <a:headEnd/>
            <a:tailEnd/>
          </a:ln>
        </p:spPr>
      </p:pic>
      <p:sp>
        <p:nvSpPr>
          <p:cNvPr id="22" name="TextBox 21"/>
          <p:cNvSpPr txBox="1"/>
          <p:nvPr/>
        </p:nvSpPr>
        <p:spPr>
          <a:xfrm>
            <a:off x="2514600" y="1676400"/>
            <a:ext cx="4191000" cy="369332"/>
          </a:xfrm>
          <a:prstGeom prst="rect">
            <a:avLst/>
          </a:prstGeom>
          <a:noFill/>
        </p:spPr>
        <p:txBody>
          <a:bodyPr wrap="square" rtlCol="0">
            <a:spAutoFit/>
          </a:bodyPr>
          <a:lstStyle/>
          <a:p>
            <a:pPr algn="ctr"/>
            <a:r>
              <a:rPr lang="en-US" b="1" dirty="0" smtClean="0"/>
              <a:t>Interconnection Network</a:t>
            </a:r>
            <a:endParaRPr lang="en-US" b="1" dirty="0"/>
          </a:p>
        </p:txBody>
      </p:sp>
      <p:sp>
        <p:nvSpPr>
          <p:cNvPr id="23" name="TextBox 22"/>
          <p:cNvSpPr txBox="1"/>
          <p:nvPr/>
        </p:nvSpPr>
        <p:spPr>
          <a:xfrm>
            <a:off x="1295400" y="5486400"/>
            <a:ext cx="588623" cy="369332"/>
          </a:xfrm>
          <a:prstGeom prst="rect">
            <a:avLst/>
          </a:prstGeom>
          <a:noFill/>
        </p:spPr>
        <p:txBody>
          <a:bodyPr wrap="none" rtlCol="0">
            <a:spAutoFit/>
          </a:bodyPr>
          <a:lstStyle/>
          <a:p>
            <a:r>
              <a:rPr lang="en-US" b="1" dirty="0" smtClean="0"/>
              <a:t>Disk</a:t>
            </a:r>
            <a:endParaRPr lang="en-US" b="1" dirty="0"/>
          </a:p>
        </p:txBody>
      </p:sp>
      <p:sp>
        <p:nvSpPr>
          <p:cNvPr id="24" name="TextBox 23"/>
          <p:cNvSpPr txBox="1"/>
          <p:nvPr/>
        </p:nvSpPr>
        <p:spPr>
          <a:xfrm>
            <a:off x="3276600" y="5486400"/>
            <a:ext cx="969623" cy="646331"/>
          </a:xfrm>
          <a:prstGeom prst="rect">
            <a:avLst/>
          </a:prstGeom>
          <a:noFill/>
        </p:spPr>
        <p:txBody>
          <a:bodyPr wrap="square" rtlCol="0">
            <a:spAutoFit/>
          </a:bodyPr>
          <a:lstStyle/>
          <a:p>
            <a:r>
              <a:rPr lang="en-US" b="1" dirty="0" smtClean="0"/>
              <a:t>Disk</a:t>
            </a:r>
          </a:p>
          <a:p>
            <a:endParaRPr lang="en-US" dirty="0"/>
          </a:p>
        </p:txBody>
      </p:sp>
      <p:sp>
        <p:nvSpPr>
          <p:cNvPr id="25" name="TextBox 24"/>
          <p:cNvSpPr txBox="1"/>
          <p:nvPr/>
        </p:nvSpPr>
        <p:spPr>
          <a:xfrm>
            <a:off x="6781800" y="5410200"/>
            <a:ext cx="588623" cy="646331"/>
          </a:xfrm>
          <a:prstGeom prst="rect">
            <a:avLst/>
          </a:prstGeom>
          <a:noFill/>
        </p:spPr>
        <p:txBody>
          <a:bodyPr wrap="none" rtlCol="0">
            <a:spAutoFit/>
          </a:bodyPr>
          <a:lstStyle/>
          <a:p>
            <a:r>
              <a:rPr lang="en-US" b="1" dirty="0" smtClean="0"/>
              <a:t>Disk</a:t>
            </a:r>
          </a:p>
          <a:p>
            <a:endParaRPr lang="en-US" dirty="0"/>
          </a:p>
        </p:txBody>
      </p:sp>
      <p:sp>
        <p:nvSpPr>
          <p:cNvPr id="26" name="Left-Right Arrow 25"/>
          <p:cNvSpPr/>
          <p:nvPr/>
        </p:nvSpPr>
        <p:spPr>
          <a:xfrm>
            <a:off x="304800" y="1371600"/>
            <a:ext cx="8686800" cy="9906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a:endCxn id="5" idx="0"/>
          </p:cNvCxnSpPr>
          <p:nvPr/>
        </p:nvCxnSpPr>
        <p:spPr>
          <a:xfrm>
            <a:off x="1600200" y="2133600"/>
            <a:ext cx="381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7" idx="0"/>
          </p:cNvCxnSpPr>
          <p:nvPr/>
        </p:nvCxnSpPr>
        <p:spPr>
          <a:xfrm>
            <a:off x="1676400" y="3352800"/>
            <a:ext cx="381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7" idx="2"/>
            <a:endCxn id="11" idx="1"/>
          </p:cNvCxnSpPr>
          <p:nvPr/>
        </p:nvCxnSpPr>
        <p:spPr>
          <a:xfrm flipH="1">
            <a:off x="1638300" y="4532531"/>
            <a:ext cx="37263" cy="649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429000" y="2133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 idx="2"/>
            <a:endCxn id="18" idx="0"/>
          </p:cNvCxnSpPr>
          <p:nvPr/>
        </p:nvCxnSpPr>
        <p:spPr>
          <a:xfrm>
            <a:off x="3543300" y="3276600"/>
            <a:ext cx="83314"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2"/>
          </p:cNvCxnSpPr>
          <p:nvPr/>
        </p:nvCxnSpPr>
        <p:spPr>
          <a:xfrm flipH="1">
            <a:off x="3581400" y="4572000"/>
            <a:ext cx="381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1800" y="2133600"/>
            <a:ext cx="76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2"/>
            <a:endCxn id="19" idx="0"/>
          </p:cNvCxnSpPr>
          <p:nvPr/>
        </p:nvCxnSpPr>
        <p:spPr>
          <a:xfrm>
            <a:off x="6896100" y="3352800"/>
            <a:ext cx="83314"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3" idx="1"/>
          </p:cNvCxnSpPr>
          <p:nvPr/>
        </p:nvCxnSpPr>
        <p:spPr>
          <a:xfrm flipH="1">
            <a:off x="6972300" y="4495800"/>
            <a:ext cx="3810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a:bodyPr>
          <a:lstStyle/>
          <a:p>
            <a:pPr marL="0" indent="0" algn="just">
              <a:lnSpc>
                <a:spcPct val="150000"/>
              </a:lnSpc>
              <a:buNone/>
            </a:pPr>
            <a:r>
              <a:rPr lang="en-US" sz="1800" b="1" dirty="0">
                <a:latin typeface="Times New Roman" pitchFamily="18" charset="0"/>
                <a:cs typeface="Times New Roman" pitchFamily="18" charset="0"/>
              </a:rPr>
              <a:t>Atom</a:t>
            </a:r>
          </a:p>
          <a:p>
            <a:pPr lvl="1" algn="just">
              <a:lnSpc>
                <a:spcPct val="150000"/>
              </a:lnSpc>
            </a:pPr>
            <a:r>
              <a:rPr lang="en-US" sz="1800" dirty="0">
                <a:latin typeface="Times New Roman" pitchFamily="18" charset="0"/>
                <a:cs typeface="Times New Roman" pitchFamily="18" charset="0"/>
              </a:rPr>
              <a:t>Any single value in Pig Latin, irrespective of their data, type is known as </a:t>
            </a:r>
            <a:r>
              <a:rPr lang="en-US" sz="1800" dirty="0" err="1">
                <a:latin typeface="Times New Roman" pitchFamily="18" charset="0"/>
                <a:cs typeface="Times New Roman" pitchFamily="18" charset="0"/>
              </a:rPr>
              <a:t>an</a:t>
            </a:r>
            <a:r>
              <a:rPr lang="en-US" sz="1800" b="1" dirty="0" err="1">
                <a:latin typeface="Times New Roman" pitchFamily="18" charset="0"/>
                <a:cs typeface="Times New Roman" pitchFamily="18" charset="0"/>
              </a:rPr>
              <a:t>Atom</a:t>
            </a:r>
            <a:r>
              <a:rPr lang="en-US" sz="1800" dirty="0">
                <a:latin typeface="Times New Roman" pitchFamily="18" charset="0"/>
                <a:cs typeface="Times New Roman" pitchFamily="18" charset="0"/>
              </a:rPr>
              <a:t>. It is stored as string and can be used as string and </a:t>
            </a:r>
            <a:r>
              <a:rPr lang="en-US" sz="1800" dirty="0" smtClean="0">
                <a:latin typeface="Times New Roman" pitchFamily="18" charset="0"/>
                <a:cs typeface="Times New Roman" pitchFamily="18" charset="0"/>
              </a:rPr>
              <a:t>number.</a:t>
            </a:r>
          </a:p>
          <a:p>
            <a:pPr lvl="1" algn="just">
              <a:lnSpc>
                <a:spcPct val="150000"/>
              </a:lnSpc>
            </a:pPr>
            <a:r>
              <a:rPr lang="en-US" sz="1800" dirty="0" err="1" smtClean="0">
                <a:latin typeface="Times New Roman" pitchFamily="18" charset="0"/>
                <a:cs typeface="Times New Roman" pitchFamily="18" charset="0"/>
              </a:rPr>
              <a:t>int</a:t>
            </a:r>
            <a:r>
              <a:rPr lang="en-US" sz="1800" dirty="0">
                <a:latin typeface="Times New Roman" pitchFamily="18" charset="0"/>
                <a:cs typeface="Times New Roman" pitchFamily="18" charset="0"/>
              </a:rPr>
              <a:t>, long, float, double, </a:t>
            </a:r>
            <a:r>
              <a:rPr lang="en-US" sz="1800" dirty="0" err="1">
                <a:latin typeface="Times New Roman" pitchFamily="18" charset="0"/>
                <a:cs typeface="Times New Roman" pitchFamily="18" charset="0"/>
              </a:rPr>
              <a:t>chararray</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bytearray</a:t>
            </a:r>
            <a:r>
              <a:rPr lang="en-US" sz="1800" dirty="0">
                <a:latin typeface="Times New Roman" pitchFamily="18" charset="0"/>
                <a:cs typeface="Times New Roman" pitchFamily="18" charset="0"/>
              </a:rPr>
              <a:t> are the atomic values of Pig</a:t>
            </a:r>
            <a:r>
              <a:rPr lang="en-US" sz="1800" dirty="0" smtClean="0">
                <a:latin typeface="Times New Roman" pitchFamily="18" charset="0"/>
                <a:cs typeface="Times New Roman" pitchFamily="18" charset="0"/>
              </a:rPr>
              <a:t>.</a:t>
            </a:r>
          </a:p>
          <a:p>
            <a:pPr lvl="1"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piece of data or a simple atomic value is known as a </a:t>
            </a:r>
            <a:r>
              <a:rPr lang="en-US" sz="1800" b="1" dirty="0">
                <a:latin typeface="Times New Roman" pitchFamily="18" charset="0"/>
                <a:cs typeface="Times New Roman" pitchFamily="18" charset="0"/>
              </a:rPr>
              <a:t>field</a:t>
            </a:r>
            <a:r>
              <a:rPr lang="en-US" sz="1800" dirty="0">
                <a:latin typeface="Times New Roman" pitchFamily="18" charset="0"/>
                <a:cs typeface="Times New Roman" pitchFamily="18" charset="0"/>
              </a:rPr>
              <a:t>.</a:t>
            </a:r>
          </a:p>
          <a:p>
            <a:pPr lvl="1" algn="just">
              <a:lnSpc>
                <a:spcPct val="150000"/>
              </a:lnSpc>
            </a:pPr>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 ‘raja’ or ‘30</a:t>
            </a:r>
            <a:r>
              <a:rPr lang="en-US" sz="1800" dirty="0" smtClean="0">
                <a:latin typeface="Times New Roman" pitchFamily="18" charset="0"/>
                <a:cs typeface="Times New Roman" pitchFamily="18" charset="0"/>
              </a:rPr>
              <a:t>’</a:t>
            </a:r>
          </a:p>
          <a:p>
            <a:pPr marL="0" indent="0">
              <a:lnSpc>
                <a:spcPct val="150000"/>
              </a:lnSpc>
              <a:buNone/>
            </a:pPr>
            <a:r>
              <a:rPr lang="en-US" sz="1800" dirty="0" smtClean="0">
                <a:latin typeface="Times New Roman" pitchFamily="18" charset="0"/>
                <a:cs typeface="Times New Roman" pitchFamily="18" charset="0"/>
              </a:rPr>
              <a:t>Tuple</a:t>
            </a:r>
            <a:endParaRPr lang="en-US" sz="1800" dirty="0">
              <a:latin typeface="Times New Roman" pitchFamily="18" charset="0"/>
              <a:cs typeface="Times New Roman" pitchFamily="18" charset="0"/>
            </a:endParaRPr>
          </a:p>
          <a:p>
            <a:pPr lvl="1">
              <a:lnSpc>
                <a:spcPct val="150000"/>
              </a:lnSpc>
            </a:pPr>
            <a:r>
              <a:rPr lang="en-US" sz="1800" dirty="0">
                <a:latin typeface="Times New Roman" pitchFamily="18" charset="0"/>
                <a:cs typeface="Times New Roman" pitchFamily="18" charset="0"/>
              </a:rPr>
              <a:t>A record that is formed by an ordered set of fields is known as a tuple, the fields can be of any type. A tuple is similar to a row in a table of RDBMS.</a:t>
            </a:r>
          </a:p>
          <a:p>
            <a:pPr lvl="1">
              <a:lnSpc>
                <a:spcPct val="150000"/>
              </a:lnSpc>
            </a:pPr>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 (Raja, 30)</a:t>
            </a:r>
          </a:p>
          <a:p>
            <a:pPr marL="0" indent="0">
              <a:lnSpc>
                <a:spcPct val="150000"/>
              </a:lnSpc>
              <a:buNone/>
            </a:pPr>
            <a:r>
              <a:rPr lang="en-US" sz="1800" dirty="0">
                <a:latin typeface="Times New Roman" pitchFamily="18" charset="0"/>
                <a:cs typeface="Times New Roman" pitchFamily="18" charset="0"/>
              </a:rPr>
              <a:t>Bag</a:t>
            </a:r>
          </a:p>
          <a:p>
            <a:pPr lvl="1">
              <a:lnSpc>
                <a:spcPct val="150000"/>
              </a:lnSpc>
            </a:pPr>
            <a:r>
              <a:rPr lang="en-US" sz="1800" dirty="0">
                <a:latin typeface="Times New Roman" pitchFamily="18" charset="0"/>
                <a:cs typeface="Times New Roman" pitchFamily="18" charset="0"/>
              </a:rPr>
              <a:t>A bag is an unordered set of tuples. </a:t>
            </a:r>
            <a:endParaRPr lang="en-US" sz="1800" dirty="0" smtClean="0">
              <a:latin typeface="Times New Roman" pitchFamily="18" charset="0"/>
              <a:cs typeface="Times New Roman" pitchFamily="18" charset="0"/>
            </a:endParaRPr>
          </a:p>
          <a:p>
            <a:pPr lvl="1">
              <a:lnSpc>
                <a:spcPct val="150000"/>
              </a:lnSpc>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other words, a collection of tuples (non-unique) is known as a bag. Each tuple can have any number of fields (flexible schema). A bag is represented by ‘{}’. </a:t>
            </a:r>
          </a:p>
          <a:p>
            <a:pPr marL="57150" indent="0" algn="just">
              <a:lnSpc>
                <a:spcPct val="150000"/>
              </a:lnSpc>
              <a:buNone/>
            </a:pP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HIV E</a:t>
            </a:r>
            <a:endParaRPr lang="en-US" dirty="0"/>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lnSpcReduction="10000"/>
          </a:bodyPr>
          <a:lstStyle/>
          <a:p>
            <a:pPr marL="0" indent="0" algn="just">
              <a:lnSpc>
                <a:spcPct val="150000"/>
              </a:lnSpc>
              <a:buNone/>
            </a:pPr>
            <a:r>
              <a:rPr lang="en-US" sz="2000" b="1" dirty="0">
                <a:latin typeface="Times New Roman" pitchFamily="18" charset="0"/>
                <a:cs typeface="Times New Roman" pitchFamily="18" charset="0"/>
              </a:rPr>
              <a:t>What is Hive</a:t>
            </a:r>
          </a:p>
          <a:p>
            <a:pPr lvl="1" algn="just">
              <a:lnSpc>
                <a:spcPct val="200000"/>
              </a:lnSpc>
            </a:pPr>
            <a:r>
              <a:rPr lang="en-US" sz="2000" dirty="0" smtClean="0">
                <a:latin typeface="Times New Roman" pitchFamily="18" charset="0"/>
                <a:cs typeface="Times New Roman" pitchFamily="18" charset="0"/>
              </a:rPr>
              <a:t>Hive </a:t>
            </a:r>
            <a:r>
              <a:rPr lang="en-US" sz="2000" dirty="0">
                <a:latin typeface="Times New Roman" pitchFamily="18" charset="0"/>
                <a:cs typeface="Times New Roman" pitchFamily="18" charset="0"/>
              </a:rPr>
              <a:t>is a data warehouse infrastructure tool to process structured data in Hadoop. </a:t>
            </a:r>
            <a:endParaRPr lang="en-US" sz="2000" dirty="0" smtClean="0">
              <a:latin typeface="Times New Roman" pitchFamily="18" charset="0"/>
              <a:cs typeface="Times New Roman" pitchFamily="18" charset="0"/>
            </a:endParaRPr>
          </a:p>
          <a:p>
            <a:pPr lvl="1" algn="just">
              <a:lnSpc>
                <a:spcPct val="200000"/>
              </a:lnSpc>
            </a:pPr>
            <a:r>
              <a:rPr lang="en-US" sz="2000" dirty="0" smtClean="0">
                <a:latin typeface="Times New Roman" pitchFamily="18" charset="0"/>
                <a:cs typeface="Times New Roman" pitchFamily="18" charset="0"/>
              </a:rPr>
              <a:t>It resides </a:t>
            </a:r>
            <a:r>
              <a:rPr lang="en-US" sz="2000" dirty="0">
                <a:latin typeface="Times New Roman" pitchFamily="18" charset="0"/>
                <a:cs typeface="Times New Roman" pitchFamily="18" charset="0"/>
              </a:rPr>
              <a:t>on top of Hadoop to summarize Big Data, and makes querying and analyzing easy.</a:t>
            </a:r>
          </a:p>
          <a:p>
            <a:pPr lvl="1" algn="just">
              <a:lnSpc>
                <a:spcPct val="200000"/>
              </a:lnSpc>
            </a:pPr>
            <a:r>
              <a:rPr lang="en-US" sz="2000" dirty="0" smtClean="0">
                <a:latin typeface="Times New Roman" pitchFamily="18" charset="0"/>
                <a:cs typeface="Times New Roman" pitchFamily="18" charset="0"/>
              </a:rPr>
              <a:t>Initially </a:t>
            </a:r>
            <a:r>
              <a:rPr lang="en-US" sz="2000" dirty="0">
                <a:latin typeface="Times New Roman" pitchFamily="18" charset="0"/>
                <a:cs typeface="Times New Roman" pitchFamily="18" charset="0"/>
              </a:rPr>
              <a:t>Hive was developed by Facebook, later the Apache Software Foundation took it up and developed it further as an open source under the name Apache Hive</a:t>
            </a:r>
            <a:r>
              <a:rPr lang="en-US" sz="2000" dirty="0" smtClean="0">
                <a:latin typeface="Times New Roman" pitchFamily="18" charset="0"/>
                <a:cs typeface="Times New Roman" pitchFamily="18" charset="0"/>
              </a:rPr>
              <a:t>.</a:t>
            </a:r>
          </a:p>
          <a:p>
            <a:pPr lvl="1" algn="just">
              <a:lnSpc>
                <a:spcPct val="2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is used by different companies</a:t>
            </a:r>
            <a:r>
              <a:rPr lang="en-US" sz="2000" dirty="0" smtClean="0">
                <a:latin typeface="Times New Roman" pitchFamily="18" charset="0"/>
                <a:cs typeface="Times New Roman" pitchFamily="18" charset="0"/>
              </a:rPr>
              <a:t>.</a:t>
            </a:r>
          </a:p>
          <a:p>
            <a:pPr lvl="1" algn="just">
              <a:lnSpc>
                <a:spcPct val="2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example, Amazon uses it in Amazon Elastic MapReduce.</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610600" cy="6248400"/>
          </a:xfrm>
        </p:spPr>
        <p:txBody>
          <a:bodyPr>
            <a:normAutofit/>
          </a:bodyPr>
          <a:lstStyle/>
          <a:p>
            <a:pPr marL="0" indent="0" algn="just">
              <a:lnSpc>
                <a:spcPct val="150000"/>
              </a:lnSpc>
              <a:buNone/>
            </a:pPr>
            <a:r>
              <a:rPr lang="en-US" sz="1800" b="1" dirty="0">
                <a:latin typeface="Times New Roman" pitchFamily="18" charset="0"/>
                <a:cs typeface="Times New Roman" pitchFamily="18" charset="0"/>
              </a:rPr>
              <a:t>Hive is not</a:t>
            </a:r>
          </a:p>
          <a:p>
            <a:pPr lvl="1" algn="just">
              <a:lnSpc>
                <a:spcPct val="150000"/>
              </a:lnSpc>
            </a:pPr>
            <a:r>
              <a:rPr lang="en-US" sz="1800" dirty="0">
                <a:latin typeface="Times New Roman" pitchFamily="18" charset="0"/>
                <a:cs typeface="Times New Roman" pitchFamily="18" charset="0"/>
              </a:rPr>
              <a:t>A relational database</a:t>
            </a:r>
          </a:p>
          <a:p>
            <a:pPr lvl="1" algn="just">
              <a:lnSpc>
                <a:spcPct val="150000"/>
              </a:lnSpc>
            </a:pPr>
            <a:r>
              <a:rPr lang="en-US" sz="1800" dirty="0">
                <a:latin typeface="Times New Roman" pitchFamily="18" charset="0"/>
                <a:cs typeface="Times New Roman" pitchFamily="18" charset="0"/>
              </a:rPr>
              <a:t>A design for OnLine Transaction Processing (OLTP)</a:t>
            </a:r>
          </a:p>
          <a:p>
            <a:pPr lvl="1" algn="just">
              <a:lnSpc>
                <a:spcPct val="150000"/>
              </a:lnSpc>
            </a:pPr>
            <a:r>
              <a:rPr lang="en-US" sz="1800" dirty="0">
                <a:latin typeface="Times New Roman" pitchFamily="18" charset="0"/>
                <a:cs typeface="Times New Roman" pitchFamily="18" charset="0"/>
              </a:rPr>
              <a:t>A language for real-time queries and row-level </a:t>
            </a:r>
            <a:r>
              <a:rPr lang="en-US" sz="1800" dirty="0" smtClean="0">
                <a:latin typeface="Times New Roman" pitchFamily="18" charset="0"/>
                <a:cs typeface="Times New Roman" pitchFamily="18" charset="0"/>
              </a:rPr>
              <a:t>updates.</a:t>
            </a:r>
          </a:p>
          <a:p>
            <a:pPr marL="57150" indent="0" algn="just">
              <a:lnSpc>
                <a:spcPct val="150000"/>
              </a:lnSpc>
              <a:buNone/>
            </a:pPr>
            <a:r>
              <a:rPr lang="en-US" sz="1800" b="1" dirty="0">
                <a:latin typeface="Times New Roman" pitchFamily="18" charset="0"/>
                <a:cs typeface="Times New Roman" pitchFamily="18" charset="0"/>
              </a:rPr>
              <a:t>Features of Hive</a:t>
            </a:r>
          </a:p>
          <a:p>
            <a:pPr lvl="2" algn="just">
              <a:lnSpc>
                <a:spcPct val="150000"/>
              </a:lnSpc>
            </a:pPr>
            <a:r>
              <a:rPr lang="en-US" sz="1800" dirty="0">
                <a:latin typeface="Times New Roman" pitchFamily="18" charset="0"/>
                <a:cs typeface="Times New Roman" pitchFamily="18" charset="0"/>
              </a:rPr>
              <a:t>It stores schema in a database and processed data into HDFS.</a:t>
            </a:r>
          </a:p>
          <a:p>
            <a:pPr lvl="2" algn="just">
              <a:lnSpc>
                <a:spcPct val="150000"/>
              </a:lnSpc>
            </a:pPr>
            <a:r>
              <a:rPr lang="en-US" sz="1800" dirty="0">
                <a:latin typeface="Times New Roman" pitchFamily="18" charset="0"/>
                <a:cs typeface="Times New Roman" pitchFamily="18" charset="0"/>
              </a:rPr>
              <a:t>It is designed for OLAP.</a:t>
            </a:r>
          </a:p>
          <a:p>
            <a:pPr lvl="2" algn="just">
              <a:lnSpc>
                <a:spcPct val="150000"/>
              </a:lnSpc>
            </a:pPr>
            <a:r>
              <a:rPr lang="en-US" sz="1800" dirty="0">
                <a:latin typeface="Times New Roman" pitchFamily="18" charset="0"/>
                <a:cs typeface="Times New Roman" pitchFamily="18" charset="0"/>
              </a:rPr>
              <a:t>It provides SQL type language for querying called HiveQL or HQL.</a:t>
            </a:r>
          </a:p>
          <a:p>
            <a:pPr lvl="2" algn="just">
              <a:lnSpc>
                <a:spcPct val="150000"/>
              </a:lnSpc>
            </a:pPr>
            <a:r>
              <a:rPr lang="en-US" sz="1800" dirty="0">
                <a:latin typeface="Times New Roman" pitchFamily="18" charset="0"/>
                <a:cs typeface="Times New Roman" pitchFamily="18" charset="0"/>
              </a:rPr>
              <a:t>It is familiar, fast, scalable, and extensible.</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buNone/>
            </a:pPr>
            <a:r>
              <a:rPr lang="en-US" sz="2000" b="1" dirty="0"/>
              <a:t>Architecture of Hive</a:t>
            </a:r>
          </a:p>
          <a:p>
            <a:pPr marL="0" indent="0">
              <a:buNone/>
            </a:pPr>
            <a:r>
              <a:rPr lang="en-US" sz="2000" dirty="0" smtClean="0"/>
              <a:t>The </a:t>
            </a:r>
            <a:r>
              <a:rPr lang="en-US" sz="2000" dirty="0"/>
              <a:t>following component diagram depicts the architecture of Hive: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447800"/>
            <a:ext cx="7238999"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3868214442"/>
              </p:ext>
            </p:extLst>
          </p:nvPr>
        </p:nvGraphicFramePr>
        <p:xfrm>
          <a:off x="533400" y="228600"/>
          <a:ext cx="8610600" cy="6406595"/>
        </p:xfrm>
        <a:graphic>
          <a:graphicData uri="http://schemas.openxmlformats.org/drawingml/2006/table">
            <a:tbl>
              <a:tblPr firstRow="1" bandRow="1">
                <a:tableStyleId>{5C22544A-7EE6-4342-B048-85BDC9FD1C3A}</a:tableStyleId>
              </a:tblPr>
              <a:tblGrid>
                <a:gridCol w="2152650"/>
                <a:gridCol w="6457950"/>
              </a:tblGrid>
              <a:tr h="253284">
                <a:tc>
                  <a:txBody>
                    <a:bodyPr/>
                    <a:lstStyle/>
                    <a:p>
                      <a:pPr algn="ctr"/>
                      <a:r>
                        <a:rPr lang="en-US" dirty="0" smtClean="0"/>
                        <a:t>Unit Name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Operation</a:t>
                      </a:r>
                    </a:p>
                    <a:p>
                      <a:pPr algn="ctr"/>
                      <a:endParaRPr lang="en-US" dirty="0"/>
                    </a:p>
                  </a:txBody>
                  <a:tcPr/>
                </a:tc>
              </a:tr>
              <a:tr h="1390918">
                <a:tc>
                  <a:txBody>
                    <a:bodyPr/>
                    <a:lstStyle/>
                    <a:p>
                      <a:r>
                        <a:rPr lang="en-US" sz="1800" kern="1200" dirty="0" smtClean="0">
                          <a:solidFill>
                            <a:schemeClr val="dk1"/>
                          </a:solidFill>
                          <a:effectLst/>
                          <a:latin typeface="+mn-lt"/>
                          <a:ea typeface="+mn-ea"/>
                          <a:cs typeface="+mn-cs"/>
                        </a:rPr>
                        <a:t>User Interface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Hive is a data warehouse infrastructure software that can create interaction between user and HDFS. The user interfaces that Hive supports are Hive Web UI, Hive command line, and Hive HD Insight (In Windows server).</a:t>
                      </a:r>
                    </a:p>
                    <a:p>
                      <a:endParaRPr lang="en-US" dirty="0"/>
                    </a:p>
                  </a:txBody>
                  <a:tcPr/>
                </a:tc>
              </a:tr>
              <a:tr h="1130121">
                <a:tc>
                  <a:txBody>
                    <a:bodyPr/>
                    <a:lstStyle/>
                    <a:p>
                      <a:r>
                        <a:rPr lang="en-US" sz="1800" kern="1200" dirty="0" smtClean="0">
                          <a:solidFill>
                            <a:schemeClr val="dk1"/>
                          </a:solidFill>
                          <a:effectLst/>
                          <a:latin typeface="+mn-lt"/>
                          <a:ea typeface="+mn-ea"/>
                          <a:cs typeface="+mn-cs"/>
                        </a:rPr>
                        <a:t>Meta Store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Hive chooses respective database servers to store the schema or Metadata of tables, databases, columns in a table, their data types, and HDFS mapping.</a:t>
                      </a:r>
                    </a:p>
                    <a:p>
                      <a:endParaRPr lang="en-US" dirty="0"/>
                    </a:p>
                  </a:txBody>
                  <a:tcPr/>
                </a:tc>
              </a:tr>
              <a:tr h="1651715">
                <a:tc>
                  <a:txBody>
                    <a:bodyPr/>
                    <a:lstStyle/>
                    <a:p>
                      <a:r>
                        <a:rPr lang="en-US" sz="1800" kern="1200" dirty="0" smtClean="0">
                          <a:solidFill>
                            <a:schemeClr val="dk1"/>
                          </a:solidFill>
                          <a:effectLst/>
                          <a:latin typeface="+mn-lt"/>
                          <a:ea typeface="+mn-ea"/>
                          <a:cs typeface="+mn-cs"/>
                        </a:rPr>
                        <a:t>HiveQL Process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HiveQL is similar to SQL for querying on schema info on the Metastore. It is one of the replacements of traditional approach for MapReduce program. Instead of writing MapReduce program in Java, we can write a query for MapReduce job and process it.</a:t>
                      </a:r>
                    </a:p>
                    <a:p>
                      <a:endParaRPr lang="en-US" dirty="0"/>
                    </a:p>
                  </a:txBody>
                  <a:tcPr/>
                </a:tc>
              </a:tr>
              <a:tr h="1390918">
                <a:tc>
                  <a:txBody>
                    <a:bodyPr/>
                    <a:lstStyle/>
                    <a:p>
                      <a:r>
                        <a:rPr lang="en-US" sz="1800" kern="1200" dirty="0" smtClean="0">
                          <a:solidFill>
                            <a:schemeClr val="dk1"/>
                          </a:solidFill>
                          <a:effectLst/>
                          <a:latin typeface="+mn-lt"/>
                          <a:ea typeface="+mn-ea"/>
                          <a:cs typeface="+mn-cs"/>
                        </a:rPr>
                        <a:t>Execution Engine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conjunction part of HiveQL process Engine and MapReduce is Hive Execution Engine. Execution engine processes the query and generates results as same as MapReduce results. It uses the flavor of MapReduce.</a:t>
                      </a:r>
                    </a:p>
                    <a:p>
                      <a:endParaRPr lang="en-US" dirty="0"/>
                    </a:p>
                  </a:txBody>
                  <a:tcPr/>
                </a:tc>
              </a:tr>
            </a:tbl>
          </a:graphicData>
        </a:graphic>
      </p:graphicFrame>
      <p:sp>
        <p:nvSpPr>
          <p:cNvPr id="6" name="Content Placeholder 5"/>
          <p:cNvSpPr>
            <a:spLocks noGrp="1"/>
          </p:cNvSpPr>
          <p:nvPr>
            <p:ph idx="1"/>
          </p:nvPr>
        </p:nvSpPr>
        <p:spPr>
          <a:xfrm>
            <a:off x="152400" y="304800"/>
            <a:ext cx="8534400" cy="6172200"/>
          </a:xfrm>
        </p:spPr>
        <p:txBody>
          <a:bodyPr/>
          <a:lstStyle/>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248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894224418"/>
              </p:ext>
            </p:extLst>
          </p:nvPr>
        </p:nvGraphicFramePr>
        <p:xfrm>
          <a:off x="304800" y="228600"/>
          <a:ext cx="8077200" cy="2017261"/>
        </p:xfrm>
        <a:graphic>
          <a:graphicData uri="http://schemas.openxmlformats.org/drawingml/2006/table">
            <a:tbl>
              <a:tblPr firstRow="1" bandRow="1">
                <a:tableStyleId>{5C22544A-7EE6-4342-B048-85BDC9FD1C3A}</a:tableStyleId>
              </a:tblPr>
              <a:tblGrid>
                <a:gridCol w="2019300"/>
                <a:gridCol w="6057900"/>
              </a:tblGrid>
              <a:tr h="0">
                <a:tc>
                  <a:txBody>
                    <a:bodyPr/>
                    <a:lstStyle/>
                    <a:p>
                      <a:pPr algn="ctr"/>
                      <a:r>
                        <a:rPr lang="en-US" dirty="0" smtClean="0"/>
                        <a:t>Unit Name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Operation</a:t>
                      </a:r>
                    </a:p>
                    <a:p>
                      <a:pPr algn="ctr"/>
                      <a:endParaRPr lang="en-US" dirty="0"/>
                    </a:p>
                  </a:txBody>
                  <a:tcPr/>
                </a:tc>
              </a:tr>
              <a:tr h="1377181">
                <a:tc>
                  <a:txBody>
                    <a:bodyPr/>
                    <a:lstStyle/>
                    <a:p>
                      <a:r>
                        <a:rPr lang="en-US" dirty="0" smtClean="0"/>
                        <a:t>HDFS or HBASE</a:t>
                      </a:r>
                      <a:endParaRPr lang="en-US" dirty="0"/>
                    </a:p>
                  </a:txBody>
                  <a:tcPr/>
                </a:tc>
                <a:tc>
                  <a:txBody>
                    <a:bodyPr/>
                    <a:lstStyle/>
                    <a:p>
                      <a:r>
                        <a:rPr lang="en-US" dirty="0" smtClean="0"/>
                        <a:t>Hadoop distributed file system or HBASE are the data storage techniques to store data into file system.</a:t>
                      </a:r>
                      <a:endParaRPr lang="en-US" dirty="0"/>
                    </a:p>
                  </a:txBody>
                  <a:tcPr/>
                </a:tc>
              </a:tr>
            </a:tbl>
          </a:graphicData>
        </a:graphic>
      </p:graphicFrame>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buNone/>
            </a:pPr>
            <a:r>
              <a:rPr lang="en-US" sz="2000" b="1" dirty="0">
                <a:latin typeface="Times New Roman" pitchFamily="18" charset="0"/>
                <a:cs typeface="Times New Roman" pitchFamily="18" charset="0"/>
              </a:rPr>
              <a:t>Working of Hive</a:t>
            </a:r>
          </a:p>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following diagram depicts the workflow between Hive and Hadoop.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649254"/>
            <a:ext cx="86106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nSpc>
                <a:spcPct val="150000"/>
              </a:lnSpc>
              <a:buNone/>
            </a:pPr>
            <a:r>
              <a:rPr lang="en-US" sz="2000" b="1" dirty="0"/>
              <a:t>Execute Query </a:t>
            </a:r>
          </a:p>
          <a:p>
            <a:pPr marL="0" indent="0">
              <a:lnSpc>
                <a:spcPct val="150000"/>
              </a:lnSpc>
              <a:buNone/>
            </a:pPr>
            <a:r>
              <a:rPr lang="en-US" sz="2000" dirty="0" smtClean="0"/>
              <a:t>	The </a:t>
            </a:r>
            <a:r>
              <a:rPr lang="en-US" sz="2000" dirty="0"/>
              <a:t>Hive interface such as Command Line or </a:t>
            </a:r>
            <a:r>
              <a:rPr lang="en-US" sz="2000" dirty="0" smtClean="0"/>
              <a:t> Web </a:t>
            </a:r>
            <a:r>
              <a:rPr lang="en-US" sz="2000" dirty="0"/>
              <a:t>UI sends query to </a:t>
            </a:r>
            <a:r>
              <a:rPr lang="en-US" sz="2000" dirty="0" smtClean="0"/>
              <a:t>	Driver </a:t>
            </a:r>
            <a:r>
              <a:rPr lang="en-US" sz="2000" dirty="0"/>
              <a:t>(any database </a:t>
            </a:r>
            <a:r>
              <a:rPr lang="en-US" sz="2000" dirty="0" smtClean="0"/>
              <a:t> driver </a:t>
            </a:r>
            <a:r>
              <a:rPr lang="en-US" sz="2000" dirty="0"/>
              <a:t>such as JDBC, ODBC, etc.) to </a:t>
            </a:r>
            <a:r>
              <a:rPr lang="en-US" sz="2000" dirty="0" smtClean="0"/>
              <a:t>execute.</a:t>
            </a:r>
          </a:p>
          <a:p>
            <a:pPr marL="0" indent="0">
              <a:lnSpc>
                <a:spcPct val="150000"/>
              </a:lnSpc>
              <a:buNone/>
            </a:pPr>
            <a:r>
              <a:rPr lang="en-US" sz="2000" b="1" dirty="0"/>
              <a:t>Get Plan </a:t>
            </a:r>
          </a:p>
          <a:p>
            <a:pPr marL="0" indent="0">
              <a:lnSpc>
                <a:spcPct val="150000"/>
              </a:lnSpc>
              <a:buNone/>
            </a:pPr>
            <a:r>
              <a:rPr lang="en-US" sz="2000" dirty="0" smtClean="0"/>
              <a:t>	The </a:t>
            </a:r>
            <a:r>
              <a:rPr lang="en-US" sz="2000" dirty="0"/>
              <a:t>driver takes the help of query compiler </a:t>
            </a:r>
            <a:r>
              <a:rPr lang="en-US" sz="2000" dirty="0" smtClean="0"/>
              <a:t>	that </a:t>
            </a:r>
            <a:r>
              <a:rPr lang="en-US" sz="2000" dirty="0"/>
              <a:t>parses the query to </a:t>
            </a:r>
            <a:r>
              <a:rPr lang="en-US" sz="2000" dirty="0" smtClean="0"/>
              <a:t>	check </a:t>
            </a:r>
            <a:r>
              <a:rPr lang="en-US" sz="2000" dirty="0"/>
              <a:t>the syntax and </a:t>
            </a:r>
            <a:r>
              <a:rPr lang="en-US" sz="2000" dirty="0" smtClean="0"/>
              <a:t> query </a:t>
            </a:r>
            <a:r>
              <a:rPr lang="en-US" sz="2000" dirty="0"/>
              <a:t>plan or the requirement of query</a:t>
            </a:r>
            <a:r>
              <a:rPr lang="en-US" sz="2000" dirty="0" smtClean="0"/>
              <a:t>.</a:t>
            </a:r>
          </a:p>
          <a:p>
            <a:pPr marL="0" indent="0">
              <a:lnSpc>
                <a:spcPct val="150000"/>
              </a:lnSpc>
              <a:buNone/>
            </a:pPr>
            <a:r>
              <a:rPr lang="en-US" sz="2000" b="1" dirty="0"/>
              <a:t>Get Metadata </a:t>
            </a:r>
          </a:p>
          <a:p>
            <a:pPr marL="0" indent="0">
              <a:lnSpc>
                <a:spcPct val="150000"/>
              </a:lnSpc>
              <a:buNone/>
            </a:pPr>
            <a:r>
              <a:rPr lang="en-US" sz="2000" dirty="0" smtClean="0"/>
              <a:t>	The </a:t>
            </a:r>
            <a:r>
              <a:rPr lang="en-US" sz="2000" dirty="0"/>
              <a:t>compiler sends metadata request to </a:t>
            </a:r>
            <a:r>
              <a:rPr lang="en-US" sz="2000" dirty="0" smtClean="0"/>
              <a:t> Metastore </a:t>
            </a:r>
            <a:r>
              <a:rPr lang="en-US" sz="2000" dirty="0"/>
              <a:t>(any database).</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buNone/>
            </a:pPr>
            <a:r>
              <a:rPr lang="en-US" b="1" dirty="0"/>
              <a:t>Send Metadata </a:t>
            </a:r>
          </a:p>
          <a:p>
            <a:pPr marL="0" indent="0">
              <a:buNone/>
            </a:pPr>
            <a:r>
              <a:rPr lang="en-US" dirty="0" smtClean="0"/>
              <a:t>	Metastore </a:t>
            </a:r>
            <a:r>
              <a:rPr lang="en-US" dirty="0"/>
              <a:t>sends metadata as a response to </a:t>
            </a:r>
            <a:r>
              <a:rPr lang="en-US" dirty="0" smtClean="0"/>
              <a:t>	the complier.</a:t>
            </a:r>
          </a:p>
          <a:p>
            <a:pPr marL="0" indent="0">
              <a:buNone/>
            </a:pPr>
            <a:r>
              <a:rPr lang="en-US" b="1" dirty="0"/>
              <a:t>Send Plan </a:t>
            </a:r>
          </a:p>
          <a:p>
            <a:pPr marL="0" indent="0">
              <a:buNone/>
            </a:pPr>
            <a:r>
              <a:rPr lang="en-US" dirty="0" smtClean="0"/>
              <a:t>	The </a:t>
            </a:r>
            <a:r>
              <a:rPr lang="en-US" dirty="0"/>
              <a:t>compiler checks the requirement and </a:t>
            </a:r>
            <a:r>
              <a:rPr lang="en-US" dirty="0" smtClean="0"/>
              <a:t>	resends </a:t>
            </a:r>
            <a:r>
              <a:rPr lang="en-US" dirty="0"/>
              <a:t>the plan to the driver. Up to here, </a:t>
            </a:r>
            <a:r>
              <a:rPr lang="en-US" dirty="0" smtClean="0"/>
              <a:t>		the </a:t>
            </a:r>
            <a:r>
              <a:rPr lang="en-US" dirty="0"/>
              <a:t>parsing and compiling of a query is </a:t>
            </a:r>
            <a:r>
              <a:rPr lang="en-US" dirty="0" smtClean="0"/>
              <a:t>	complete.</a:t>
            </a:r>
          </a:p>
          <a:p>
            <a:pPr marL="0" indent="0">
              <a:buNone/>
            </a:pPr>
            <a:r>
              <a:rPr lang="en-US" b="1" dirty="0"/>
              <a:t>Execute Plan </a:t>
            </a:r>
          </a:p>
          <a:p>
            <a:pPr marL="0" indent="0">
              <a:buNone/>
            </a:pPr>
            <a:r>
              <a:rPr lang="en-US" dirty="0" smtClean="0"/>
              <a:t>	The </a:t>
            </a:r>
            <a:r>
              <a:rPr lang="en-US" dirty="0"/>
              <a:t>driver sends the execute plan to the </a:t>
            </a:r>
            <a:r>
              <a:rPr lang="en-US" dirty="0" smtClean="0"/>
              <a:t>	execution </a:t>
            </a:r>
            <a:r>
              <a:rPr lang="en-US" dirty="0"/>
              <a:t>engine.</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lnSpc>
                <a:spcPct val="150000"/>
              </a:lnSpc>
            </a:pPr>
            <a:r>
              <a:rPr lang="en-IN" sz="2000" b="1" dirty="0"/>
              <a:t>Shared nothing</a:t>
            </a:r>
            <a:r>
              <a:rPr lang="en-IN" sz="2000" dirty="0"/>
              <a:t>, often known as massively parallel processing (MPP), is a </a:t>
            </a:r>
            <a:r>
              <a:rPr lang="en-IN" sz="2000" dirty="0" smtClean="0"/>
              <a:t>multiple processor </a:t>
            </a:r>
            <a:r>
              <a:rPr lang="en-IN" sz="2000" dirty="0"/>
              <a:t>architecture in which each processor is part of a complete system, with its </a:t>
            </a:r>
            <a:r>
              <a:rPr lang="en-IN" sz="2000" dirty="0" smtClean="0"/>
              <a:t>own memory </a:t>
            </a:r>
            <a:r>
              <a:rPr lang="en-IN" sz="2000" dirty="0"/>
              <a:t>and disk storage.</a:t>
            </a:r>
          </a:p>
        </p:txBody>
      </p:sp>
    </p:spTree>
    <p:extLst>
      <p:ext uri="{BB962C8B-B14F-4D97-AF65-F5344CB8AC3E}">
        <p14:creationId xmlns:p14="http://schemas.microsoft.com/office/powerpoint/2010/main" xmlns="" val="232384695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nSpc>
                <a:spcPct val="200000"/>
              </a:lnSpc>
              <a:buNone/>
            </a:pPr>
            <a:r>
              <a:rPr lang="en-US" sz="2000" b="1" dirty="0">
                <a:latin typeface="Times New Roman" pitchFamily="18" charset="0"/>
                <a:cs typeface="Times New Roman" pitchFamily="18" charset="0"/>
              </a:rPr>
              <a:t>Execute Job </a:t>
            </a:r>
          </a:p>
          <a:p>
            <a:pPr marL="0" indent="0">
              <a:lnSpc>
                <a:spcPct val="200000"/>
              </a:lnSpc>
              <a:buNone/>
            </a:pPr>
            <a:r>
              <a:rPr lang="en-US" sz="2000" dirty="0" smtClean="0">
                <a:latin typeface="Times New Roman" pitchFamily="18" charset="0"/>
                <a:cs typeface="Times New Roman" pitchFamily="18" charset="0"/>
              </a:rPr>
              <a:t>	Internally</a:t>
            </a:r>
            <a:r>
              <a:rPr lang="en-US" sz="2000" dirty="0">
                <a:latin typeface="Times New Roman" pitchFamily="18" charset="0"/>
                <a:cs typeface="Times New Roman" pitchFamily="18" charset="0"/>
              </a:rPr>
              <a:t>, the process of execution job is a MapReduce job</a:t>
            </a:r>
            <a:r>
              <a:rPr lang="en-US" sz="2000" dirty="0" smtClean="0">
                <a:latin typeface="Times New Roman" pitchFamily="18" charset="0"/>
                <a:cs typeface="Times New Roman" pitchFamily="18" charset="0"/>
              </a:rPr>
              <a:t>.</a:t>
            </a:r>
          </a:p>
          <a:p>
            <a:pPr marL="0" indent="0">
              <a:lnSpc>
                <a:spcPct val="200000"/>
              </a:lnSpc>
              <a:buNone/>
            </a:pPr>
            <a:r>
              <a:rPr lang="en-US" sz="2000" dirty="0" smtClean="0">
                <a:latin typeface="Times New Roman" pitchFamily="18" charset="0"/>
                <a:cs typeface="Times New Roman" pitchFamily="18" charset="0"/>
              </a:rPr>
              <a:t> 	The execution </a:t>
            </a:r>
            <a:r>
              <a:rPr lang="en-US" sz="2000" dirty="0">
                <a:latin typeface="Times New Roman" pitchFamily="18" charset="0"/>
                <a:cs typeface="Times New Roman" pitchFamily="18" charset="0"/>
              </a:rPr>
              <a:t>engine sends the job to JobTracker, which is in Name node </a:t>
            </a:r>
            <a:r>
              <a:rPr lang="en-US" sz="2000" dirty="0" smtClean="0">
                <a:latin typeface="Times New Roman" pitchFamily="18" charset="0"/>
                <a:cs typeface="Times New Roman" pitchFamily="18" charset="0"/>
              </a:rPr>
              <a:t>	and it </a:t>
            </a:r>
            <a:r>
              <a:rPr lang="en-US" sz="2000" dirty="0">
                <a:latin typeface="Times New Roman" pitchFamily="18" charset="0"/>
                <a:cs typeface="Times New Roman" pitchFamily="18" charset="0"/>
              </a:rPr>
              <a:t>assigns this job to TaskTracker, which is in Data node. </a:t>
            </a:r>
            <a:endParaRPr lang="en-US" sz="2000" dirty="0" smtClean="0">
              <a:latin typeface="Times New Roman" pitchFamily="18" charset="0"/>
              <a:cs typeface="Times New Roman" pitchFamily="18" charset="0"/>
            </a:endParaRPr>
          </a:p>
          <a:p>
            <a:pPr marL="0" indent="0">
              <a:lnSpc>
                <a:spcPct val="200000"/>
              </a:lnSpc>
              <a:buNone/>
            </a:pPr>
            <a:r>
              <a:rPr lang="en-US" sz="2000" dirty="0" smtClean="0">
                <a:latin typeface="Times New Roman" pitchFamily="18" charset="0"/>
                <a:cs typeface="Times New Roman" pitchFamily="18" charset="0"/>
              </a:rPr>
              <a:t>	Here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query executes MapReduce job </a:t>
            </a:r>
          </a:p>
          <a:p>
            <a:pPr marL="0" indent="0">
              <a:lnSpc>
                <a:spcPct val="200000"/>
              </a:lnSpc>
              <a:buNone/>
            </a:pPr>
            <a:r>
              <a:rPr lang="en-US" sz="2000" b="1" dirty="0">
                <a:latin typeface="Times New Roman" pitchFamily="18" charset="0"/>
                <a:cs typeface="Times New Roman" pitchFamily="18" charset="0"/>
              </a:rPr>
              <a:t>Metadata Ops </a:t>
            </a:r>
          </a:p>
          <a:p>
            <a:pPr marL="0" indent="0">
              <a:lnSpc>
                <a:spcPct val="200000"/>
              </a:lnSpc>
              <a:buNone/>
            </a:pPr>
            <a:r>
              <a:rPr lang="en-US" sz="2000" dirty="0" smtClean="0">
                <a:latin typeface="Times New Roman" pitchFamily="18" charset="0"/>
                <a:cs typeface="Times New Roman" pitchFamily="18" charset="0"/>
              </a:rPr>
              <a:t>	Meanwhile </a:t>
            </a:r>
            <a:r>
              <a:rPr lang="en-US" sz="2000" dirty="0">
                <a:latin typeface="Times New Roman" pitchFamily="18" charset="0"/>
                <a:cs typeface="Times New Roman" pitchFamily="18" charset="0"/>
              </a:rPr>
              <a:t>in execution, the execution engine can execute metadata </a:t>
            </a:r>
            <a:r>
              <a:rPr lang="en-US" sz="2000" dirty="0" smtClean="0">
                <a:latin typeface="Times New Roman" pitchFamily="18" charset="0"/>
                <a:cs typeface="Times New Roman" pitchFamily="18" charset="0"/>
              </a:rPr>
              <a:t>	operations </a:t>
            </a:r>
            <a:r>
              <a:rPr lang="en-US" sz="2000" dirty="0">
                <a:latin typeface="Times New Roman" pitchFamily="18" charset="0"/>
                <a:cs typeface="Times New Roman" pitchFamily="18" charset="0"/>
              </a:rPr>
              <a:t>with Metastore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marL="0" indent="0">
              <a:lnSpc>
                <a:spcPct val="150000"/>
              </a:lnSpc>
              <a:buNone/>
            </a:pPr>
            <a:r>
              <a:rPr lang="en-US" sz="2000" b="1" dirty="0">
                <a:latin typeface="Times New Roman" pitchFamily="18" charset="0"/>
                <a:cs typeface="Times New Roman" pitchFamily="18" charset="0"/>
              </a:rPr>
              <a:t>Fetch Result </a:t>
            </a:r>
          </a:p>
          <a:p>
            <a:pPr marL="0" indent="0">
              <a:lnSpc>
                <a:spcPct val="150000"/>
              </a:lnSpc>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execution engine receives the results </a:t>
            </a:r>
            <a:r>
              <a:rPr lang="en-US" sz="2000" dirty="0" smtClean="0">
                <a:latin typeface="Times New Roman" pitchFamily="18" charset="0"/>
                <a:cs typeface="Times New Roman" pitchFamily="18" charset="0"/>
              </a:rPr>
              <a:t>from </a:t>
            </a:r>
            <a:r>
              <a:rPr lang="en-US" sz="2000" dirty="0">
                <a:latin typeface="Times New Roman" pitchFamily="18" charset="0"/>
                <a:cs typeface="Times New Roman" pitchFamily="18" charset="0"/>
              </a:rPr>
              <a:t>Data nodes</a:t>
            </a:r>
            <a:r>
              <a:rPr lang="en-US" sz="2000" dirty="0" smtClean="0">
                <a:latin typeface="Times New Roman" pitchFamily="18" charset="0"/>
                <a:cs typeface="Times New Roman" pitchFamily="18" charset="0"/>
              </a:rPr>
              <a:t>.</a:t>
            </a:r>
          </a:p>
          <a:p>
            <a:pPr marL="0" indent="0">
              <a:lnSpc>
                <a:spcPct val="150000"/>
              </a:lnSpc>
              <a:buNone/>
            </a:pPr>
            <a:r>
              <a:rPr lang="en-US" sz="2000" b="1" dirty="0">
                <a:latin typeface="Times New Roman" pitchFamily="18" charset="0"/>
                <a:cs typeface="Times New Roman" pitchFamily="18" charset="0"/>
              </a:rPr>
              <a:t>Send Results </a:t>
            </a:r>
          </a:p>
          <a:p>
            <a:pPr marL="0" indent="0">
              <a:lnSpc>
                <a:spcPct val="150000"/>
              </a:lnSpc>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execution engine sends those resultant </a:t>
            </a:r>
            <a:r>
              <a:rPr lang="en-US" sz="2000" dirty="0" smtClean="0">
                <a:latin typeface="Times New Roman" pitchFamily="18" charset="0"/>
                <a:cs typeface="Times New Roman" pitchFamily="18" charset="0"/>
              </a:rPr>
              <a:t>	values </a:t>
            </a:r>
            <a:r>
              <a:rPr lang="en-US" sz="2000" dirty="0">
                <a:latin typeface="Times New Roman" pitchFamily="18" charset="0"/>
                <a:cs typeface="Times New Roman" pitchFamily="18" charset="0"/>
              </a:rPr>
              <a:t>to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driver</a:t>
            </a:r>
            <a:r>
              <a:rPr lang="en-US" sz="2000" dirty="0" smtClean="0">
                <a:latin typeface="Times New Roman" pitchFamily="18" charset="0"/>
                <a:cs typeface="Times New Roman" pitchFamily="18" charset="0"/>
              </a:rPr>
              <a:t>.</a:t>
            </a:r>
          </a:p>
          <a:p>
            <a:pPr marL="0" indent="0">
              <a:lnSpc>
                <a:spcPct val="150000"/>
              </a:lnSpc>
              <a:buNone/>
            </a:pPr>
            <a:r>
              <a:rPr lang="en-US" sz="2000" b="1" dirty="0">
                <a:latin typeface="Times New Roman" pitchFamily="18" charset="0"/>
                <a:cs typeface="Times New Roman" pitchFamily="18" charset="0"/>
              </a:rPr>
              <a:t>Send Results </a:t>
            </a:r>
          </a:p>
          <a:p>
            <a:pPr marL="0" indent="0">
              <a:lnSpc>
                <a:spcPct val="150000"/>
              </a:lnSpc>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driver sends the results to Hive </a:t>
            </a:r>
            <a:r>
              <a:rPr lang="en-US" sz="2000" dirty="0" smtClean="0">
                <a:latin typeface="Times New Roman" pitchFamily="18" charset="0"/>
                <a:cs typeface="Times New Roman" pitchFamily="18" charset="0"/>
              </a:rPr>
              <a:t> Interfaces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a:bodyPr>
          <a:lstStyle/>
          <a:p>
            <a:pPr>
              <a:lnSpc>
                <a:spcPct val="150000"/>
              </a:lnSpc>
              <a:buNone/>
            </a:pPr>
            <a:r>
              <a:rPr lang="en-US" sz="2000" dirty="0" smtClean="0">
                <a:latin typeface="Times New Roman" pitchFamily="18" charset="0"/>
                <a:cs typeface="Times New Roman" pitchFamily="18" charset="0"/>
              </a:rPr>
              <a:t>All the data types in Hive are classified into four types, given as follows:</a:t>
            </a:r>
          </a:p>
          <a:p>
            <a:pPr lvl="1">
              <a:lnSpc>
                <a:spcPct val="150000"/>
              </a:lnSpc>
            </a:pPr>
            <a:r>
              <a:rPr lang="en-US" sz="2000" dirty="0" smtClean="0">
                <a:latin typeface="Times New Roman" pitchFamily="18" charset="0"/>
                <a:cs typeface="Times New Roman" pitchFamily="18" charset="0"/>
              </a:rPr>
              <a:t>Column Types</a:t>
            </a:r>
          </a:p>
          <a:p>
            <a:pPr lvl="1">
              <a:lnSpc>
                <a:spcPct val="150000"/>
              </a:lnSpc>
            </a:pPr>
            <a:r>
              <a:rPr lang="en-US" sz="2000" dirty="0" smtClean="0">
                <a:latin typeface="Times New Roman" pitchFamily="18" charset="0"/>
                <a:cs typeface="Times New Roman" pitchFamily="18" charset="0"/>
              </a:rPr>
              <a:t>Literals</a:t>
            </a:r>
          </a:p>
          <a:p>
            <a:pPr lvl="1">
              <a:lnSpc>
                <a:spcPct val="150000"/>
              </a:lnSpc>
            </a:pPr>
            <a:r>
              <a:rPr lang="en-US" sz="2000" dirty="0" smtClean="0">
                <a:latin typeface="Times New Roman" pitchFamily="18" charset="0"/>
                <a:cs typeface="Times New Roman" pitchFamily="18" charset="0"/>
              </a:rPr>
              <a:t>Null Values</a:t>
            </a:r>
          </a:p>
          <a:p>
            <a:pPr lvl="1">
              <a:lnSpc>
                <a:spcPct val="150000"/>
              </a:lnSpc>
            </a:pPr>
            <a:r>
              <a:rPr lang="en-US" sz="2000" dirty="0" smtClean="0">
                <a:latin typeface="Times New Roman" pitchFamily="18" charset="0"/>
                <a:cs typeface="Times New Roman" pitchFamily="18" charset="0"/>
              </a:rPr>
              <a:t>Complex Types</a:t>
            </a:r>
          </a:p>
          <a:p>
            <a:pPr>
              <a:lnSpc>
                <a:spcPct val="150000"/>
              </a:lnSpc>
              <a:buNone/>
            </a:pPr>
            <a:r>
              <a:rPr lang="en-US" sz="2000" b="1" dirty="0" smtClean="0">
                <a:latin typeface="Times New Roman" pitchFamily="18" charset="0"/>
                <a:cs typeface="Times New Roman" pitchFamily="18" charset="0"/>
              </a:rPr>
              <a:t>Column Types</a:t>
            </a:r>
          </a:p>
          <a:p>
            <a:pPr lvl="1">
              <a:lnSpc>
                <a:spcPct val="150000"/>
              </a:lnSpc>
            </a:pPr>
            <a:r>
              <a:rPr lang="en-US" sz="2000" dirty="0" smtClean="0">
                <a:latin typeface="Times New Roman" pitchFamily="18" charset="0"/>
                <a:cs typeface="Times New Roman" pitchFamily="18" charset="0"/>
              </a:rPr>
              <a:t>Column type are used as column data types of Hive. They are as follows:</a:t>
            </a:r>
          </a:p>
          <a:p>
            <a:pPr>
              <a:lnSpc>
                <a:spcPct val="150000"/>
              </a:lnSpc>
              <a:buNone/>
            </a:pPr>
            <a:r>
              <a:rPr lang="en-US" sz="2000" b="1" dirty="0" smtClean="0">
                <a:latin typeface="Times New Roman" pitchFamily="18" charset="0"/>
                <a:cs typeface="Times New Roman" pitchFamily="18" charset="0"/>
              </a:rPr>
              <a:t>Integral Types</a:t>
            </a:r>
          </a:p>
          <a:p>
            <a:pPr lvl="1">
              <a:lnSpc>
                <a:spcPct val="150000"/>
              </a:lnSpc>
            </a:pPr>
            <a:r>
              <a:rPr lang="en-US" sz="2000" dirty="0" smtClean="0">
                <a:latin typeface="Times New Roman" pitchFamily="18" charset="0"/>
                <a:cs typeface="Times New Roman" pitchFamily="18" charset="0"/>
              </a:rPr>
              <a:t>Integer type data can be specified using integral data types, INT. </a:t>
            </a:r>
          </a:p>
          <a:p>
            <a:pPr lvl="1">
              <a:lnSpc>
                <a:spcPct val="150000"/>
              </a:lnSpc>
            </a:pPr>
            <a:r>
              <a:rPr lang="en-US" sz="2000" dirty="0" smtClean="0">
                <a:latin typeface="Times New Roman" pitchFamily="18" charset="0"/>
                <a:cs typeface="Times New Roman" pitchFamily="18" charset="0"/>
              </a:rPr>
              <a:t>When the data range exceeds the range of INT, you need to use BIGINT and if the data range is smaller than the INT, you use SMALLINT. </a:t>
            </a:r>
          </a:p>
          <a:p>
            <a:pPr lvl="1">
              <a:lnSpc>
                <a:spcPct val="150000"/>
              </a:lnSpc>
            </a:pPr>
            <a:r>
              <a:rPr lang="en-US" sz="2000" dirty="0" smtClean="0">
                <a:latin typeface="Times New Roman" pitchFamily="18" charset="0"/>
                <a:cs typeface="Times New Roman" pitchFamily="18" charset="0"/>
              </a:rPr>
              <a:t>TINYINT is smaller than SMALLINT.</a:t>
            </a:r>
          </a:p>
          <a:p>
            <a:pPr marL="0" indent="0">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lstStyle/>
          <a:p>
            <a:pPr marL="0" indent="0">
              <a:buNone/>
            </a:pPr>
            <a:r>
              <a:rPr lang="en-US" dirty="0" smtClean="0"/>
              <a:t>The following table depicts various INT data types:</a:t>
            </a:r>
            <a:endParaRPr lang="en-US" dirty="0"/>
          </a:p>
        </p:txBody>
      </p:sp>
      <p:graphicFrame>
        <p:nvGraphicFramePr>
          <p:cNvPr id="4" name="Table 3"/>
          <p:cNvGraphicFramePr>
            <a:graphicFrameLocks noGrp="1"/>
          </p:cNvGraphicFramePr>
          <p:nvPr/>
        </p:nvGraphicFramePr>
        <p:xfrm>
          <a:off x="609600" y="1676400"/>
          <a:ext cx="7239000" cy="3886200"/>
        </p:xfrm>
        <a:graphic>
          <a:graphicData uri="http://schemas.openxmlformats.org/drawingml/2006/table">
            <a:tbl>
              <a:tblPr/>
              <a:tblGrid>
                <a:gridCol w="2413000"/>
                <a:gridCol w="2413000"/>
                <a:gridCol w="2413000"/>
              </a:tblGrid>
              <a:tr h="777240">
                <a:tc>
                  <a:txBody>
                    <a:bodyPr/>
                    <a:lstStyle/>
                    <a:p>
                      <a:pPr marL="0" marR="0">
                        <a:spcBef>
                          <a:spcPts val="0"/>
                        </a:spcBef>
                        <a:spcAft>
                          <a:spcPts val="1150"/>
                        </a:spcAft>
                      </a:pPr>
                      <a:r>
                        <a:rPr lang="en-US" sz="2000" b="1" dirty="0" smtClean="0">
                          <a:solidFill>
                            <a:srgbClr val="313131"/>
                          </a:solidFill>
                          <a:latin typeface="Times New Roman" pitchFamily="18" charset="0"/>
                          <a:ea typeface="Calibri"/>
                          <a:cs typeface="Times New Roman" pitchFamily="18" charset="0"/>
                        </a:rPr>
                        <a:t>Type</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spcBef>
                          <a:spcPts val="0"/>
                        </a:spcBef>
                        <a:spcAft>
                          <a:spcPts val="1150"/>
                        </a:spcAft>
                      </a:pPr>
                      <a:r>
                        <a:rPr lang="en-US" sz="2000" b="1" dirty="0">
                          <a:solidFill>
                            <a:srgbClr val="313131"/>
                          </a:solidFill>
                          <a:latin typeface="Times New Roman" pitchFamily="18" charset="0"/>
                          <a:ea typeface="Times New Roman"/>
                          <a:cs typeface="Times New Roman" pitchFamily="18" charset="0"/>
                        </a:rPr>
                        <a:t>Postfix</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spcBef>
                          <a:spcPts val="0"/>
                        </a:spcBef>
                        <a:spcAft>
                          <a:spcPts val="1150"/>
                        </a:spcAft>
                      </a:pPr>
                      <a:r>
                        <a:rPr lang="en-US" sz="2000" b="1" dirty="0">
                          <a:solidFill>
                            <a:srgbClr val="313131"/>
                          </a:solidFill>
                          <a:latin typeface="Times New Roman" pitchFamily="18" charset="0"/>
                          <a:ea typeface="Times New Roman"/>
                          <a:cs typeface="Times New Roman" pitchFamily="18" charset="0"/>
                        </a:rPr>
                        <a:t>Example</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777240">
                <a:tc>
                  <a:txBody>
                    <a:bodyPr/>
                    <a:lstStyle/>
                    <a:p>
                      <a:pPr marL="0" marR="0">
                        <a:spcBef>
                          <a:spcPts val="0"/>
                        </a:spcBef>
                        <a:spcAft>
                          <a:spcPts val="1150"/>
                        </a:spcAft>
                      </a:pPr>
                      <a:r>
                        <a:rPr lang="en-US" sz="2000">
                          <a:solidFill>
                            <a:srgbClr val="313131"/>
                          </a:solidFill>
                          <a:latin typeface="Times New Roman" pitchFamily="18" charset="0"/>
                          <a:ea typeface="Times New Roman"/>
                          <a:cs typeface="Times New Roman" pitchFamily="18" charset="0"/>
                        </a:rPr>
                        <a:t>TINYINT</a:t>
                      </a:r>
                      <a:endParaRPr lang="en-US" sz="200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Y</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10Y</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77240">
                <a:tc>
                  <a:txBody>
                    <a:bodyPr/>
                    <a:lstStyle/>
                    <a:p>
                      <a:pPr marL="0" marR="0">
                        <a:spcBef>
                          <a:spcPts val="0"/>
                        </a:spcBef>
                        <a:spcAft>
                          <a:spcPts val="1150"/>
                        </a:spcAft>
                      </a:pPr>
                      <a:r>
                        <a:rPr lang="en-US" sz="2000">
                          <a:solidFill>
                            <a:srgbClr val="313131"/>
                          </a:solidFill>
                          <a:latin typeface="Times New Roman" pitchFamily="18" charset="0"/>
                          <a:ea typeface="Times New Roman"/>
                          <a:cs typeface="Times New Roman" pitchFamily="18" charset="0"/>
                        </a:rPr>
                        <a:t>SMALLINT</a:t>
                      </a:r>
                      <a:endParaRPr lang="en-US" sz="200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S</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10S</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77240">
                <a:tc>
                  <a:txBody>
                    <a:bodyPr/>
                    <a:lstStyle/>
                    <a:p>
                      <a:pPr marL="0" marR="0">
                        <a:spcBef>
                          <a:spcPts val="0"/>
                        </a:spcBef>
                        <a:spcAft>
                          <a:spcPts val="1150"/>
                        </a:spcAft>
                      </a:pPr>
                      <a:r>
                        <a:rPr lang="en-US" sz="2000">
                          <a:solidFill>
                            <a:srgbClr val="313131"/>
                          </a:solidFill>
                          <a:latin typeface="Times New Roman" pitchFamily="18" charset="0"/>
                          <a:ea typeface="Times New Roman"/>
                          <a:cs typeface="Times New Roman" pitchFamily="18" charset="0"/>
                        </a:rPr>
                        <a:t>INT</a:t>
                      </a:r>
                      <a:endParaRPr lang="en-US" sz="200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10</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77240">
                <a:tc>
                  <a:txBody>
                    <a:bodyPr/>
                    <a:lstStyle/>
                    <a:p>
                      <a:pPr marL="0" marR="0">
                        <a:spcBef>
                          <a:spcPts val="0"/>
                        </a:spcBef>
                        <a:spcAft>
                          <a:spcPts val="1150"/>
                        </a:spcAft>
                      </a:pPr>
                      <a:r>
                        <a:rPr lang="en-US" sz="2000">
                          <a:solidFill>
                            <a:srgbClr val="313131"/>
                          </a:solidFill>
                          <a:latin typeface="Times New Roman" pitchFamily="18" charset="0"/>
                          <a:ea typeface="Times New Roman"/>
                          <a:cs typeface="Times New Roman" pitchFamily="18" charset="0"/>
                        </a:rPr>
                        <a:t>BIGINT</a:t>
                      </a:r>
                      <a:endParaRPr lang="en-US" sz="200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a:solidFill>
                            <a:srgbClr val="313131"/>
                          </a:solidFill>
                          <a:latin typeface="Times New Roman" pitchFamily="18" charset="0"/>
                          <a:ea typeface="Times New Roman"/>
                          <a:cs typeface="Times New Roman" pitchFamily="18" charset="0"/>
                        </a:rPr>
                        <a:t>L</a:t>
                      </a:r>
                      <a:endParaRPr lang="en-US" sz="200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spcBef>
                          <a:spcPts val="0"/>
                        </a:spcBef>
                        <a:spcAft>
                          <a:spcPts val="1150"/>
                        </a:spcAft>
                      </a:pPr>
                      <a:r>
                        <a:rPr lang="en-US" sz="2000" dirty="0">
                          <a:solidFill>
                            <a:srgbClr val="313131"/>
                          </a:solidFill>
                          <a:latin typeface="Times New Roman" pitchFamily="18" charset="0"/>
                          <a:ea typeface="Times New Roman"/>
                          <a:cs typeface="Times New Roman" pitchFamily="18" charset="0"/>
                        </a:rPr>
                        <a:t>10L</a:t>
                      </a:r>
                      <a:endParaRPr lang="en-US" sz="20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58695013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458200" cy="6096000"/>
          </a:xfrm>
        </p:spPr>
        <p:txBody>
          <a:bodyPr/>
          <a:lstStyle/>
          <a:p>
            <a:pPr>
              <a:lnSpc>
                <a:spcPct val="200000"/>
              </a:lnSpc>
              <a:buNone/>
            </a:pPr>
            <a:r>
              <a:rPr lang="en-US" sz="1800" dirty="0" smtClean="0">
                <a:latin typeface="Times New Roman" pitchFamily="18" charset="0"/>
                <a:cs typeface="Times New Roman" pitchFamily="18" charset="0"/>
              </a:rPr>
              <a:t>String Types</a:t>
            </a:r>
          </a:p>
          <a:p>
            <a:pPr lvl="1">
              <a:lnSpc>
                <a:spcPct val="200000"/>
              </a:lnSpc>
            </a:pPr>
            <a:r>
              <a:rPr lang="en-US" sz="1800" dirty="0" smtClean="0">
                <a:latin typeface="Times New Roman" pitchFamily="18" charset="0"/>
                <a:cs typeface="Times New Roman" pitchFamily="18" charset="0"/>
              </a:rPr>
              <a:t>String type data types can be specified using single quotes (' ') or double quotes (" "). </a:t>
            </a:r>
          </a:p>
          <a:p>
            <a:pPr lvl="1">
              <a:lnSpc>
                <a:spcPct val="200000"/>
              </a:lnSpc>
            </a:pPr>
            <a:r>
              <a:rPr lang="en-US" sz="1800" dirty="0" smtClean="0">
                <a:latin typeface="Times New Roman" pitchFamily="18" charset="0"/>
                <a:cs typeface="Times New Roman" pitchFamily="18" charset="0"/>
              </a:rPr>
              <a:t>It contains two data types: VARCHAR and CHAR. Hive follows C-types escape characters.</a:t>
            </a:r>
          </a:p>
          <a:p>
            <a:pPr>
              <a:lnSpc>
                <a:spcPct val="200000"/>
              </a:lnSpc>
              <a:buNone/>
            </a:pPr>
            <a:r>
              <a:rPr lang="en-US" sz="1800" dirty="0" smtClean="0">
                <a:latin typeface="Times New Roman" pitchFamily="18" charset="0"/>
                <a:cs typeface="Times New Roman" pitchFamily="18" charset="0"/>
              </a:rPr>
              <a:t>The following table depicts various CHAR data types:</a:t>
            </a:r>
          </a:p>
          <a:p>
            <a:pPr>
              <a:buNone/>
            </a:pPr>
            <a:endParaRPr lang="en-US" dirty="0"/>
          </a:p>
        </p:txBody>
      </p:sp>
      <p:graphicFrame>
        <p:nvGraphicFramePr>
          <p:cNvPr id="4" name="Table 3"/>
          <p:cNvGraphicFramePr>
            <a:graphicFrameLocks noGrp="1"/>
          </p:cNvGraphicFramePr>
          <p:nvPr/>
        </p:nvGraphicFramePr>
        <p:xfrm>
          <a:off x="1600200" y="4267200"/>
          <a:ext cx="4572000" cy="2362200"/>
        </p:xfrm>
        <a:graphic>
          <a:graphicData uri="http://schemas.openxmlformats.org/drawingml/2006/table">
            <a:tbl>
              <a:tblPr/>
              <a:tblGrid>
                <a:gridCol w="1362795"/>
                <a:gridCol w="3209205"/>
              </a:tblGrid>
              <a:tr h="787400">
                <a:tc>
                  <a:txBody>
                    <a:bodyPr/>
                    <a:lstStyle/>
                    <a:p>
                      <a:pPr marL="0" marR="0" algn="ctr">
                        <a:spcBef>
                          <a:spcPts val="0"/>
                        </a:spcBef>
                        <a:spcAft>
                          <a:spcPts val="1150"/>
                        </a:spcAft>
                      </a:pPr>
                      <a:r>
                        <a:rPr lang="en-US" sz="1800" b="1" dirty="0">
                          <a:solidFill>
                            <a:srgbClr val="313131"/>
                          </a:solidFill>
                          <a:latin typeface="Times New Roman" pitchFamily="18" charset="0"/>
                          <a:ea typeface="Times New Roman"/>
                          <a:cs typeface="Times New Roman" pitchFamily="18" charset="0"/>
                        </a:rPr>
                        <a:t>Data Type</a:t>
                      </a:r>
                      <a:endParaRPr lang="en-US" sz="18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spcBef>
                          <a:spcPts val="0"/>
                        </a:spcBef>
                        <a:spcAft>
                          <a:spcPts val="1150"/>
                        </a:spcAft>
                      </a:pPr>
                      <a:r>
                        <a:rPr lang="en-US" sz="1800" b="1" dirty="0">
                          <a:solidFill>
                            <a:srgbClr val="313131"/>
                          </a:solidFill>
                          <a:latin typeface="Times New Roman" pitchFamily="18" charset="0"/>
                          <a:ea typeface="Times New Roman"/>
                          <a:cs typeface="Times New Roman" pitchFamily="18" charset="0"/>
                        </a:rPr>
                        <a:t>Length</a:t>
                      </a:r>
                      <a:endParaRPr lang="en-US" sz="18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787400">
                <a:tc>
                  <a:txBody>
                    <a:bodyPr/>
                    <a:lstStyle/>
                    <a:p>
                      <a:pPr marL="0" marR="0" algn="ctr">
                        <a:spcBef>
                          <a:spcPts val="0"/>
                        </a:spcBef>
                        <a:spcAft>
                          <a:spcPts val="1150"/>
                        </a:spcAft>
                      </a:pPr>
                      <a:r>
                        <a:rPr lang="en-US" sz="1800" dirty="0">
                          <a:solidFill>
                            <a:srgbClr val="313131"/>
                          </a:solidFill>
                          <a:latin typeface="Times New Roman" pitchFamily="18" charset="0"/>
                          <a:ea typeface="Times New Roman"/>
                          <a:cs typeface="Times New Roman" pitchFamily="18" charset="0"/>
                        </a:rPr>
                        <a:t>VARCHAR</a:t>
                      </a:r>
                      <a:endParaRPr lang="en-US" sz="18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ctr">
                        <a:spcBef>
                          <a:spcPts val="0"/>
                        </a:spcBef>
                        <a:spcAft>
                          <a:spcPts val="1150"/>
                        </a:spcAft>
                      </a:pPr>
                      <a:r>
                        <a:rPr lang="en-US" sz="1800" dirty="0">
                          <a:solidFill>
                            <a:srgbClr val="313131"/>
                          </a:solidFill>
                          <a:latin typeface="Times New Roman" pitchFamily="18" charset="0"/>
                          <a:ea typeface="Times New Roman"/>
                          <a:cs typeface="Times New Roman" pitchFamily="18" charset="0"/>
                        </a:rPr>
                        <a:t>1 to 65355</a:t>
                      </a:r>
                      <a:endParaRPr lang="en-US" sz="18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87400">
                <a:tc>
                  <a:txBody>
                    <a:bodyPr/>
                    <a:lstStyle/>
                    <a:p>
                      <a:pPr marL="0" marR="0" algn="ctr">
                        <a:spcBef>
                          <a:spcPts val="0"/>
                        </a:spcBef>
                        <a:spcAft>
                          <a:spcPts val="1150"/>
                        </a:spcAft>
                      </a:pPr>
                      <a:r>
                        <a:rPr lang="en-US" sz="1800" dirty="0">
                          <a:solidFill>
                            <a:srgbClr val="313131"/>
                          </a:solidFill>
                          <a:latin typeface="Times New Roman" pitchFamily="18" charset="0"/>
                          <a:ea typeface="Times New Roman"/>
                          <a:cs typeface="Times New Roman" pitchFamily="18" charset="0"/>
                        </a:rPr>
                        <a:t>CHAR</a:t>
                      </a:r>
                      <a:endParaRPr lang="en-US" sz="18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ctr">
                        <a:spcBef>
                          <a:spcPts val="0"/>
                        </a:spcBef>
                        <a:spcAft>
                          <a:spcPts val="1150"/>
                        </a:spcAft>
                      </a:pPr>
                      <a:r>
                        <a:rPr lang="en-US" sz="1800" dirty="0">
                          <a:solidFill>
                            <a:srgbClr val="313131"/>
                          </a:solidFill>
                          <a:latin typeface="Times New Roman" pitchFamily="18" charset="0"/>
                          <a:ea typeface="Times New Roman"/>
                          <a:cs typeface="Times New Roman" pitchFamily="18" charset="0"/>
                        </a:rPr>
                        <a:t>255</a:t>
                      </a:r>
                      <a:endParaRPr lang="en-US" sz="1800" dirty="0">
                        <a:latin typeface="Times New Roman" pitchFamily="18" charset="0"/>
                        <a:ea typeface="Calibri"/>
                        <a:cs typeface="Times New Roman" pitchFamily="18" charset="0"/>
                      </a:endParaRPr>
                    </a:p>
                  </a:txBody>
                  <a:tcPr marL="58420" marR="58420" marT="58420" marB="584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algn="just">
              <a:lnSpc>
                <a:spcPct val="150000"/>
              </a:lnSpc>
              <a:buNone/>
            </a:pPr>
            <a:r>
              <a:rPr lang="en-US" sz="2000" b="1" dirty="0" smtClean="0">
                <a:latin typeface="Times New Roman" pitchFamily="18" charset="0"/>
                <a:cs typeface="Times New Roman" pitchFamily="18" charset="0"/>
              </a:rPr>
              <a:t>Dates</a:t>
            </a:r>
          </a:p>
          <a:p>
            <a:pPr lvl="1" algn="just">
              <a:lnSpc>
                <a:spcPct val="150000"/>
              </a:lnSpc>
            </a:pPr>
            <a:r>
              <a:rPr lang="en-US" sz="2000" dirty="0" smtClean="0">
                <a:latin typeface="Times New Roman" pitchFamily="18" charset="0"/>
                <a:cs typeface="Times New Roman" pitchFamily="18" charset="0"/>
              </a:rPr>
              <a:t>DATE values are described in year/month/day format in the form {{YYYY-MM-DD}}.</a:t>
            </a:r>
          </a:p>
          <a:p>
            <a:pPr>
              <a:lnSpc>
                <a:spcPct val="150000"/>
              </a:lnSpc>
              <a:buNone/>
            </a:pPr>
            <a:r>
              <a:rPr lang="en-US" sz="2000" b="1" dirty="0" smtClean="0">
                <a:latin typeface="Times New Roman" pitchFamily="18" charset="0"/>
                <a:cs typeface="Times New Roman" pitchFamily="18" charset="0"/>
              </a:rPr>
              <a:t>Literals</a:t>
            </a:r>
          </a:p>
          <a:p>
            <a:pPr lvl="1">
              <a:lnSpc>
                <a:spcPct val="150000"/>
              </a:lnSpc>
            </a:pPr>
            <a:r>
              <a:rPr lang="en-US" sz="2000" dirty="0" smtClean="0">
                <a:latin typeface="Times New Roman" pitchFamily="18" charset="0"/>
                <a:cs typeface="Times New Roman" pitchFamily="18" charset="0"/>
              </a:rPr>
              <a:t>The following literals are used in Hive:</a:t>
            </a:r>
          </a:p>
          <a:p>
            <a:pPr>
              <a:lnSpc>
                <a:spcPct val="150000"/>
              </a:lnSpc>
              <a:buNone/>
            </a:pPr>
            <a:r>
              <a:rPr lang="en-US" sz="2000" b="1" dirty="0" smtClean="0">
                <a:latin typeface="Times New Roman" pitchFamily="18" charset="0"/>
                <a:cs typeface="Times New Roman" pitchFamily="18" charset="0"/>
              </a:rPr>
              <a:t>Floating Point Types</a:t>
            </a:r>
          </a:p>
          <a:p>
            <a:pPr lvl="1">
              <a:lnSpc>
                <a:spcPct val="150000"/>
              </a:lnSpc>
            </a:pPr>
            <a:r>
              <a:rPr lang="en-US" sz="2000" dirty="0" smtClean="0">
                <a:latin typeface="Times New Roman" pitchFamily="18" charset="0"/>
                <a:cs typeface="Times New Roman" pitchFamily="18" charset="0"/>
              </a:rPr>
              <a:t>Floating point types are nothing but numbers with decimal points. Generally, this type of data is composed of DOUBLE data type.</a:t>
            </a:r>
          </a:p>
          <a:p>
            <a:pPr>
              <a:lnSpc>
                <a:spcPct val="150000"/>
              </a:lnSpc>
              <a:buNone/>
            </a:pPr>
            <a:r>
              <a:rPr lang="en-US" sz="2000" b="1" dirty="0" smtClean="0">
                <a:latin typeface="Times New Roman" pitchFamily="18" charset="0"/>
                <a:cs typeface="Times New Roman" pitchFamily="18" charset="0"/>
              </a:rPr>
              <a:t>Decimal Type</a:t>
            </a:r>
          </a:p>
          <a:p>
            <a:pPr lvl="1">
              <a:lnSpc>
                <a:spcPct val="150000"/>
              </a:lnSpc>
            </a:pPr>
            <a:r>
              <a:rPr lang="en-US" sz="2000" dirty="0" smtClean="0">
                <a:latin typeface="Times New Roman" pitchFamily="18" charset="0"/>
                <a:cs typeface="Times New Roman" pitchFamily="18" charset="0"/>
              </a:rPr>
              <a:t>Decimal type data is nothing but floating point value with higher range than DOUBLE data type. </a:t>
            </a:r>
          </a:p>
          <a:p>
            <a:pPr lvl="1">
              <a:lnSpc>
                <a:spcPct val="150000"/>
              </a:lnSpc>
            </a:pPr>
            <a:r>
              <a:rPr lang="en-US" sz="2000" dirty="0" smtClean="0">
                <a:latin typeface="Times New Roman" pitchFamily="18" charset="0"/>
                <a:cs typeface="Times New Roman" pitchFamily="18" charset="0"/>
              </a:rPr>
              <a:t>The range of decimal type is approximately -10</a:t>
            </a:r>
            <a:r>
              <a:rPr lang="en-US" sz="2000" baseline="30000" dirty="0" smtClean="0">
                <a:latin typeface="Times New Roman" pitchFamily="18" charset="0"/>
                <a:cs typeface="Times New Roman" pitchFamily="18" charset="0"/>
              </a:rPr>
              <a:t>-308</a:t>
            </a:r>
            <a:r>
              <a:rPr lang="en-US" sz="2000" dirty="0" smtClean="0">
                <a:latin typeface="Times New Roman" pitchFamily="18" charset="0"/>
                <a:cs typeface="Times New Roman" pitchFamily="18" charset="0"/>
              </a:rPr>
              <a:t> to 10</a:t>
            </a:r>
            <a:r>
              <a:rPr lang="en-US" sz="2000" baseline="30000" dirty="0" smtClean="0">
                <a:latin typeface="Times New Roman" pitchFamily="18" charset="0"/>
                <a:cs typeface="Times New Roman" pitchFamily="18" charset="0"/>
              </a:rPr>
              <a:t>308</a:t>
            </a:r>
            <a:r>
              <a:rPr lang="en-US" sz="2000" dirty="0" smtClean="0">
                <a:latin typeface="Times New Roman" pitchFamily="18" charset="0"/>
                <a:cs typeface="Times New Roman" pitchFamily="18" charset="0"/>
              </a:rPr>
              <a:t>.Null Value</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791200"/>
          </a:xfrm>
        </p:spPr>
        <p:txBody>
          <a:bodyPr/>
          <a:lstStyle/>
          <a:p>
            <a:pPr>
              <a:lnSpc>
                <a:spcPct val="200000"/>
              </a:lnSpc>
              <a:buNone/>
            </a:pPr>
            <a:r>
              <a:rPr lang="en-US" sz="2000" b="1" dirty="0" smtClean="0"/>
              <a:t>Complex Types</a:t>
            </a:r>
          </a:p>
          <a:p>
            <a:pPr>
              <a:lnSpc>
                <a:spcPct val="200000"/>
              </a:lnSpc>
              <a:buNone/>
            </a:pPr>
            <a:r>
              <a:rPr lang="en-US" sz="2000" dirty="0" smtClean="0"/>
              <a:t>The Hive complex data types are as follows:</a:t>
            </a:r>
          </a:p>
          <a:p>
            <a:pPr>
              <a:lnSpc>
                <a:spcPct val="200000"/>
              </a:lnSpc>
              <a:buNone/>
            </a:pPr>
            <a:r>
              <a:rPr lang="en-US" sz="2000" b="1" dirty="0" smtClean="0"/>
              <a:t>Arrays</a:t>
            </a:r>
          </a:p>
          <a:p>
            <a:pPr lvl="1">
              <a:lnSpc>
                <a:spcPct val="200000"/>
              </a:lnSpc>
            </a:pPr>
            <a:r>
              <a:rPr lang="en-US" sz="2000" dirty="0" smtClean="0"/>
              <a:t>Arrays in Hive are used the same way they are used in Java.</a:t>
            </a:r>
          </a:p>
          <a:p>
            <a:pPr lvl="1">
              <a:lnSpc>
                <a:spcPct val="200000"/>
              </a:lnSpc>
            </a:pPr>
            <a:r>
              <a:rPr lang="en-US" sz="2000" dirty="0" smtClean="0"/>
              <a:t>Syntax: ARRAY&lt;</a:t>
            </a:r>
            <a:r>
              <a:rPr lang="en-US" sz="2000" dirty="0" err="1" smtClean="0"/>
              <a:t>data_type</a:t>
            </a:r>
            <a:r>
              <a:rPr lang="en-US" sz="2000" dirty="0" smtClean="0"/>
              <a:t>&gt;</a:t>
            </a:r>
          </a:p>
          <a:p>
            <a:pPr>
              <a:lnSpc>
                <a:spcPct val="200000"/>
              </a:lnSpc>
              <a:buNone/>
            </a:pPr>
            <a:r>
              <a:rPr lang="en-US" sz="2000" b="1" dirty="0" smtClean="0"/>
              <a:t>Maps</a:t>
            </a:r>
          </a:p>
          <a:p>
            <a:pPr lvl="1">
              <a:lnSpc>
                <a:spcPct val="200000"/>
              </a:lnSpc>
            </a:pPr>
            <a:r>
              <a:rPr lang="en-US" sz="2000" dirty="0" smtClean="0"/>
              <a:t>Maps in Hive are similar to Java Maps.</a:t>
            </a:r>
          </a:p>
          <a:p>
            <a:pPr lvl="1">
              <a:lnSpc>
                <a:spcPct val="200000"/>
              </a:lnSpc>
            </a:pPr>
            <a:r>
              <a:rPr lang="en-US" sz="2000" dirty="0" smtClean="0"/>
              <a:t>Syntax: MAP&lt;</a:t>
            </a:r>
            <a:r>
              <a:rPr lang="en-US" sz="2000" dirty="0" err="1" smtClean="0"/>
              <a:t>primitive_type</a:t>
            </a:r>
            <a:r>
              <a:rPr lang="en-US" sz="2000" dirty="0" smtClean="0"/>
              <a:t>, data_type</a:t>
            </a:r>
            <a:r>
              <a:rPr lang="en-US" dirty="0" smtClean="0"/>
              <a:t>&gt;</a:t>
            </a: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458200" cy="5791200"/>
          </a:xfrm>
        </p:spPr>
        <p:txBody>
          <a:bodyPr/>
          <a:lstStyle/>
          <a:p>
            <a:pPr>
              <a:buNone/>
            </a:pPr>
            <a:r>
              <a:rPr lang="en-US" dirty="0" smtClean="0"/>
              <a:t>Null Value</a:t>
            </a:r>
          </a:p>
          <a:p>
            <a:pPr lvl="1"/>
            <a:r>
              <a:rPr lang="en-US" dirty="0" smtClean="0"/>
              <a:t>Missing values are represented by the special value NULL.</a:t>
            </a:r>
          </a:p>
          <a:p>
            <a:pPr>
              <a:buNone/>
            </a:pP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458200" cy="5791200"/>
          </a:xfrm>
        </p:spPr>
        <p:txBody>
          <a:bodyPr/>
          <a:lstStyle/>
          <a:p>
            <a:pPr>
              <a:buNone/>
            </a:pP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a:bodyPr>
          <a:lstStyle/>
          <a:p>
            <a:pPr algn="ctr">
              <a:lnSpc>
                <a:spcPct val="200000"/>
              </a:lnSpc>
              <a:buNone/>
            </a:pPr>
            <a:r>
              <a:rPr lang="en-US" sz="2400" b="1" dirty="0">
                <a:latin typeface="Times New Roman" pitchFamily="18" charset="0"/>
                <a:cs typeface="Times New Roman" pitchFamily="18" charset="0"/>
              </a:rPr>
              <a:t>Query Optimization in Centralized Systems</a:t>
            </a:r>
          </a:p>
          <a:p>
            <a:pPr algn="just">
              <a:lnSpc>
                <a:spcPct val="200000"/>
              </a:lnSpc>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centralized system, query processing is done with the following aim −</a:t>
            </a:r>
          </a:p>
          <a:p>
            <a:pPr lvl="1" algn="just">
              <a:lnSpc>
                <a:spcPct val="200000"/>
              </a:lnSpc>
            </a:pPr>
            <a:r>
              <a:rPr lang="en-US" sz="2000" dirty="0">
                <a:latin typeface="Times New Roman" pitchFamily="18" charset="0"/>
                <a:cs typeface="Times New Roman" pitchFamily="18" charset="0"/>
              </a:rPr>
              <a:t>Minimization of response time of query (time taken to produce the results to user’s query).</a:t>
            </a:r>
          </a:p>
          <a:p>
            <a:pPr lvl="1" algn="just">
              <a:lnSpc>
                <a:spcPct val="200000"/>
              </a:lnSpc>
            </a:pPr>
            <a:r>
              <a:rPr lang="en-US" sz="2000" dirty="0">
                <a:latin typeface="Times New Roman" pitchFamily="18" charset="0"/>
                <a:cs typeface="Times New Roman" pitchFamily="18" charset="0"/>
              </a:rPr>
              <a:t>Maximize system throughput (the number of requests that are processed in a given amount of time).</a:t>
            </a:r>
          </a:p>
          <a:p>
            <a:pPr lvl="1" algn="just">
              <a:lnSpc>
                <a:spcPct val="200000"/>
              </a:lnSpc>
            </a:pPr>
            <a:r>
              <a:rPr lang="en-US" sz="2000" dirty="0">
                <a:latin typeface="Times New Roman" pitchFamily="18" charset="0"/>
                <a:cs typeface="Times New Roman" pitchFamily="18" charset="0"/>
              </a:rPr>
              <a:t>Reduce the amount of memory and storage required for processing.</a:t>
            </a:r>
          </a:p>
          <a:p>
            <a:pPr lvl="1" algn="just">
              <a:lnSpc>
                <a:spcPct val="200000"/>
              </a:lnSpc>
            </a:pPr>
            <a:r>
              <a:rPr lang="en-US" sz="2000" dirty="0">
                <a:latin typeface="Times New Roman" pitchFamily="18" charset="0"/>
                <a:cs typeface="Times New Roman" pitchFamily="18" charset="0"/>
              </a:rPr>
              <a:t>Increase parallelism.</a:t>
            </a:r>
          </a:p>
          <a:p>
            <a:pPr>
              <a:lnSpc>
                <a:spcPct val="20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pPr algn="just">
              <a:lnSpc>
                <a:spcPct val="150000"/>
              </a:lnSpc>
              <a:buNone/>
            </a:pPr>
            <a:r>
              <a:rPr lang="en-US" sz="2000" dirty="0" smtClean="0">
                <a:latin typeface="Times New Roman" pitchFamily="18" charset="0"/>
                <a:cs typeface="Times New Roman" pitchFamily="18" charset="0"/>
              </a:rPr>
              <a:t>Advantages: </a:t>
            </a:r>
          </a:p>
          <a:p>
            <a:pPr lvl="0" algn="just">
              <a:lnSpc>
                <a:spcPct val="150000"/>
              </a:lnSpc>
            </a:pPr>
            <a:r>
              <a:rPr lang="en-US" sz="2000" dirty="0" smtClean="0">
                <a:latin typeface="Times New Roman" pitchFamily="18" charset="0"/>
                <a:cs typeface="Times New Roman" pitchFamily="18" charset="0"/>
              </a:rPr>
              <a:t>Number of processors used here is scalable. That is, the design is flexible to add more number of computers. </a:t>
            </a:r>
          </a:p>
          <a:p>
            <a:pPr lvl="0" algn="just">
              <a:lnSpc>
                <a:spcPct val="150000"/>
              </a:lnSpc>
            </a:pPr>
            <a:r>
              <a:rPr lang="en-US" sz="2000" dirty="0" smtClean="0">
                <a:latin typeface="Times New Roman" pitchFamily="18" charset="0"/>
                <a:cs typeface="Times New Roman" pitchFamily="18" charset="0"/>
              </a:rPr>
              <a:t>Unlike in other two architectures, only the data request which cannot be answered by local processors need to be forwarded through interconnection network. </a:t>
            </a:r>
          </a:p>
          <a:p>
            <a:pPr algn="just">
              <a:lnSpc>
                <a:spcPct val="150000"/>
              </a:lnSpc>
              <a:buNone/>
            </a:pPr>
            <a:r>
              <a:rPr lang="en-US" sz="2000" dirty="0" smtClean="0">
                <a:latin typeface="Times New Roman" pitchFamily="18" charset="0"/>
                <a:cs typeface="Times New Roman" pitchFamily="18" charset="0"/>
              </a:rPr>
              <a:t>Disadvantages:</a:t>
            </a:r>
          </a:p>
          <a:p>
            <a:pPr lvl="0" algn="just">
              <a:lnSpc>
                <a:spcPct val="150000"/>
              </a:lnSpc>
            </a:pPr>
            <a:r>
              <a:rPr lang="en-US" sz="2000" dirty="0" smtClean="0">
                <a:latin typeface="Times New Roman" pitchFamily="18" charset="0"/>
                <a:cs typeface="Times New Roman" pitchFamily="18" charset="0"/>
              </a:rPr>
              <a:t>Non-local disk accesses are costly. That is, if one server receives the request. If the required data not available, it must be routed to the server where the data is available. It is slightly complex.</a:t>
            </a:r>
          </a:p>
          <a:p>
            <a:pPr algn="just">
              <a:lnSpc>
                <a:spcPct val="150000"/>
              </a:lnSpc>
            </a:pPr>
            <a:r>
              <a:rPr lang="en-US" sz="2000" dirty="0" smtClean="0">
                <a:latin typeface="Times New Roman" pitchFamily="18" charset="0"/>
                <a:cs typeface="Times New Roman" pitchFamily="18" charset="0"/>
              </a:rPr>
              <a:t> Communication cost involved in transporting data among computers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a:bodyPr>
          <a:lstStyle/>
          <a:p>
            <a:pPr algn="just">
              <a:lnSpc>
                <a:spcPct val="150000"/>
              </a:lnSpc>
              <a:buNone/>
            </a:pPr>
            <a:r>
              <a:rPr lang="en-US" sz="2000" b="1" dirty="0">
                <a:latin typeface="Times New Roman" pitchFamily="18" charset="0"/>
                <a:cs typeface="Times New Roman" pitchFamily="18" charset="0"/>
              </a:rPr>
              <a:t>Query Parsing and Translation</a:t>
            </a:r>
          </a:p>
          <a:p>
            <a:pPr lvl="1" algn="just">
              <a:lnSpc>
                <a:spcPct val="150000"/>
              </a:lnSpc>
            </a:pPr>
            <a:r>
              <a:rPr lang="en-US" sz="2000" dirty="0">
                <a:latin typeface="Times New Roman" pitchFamily="18" charset="0"/>
                <a:cs typeface="Times New Roman" pitchFamily="18" charset="0"/>
              </a:rPr>
              <a:t>Initially, the SQL query is scanned. Then it is parsed to look for syntactical errors and correctness of data types</a:t>
            </a:r>
            <a:r>
              <a:rPr lang="en-US" sz="2000" dirty="0" smtClean="0">
                <a:latin typeface="Times New Roman" pitchFamily="18" charset="0"/>
                <a:cs typeface="Times New Roman" pitchFamily="18" charset="0"/>
              </a:rPr>
              <a:t>.</a:t>
            </a:r>
          </a:p>
          <a:p>
            <a:pPr lvl="1"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If the query passes this step, the query is decomposed into smaller query blocks</a:t>
            </a:r>
            <a:r>
              <a:rPr lang="en-US" sz="2000" dirty="0" smtClean="0">
                <a:latin typeface="Times New Roman" pitchFamily="18" charset="0"/>
                <a:cs typeface="Times New Roman" pitchFamily="18" charset="0"/>
              </a:rPr>
              <a:t>.</a:t>
            </a:r>
          </a:p>
          <a:p>
            <a:pPr lvl="1" algn="just">
              <a:lnSpc>
                <a:spcPct val="150000"/>
              </a:lnSpc>
            </a:pPr>
            <a:r>
              <a:rPr lang="en-US" sz="2000" dirty="0" smtClean="0">
                <a:latin typeface="Times New Roman" pitchFamily="18" charset="0"/>
                <a:cs typeface="Times New Roman" pitchFamily="18" charset="0"/>
              </a:rPr>
              <a:t> Each block is then translated to equivalent relational algebra expression.</a:t>
            </a:r>
          </a:p>
          <a:p>
            <a:pPr>
              <a:lnSpc>
                <a:spcPct val="150000"/>
              </a:lnSpc>
              <a:buNone/>
            </a:pPr>
            <a:r>
              <a:rPr lang="en-US" sz="2000" b="1" dirty="0">
                <a:latin typeface="Times New Roman" pitchFamily="18" charset="0"/>
                <a:cs typeface="Times New Roman" pitchFamily="18" charset="0"/>
              </a:rPr>
              <a:t>Steps for Query Optimization</a:t>
            </a:r>
          </a:p>
          <a:p>
            <a:pPr>
              <a:lnSpc>
                <a:spcPct val="150000"/>
              </a:lnSpc>
            </a:pPr>
            <a:r>
              <a:rPr lang="en-US" sz="2000" dirty="0">
                <a:latin typeface="Times New Roman" pitchFamily="18" charset="0"/>
                <a:cs typeface="Times New Roman" pitchFamily="18" charset="0"/>
              </a:rPr>
              <a:t>Query optimization involves three steps, namely query tree generation, plan generation, and query plan code generation.</a:t>
            </a:r>
          </a:p>
          <a:p>
            <a:pPr lvl="1"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fontScale="92500"/>
          </a:bodyPr>
          <a:lstStyle/>
          <a:p>
            <a:pPr>
              <a:buNone/>
            </a:pPr>
            <a:r>
              <a:rPr lang="en-US" sz="2000" b="1" dirty="0"/>
              <a:t>Step 1 − Query Tree Generation</a:t>
            </a:r>
            <a:endParaRPr lang="en-US" sz="2000" dirty="0"/>
          </a:p>
          <a:p>
            <a:pPr algn="just">
              <a:lnSpc>
                <a:spcPct val="200000"/>
              </a:lnSpc>
            </a:pPr>
            <a:r>
              <a:rPr lang="en-US" sz="2000" dirty="0">
                <a:latin typeface="Times New Roman" pitchFamily="18" charset="0"/>
                <a:cs typeface="Times New Roman" pitchFamily="18" charset="0"/>
              </a:rPr>
              <a:t>A query tree is a tree data structure representing a relational algebra expression</a:t>
            </a:r>
            <a:r>
              <a:rPr lang="en-US" sz="2000" dirty="0" smtClean="0">
                <a:latin typeface="Times New Roman" pitchFamily="18" charset="0"/>
                <a:cs typeface="Times New Roman" pitchFamily="18" charset="0"/>
              </a:rPr>
              <a:t>.</a:t>
            </a:r>
          </a:p>
          <a:p>
            <a:pPr algn="just">
              <a:lnSpc>
                <a:spcPct val="2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tables of the query are represented as leaf nodes. </a:t>
            </a:r>
            <a:endParaRPr lang="en-US" sz="2000" dirty="0" smtClean="0">
              <a:latin typeface="Times New Roman" pitchFamily="18" charset="0"/>
              <a:cs typeface="Times New Roman" pitchFamily="18" charset="0"/>
            </a:endParaRPr>
          </a:p>
          <a:p>
            <a:pPr algn="just">
              <a:lnSpc>
                <a:spcPct val="20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relational algebra operations are represented as the internal nodes. The root represents the query as a whole.</a:t>
            </a:r>
          </a:p>
          <a:p>
            <a:pPr algn="just">
              <a:lnSpc>
                <a:spcPct val="200000"/>
              </a:lnSpc>
            </a:pPr>
            <a:r>
              <a:rPr lang="en-US" sz="2000" dirty="0">
                <a:latin typeface="Times New Roman" pitchFamily="18" charset="0"/>
                <a:cs typeface="Times New Roman" pitchFamily="18" charset="0"/>
              </a:rPr>
              <a:t>During execution, an internal node is executed whenever its operand tables are available. </a:t>
            </a:r>
            <a:endParaRPr lang="en-US" sz="2000" dirty="0" smtClean="0">
              <a:latin typeface="Times New Roman" pitchFamily="18" charset="0"/>
              <a:cs typeface="Times New Roman" pitchFamily="18" charset="0"/>
            </a:endParaRPr>
          </a:p>
          <a:p>
            <a:pPr algn="just">
              <a:lnSpc>
                <a:spcPct val="20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node is then replaced by the result table. </a:t>
            </a:r>
            <a:endParaRPr lang="en-US" sz="2000" dirty="0" smtClean="0">
              <a:latin typeface="Times New Roman" pitchFamily="18" charset="0"/>
              <a:cs typeface="Times New Roman" pitchFamily="18" charset="0"/>
            </a:endParaRPr>
          </a:p>
          <a:p>
            <a:pPr algn="just">
              <a:lnSpc>
                <a:spcPct val="200000"/>
              </a:lnSpc>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process continues for all internal nodes until the root node is executed and replaced by the result table.</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a:bodyPr>
          <a:lstStyle/>
          <a:p>
            <a:pPr>
              <a:buNone/>
            </a:pPr>
            <a:r>
              <a:rPr lang="en-US" sz="2000" dirty="0"/>
              <a:t>For example, let us consider the following schemas −</a:t>
            </a:r>
          </a:p>
          <a:p>
            <a:pPr>
              <a:buNone/>
            </a:pPr>
            <a:r>
              <a:rPr lang="en-US" sz="2000" dirty="0"/>
              <a:t>EMPLOYEE</a:t>
            </a:r>
          </a:p>
          <a:p>
            <a:pPr>
              <a:buNone/>
            </a:pPr>
            <a:r>
              <a:rPr lang="en-US" sz="2000" dirty="0" smtClean="0"/>
              <a:t>			</a:t>
            </a:r>
            <a:r>
              <a:rPr lang="en-US" sz="2000" dirty="0" err="1" smtClean="0"/>
              <a:t>EmpID</a:t>
            </a:r>
            <a:r>
              <a:rPr lang="en-US" sz="2000" dirty="0" smtClean="0"/>
              <a:t>    </a:t>
            </a:r>
            <a:r>
              <a:rPr lang="en-US" sz="2000" dirty="0" err="1" smtClean="0"/>
              <a:t>Ename</a:t>
            </a:r>
            <a:r>
              <a:rPr lang="en-US" sz="2000" dirty="0" smtClean="0"/>
              <a:t>    Salary    </a:t>
            </a:r>
            <a:r>
              <a:rPr lang="en-US" sz="2000" dirty="0" err="1" smtClean="0"/>
              <a:t>DeptNo</a:t>
            </a:r>
            <a:r>
              <a:rPr lang="en-US" sz="2000" dirty="0" smtClean="0"/>
              <a:t>    </a:t>
            </a:r>
            <a:r>
              <a:rPr lang="en-US" sz="2000" dirty="0" err="1" smtClean="0"/>
              <a:t>DateOfJoining</a:t>
            </a:r>
            <a:r>
              <a:rPr lang="en-US" sz="2000" dirty="0" smtClean="0"/>
              <a:t>  </a:t>
            </a:r>
          </a:p>
          <a:p>
            <a:pPr>
              <a:buNone/>
            </a:pPr>
            <a:r>
              <a:rPr lang="en-US" sz="2000" dirty="0" smtClean="0"/>
              <a:t>DEPARTMENT</a:t>
            </a:r>
            <a:endParaRPr lang="en-US" sz="2000" dirty="0"/>
          </a:p>
          <a:p>
            <a:pPr>
              <a:buNone/>
            </a:pPr>
            <a:r>
              <a:rPr lang="en-US" sz="2000" dirty="0" smtClean="0"/>
              <a:t>                           </a:t>
            </a:r>
            <a:r>
              <a:rPr lang="en-US" sz="2000" dirty="0" err="1" smtClean="0"/>
              <a:t>Dno</a:t>
            </a:r>
            <a:r>
              <a:rPr lang="en-US" sz="2000" dirty="0" smtClean="0"/>
              <a:t> 	</a:t>
            </a:r>
            <a:r>
              <a:rPr lang="en-US" sz="2000" dirty="0" err="1" smtClean="0"/>
              <a:t>Dname</a:t>
            </a:r>
            <a:r>
              <a:rPr lang="en-US" sz="2000" dirty="0" smtClean="0"/>
              <a:t>		Location</a:t>
            </a:r>
          </a:p>
          <a:p>
            <a:endParaRPr lang="en-US" sz="2000" dirty="0">
              <a:latin typeface="Times New Roman" pitchFamily="18" charset="0"/>
              <a:cs typeface="Times New Roman" pitchFamily="18" charset="0"/>
            </a:endParaRPr>
          </a:p>
          <a:p>
            <a:pPr>
              <a:buNone/>
            </a:pPr>
            <a:r>
              <a:rPr lang="en-US" sz="2000" dirty="0" smtClean="0"/>
              <a:t>example </a:t>
            </a:r>
            <a:r>
              <a:rPr lang="en-US" sz="2000" dirty="0"/>
              <a:t>1</a:t>
            </a:r>
          </a:p>
          <a:p>
            <a:pPr>
              <a:buNone/>
            </a:pPr>
            <a:r>
              <a:rPr lang="en-US" sz="2000" dirty="0"/>
              <a:t>Let us consider the query as the following.</a:t>
            </a:r>
          </a:p>
          <a:p>
            <a:pPr>
              <a:buNone/>
            </a:pPr>
            <a:r>
              <a:rPr lang="el-GR" sz="2000" dirty="0" smtClean="0"/>
              <a:t>Π</a:t>
            </a:r>
            <a:r>
              <a:rPr lang="en-US" sz="2000" dirty="0" smtClean="0"/>
              <a:t> </a:t>
            </a:r>
            <a:r>
              <a:rPr lang="en-US" sz="2000" dirty="0" err="1" smtClean="0"/>
              <a:t>EmpID</a:t>
            </a:r>
            <a:r>
              <a:rPr lang="en-US" sz="2000" dirty="0" smtClean="0"/>
              <a:t> (</a:t>
            </a:r>
            <a:r>
              <a:rPr lang="en-US" sz="2000" dirty="0" err="1" smtClean="0"/>
              <a:t>σEName</a:t>
            </a:r>
            <a:r>
              <a:rPr lang="en-US" sz="2000" dirty="0"/>
              <a:t>="</a:t>
            </a:r>
            <a:r>
              <a:rPr lang="en-US" sz="2000" dirty="0" err="1"/>
              <a:t>ArunKumar</a:t>
            </a:r>
            <a:r>
              <a:rPr lang="en-US" sz="2000" dirty="0"/>
              <a:t>"(EMPLOYEE</a:t>
            </a:r>
            <a:r>
              <a:rPr lang="en-US" sz="2000" dirty="0" smtClean="0"/>
              <a:t>))</a:t>
            </a:r>
          </a:p>
          <a:p>
            <a:pPr>
              <a:buNone/>
            </a:pPr>
            <a:endParaRPr lang="en-US" sz="2000" dirty="0" smtClean="0"/>
          </a:p>
          <a:p>
            <a:pPr>
              <a:buNone/>
            </a:pPr>
            <a:r>
              <a:rPr lang="en-US" sz="2000" dirty="0" smtClean="0"/>
              <a:t>The </a:t>
            </a:r>
            <a:r>
              <a:rPr lang="en-US" sz="2000" dirty="0"/>
              <a:t>corresponding query tree will be −</a:t>
            </a:r>
          </a:p>
          <a:p>
            <a:endParaRPr lang="en-US" sz="2000" dirty="0">
              <a:latin typeface="Times New Roman" pitchFamily="18" charset="0"/>
              <a:cs typeface="Times New Roman" pitchFamily="18" charset="0"/>
            </a:endParaRPr>
          </a:p>
        </p:txBody>
      </p:sp>
      <p:pic>
        <p:nvPicPr>
          <p:cNvPr id="2050" name="Picture 2" descr="Corresponding Query Tree"/>
          <p:cNvPicPr>
            <a:picLocks noChangeAspect="1" noChangeArrowheads="1"/>
          </p:cNvPicPr>
          <p:nvPr/>
        </p:nvPicPr>
        <p:blipFill>
          <a:blip r:embed="rId2"/>
          <a:srcRect/>
          <a:stretch>
            <a:fillRect/>
          </a:stretch>
        </p:blipFill>
        <p:spPr bwMode="auto">
          <a:xfrm>
            <a:off x="5334000" y="4267200"/>
            <a:ext cx="3505200" cy="2362200"/>
          </a:xfrm>
          <a:prstGeom prst="rect">
            <a:avLst/>
          </a:prstGeom>
          <a:noFill/>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a:bodyPr>
          <a:lstStyle/>
          <a:p>
            <a:pPr>
              <a:lnSpc>
                <a:spcPct val="150000"/>
              </a:lnSpc>
              <a:buNone/>
            </a:pPr>
            <a:r>
              <a:rPr lang="en-US" sz="1700" dirty="0">
                <a:latin typeface="Times New Roman" pitchFamily="18" charset="0"/>
                <a:cs typeface="Times New Roman" pitchFamily="18" charset="0"/>
              </a:rPr>
              <a:t>Example 2</a:t>
            </a:r>
          </a:p>
          <a:p>
            <a:pPr>
              <a:lnSpc>
                <a:spcPct val="150000"/>
              </a:lnSpc>
              <a:buNone/>
            </a:pPr>
            <a:r>
              <a:rPr lang="en-US" sz="1700" dirty="0">
                <a:latin typeface="Times New Roman" pitchFamily="18" charset="0"/>
                <a:cs typeface="Times New Roman" pitchFamily="18" charset="0"/>
              </a:rPr>
              <a:t>Let us consider another query involving a join.</a:t>
            </a:r>
          </a:p>
          <a:p>
            <a:pPr>
              <a:lnSpc>
                <a:spcPct val="150000"/>
              </a:lnSpc>
              <a:buNone/>
            </a:pPr>
            <a:r>
              <a:rPr lang="en-US" sz="1700" dirty="0" smtClean="0">
                <a:latin typeface="Times New Roman" pitchFamily="18" charset="0"/>
                <a:cs typeface="Times New Roman" pitchFamily="18" charset="0"/>
              </a:rPr>
              <a:t>πEName,Salary(</a:t>
            </a:r>
            <a:r>
              <a:rPr lang="en-US" sz="1700" dirty="0" err="1" smtClean="0">
                <a:latin typeface="Times New Roman" pitchFamily="18" charset="0"/>
                <a:cs typeface="Times New Roman" pitchFamily="18" charset="0"/>
              </a:rPr>
              <a:t>σDName</a:t>
            </a:r>
            <a:r>
              <a:rPr lang="en-US" sz="1700" dirty="0" smtClean="0">
                <a:latin typeface="Times New Roman" pitchFamily="18" charset="0"/>
                <a:cs typeface="Times New Roman" pitchFamily="18" charset="0"/>
              </a:rPr>
              <a:t>="Marketing"(DEPARTMENT))⋈</a:t>
            </a:r>
            <a:r>
              <a:rPr lang="en-US" sz="1700" dirty="0" err="1" smtClean="0">
                <a:latin typeface="Times New Roman" pitchFamily="18" charset="0"/>
                <a:cs typeface="Times New Roman" pitchFamily="18" charset="0"/>
              </a:rPr>
              <a:t>DNo</a:t>
            </a:r>
            <a:r>
              <a:rPr lang="en-US" sz="1700" dirty="0" smtClean="0">
                <a:latin typeface="Times New Roman" pitchFamily="18" charset="0"/>
                <a:cs typeface="Times New Roman" pitchFamily="18" charset="0"/>
              </a:rPr>
              <a:t>=</a:t>
            </a:r>
            <a:r>
              <a:rPr lang="en-US" sz="1700" dirty="0" err="1" smtClean="0">
                <a:latin typeface="Times New Roman" pitchFamily="18" charset="0"/>
                <a:cs typeface="Times New Roman" pitchFamily="18" charset="0"/>
              </a:rPr>
              <a:t>DeptNo</a:t>
            </a:r>
            <a:r>
              <a:rPr lang="en-US" sz="1700" dirty="0" smtClean="0">
                <a:latin typeface="Times New Roman" pitchFamily="18" charset="0"/>
                <a:cs typeface="Times New Roman" pitchFamily="18" charset="0"/>
              </a:rPr>
              <a:t>(EMPLOYEE)</a:t>
            </a:r>
          </a:p>
          <a:p>
            <a:pPr>
              <a:lnSpc>
                <a:spcPct val="150000"/>
              </a:lnSpc>
              <a:buNone/>
            </a:pPr>
            <a:r>
              <a:rPr lang="en-US" sz="1700" dirty="0" smtClean="0">
                <a:latin typeface="Times New Roman" pitchFamily="18" charset="0"/>
                <a:cs typeface="Times New Roman" pitchFamily="18" charset="0"/>
              </a:rPr>
              <a:t>Following is the query tree for the above query</a:t>
            </a:r>
            <a:r>
              <a:rPr lang="en-US" sz="2000" dirty="0" smtClean="0"/>
              <a:t>.</a:t>
            </a:r>
          </a:p>
          <a:p>
            <a:pPr>
              <a:buNone/>
            </a:pPr>
            <a:r>
              <a:rPr lang="en-US" sz="2000" dirty="0" smtClean="0"/>
              <a:t/>
            </a:r>
            <a:br>
              <a:rPr lang="en-US" sz="2000" dirty="0" smtClean="0"/>
            </a:br>
            <a:endParaRPr lang="en-US" sz="2000" dirty="0">
              <a:latin typeface="Times New Roman" pitchFamily="18" charset="0"/>
              <a:cs typeface="Times New Roman" pitchFamily="18" charset="0"/>
            </a:endParaRPr>
          </a:p>
        </p:txBody>
      </p:sp>
      <p:pic>
        <p:nvPicPr>
          <p:cNvPr id="15362" name="Picture 2" descr="Query Tree"/>
          <p:cNvPicPr>
            <a:picLocks noChangeAspect="1" noChangeArrowheads="1"/>
          </p:cNvPicPr>
          <p:nvPr/>
        </p:nvPicPr>
        <p:blipFill>
          <a:blip r:embed="rId2"/>
          <a:srcRect/>
          <a:stretch>
            <a:fillRect/>
          </a:stretch>
        </p:blipFill>
        <p:spPr bwMode="auto">
          <a:xfrm>
            <a:off x="914400" y="2438400"/>
            <a:ext cx="6781800" cy="4191000"/>
          </a:xfrm>
          <a:prstGeom prst="rect">
            <a:avLst/>
          </a:prstGeom>
          <a:noFill/>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rmAutofit lnSpcReduction="10000"/>
          </a:bodyPr>
          <a:lstStyle/>
          <a:p>
            <a:pPr>
              <a:lnSpc>
                <a:spcPct val="200000"/>
              </a:lnSpc>
              <a:buNone/>
            </a:pP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2 − Query Plan Generation</a:t>
            </a:r>
          </a:p>
          <a:p>
            <a:pPr lvl="1">
              <a:lnSpc>
                <a:spcPct val="200000"/>
              </a:lnSpc>
            </a:pPr>
            <a:r>
              <a:rPr lang="en-US" sz="2000" dirty="0">
                <a:latin typeface="Times New Roman" pitchFamily="18" charset="0"/>
                <a:cs typeface="Times New Roman" pitchFamily="18" charset="0"/>
              </a:rPr>
              <a:t>After the query tree is generated, a query plan is made</a:t>
            </a:r>
            <a:r>
              <a:rPr lang="en-US" sz="2000" dirty="0" smtClean="0">
                <a:latin typeface="Times New Roman" pitchFamily="18" charset="0"/>
                <a:cs typeface="Times New Roman" pitchFamily="18" charset="0"/>
              </a:rPr>
              <a:t>.</a:t>
            </a:r>
          </a:p>
          <a:p>
            <a:pPr lvl="1">
              <a:lnSpc>
                <a:spcPct val="2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query plan is an extended query tree that includes access paths for all operations in the query </a:t>
            </a:r>
            <a:r>
              <a:rPr lang="en-US" sz="2000" dirty="0" smtClean="0">
                <a:latin typeface="Times New Roman" pitchFamily="18" charset="0"/>
                <a:cs typeface="Times New Roman" pitchFamily="18" charset="0"/>
              </a:rPr>
              <a:t>tree.</a:t>
            </a:r>
          </a:p>
          <a:p>
            <a:pPr>
              <a:lnSpc>
                <a:spcPct val="200000"/>
              </a:lnSpc>
              <a:buNone/>
            </a:pP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3− Code Generation</a:t>
            </a:r>
            <a:endParaRPr lang="en-US" sz="2000" dirty="0">
              <a:latin typeface="Times New Roman" pitchFamily="18" charset="0"/>
              <a:cs typeface="Times New Roman" pitchFamily="18" charset="0"/>
            </a:endParaRPr>
          </a:p>
          <a:p>
            <a:pPr lvl="1" algn="just">
              <a:lnSpc>
                <a:spcPct val="200000"/>
              </a:lnSpc>
              <a:buFont typeface="Arial" pitchFamily="34" charset="0"/>
              <a:buChar char="•"/>
            </a:pPr>
            <a:r>
              <a:rPr lang="en-US" sz="2000" dirty="0">
                <a:latin typeface="Times New Roman" pitchFamily="18" charset="0"/>
                <a:cs typeface="Times New Roman" pitchFamily="18" charset="0"/>
              </a:rPr>
              <a:t>Code generation is the final step in query optimization</a:t>
            </a:r>
            <a:r>
              <a:rPr lang="en-US" sz="2000" dirty="0" smtClean="0">
                <a:latin typeface="Times New Roman" pitchFamily="18" charset="0"/>
                <a:cs typeface="Times New Roman" pitchFamily="18" charset="0"/>
              </a:rPr>
              <a:t>.</a:t>
            </a:r>
          </a:p>
          <a:p>
            <a:pPr lvl="1" algn="just">
              <a:lnSpc>
                <a:spcPct val="200000"/>
              </a:lnSpc>
              <a:buFont typeface="Arial" pitchFamily="34" charset="0"/>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is the executable form of the query, whose form depends upon the type of the underlying operating system. </a:t>
            </a:r>
            <a:endParaRPr lang="en-US" sz="2000" dirty="0" smtClean="0">
              <a:latin typeface="Times New Roman" pitchFamily="18" charset="0"/>
              <a:cs typeface="Times New Roman" pitchFamily="18" charset="0"/>
            </a:endParaRPr>
          </a:p>
          <a:p>
            <a:pPr lvl="1" algn="just">
              <a:lnSpc>
                <a:spcPct val="200000"/>
              </a:lnSpc>
              <a:buFont typeface="Arial" pitchFamily="34" charset="0"/>
              <a:buChar char="•"/>
            </a:pPr>
            <a:r>
              <a:rPr lang="en-US" sz="2000" dirty="0" smtClean="0">
                <a:latin typeface="Times New Roman" pitchFamily="18" charset="0"/>
                <a:cs typeface="Times New Roman" pitchFamily="18" charset="0"/>
              </a:rPr>
              <a:t>Once </a:t>
            </a:r>
            <a:r>
              <a:rPr lang="en-US" sz="2000" dirty="0">
                <a:latin typeface="Times New Roman" pitchFamily="18" charset="0"/>
                <a:cs typeface="Times New Roman" pitchFamily="18" charset="0"/>
              </a:rPr>
              <a:t>the query code is generated, the Execution Manager runs it and produces the results.</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noAutofit/>
          </a:bodyPr>
          <a:lstStyle/>
          <a:p>
            <a:pPr algn="just">
              <a:lnSpc>
                <a:spcPct val="200000"/>
              </a:lnSpc>
              <a:buNone/>
            </a:pPr>
            <a:r>
              <a:rPr lang="en-US" sz="1800" b="1" dirty="0"/>
              <a:t>Approaches to Query Optimization</a:t>
            </a:r>
          </a:p>
          <a:p>
            <a:pPr lvl="1" algn="just">
              <a:lnSpc>
                <a:spcPct val="200000"/>
              </a:lnSpc>
            </a:pPr>
            <a:r>
              <a:rPr lang="en-US" sz="1800" dirty="0"/>
              <a:t>Among the approaches for query optimization, exhaustive search and heuristics-based algorithms are mostly used.</a:t>
            </a:r>
          </a:p>
          <a:p>
            <a:pPr algn="just">
              <a:lnSpc>
                <a:spcPct val="200000"/>
              </a:lnSpc>
              <a:buNone/>
            </a:pPr>
            <a:r>
              <a:rPr lang="en-US" sz="1800" b="1" dirty="0"/>
              <a:t>Exhaustive Search Optimization</a:t>
            </a:r>
          </a:p>
          <a:p>
            <a:pPr lvl="1" algn="just">
              <a:lnSpc>
                <a:spcPct val="200000"/>
              </a:lnSpc>
            </a:pPr>
            <a:r>
              <a:rPr lang="en-US" sz="1800" dirty="0"/>
              <a:t>In these techniques, for a query, all possible query plans are initially generated and then the best plan is selected</a:t>
            </a:r>
            <a:r>
              <a:rPr lang="en-US" sz="1800" dirty="0" smtClean="0"/>
              <a:t>.</a:t>
            </a:r>
          </a:p>
          <a:p>
            <a:pPr lvl="1" algn="just">
              <a:lnSpc>
                <a:spcPct val="200000"/>
              </a:lnSpc>
            </a:pPr>
            <a:r>
              <a:rPr lang="en-US" sz="1800" dirty="0" smtClean="0"/>
              <a:t> Though </a:t>
            </a:r>
            <a:r>
              <a:rPr lang="en-US" sz="1800" dirty="0"/>
              <a:t>these techniques provide the best solution, it has an exponential time and space complexity owing to the large solution space. </a:t>
            </a:r>
            <a:endParaRPr lang="en-US" sz="1800" dirty="0" smtClean="0"/>
          </a:p>
          <a:p>
            <a:pPr lvl="1" algn="just">
              <a:lnSpc>
                <a:spcPct val="200000"/>
              </a:lnSpc>
            </a:pPr>
            <a:r>
              <a:rPr lang="en-US" sz="1800" dirty="0" smtClean="0"/>
              <a:t>For </a:t>
            </a:r>
            <a:r>
              <a:rPr lang="en-US" sz="1800" dirty="0"/>
              <a:t>example, dynamic programming technique.</a:t>
            </a:r>
          </a:p>
          <a:p>
            <a:pPr algn="just">
              <a:lnSpc>
                <a:spcPct val="20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6248400"/>
          </a:xfrm>
        </p:spPr>
        <p:txBody>
          <a:bodyPr>
            <a:normAutofit fontScale="92500"/>
          </a:bodyPr>
          <a:lstStyle/>
          <a:p>
            <a:pPr algn="just">
              <a:lnSpc>
                <a:spcPct val="160000"/>
              </a:lnSpc>
              <a:buNone/>
            </a:pPr>
            <a:r>
              <a:rPr lang="en-US" sz="1700" b="1" dirty="0">
                <a:latin typeface="Times New Roman" pitchFamily="18" charset="0"/>
                <a:cs typeface="Times New Roman" pitchFamily="18" charset="0"/>
              </a:rPr>
              <a:t>Heuristic Based Optimization</a:t>
            </a:r>
          </a:p>
          <a:p>
            <a:pPr lvl="1" algn="just">
              <a:lnSpc>
                <a:spcPct val="160000"/>
              </a:lnSpc>
            </a:pPr>
            <a:r>
              <a:rPr lang="en-US" sz="1700" dirty="0">
                <a:latin typeface="Times New Roman" pitchFamily="18" charset="0"/>
                <a:cs typeface="Times New Roman" pitchFamily="18" charset="0"/>
              </a:rPr>
              <a:t>Heuristic based optimization uses rule-based optimization approaches for query optimization</a:t>
            </a:r>
            <a:r>
              <a:rPr lang="en-US" sz="1700" dirty="0" smtClean="0">
                <a:latin typeface="Times New Roman" pitchFamily="18" charset="0"/>
                <a:cs typeface="Times New Roman" pitchFamily="18" charset="0"/>
              </a:rPr>
              <a:t>.</a:t>
            </a:r>
          </a:p>
          <a:p>
            <a:pPr lvl="1" algn="just">
              <a:lnSpc>
                <a:spcPct val="160000"/>
              </a:lnSpc>
            </a:pPr>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These algorithms have polynomial time and space complexity, which is lower than the exponential complexity of exhaustive search-based algorithms</a:t>
            </a:r>
            <a:r>
              <a:rPr lang="en-US" sz="1700" dirty="0" smtClean="0">
                <a:latin typeface="Times New Roman" pitchFamily="18" charset="0"/>
                <a:cs typeface="Times New Roman" pitchFamily="18" charset="0"/>
              </a:rPr>
              <a:t>.</a:t>
            </a:r>
          </a:p>
          <a:p>
            <a:pPr lvl="1" algn="just">
              <a:lnSpc>
                <a:spcPct val="160000"/>
              </a:lnSpc>
            </a:pPr>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However, these algorithms do not necessarily produce the best query plan.</a:t>
            </a:r>
          </a:p>
          <a:p>
            <a:pPr algn="just">
              <a:lnSpc>
                <a:spcPct val="160000"/>
              </a:lnSpc>
              <a:buNone/>
            </a:pPr>
            <a:r>
              <a:rPr lang="en-US" sz="1700" dirty="0" smtClean="0">
                <a:latin typeface="Times New Roman" pitchFamily="18" charset="0"/>
                <a:cs typeface="Times New Roman" pitchFamily="18" charset="0"/>
              </a:rPr>
              <a:t>	</a:t>
            </a:r>
            <a:r>
              <a:rPr lang="en-US" sz="1700" b="1" dirty="0" smtClean="0">
                <a:latin typeface="Times New Roman" pitchFamily="18" charset="0"/>
                <a:cs typeface="Times New Roman" pitchFamily="18" charset="0"/>
              </a:rPr>
              <a:t>Some </a:t>
            </a:r>
            <a:r>
              <a:rPr lang="en-US" sz="1700" b="1" dirty="0">
                <a:latin typeface="Times New Roman" pitchFamily="18" charset="0"/>
                <a:cs typeface="Times New Roman" pitchFamily="18" charset="0"/>
              </a:rPr>
              <a:t>of the common heuristic rules are −</a:t>
            </a:r>
          </a:p>
          <a:p>
            <a:pPr lvl="1" algn="just">
              <a:lnSpc>
                <a:spcPct val="160000"/>
              </a:lnSpc>
            </a:pPr>
            <a:r>
              <a:rPr lang="en-US" sz="1700" dirty="0">
                <a:latin typeface="Times New Roman" pitchFamily="18" charset="0"/>
                <a:cs typeface="Times New Roman" pitchFamily="18" charset="0"/>
              </a:rPr>
              <a:t>Perform select and project operations before join operations. This is done by moving the select and project operations down the query tree. This reduces the number of tuples available for join.</a:t>
            </a:r>
          </a:p>
          <a:p>
            <a:pPr lvl="1" algn="just">
              <a:lnSpc>
                <a:spcPct val="160000"/>
              </a:lnSpc>
            </a:pPr>
            <a:r>
              <a:rPr lang="en-US" sz="1700" dirty="0">
                <a:latin typeface="Times New Roman" pitchFamily="18" charset="0"/>
                <a:cs typeface="Times New Roman" pitchFamily="18" charset="0"/>
              </a:rPr>
              <a:t>Perform the most restrictive select/project operations at first before the other operations.</a:t>
            </a:r>
          </a:p>
          <a:p>
            <a:pPr lvl="1" algn="just">
              <a:lnSpc>
                <a:spcPct val="160000"/>
              </a:lnSpc>
            </a:pPr>
            <a:r>
              <a:rPr lang="en-US" sz="1700" dirty="0">
                <a:latin typeface="Times New Roman" pitchFamily="18" charset="0"/>
                <a:cs typeface="Times New Roman" pitchFamily="18" charset="0"/>
              </a:rPr>
              <a:t>Avoid cross-product operation since they result in very large-sized intermediate tables.</a:t>
            </a:r>
          </a:p>
          <a:p>
            <a:pPr algn="just">
              <a:lnSpc>
                <a:spcPct val="160000"/>
              </a:lnSpc>
              <a:buNone/>
            </a:pPr>
            <a:r>
              <a:rPr lang="en-US" sz="1700" dirty="0" smtClean="0">
                <a:latin typeface="Times New Roman" pitchFamily="18" charset="0"/>
                <a:cs typeface="Times New Roman" pitchFamily="18" charset="0"/>
              </a:rPr>
              <a:t/>
            </a:r>
            <a:br>
              <a:rPr lang="en-US" sz="1700" dirty="0" smtClean="0">
                <a:latin typeface="Times New Roman" pitchFamily="18" charset="0"/>
                <a:cs typeface="Times New Roman" pitchFamily="18" charset="0"/>
              </a:rPr>
            </a:br>
            <a:endParaRPr lang="en-US" sz="1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02308" cy="6248400"/>
          </a:xfrm>
        </p:spPr>
        <p:txBody>
          <a:bodyPr/>
          <a:lstStyle/>
          <a:p>
            <a:pPr>
              <a:buNone/>
            </a:pPr>
            <a:r>
              <a:rPr lang="en-US" dirty="0" smtClean="0"/>
              <a:t>Hierarchical architectures:</a:t>
            </a:r>
          </a:p>
          <a:p>
            <a:pPr>
              <a:buNone/>
            </a:pPr>
            <a:endParaRPr lang="en-US" dirty="0"/>
          </a:p>
        </p:txBody>
      </p:sp>
      <p:sp>
        <p:nvSpPr>
          <p:cNvPr id="8" name="Left-Right Arrow 7"/>
          <p:cNvSpPr/>
          <p:nvPr/>
        </p:nvSpPr>
        <p:spPr>
          <a:xfrm>
            <a:off x="609600" y="1371600"/>
            <a:ext cx="8345108" cy="6096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124200" y="1524000"/>
            <a:ext cx="3382665" cy="369332"/>
          </a:xfrm>
          <a:prstGeom prst="rect">
            <a:avLst/>
          </a:prstGeom>
          <a:noFill/>
        </p:spPr>
        <p:txBody>
          <a:bodyPr wrap="square" rtlCol="0">
            <a:spAutoFit/>
          </a:bodyPr>
          <a:lstStyle/>
          <a:p>
            <a:r>
              <a:rPr lang="en-US" b="1" dirty="0" smtClean="0"/>
              <a:t>Interconnection network</a:t>
            </a:r>
            <a:endParaRPr lang="en-US" b="1" dirty="0"/>
          </a:p>
        </p:txBody>
      </p:sp>
      <p:cxnSp>
        <p:nvCxnSpPr>
          <p:cNvPr id="13" name="Straight Connector 12"/>
          <p:cNvCxnSpPr/>
          <p:nvPr/>
        </p:nvCxnSpPr>
        <p:spPr>
          <a:xfrm>
            <a:off x="2438400" y="17526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53000" y="58674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4114800" y="22098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4114800" y="31242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4114800" y="41148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4114800" y="51054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lowchart: Magnetic Disk 3"/>
          <p:cNvSpPr/>
          <p:nvPr/>
        </p:nvSpPr>
        <p:spPr>
          <a:xfrm>
            <a:off x="990600" y="22860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Magnetic Disk 4"/>
          <p:cNvSpPr/>
          <p:nvPr/>
        </p:nvSpPr>
        <p:spPr>
          <a:xfrm>
            <a:off x="990600" y="32766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Magnetic Disk 5"/>
          <p:cNvSpPr/>
          <p:nvPr/>
        </p:nvSpPr>
        <p:spPr>
          <a:xfrm>
            <a:off x="990600" y="42672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agnetic Disk 6"/>
          <p:cNvSpPr/>
          <p:nvPr/>
        </p:nvSpPr>
        <p:spPr>
          <a:xfrm>
            <a:off x="990600" y="53340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58674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a:stCxn id="4" idx="4"/>
          </p:cNvCxnSpPr>
          <p:nvPr/>
        </p:nvCxnSpPr>
        <p:spPr>
          <a:xfrm>
            <a:off x="1905000" y="2514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05000" y="35052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05000" y="44958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05000" y="5562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43000" y="2362200"/>
            <a:ext cx="574196" cy="369332"/>
          </a:xfrm>
          <a:prstGeom prst="rect">
            <a:avLst/>
          </a:prstGeom>
          <a:noFill/>
        </p:spPr>
        <p:txBody>
          <a:bodyPr wrap="none" rtlCol="0">
            <a:spAutoFit/>
          </a:bodyPr>
          <a:lstStyle/>
          <a:p>
            <a:r>
              <a:rPr lang="en-US" dirty="0" smtClean="0"/>
              <a:t>Disk</a:t>
            </a:r>
            <a:endParaRPr lang="en-US" dirty="0"/>
          </a:p>
        </p:txBody>
      </p:sp>
      <p:sp>
        <p:nvSpPr>
          <p:cNvPr id="27" name="TextBox 26"/>
          <p:cNvSpPr txBox="1"/>
          <p:nvPr/>
        </p:nvSpPr>
        <p:spPr>
          <a:xfrm>
            <a:off x="1143000" y="3429000"/>
            <a:ext cx="574196" cy="369332"/>
          </a:xfrm>
          <a:prstGeom prst="rect">
            <a:avLst/>
          </a:prstGeom>
          <a:noFill/>
        </p:spPr>
        <p:txBody>
          <a:bodyPr wrap="none" rtlCol="0">
            <a:spAutoFit/>
          </a:bodyPr>
          <a:lstStyle/>
          <a:p>
            <a:r>
              <a:rPr lang="en-US" dirty="0" smtClean="0"/>
              <a:t>Disk</a:t>
            </a:r>
            <a:endParaRPr lang="en-US" dirty="0"/>
          </a:p>
        </p:txBody>
      </p:sp>
      <p:sp>
        <p:nvSpPr>
          <p:cNvPr id="28" name="TextBox 27"/>
          <p:cNvSpPr txBox="1"/>
          <p:nvPr/>
        </p:nvSpPr>
        <p:spPr>
          <a:xfrm>
            <a:off x="1143000" y="4419600"/>
            <a:ext cx="574196" cy="369332"/>
          </a:xfrm>
          <a:prstGeom prst="rect">
            <a:avLst/>
          </a:prstGeom>
          <a:noFill/>
        </p:spPr>
        <p:txBody>
          <a:bodyPr wrap="none" rtlCol="0">
            <a:spAutoFit/>
          </a:bodyPr>
          <a:lstStyle/>
          <a:p>
            <a:r>
              <a:rPr lang="en-US" dirty="0" smtClean="0"/>
              <a:t>Disk</a:t>
            </a:r>
            <a:endParaRPr lang="en-US" dirty="0"/>
          </a:p>
        </p:txBody>
      </p:sp>
      <p:sp>
        <p:nvSpPr>
          <p:cNvPr id="29" name="TextBox 28"/>
          <p:cNvSpPr txBox="1"/>
          <p:nvPr/>
        </p:nvSpPr>
        <p:spPr>
          <a:xfrm>
            <a:off x="1143000" y="5486400"/>
            <a:ext cx="609600" cy="369332"/>
          </a:xfrm>
          <a:prstGeom prst="rect">
            <a:avLst/>
          </a:prstGeom>
          <a:noFill/>
        </p:spPr>
        <p:txBody>
          <a:bodyPr wrap="square" rtlCol="0">
            <a:spAutoFit/>
          </a:bodyPr>
          <a:lstStyle/>
          <a:p>
            <a:r>
              <a:rPr lang="en-US" dirty="0" smtClean="0"/>
              <a:t>Disk</a:t>
            </a:r>
            <a:endParaRPr lang="en-US" dirty="0"/>
          </a:p>
        </p:txBody>
      </p:sp>
      <p:sp>
        <p:nvSpPr>
          <p:cNvPr id="30" name="TextBox 29"/>
          <p:cNvSpPr txBox="1"/>
          <p:nvPr/>
        </p:nvSpPr>
        <p:spPr>
          <a:xfrm>
            <a:off x="4267200" y="2286000"/>
            <a:ext cx="574196" cy="646331"/>
          </a:xfrm>
          <a:prstGeom prst="rect">
            <a:avLst/>
          </a:prstGeom>
          <a:noFill/>
        </p:spPr>
        <p:txBody>
          <a:bodyPr wrap="none" rtlCol="0">
            <a:spAutoFit/>
          </a:bodyPr>
          <a:lstStyle/>
          <a:p>
            <a:r>
              <a:rPr lang="en-US" dirty="0" smtClean="0"/>
              <a:t>Disk</a:t>
            </a:r>
          </a:p>
          <a:p>
            <a:endParaRPr lang="en-US" dirty="0"/>
          </a:p>
        </p:txBody>
      </p:sp>
      <p:sp>
        <p:nvSpPr>
          <p:cNvPr id="31" name="TextBox 30"/>
          <p:cNvSpPr txBox="1"/>
          <p:nvPr/>
        </p:nvSpPr>
        <p:spPr>
          <a:xfrm>
            <a:off x="4267200" y="3200400"/>
            <a:ext cx="574196" cy="646331"/>
          </a:xfrm>
          <a:prstGeom prst="rect">
            <a:avLst/>
          </a:prstGeom>
          <a:noFill/>
        </p:spPr>
        <p:txBody>
          <a:bodyPr wrap="none" rtlCol="0">
            <a:spAutoFit/>
          </a:bodyPr>
          <a:lstStyle/>
          <a:p>
            <a:r>
              <a:rPr lang="en-US" dirty="0" smtClean="0"/>
              <a:t>Disk</a:t>
            </a:r>
          </a:p>
          <a:p>
            <a:endParaRPr lang="en-US" dirty="0"/>
          </a:p>
        </p:txBody>
      </p:sp>
      <p:sp>
        <p:nvSpPr>
          <p:cNvPr id="32" name="TextBox 31"/>
          <p:cNvSpPr txBox="1"/>
          <p:nvPr/>
        </p:nvSpPr>
        <p:spPr>
          <a:xfrm>
            <a:off x="4267200" y="4191000"/>
            <a:ext cx="574196" cy="646331"/>
          </a:xfrm>
          <a:prstGeom prst="rect">
            <a:avLst/>
          </a:prstGeom>
          <a:noFill/>
        </p:spPr>
        <p:txBody>
          <a:bodyPr wrap="none" rtlCol="0">
            <a:spAutoFit/>
          </a:bodyPr>
          <a:lstStyle/>
          <a:p>
            <a:r>
              <a:rPr lang="en-US" dirty="0" smtClean="0"/>
              <a:t>Disk</a:t>
            </a:r>
          </a:p>
          <a:p>
            <a:endParaRPr lang="en-US" dirty="0"/>
          </a:p>
        </p:txBody>
      </p:sp>
      <p:sp>
        <p:nvSpPr>
          <p:cNvPr id="33" name="TextBox 32"/>
          <p:cNvSpPr txBox="1"/>
          <p:nvPr/>
        </p:nvSpPr>
        <p:spPr>
          <a:xfrm>
            <a:off x="4191000" y="5181600"/>
            <a:ext cx="574196" cy="646331"/>
          </a:xfrm>
          <a:prstGeom prst="rect">
            <a:avLst/>
          </a:prstGeom>
          <a:noFill/>
        </p:spPr>
        <p:txBody>
          <a:bodyPr wrap="none" rtlCol="0">
            <a:spAutoFit/>
          </a:bodyPr>
          <a:lstStyle/>
          <a:p>
            <a:r>
              <a:rPr lang="en-US" dirty="0" smtClean="0"/>
              <a:t>Disk</a:t>
            </a:r>
          </a:p>
          <a:p>
            <a:endParaRPr lang="en-US" dirty="0"/>
          </a:p>
        </p:txBody>
      </p:sp>
      <p:cxnSp>
        <p:nvCxnSpPr>
          <p:cNvPr id="34" name="Straight Connector 33"/>
          <p:cNvCxnSpPr/>
          <p:nvPr/>
        </p:nvCxnSpPr>
        <p:spPr>
          <a:xfrm>
            <a:off x="5486400" y="1828800"/>
            <a:ext cx="0" cy="403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53000" y="24384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953000" y="33528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53000" y="43434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29200" y="53340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6705600" y="22098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lowchart: Magnetic Disk 42"/>
          <p:cNvSpPr/>
          <p:nvPr/>
        </p:nvSpPr>
        <p:spPr>
          <a:xfrm>
            <a:off x="6553200" y="32004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Magnetic Disk 43"/>
          <p:cNvSpPr/>
          <p:nvPr/>
        </p:nvSpPr>
        <p:spPr>
          <a:xfrm>
            <a:off x="6553200" y="41910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lowchart: Magnetic Disk 44"/>
          <p:cNvSpPr/>
          <p:nvPr/>
        </p:nvSpPr>
        <p:spPr>
          <a:xfrm>
            <a:off x="6553200" y="5257800"/>
            <a:ext cx="9144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7467600" y="57912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p:cNvCxnSpPr>
            <a:stCxn id="42" idx="4"/>
          </p:cNvCxnSpPr>
          <p:nvPr/>
        </p:nvCxnSpPr>
        <p:spPr>
          <a:xfrm>
            <a:off x="7620000" y="24384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467600" y="34290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7600" y="4419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467600" y="54864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05600" y="2286000"/>
            <a:ext cx="732893" cy="369332"/>
          </a:xfrm>
          <a:prstGeom prst="rect">
            <a:avLst/>
          </a:prstGeom>
          <a:noFill/>
        </p:spPr>
        <p:txBody>
          <a:bodyPr wrap="none" rtlCol="0">
            <a:spAutoFit/>
          </a:bodyPr>
          <a:lstStyle/>
          <a:p>
            <a:r>
              <a:rPr lang="en-US" dirty="0" smtClean="0"/>
              <a:t>   Disk</a:t>
            </a:r>
            <a:endParaRPr lang="en-US" dirty="0"/>
          </a:p>
        </p:txBody>
      </p:sp>
      <p:sp>
        <p:nvSpPr>
          <p:cNvPr id="52" name="TextBox 51"/>
          <p:cNvSpPr txBox="1"/>
          <p:nvPr/>
        </p:nvSpPr>
        <p:spPr>
          <a:xfrm>
            <a:off x="6705600" y="3352800"/>
            <a:ext cx="574196" cy="369332"/>
          </a:xfrm>
          <a:prstGeom prst="rect">
            <a:avLst/>
          </a:prstGeom>
          <a:noFill/>
        </p:spPr>
        <p:txBody>
          <a:bodyPr wrap="none" rtlCol="0">
            <a:spAutoFit/>
          </a:bodyPr>
          <a:lstStyle/>
          <a:p>
            <a:r>
              <a:rPr lang="en-US" dirty="0" smtClean="0"/>
              <a:t>Disk</a:t>
            </a:r>
            <a:endParaRPr lang="en-US" dirty="0"/>
          </a:p>
        </p:txBody>
      </p:sp>
      <p:sp>
        <p:nvSpPr>
          <p:cNvPr id="53" name="TextBox 52"/>
          <p:cNvSpPr txBox="1"/>
          <p:nvPr/>
        </p:nvSpPr>
        <p:spPr>
          <a:xfrm>
            <a:off x="6705600" y="4343400"/>
            <a:ext cx="574196" cy="369332"/>
          </a:xfrm>
          <a:prstGeom prst="rect">
            <a:avLst/>
          </a:prstGeom>
          <a:noFill/>
        </p:spPr>
        <p:txBody>
          <a:bodyPr wrap="none" rtlCol="0">
            <a:spAutoFit/>
          </a:bodyPr>
          <a:lstStyle/>
          <a:p>
            <a:r>
              <a:rPr lang="en-US" dirty="0" smtClean="0"/>
              <a:t>Disk</a:t>
            </a:r>
            <a:endParaRPr lang="en-US" dirty="0"/>
          </a:p>
        </p:txBody>
      </p:sp>
      <p:sp>
        <p:nvSpPr>
          <p:cNvPr id="54" name="TextBox 53"/>
          <p:cNvSpPr txBox="1"/>
          <p:nvPr/>
        </p:nvSpPr>
        <p:spPr>
          <a:xfrm>
            <a:off x="6705600" y="5410200"/>
            <a:ext cx="609600" cy="369332"/>
          </a:xfrm>
          <a:prstGeom prst="rect">
            <a:avLst/>
          </a:prstGeom>
          <a:noFill/>
        </p:spPr>
        <p:txBody>
          <a:bodyPr wrap="square" rtlCol="0">
            <a:spAutoFit/>
          </a:bodyPr>
          <a:lstStyle/>
          <a:p>
            <a:r>
              <a:rPr lang="en-US" dirty="0" smtClean="0"/>
              <a:t>Disk</a:t>
            </a:r>
            <a:endParaRPr lang="en-US" dirty="0"/>
          </a:p>
        </p:txBody>
      </p:sp>
      <p:cxnSp>
        <p:nvCxnSpPr>
          <p:cNvPr id="55" name="Straight Connector 54"/>
          <p:cNvCxnSpPr/>
          <p:nvPr/>
        </p:nvCxnSpPr>
        <p:spPr>
          <a:xfrm>
            <a:off x="8001000" y="1828800"/>
            <a:ext cx="0" cy="396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60" idx="1"/>
          </p:cNvCxnSpPr>
          <p:nvPr/>
        </p:nvCxnSpPr>
        <p:spPr>
          <a:xfrm>
            <a:off x="2438400" y="25146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743200" y="2362200"/>
            <a:ext cx="648908" cy="369332"/>
          </a:xfrm>
          <a:prstGeom prst="rect">
            <a:avLst/>
          </a:prstGeom>
          <a:noFill/>
        </p:spPr>
        <p:txBody>
          <a:bodyPr wrap="square" rtlCol="0">
            <a:spAutoFit/>
          </a:bodyPr>
          <a:lstStyle/>
          <a:p>
            <a:r>
              <a:rPr lang="en-US" dirty="0" smtClean="0"/>
              <a:t>   P1</a:t>
            </a:r>
            <a:endParaRPr lang="en-US" dirty="0"/>
          </a:p>
        </p:txBody>
      </p:sp>
      <p:sp>
        <p:nvSpPr>
          <p:cNvPr id="60" name="Rounded Rectangle 59"/>
          <p:cNvSpPr/>
          <p:nvPr/>
        </p:nvSpPr>
        <p:spPr>
          <a:xfrm>
            <a:off x="2743200" y="22860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cxnSp>
        <p:nvCxnSpPr>
          <p:cNvPr id="65" name="Straight Connector 64"/>
          <p:cNvCxnSpPr/>
          <p:nvPr/>
        </p:nvCxnSpPr>
        <p:spPr>
          <a:xfrm>
            <a:off x="2438400" y="35052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43200" y="3352800"/>
            <a:ext cx="648908" cy="369332"/>
          </a:xfrm>
          <a:prstGeom prst="rect">
            <a:avLst/>
          </a:prstGeom>
          <a:noFill/>
        </p:spPr>
        <p:txBody>
          <a:bodyPr wrap="square" rtlCol="0">
            <a:spAutoFit/>
          </a:bodyPr>
          <a:lstStyle/>
          <a:p>
            <a:r>
              <a:rPr lang="en-US" dirty="0" smtClean="0"/>
              <a:t>   P2</a:t>
            </a:r>
            <a:endParaRPr lang="en-US" dirty="0"/>
          </a:p>
        </p:txBody>
      </p:sp>
      <p:sp>
        <p:nvSpPr>
          <p:cNvPr id="67" name="Rounded Rectangle 66"/>
          <p:cNvSpPr/>
          <p:nvPr/>
        </p:nvSpPr>
        <p:spPr>
          <a:xfrm>
            <a:off x="2743200" y="32766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cxnSp>
        <p:nvCxnSpPr>
          <p:cNvPr id="69" name="Straight Connector 68"/>
          <p:cNvCxnSpPr/>
          <p:nvPr/>
        </p:nvCxnSpPr>
        <p:spPr>
          <a:xfrm>
            <a:off x="2438400" y="44958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43200" y="4343400"/>
            <a:ext cx="648908" cy="369332"/>
          </a:xfrm>
          <a:prstGeom prst="rect">
            <a:avLst/>
          </a:prstGeom>
          <a:noFill/>
        </p:spPr>
        <p:txBody>
          <a:bodyPr wrap="square" rtlCol="0">
            <a:spAutoFit/>
          </a:bodyPr>
          <a:lstStyle/>
          <a:p>
            <a:r>
              <a:rPr lang="en-US" dirty="0" smtClean="0"/>
              <a:t>   P3</a:t>
            </a:r>
            <a:endParaRPr lang="en-US" dirty="0"/>
          </a:p>
        </p:txBody>
      </p:sp>
      <p:cxnSp>
        <p:nvCxnSpPr>
          <p:cNvPr id="72" name="Straight Connector 71"/>
          <p:cNvCxnSpPr/>
          <p:nvPr/>
        </p:nvCxnSpPr>
        <p:spPr>
          <a:xfrm>
            <a:off x="2438400" y="55626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43200" y="5410200"/>
            <a:ext cx="648908" cy="369332"/>
          </a:xfrm>
          <a:prstGeom prst="rect">
            <a:avLst/>
          </a:prstGeom>
          <a:noFill/>
        </p:spPr>
        <p:txBody>
          <a:bodyPr wrap="square" rtlCol="0">
            <a:spAutoFit/>
          </a:bodyPr>
          <a:lstStyle/>
          <a:p>
            <a:r>
              <a:rPr lang="en-US" dirty="0" smtClean="0"/>
              <a:t>   Pn</a:t>
            </a:r>
            <a:endParaRPr lang="en-US" dirty="0"/>
          </a:p>
        </p:txBody>
      </p:sp>
      <p:cxnSp>
        <p:nvCxnSpPr>
          <p:cNvPr id="75" name="Straight Connector 74"/>
          <p:cNvCxnSpPr/>
          <p:nvPr/>
        </p:nvCxnSpPr>
        <p:spPr>
          <a:xfrm>
            <a:off x="5486400" y="24384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791200" y="2286000"/>
            <a:ext cx="648908" cy="369332"/>
          </a:xfrm>
          <a:prstGeom prst="rect">
            <a:avLst/>
          </a:prstGeom>
          <a:noFill/>
        </p:spPr>
        <p:txBody>
          <a:bodyPr wrap="square" rtlCol="0">
            <a:spAutoFit/>
          </a:bodyPr>
          <a:lstStyle/>
          <a:p>
            <a:r>
              <a:rPr lang="en-US" dirty="0" smtClean="0"/>
              <a:t>   P1</a:t>
            </a:r>
            <a:endParaRPr lang="en-US" dirty="0"/>
          </a:p>
        </p:txBody>
      </p:sp>
      <p:cxnSp>
        <p:nvCxnSpPr>
          <p:cNvPr id="78" name="Straight Connector 77"/>
          <p:cNvCxnSpPr/>
          <p:nvPr/>
        </p:nvCxnSpPr>
        <p:spPr>
          <a:xfrm>
            <a:off x="5486400" y="33528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791200" y="3200400"/>
            <a:ext cx="648908" cy="369332"/>
          </a:xfrm>
          <a:prstGeom prst="rect">
            <a:avLst/>
          </a:prstGeom>
          <a:noFill/>
        </p:spPr>
        <p:txBody>
          <a:bodyPr wrap="square" rtlCol="0">
            <a:spAutoFit/>
          </a:bodyPr>
          <a:lstStyle/>
          <a:p>
            <a:r>
              <a:rPr lang="en-US" dirty="0" smtClean="0"/>
              <a:t>   P2</a:t>
            </a:r>
            <a:endParaRPr lang="en-US" dirty="0"/>
          </a:p>
        </p:txBody>
      </p:sp>
      <p:cxnSp>
        <p:nvCxnSpPr>
          <p:cNvPr id="81" name="Straight Connector 80"/>
          <p:cNvCxnSpPr/>
          <p:nvPr/>
        </p:nvCxnSpPr>
        <p:spPr>
          <a:xfrm>
            <a:off x="5486400" y="43434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791200" y="4191000"/>
            <a:ext cx="648908" cy="369332"/>
          </a:xfrm>
          <a:prstGeom prst="rect">
            <a:avLst/>
          </a:prstGeom>
          <a:noFill/>
        </p:spPr>
        <p:txBody>
          <a:bodyPr wrap="square" rtlCol="0">
            <a:spAutoFit/>
          </a:bodyPr>
          <a:lstStyle/>
          <a:p>
            <a:r>
              <a:rPr lang="en-US" dirty="0" smtClean="0"/>
              <a:t>   P3</a:t>
            </a:r>
            <a:endParaRPr lang="en-US" dirty="0"/>
          </a:p>
        </p:txBody>
      </p:sp>
      <p:cxnSp>
        <p:nvCxnSpPr>
          <p:cNvPr id="84" name="Straight Connector 83"/>
          <p:cNvCxnSpPr/>
          <p:nvPr/>
        </p:nvCxnSpPr>
        <p:spPr>
          <a:xfrm>
            <a:off x="5562600" y="53340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67400" y="5181600"/>
            <a:ext cx="648908" cy="369332"/>
          </a:xfrm>
          <a:prstGeom prst="rect">
            <a:avLst/>
          </a:prstGeom>
          <a:noFill/>
        </p:spPr>
        <p:txBody>
          <a:bodyPr wrap="square" rtlCol="0">
            <a:spAutoFit/>
          </a:bodyPr>
          <a:lstStyle/>
          <a:p>
            <a:r>
              <a:rPr lang="en-US" dirty="0" smtClean="0"/>
              <a:t>   Pk</a:t>
            </a:r>
            <a:endParaRPr lang="en-US" dirty="0"/>
          </a:p>
        </p:txBody>
      </p:sp>
      <p:cxnSp>
        <p:nvCxnSpPr>
          <p:cNvPr id="87" name="Straight Connector 86"/>
          <p:cNvCxnSpPr/>
          <p:nvPr/>
        </p:nvCxnSpPr>
        <p:spPr>
          <a:xfrm>
            <a:off x="8001000" y="24384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8305800" y="2286000"/>
            <a:ext cx="648908" cy="369332"/>
          </a:xfrm>
          <a:prstGeom prst="rect">
            <a:avLst/>
          </a:prstGeom>
          <a:noFill/>
        </p:spPr>
        <p:txBody>
          <a:bodyPr wrap="square" rtlCol="0">
            <a:spAutoFit/>
          </a:bodyPr>
          <a:lstStyle/>
          <a:p>
            <a:r>
              <a:rPr lang="en-US" dirty="0" smtClean="0"/>
              <a:t>   P1</a:t>
            </a:r>
            <a:endParaRPr lang="en-US" dirty="0"/>
          </a:p>
        </p:txBody>
      </p:sp>
      <p:cxnSp>
        <p:nvCxnSpPr>
          <p:cNvPr id="90" name="Straight Connector 89"/>
          <p:cNvCxnSpPr/>
          <p:nvPr/>
        </p:nvCxnSpPr>
        <p:spPr>
          <a:xfrm>
            <a:off x="7924800" y="34290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229600" y="3276600"/>
            <a:ext cx="648908" cy="369332"/>
          </a:xfrm>
          <a:prstGeom prst="rect">
            <a:avLst/>
          </a:prstGeom>
          <a:noFill/>
        </p:spPr>
        <p:txBody>
          <a:bodyPr wrap="square" rtlCol="0">
            <a:spAutoFit/>
          </a:bodyPr>
          <a:lstStyle/>
          <a:p>
            <a:r>
              <a:rPr lang="en-US" dirty="0" smtClean="0"/>
              <a:t>   P2</a:t>
            </a:r>
            <a:endParaRPr lang="en-US" dirty="0"/>
          </a:p>
        </p:txBody>
      </p:sp>
      <p:cxnSp>
        <p:nvCxnSpPr>
          <p:cNvPr id="93" name="Straight Connector 92"/>
          <p:cNvCxnSpPr/>
          <p:nvPr/>
        </p:nvCxnSpPr>
        <p:spPr>
          <a:xfrm>
            <a:off x="8001000" y="44196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8305800" y="4267200"/>
            <a:ext cx="648908" cy="369332"/>
          </a:xfrm>
          <a:prstGeom prst="rect">
            <a:avLst/>
          </a:prstGeom>
          <a:noFill/>
        </p:spPr>
        <p:txBody>
          <a:bodyPr wrap="square" rtlCol="0">
            <a:spAutoFit/>
          </a:bodyPr>
          <a:lstStyle/>
          <a:p>
            <a:r>
              <a:rPr lang="en-US" dirty="0" smtClean="0"/>
              <a:t>   P3</a:t>
            </a:r>
            <a:endParaRPr lang="en-US" dirty="0"/>
          </a:p>
        </p:txBody>
      </p:sp>
      <p:cxnSp>
        <p:nvCxnSpPr>
          <p:cNvPr id="96" name="Straight Connector 95"/>
          <p:cNvCxnSpPr/>
          <p:nvPr/>
        </p:nvCxnSpPr>
        <p:spPr>
          <a:xfrm>
            <a:off x="8001000" y="548640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305800" y="5257800"/>
            <a:ext cx="648908" cy="369332"/>
          </a:xfrm>
          <a:prstGeom prst="rect">
            <a:avLst/>
          </a:prstGeom>
          <a:noFill/>
        </p:spPr>
        <p:txBody>
          <a:bodyPr wrap="square" rtlCol="0">
            <a:spAutoFit/>
          </a:bodyPr>
          <a:lstStyle/>
          <a:p>
            <a:r>
              <a:rPr lang="en-US" dirty="0" smtClean="0"/>
              <a:t>   Pm</a:t>
            </a:r>
            <a:endParaRPr lang="en-US" dirty="0"/>
          </a:p>
        </p:txBody>
      </p:sp>
      <p:sp>
        <p:nvSpPr>
          <p:cNvPr id="98" name="Rounded Rectangle 97"/>
          <p:cNvSpPr/>
          <p:nvPr/>
        </p:nvSpPr>
        <p:spPr>
          <a:xfrm>
            <a:off x="2743200" y="42672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99" name="Rounded Rectangle 98"/>
          <p:cNvSpPr/>
          <p:nvPr/>
        </p:nvSpPr>
        <p:spPr>
          <a:xfrm>
            <a:off x="2743200" y="52578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0" name="Rounded Rectangle 99"/>
          <p:cNvSpPr/>
          <p:nvPr/>
        </p:nvSpPr>
        <p:spPr>
          <a:xfrm>
            <a:off x="5715000" y="22860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1" name="Rounded Rectangle 100"/>
          <p:cNvSpPr/>
          <p:nvPr/>
        </p:nvSpPr>
        <p:spPr>
          <a:xfrm>
            <a:off x="5715000" y="31242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2" name="Rounded Rectangle 101"/>
          <p:cNvSpPr/>
          <p:nvPr/>
        </p:nvSpPr>
        <p:spPr>
          <a:xfrm>
            <a:off x="5715000" y="40386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3" name="Rounded Rectangle 102"/>
          <p:cNvSpPr/>
          <p:nvPr/>
        </p:nvSpPr>
        <p:spPr>
          <a:xfrm>
            <a:off x="5715000" y="51054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4" name="Rounded Rectangle 103"/>
          <p:cNvSpPr/>
          <p:nvPr/>
        </p:nvSpPr>
        <p:spPr>
          <a:xfrm>
            <a:off x="8229600" y="22098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5" name="Rounded Rectangle 104"/>
          <p:cNvSpPr/>
          <p:nvPr/>
        </p:nvSpPr>
        <p:spPr>
          <a:xfrm>
            <a:off x="8229600" y="32766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6" name="Rounded Rectangle 105"/>
          <p:cNvSpPr/>
          <p:nvPr/>
        </p:nvSpPr>
        <p:spPr>
          <a:xfrm>
            <a:off x="8229600" y="41910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7" name="Rounded Rectangle 106"/>
          <p:cNvSpPr/>
          <p:nvPr/>
        </p:nvSpPr>
        <p:spPr>
          <a:xfrm>
            <a:off x="8229600" y="51054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8" name="TextBox 107"/>
          <p:cNvSpPr txBox="1"/>
          <p:nvPr/>
        </p:nvSpPr>
        <p:spPr>
          <a:xfrm>
            <a:off x="2057400" y="6096000"/>
            <a:ext cx="1004827" cy="369332"/>
          </a:xfrm>
          <a:prstGeom prst="rect">
            <a:avLst/>
          </a:prstGeom>
          <a:noFill/>
        </p:spPr>
        <p:txBody>
          <a:bodyPr wrap="none" rtlCol="0">
            <a:spAutoFit/>
          </a:bodyPr>
          <a:lstStyle/>
          <a:p>
            <a:r>
              <a:rPr lang="en-US" b="1" dirty="0" smtClean="0"/>
              <a:t>Memory</a:t>
            </a:r>
            <a:endParaRPr lang="en-US" b="1" dirty="0"/>
          </a:p>
        </p:txBody>
      </p:sp>
      <p:sp>
        <p:nvSpPr>
          <p:cNvPr id="109" name="TextBox 108"/>
          <p:cNvSpPr txBox="1"/>
          <p:nvPr/>
        </p:nvSpPr>
        <p:spPr>
          <a:xfrm>
            <a:off x="5105400" y="6019800"/>
            <a:ext cx="1004827" cy="646331"/>
          </a:xfrm>
          <a:prstGeom prst="rect">
            <a:avLst/>
          </a:prstGeom>
          <a:noFill/>
        </p:spPr>
        <p:txBody>
          <a:bodyPr wrap="none" rtlCol="0">
            <a:spAutoFit/>
          </a:bodyPr>
          <a:lstStyle/>
          <a:p>
            <a:r>
              <a:rPr lang="en-US" b="1" dirty="0" smtClean="0"/>
              <a:t>Memory</a:t>
            </a:r>
          </a:p>
          <a:p>
            <a:endParaRPr lang="en-US" dirty="0"/>
          </a:p>
        </p:txBody>
      </p:sp>
      <p:sp>
        <p:nvSpPr>
          <p:cNvPr id="110" name="TextBox 109"/>
          <p:cNvSpPr txBox="1"/>
          <p:nvPr/>
        </p:nvSpPr>
        <p:spPr>
          <a:xfrm>
            <a:off x="7620000" y="5943600"/>
            <a:ext cx="1004827" cy="646331"/>
          </a:xfrm>
          <a:prstGeom prst="rect">
            <a:avLst/>
          </a:prstGeom>
          <a:noFill/>
        </p:spPr>
        <p:txBody>
          <a:bodyPr wrap="none" rtlCol="0">
            <a:spAutoFit/>
          </a:bodyPr>
          <a:lstStyle/>
          <a:p>
            <a:r>
              <a:rPr lang="en-US" b="1" dirty="0" smtClean="0"/>
              <a:t>Memory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8"/>
                                        </p:tgtEl>
                                        <p:attrNameLst>
                                          <p:attrName>style.visibility</p:attrName>
                                        </p:attrNameLst>
                                      </p:cBhvr>
                                      <p:to>
                                        <p:strVal val="visible"/>
                                      </p:to>
                                    </p:set>
                                    <p:anim calcmode="lin" valueType="num">
                                      <p:cBhvr additive="base">
                                        <p:cTn id="37" dur="500" fill="hold"/>
                                        <p:tgtEl>
                                          <p:spTgt spid="108"/>
                                        </p:tgtEl>
                                        <p:attrNameLst>
                                          <p:attrName>ppt_x</p:attrName>
                                        </p:attrNameLst>
                                      </p:cBhvr>
                                      <p:tavLst>
                                        <p:tav tm="0">
                                          <p:val>
                                            <p:strVal val="0-#ppt_w/2"/>
                                          </p:val>
                                        </p:tav>
                                        <p:tav tm="100000">
                                          <p:val>
                                            <p:strVal val="#ppt_x"/>
                                          </p:val>
                                        </p:tav>
                                      </p:tavLst>
                                    </p:anim>
                                    <p:anim calcmode="lin" valueType="num">
                                      <p:cBhvr additive="base">
                                        <p:cTn id="38"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0-#ppt_w/2"/>
                                          </p:val>
                                        </p:tav>
                                        <p:tav tm="100000">
                                          <p:val>
                                            <p:strVal val="#ppt_x"/>
                                          </p:val>
                                        </p:tav>
                                      </p:tavLst>
                                    </p:anim>
                                    <p:anim calcmode="lin" valueType="num">
                                      <p:cBhvr additive="base">
                                        <p:cTn id="4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0-#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
                                        </p:tgtEl>
                                        <p:attrNameLst>
                                          <p:attrName>style.visibility</p:attrName>
                                        </p:attrNameLst>
                                      </p:cBhvr>
                                      <p:to>
                                        <p:strVal val="visible"/>
                                      </p:to>
                                    </p:set>
                                    <p:anim calcmode="lin" valueType="num">
                                      <p:cBhvr additive="base">
                                        <p:cTn id="55" dur="500" fill="hold"/>
                                        <p:tgtEl>
                                          <p:spTgt spid="109"/>
                                        </p:tgtEl>
                                        <p:attrNameLst>
                                          <p:attrName>ppt_x</p:attrName>
                                        </p:attrNameLst>
                                      </p:cBhvr>
                                      <p:tavLst>
                                        <p:tav tm="0">
                                          <p:val>
                                            <p:strVal val="0-#ppt_w/2"/>
                                          </p:val>
                                        </p:tav>
                                        <p:tav tm="100000">
                                          <p:val>
                                            <p:strVal val="#ppt_x"/>
                                          </p:val>
                                        </p:tav>
                                      </p:tavLst>
                                    </p:anim>
                                    <p:anim calcmode="lin" valueType="num">
                                      <p:cBhvr additive="base">
                                        <p:cTn id="56"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0-#ppt_w/2"/>
                                          </p:val>
                                        </p:tav>
                                        <p:tav tm="100000">
                                          <p:val>
                                            <p:strVal val="#ppt_x"/>
                                          </p:val>
                                        </p:tav>
                                      </p:tavLst>
                                    </p:anim>
                                    <p:anim calcmode="lin" valueType="num">
                                      <p:cBhvr additive="base">
                                        <p:cTn id="6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0-#ppt_w/2"/>
                                          </p:val>
                                        </p:tav>
                                        <p:tav tm="100000">
                                          <p:val>
                                            <p:strVal val="#ppt_x"/>
                                          </p:val>
                                        </p:tav>
                                      </p:tavLst>
                                    </p:anim>
                                    <p:anim calcmode="lin" valueType="num">
                                      <p:cBhvr additive="base">
                                        <p:cTn id="6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0"/>
                                        </p:tgtEl>
                                        <p:attrNameLst>
                                          <p:attrName>style.visibility</p:attrName>
                                        </p:attrNameLst>
                                      </p:cBhvr>
                                      <p:to>
                                        <p:strVal val="visible"/>
                                      </p:to>
                                    </p:set>
                                    <p:anim calcmode="lin" valueType="num">
                                      <p:cBhvr additive="base">
                                        <p:cTn id="73" dur="500" fill="hold"/>
                                        <p:tgtEl>
                                          <p:spTgt spid="110"/>
                                        </p:tgtEl>
                                        <p:attrNameLst>
                                          <p:attrName>ppt_x</p:attrName>
                                        </p:attrNameLst>
                                      </p:cBhvr>
                                      <p:tavLst>
                                        <p:tav tm="0">
                                          <p:val>
                                            <p:strVal val="0-#ppt_w/2"/>
                                          </p:val>
                                        </p:tav>
                                        <p:tav tm="100000">
                                          <p:val>
                                            <p:strVal val="#ppt_x"/>
                                          </p:val>
                                        </p:tav>
                                      </p:tavLst>
                                    </p:anim>
                                    <p:anim calcmode="lin" valueType="num">
                                      <p:cBhvr additive="base">
                                        <p:cTn id="74"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0-#ppt_w/2"/>
                                          </p:val>
                                        </p:tav>
                                        <p:tav tm="100000">
                                          <p:val>
                                            <p:strVal val="#ppt_x"/>
                                          </p:val>
                                        </p:tav>
                                      </p:tavLst>
                                    </p:anim>
                                    <p:anim calcmode="lin" valueType="num">
                                      <p:cBhvr additive="base">
                                        <p:cTn id="8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0-#ppt_w/2"/>
                                          </p:val>
                                        </p:tav>
                                        <p:tav tm="100000">
                                          <p:val>
                                            <p:strVal val="#ppt_x"/>
                                          </p:val>
                                        </p:tav>
                                      </p:tavLst>
                                    </p:anim>
                                    <p:anim calcmode="lin" valueType="num">
                                      <p:cBhvr additive="base">
                                        <p:cTn id="8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0-#ppt_w/2"/>
                                          </p:val>
                                        </p:tav>
                                        <p:tav tm="100000">
                                          <p:val>
                                            <p:strVal val="#ppt_x"/>
                                          </p:val>
                                        </p:tav>
                                      </p:tavLst>
                                    </p:anim>
                                    <p:anim calcmode="lin" valueType="num">
                                      <p:cBhvr additive="base">
                                        <p:cTn id="9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additive="base">
                                        <p:cTn id="97" dur="500" fill="hold"/>
                                        <p:tgtEl>
                                          <p:spTgt spid="58"/>
                                        </p:tgtEl>
                                        <p:attrNameLst>
                                          <p:attrName>ppt_x</p:attrName>
                                        </p:attrNameLst>
                                      </p:cBhvr>
                                      <p:tavLst>
                                        <p:tav tm="0">
                                          <p:val>
                                            <p:strVal val="0-#ppt_w/2"/>
                                          </p:val>
                                        </p:tav>
                                        <p:tav tm="100000">
                                          <p:val>
                                            <p:strVal val="#ppt_x"/>
                                          </p:val>
                                        </p:tav>
                                      </p:tavLst>
                                    </p:anim>
                                    <p:anim calcmode="lin" valueType="num">
                                      <p:cBhvr additive="base">
                                        <p:cTn id="9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 calcmode="lin" valueType="num">
                                      <p:cBhvr additive="base">
                                        <p:cTn id="103" dur="500" fill="hold"/>
                                        <p:tgtEl>
                                          <p:spTgt spid="60"/>
                                        </p:tgtEl>
                                        <p:attrNameLst>
                                          <p:attrName>ppt_x</p:attrName>
                                        </p:attrNameLst>
                                      </p:cBhvr>
                                      <p:tavLst>
                                        <p:tav tm="0">
                                          <p:val>
                                            <p:strVal val="0-#ppt_w/2"/>
                                          </p:val>
                                        </p:tav>
                                        <p:tav tm="100000">
                                          <p:val>
                                            <p:strVal val="#ppt_x"/>
                                          </p:val>
                                        </p:tav>
                                      </p:tavLst>
                                    </p:anim>
                                    <p:anim calcmode="lin" valueType="num">
                                      <p:cBhvr additive="base">
                                        <p:cTn id="10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anim calcmode="lin" valueType="num">
                                      <p:cBhvr additive="base">
                                        <p:cTn id="109" dur="500" fill="hold"/>
                                        <p:tgtEl>
                                          <p:spTgt spid="5"/>
                                        </p:tgtEl>
                                        <p:attrNameLst>
                                          <p:attrName>ppt_x</p:attrName>
                                        </p:attrNameLst>
                                      </p:cBhvr>
                                      <p:tavLst>
                                        <p:tav tm="0">
                                          <p:val>
                                            <p:strVal val="0-#ppt_w/2"/>
                                          </p:val>
                                        </p:tav>
                                        <p:tav tm="100000">
                                          <p:val>
                                            <p:strVal val="#ppt_x"/>
                                          </p:val>
                                        </p:tav>
                                      </p:tavLst>
                                    </p:anim>
                                    <p:anim calcmode="lin" valueType="num">
                                      <p:cBhvr additive="base">
                                        <p:cTn id="1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additive="base">
                                        <p:cTn id="115" dur="500" fill="hold"/>
                                        <p:tgtEl>
                                          <p:spTgt spid="27"/>
                                        </p:tgtEl>
                                        <p:attrNameLst>
                                          <p:attrName>ppt_x</p:attrName>
                                        </p:attrNameLst>
                                      </p:cBhvr>
                                      <p:tavLst>
                                        <p:tav tm="0">
                                          <p:val>
                                            <p:strVal val="0-#ppt_w/2"/>
                                          </p:val>
                                        </p:tav>
                                        <p:tav tm="100000">
                                          <p:val>
                                            <p:strVal val="#ppt_x"/>
                                          </p:val>
                                        </p:tav>
                                      </p:tavLst>
                                    </p:anim>
                                    <p:anim calcmode="lin" valueType="num">
                                      <p:cBhvr additive="base">
                                        <p:cTn id="11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0-#ppt_w/2"/>
                                          </p:val>
                                        </p:tav>
                                        <p:tav tm="100000">
                                          <p:val>
                                            <p:strVal val="#ppt_x"/>
                                          </p:val>
                                        </p:tav>
                                      </p:tavLst>
                                    </p:anim>
                                    <p:anim calcmode="lin" valueType="num">
                                      <p:cBhvr additive="base">
                                        <p:cTn id="1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additive="base">
                                        <p:cTn id="127" dur="500" fill="hold"/>
                                        <p:tgtEl>
                                          <p:spTgt spid="65"/>
                                        </p:tgtEl>
                                        <p:attrNameLst>
                                          <p:attrName>ppt_x</p:attrName>
                                        </p:attrNameLst>
                                      </p:cBhvr>
                                      <p:tavLst>
                                        <p:tav tm="0">
                                          <p:val>
                                            <p:strVal val="0-#ppt_w/2"/>
                                          </p:val>
                                        </p:tav>
                                        <p:tav tm="100000">
                                          <p:val>
                                            <p:strVal val="#ppt_x"/>
                                          </p:val>
                                        </p:tav>
                                      </p:tavLst>
                                    </p:anim>
                                    <p:anim calcmode="lin" valueType="num">
                                      <p:cBhvr additive="base">
                                        <p:cTn id="12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67"/>
                                        </p:tgtEl>
                                        <p:attrNameLst>
                                          <p:attrName>style.visibility</p:attrName>
                                        </p:attrNameLst>
                                      </p:cBhvr>
                                      <p:to>
                                        <p:strVal val="visible"/>
                                      </p:to>
                                    </p:set>
                                    <p:anim calcmode="lin" valueType="num">
                                      <p:cBhvr additive="base">
                                        <p:cTn id="133" dur="500" fill="hold"/>
                                        <p:tgtEl>
                                          <p:spTgt spid="67"/>
                                        </p:tgtEl>
                                        <p:attrNameLst>
                                          <p:attrName>ppt_x</p:attrName>
                                        </p:attrNameLst>
                                      </p:cBhvr>
                                      <p:tavLst>
                                        <p:tav tm="0">
                                          <p:val>
                                            <p:strVal val="0-#ppt_w/2"/>
                                          </p:val>
                                        </p:tav>
                                        <p:tav tm="100000">
                                          <p:val>
                                            <p:strVal val="#ppt_x"/>
                                          </p:val>
                                        </p:tav>
                                      </p:tavLst>
                                    </p:anim>
                                    <p:anim calcmode="lin" valueType="num">
                                      <p:cBhvr additive="base">
                                        <p:cTn id="134"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66"/>
                                        </p:tgtEl>
                                        <p:attrNameLst>
                                          <p:attrName>style.visibility</p:attrName>
                                        </p:attrNameLst>
                                      </p:cBhvr>
                                      <p:to>
                                        <p:strVal val="visible"/>
                                      </p:to>
                                    </p:set>
                                    <p:anim calcmode="lin" valueType="num">
                                      <p:cBhvr additive="base">
                                        <p:cTn id="139" dur="500" fill="hold"/>
                                        <p:tgtEl>
                                          <p:spTgt spid="66"/>
                                        </p:tgtEl>
                                        <p:attrNameLst>
                                          <p:attrName>ppt_x</p:attrName>
                                        </p:attrNameLst>
                                      </p:cBhvr>
                                      <p:tavLst>
                                        <p:tav tm="0">
                                          <p:val>
                                            <p:strVal val="0-#ppt_w/2"/>
                                          </p:val>
                                        </p:tav>
                                        <p:tav tm="100000">
                                          <p:val>
                                            <p:strVal val="#ppt_x"/>
                                          </p:val>
                                        </p:tav>
                                      </p:tavLst>
                                    </p:anim>
                                    <p:anim calcmode="lin" valueType="num">
                                      <p:cBhvr additive="base">
                                        <p:cTn id="140"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additive="base">
                                        <p:cTn id="145" dur="500" fill="hold"/>
                                        <p:tgtEl>
                                          <p:spTgt spid="6"/>
                                        </p:tgtEl>
                                        <p:attrNameLst>
                                          <p:attrName>ppt_x</p:attrName>
                                        </p:attrNameLst>
                                      </p:cBhvr>
                                      <p:tavLst>
                                        <p:tav tm="0">
                                          <p:val>
                                            <p:strVal val="0-#ppt_w/2"/>
                                          </p:val>
                                        </p:tav>
                                        <p:tav tm="100000">
                                          <p:val>
                                            <p:strVal val="#ppt_x"/>
                                          </p:val>
                                        </p:tav>
                                      </p:tavLst>
                                    </p:anim>
                                    <p:anim calcmode="lin" valueType="num">
                                      <p:cBhvr additive="base">
                                        <p:cTn id="1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8"/>
                                        </p:tgtEl>
                                        <p:attrNameLst>
                                          <p:attrName>style.visibility</p:attrName>
                                        </p:attrNameLst>
                                      </p:cBhvr>
                                      <p:to>
                                        <p:strVal val="visible"/>
                                      </p:to>
                                    </p:set>
                                    <p:anim calcmode="lin" valueType="num">
                                      <p:cBhvr additive="base">
                                        <p:cTn id="151" dur="500" fill="hold"/>
                                        <p:tgtEl>
                                          <p:spTgt spid="28"/>
                                        </p:tgtEl>
                                        <p:attrNameLst>
                                          <p:attrName>ppt_x</p:attrName>
                                        </p:attrNameLst>
                                      </p:cBhvr>
                                      <p:tavLst>
                                        <p:tav tm="0">
                                          <p:val>
                                            <p:strVal val="0-#ppt_w/2"/>
                                          </p:val>
                                        </p:tav>
                                        <p:tav tm="100000">
                                          <p:val>
                                            <p:strVal val="#ppt_x"/>
                                          </p:val>
                                        </p:tav>
                                      </p:tavLst>
                                    </p:anim>
                                    <p:anim calcmode="lin" valueType="num">
                                      <p:cBhvr additive="base">
                                        <p:cTn id="1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20"/>
                                        </p:tgtEl>
                                        <p:attrNameLst>
                                          <p:attrName>style.visibility</p:attrName>
                                        </p:attrNameLst>
                                      </p:cBhvr>
                                      <p:to>
                                        <p:strVal val="visible"/>
                                      </p:to>
                                    </p:set>
                                    <p:anim calcmode="lin" valueType="num">
                                      <p:cBhvr additive="base">
                                        <p:cTn id="157" dur="500" fill="hold"/>
                                        <p:tgtEl>
                                          <p:spTgt spid="20"/>
                                        </p:tgtEl>
                                        <p:attrNameLst>
                                          <p:attrName>ppt_x</p:attrName>
                                        </p:attrNameLst>
                                      </p:cBhvr>
                                      <p:tavLst>
                                        <p:tav tm="0">
                                          <p:val>
                                            <p:strVal val="0-#ppt_w/2"/>
                                          </p:val>
                                        </p:tav>
                                        <p:tav tm="100000">
                                          <p:val>
                                            <p:strVal val="#ppt_x"/>
                                          </p:val>
                                        </p:tav>
                                      </p:tavLst>
                                    </p:anim>
                                    <p:anim calcmode="lin" valueType="num">
                                      <p:cBhvr additive="base">
                                        <p:cTn id="15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0-#ppt_w/2"/>
                                          </p:val>
                                        </p:tav>
                                        <p:tav tm="100000">
                                          <p:val>
                                            <p:strVal val="#ppt_x"/>
                                          </p:val>
                                        </p:tav>
                                      </p:tavLst>
                                    </p:anim>
                                    <p:anim calcmode="lin" valueType="num">
                                      <p:cBhvr additive="base">
                                        <p:cTn id="16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98"/>
                                        </p:tgtEl>
                                        <p:attrNameLst>
                                          <p:attrName>style.visibility</p:attrName>
                                        </p:attrNameLst>
                                      </p:cBhvr>
                                      <p:to>
                                        <p:strVal val="visible"/>
                                      </p:to>
                                    </p:set>
                                    <p:anim calcmode="lin" valueType="num">
                                      <p:cBhvr additive="base">
                                        <p:cTn id="169" dur="500" fill="hold"/>
                                        <p:tgtEl>
                                          <p:spTgt spid="98"/>
                                        </p:tgtEl>
                                        <p:attrNameLst>
                                          <p:attrName>ppt_x</p:attrName>
                                        </p:attrNameLst>
                                      </p:cBhvr>
                                      <p:tavLst>
                                        <p:tav tm="0">
                                          <p:val>
                                            <p:strVal val="0-#ppt_w/2"/>
                                          </p:val>
                                        </p:tav>
                                        <p:tav tm="100000">
                                          <p:val>
                                            <p:strVal val="#ppt_x"/>
                                          </p:val>
                                        </p:tav>
                                      </p:tavLst>
                                    </p:anim>
                                    <p:anim calcmode="lin" valueType="num">
                                      <p:cBhvr additive="base">
                                        <p:cTn id="170"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70"/>
                                        </p:tgtEl>
                                        <p:attrNameLst>
                                          <p:attrName>style.visibility</p:attrName>
                                        </p:attrNameLst>
                                      </p:cBhvr>
                                      <p:to>
                                        <p:strVal val="visible"/>
                                      </p:to>
                                    </p:set>
                                    <p:anim calcmode="lin" valueType="num">
                                      <p:cBhvr additive="base">
                                        <p:cTn id="175" dur="500" fill="hold"/>
                                        <p:tgtEl>
                                          <p:spTgt spid="70"/>
                                        </p:tgtEl>
                                        <p:attrNameLst>
                                          <p:attrName>ppt_x</p:attrName>
                                        </p:attrNameLst>
                                      </p:cBhvr>
                                      <p:tavLst>
                                        <p:tav tm="0">
                                          <p:val>
                                            <p:strVal val="0-#ppt_w/2"/>
                                          </p:val>
                                        </p:tav>
                                        <p:tav tm="100000">
                                          <p:val>
                                            <p:strVal val="#ppt_x"/>
                                          </p:val>
                                        </p:tav>
                                      </p:tavLst>
                                    </p:anim>
                                    <p:anim calcmode="lin" valueType="num">
                                      <p:cBhvr additive="base">
                                        <p:cTn id="17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7"/>
                                        </p:tgtEl>
                                        <p:attrNameLst>
                                          <p:attrName>style.visibility</p:attrName>
                                        </p:attrNameLst>
                                      </p:cBhvr>
                                      <p:to>
                                        <p:strVal val="visible"/>
                                      </p:to>
                                    </p:set>
                                    <p:anim calcmode="lin" valueType="num">
                                      <p:cBhvr additive="base">
                                        <p:cTn id="181" dur="500" fill="hold"/>
                                        <p:tgtEl>
                                          <p:spTgt spid="7"/>
                                        </p:tgtEl>
                                        <p:attrNameLst>
                                          <p:attrName>ppt_x</p:attrName>
                                        </p:attrNameLst>
                                      </p:cBhvr>
                                      <p:tavLst>
                                        <p:tav tm="0">
                                          <p:val>
                                            <p:strVal val="0-#ppt_w/2"/>
                                          </p:val>
                                        </p:tav>
                                        <p:tav tm="100000">
                                          <p:val>
                                            <p:strVal val="#ppt_x"/>
                                          </p:val>
                                        </p:tav>
                                      </p:tavLst>
                                    </p:anim>
                                    <p:anim calcmode="lin" valueType="num">
                                      <p:cBhvr additive="base">
                                        <p:cTn id="18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29"/>
                                        </p:tgtEl>
                                        <p:attrNameLst>
                                          <p:attrName>style.visibility</p:attrName>
                                        </p:attrNameLst>
                                      </p:cBhvr>
                                      <p:to>
                                        <p:strVal val="visible"/>
                                      </p:to>
                                    </p:set>
                                    <p:anim calcmode="lin" valueType="num">
                                      <p:cBhvr additive="base">
                                        <p:cTn id="187" dur="500" fill="hold"/>
                                        <p:tgtEl>
                                          <p:spTgt spid="29"/>
                                        </p:tgtEl>
                                        <p:attrNameLst>
                                          <p:attrName>ppt_x</p:attrName>
                                        </p:attrNameLst>
                                      </p:cBhvr>
                                      <p:tavLst>
                                        <p:tav tm="0">
                                          <p:val>
                                            <p:strVal val="0-#ppt_w/2"/>
                                          </p:val>
                                        </p:tav>
                                        <p:tav tm="100000">
                                          <p:val>
                                            <p:strVal val="#ppt_x"/>
                                          </p:val>
                                        </p:tav>
                                      </p:tavLst>
                                    </p:anim>
                                    <p:anim calcmode="lin" valueType="num">
                                      <p:cBhvr additive="base">
                                        <p:cTn id="18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21"/>
                                        </p:tgtEl>
                                        <p:attrNameLst>
                                          <p:attrName>style.visibility</p:attrName>
                                        </p:attrNameLst>
                                      </p:cBhvr>
                                      <p:to>
                                        <p:strVal val="visible"/>
                                      </p:to>
                                    </p:set>
                                    <p:anim calcmode="lin" valueType="num">
                                      <p:cBhvr additive="base">
                                        <p:cTn id="193" dur="500" fill="hold"/>
                                        <p:tgtEl>
                                          <p:spTgt spid="21"/>
                                        </p:tgtEl>
                                        <p:attrNameLst>
                                          <p:attrName>ppt_x</p:attrName>
                                        </p:attrNameLst>
                                      </p:cBhvr>
                                      <p:tavLst>
                                        <p:tav tm="0">
                                          <p:val>
                                            <p:strVal val="0-#ppt_w/2"/>
                                          </p:val>
                                        </p:tav>
                                        <p:tav tm="100000">
                                          <p:val>
                                            <p:strVal val="#ppt_x"/>
                                          </p:val>
                                        </p:tav>
                                      </p:tavLst>
                                    </p:anim>
                                    <p:anim calcmode="lin" valueType="num">
                                      <p:cBhvr additive="base">
                                        <p:cTn id="19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nodeType="clickEffect">
                                  <p:stCondLst>
                                    <p:cond delay="0"/>
                                  </p:stCondLst>
                                  <p:childTnLst>
                                    <p:set>
                                      <p:cBhvr>
                                        <p:cTn id="198" dur="1" fill="hold">
                                          <p:stCondLst>
                                            <p:cond delay="0"/>
                                          </p:stCondLst>
                                        </p:cTn>
                                        <p:tgtEl>
                                          <p:spTgt spid="72"/>
                                        </p:tgtEl>
                                        <p:attrNameLst>
                                          <p:attrName>style.visibility</p:attrName>
                                        </p:attrNameLst>
                                      </p:cBhvr>
                                      <p:to>
                                        <p:strVal val="visible"/>
                                      </p:to>
                                    </p:set>
                                    <p:anim calcmode="lin" valueType="num">
                                      <p:cBhvr additive="base">
                                        <p:cTn id="199" dur="500" fill="hold"/>
                                        <p:tgtEl>
                                          <p:spTgt spid="72"/>
                                        </p:tgtEl>
                                        <p:attrNameLst>
                                          <p:attrName>ppt_x</p:attrName>
                                        </p:attrNameLst>
                                      </p:cBhvr>
                                      <p:tavLst>
                                        <p:tav tm="0">
                                          <p:val>
                                            <p:strVal val="0-#ppt_w/2"/>
                                          </p:val>
                                        </p:tav>
                                        <p:tav tm="100000">
                                          <p:val>
                                            <p:strVal val="#ppt_x"/>
                                          </p:val>
                                        </p:tav>
                                      </p:tavLst>
                                    </p:anim>
                                    <p:anim calcmode="lin" valueType="num">
                                      <p:cBhvr additive="base">
                                        <p:cTn id="200"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99"/>
                                        </p:tgtEl>
                                        <p:attrNameLst>
                                          <p:attrName>style.visibility</p:attrName>
                                        </p:attrNameLst>
                                      </p:cBhvr>
                                      <p:to>
                                        <p:strVal val="visible"/>
                                      </p:to>
                                    </p:set>
                                    <p:anim calcmode="lin" valueType="num">
                                      <p:cBhvr additive="base">
                                        <p:cTn id="205" dur="500" fill="hold"/>
                                        <p:tgtEl>
                                          <p:spTgt spid="99"/>
                                        </p:tgtEl>
                                        <p:attrNameLst>
                                          <p:attrName>ppt_x</p:attrName>
                                        </p:attrNameLst>
                                      </p:cBhvr>
                                      <p:tavLst>
                                        <p:tav tm="0">
                                          <p:val>
                                            <p:strVal val="0-#ppt_w/2"/>
                                          </p:val>
                                        </p:tav>
                                        <p:tav tm="100000">
                                          <p:val>
                                            <p:strVal val="#ppt_x"/>
                                          </p:val>
                                        </p:tav>
                                      </p:tavLst>
                                    </p:anim>
                                    <p:anim calcmode="lin" valueType="num">
                                      <p:cBhvr additive="base">
                                        <p:cTn id="206"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73"/>
                                        </p:tgtEl>
                                        <p:attrNameLst>
                                          <p:attrName>style.visibility</p:attrName>
                                        </p:attrNameLst>
                                      </p:cBhvr>
                                      <p:to>
                                        <p:strVal val="visible"/>
                                      </p:to>
                                    </p:set>
                                    <p:anim calcmode="lin" valueType="num">
                                      <p:cBhvr additive="base">
                                        <p:cTn id="211" dur="500" fill="hold"/>
                                        <p:tgtEl>
                                          <p:spTgt spid="73"/>
                                        </p:tgtEl>
                                        <p:attrNameLst>
                                          <p:attrName>ppt_x</p:attrName>
                                        </p:attrNameLst>
                                      </p:cBhvr>
                                      <p:tavLst>
                                        <p:tav tm="0">
                                          <p:val>
                                            <p:strVal val="0-#ppt_w/2"/>
                                          </p:val>
                                        </p:tav>
                                        <p:tav tm="100000">
                                          <p:val>
                                            <p:strVal val="#ppt_x"/>
                                          </p:val>
                                        </p:tav>
                                      </p:tavLst>
                                    </p:anim>
                                    <p:anim calcmode="lin" valueType="num">
                                      <p:cBhvr additive="base">
                                        <p:cTn id="212"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1" nodeType="clickEffect">
                                  <p:stCondLst>
                                    <p:cond delay="0"/>
                                  </p:stCondLst>
                                  <p:childTnLst>
                                    <p:set>
                                      <p:cBhvr>
                                        <p:cTn id="216" dur="1" fill="hold">
                                          <p:stCondLst>
                                            <p:cond delay="0"/>
                                          </p:stCondLst>
                                        </p:cTn>
                                        <p:tgtEl>
                                          <p:spTgt spid="16"/>
                                        </p:tgtEl>
                                        <p:attrNameLst>
                                          <p:attrName>style.visibility</p:attrName>
                                        </p:attrNameLst>
                                      </p:cBhvr>
                                      <p:to>
                                        <p:strVal val="visible"/>
                                      </p:to>
                                    </p:set>
                                    <p:anim calcmode="lin" valueType="num">
                                      <p:cBhvr additive="base">
                                        <p:cTn id="217" dur="500" fill="hold"/>
                                        <p:tgtEl>
                                          <p:spTgt spid="16"/>
                                        </p:tgtEl>
                                        <p:attrNameLst>
                                          <p:attrName>ppt_x</p:attrName>
                                        </p:attrNameLst>
                                      </p:cBhvr>
                                      <p:tavLst>
                                        <p:tav tm="0">
                                          <p:val>
                                            <p:strVal val="0-#ppt_w/2"/>
                                          </p:val>
                                        </p:tav>
                                        <p:tav tm="100000">
                                          <p:val>
                                            <p:strVal val="#ppt_x"/>
                                          </p:val>
                                        </p:tav>
                                      </p:tavLst>
                                    </p:anim>
                                    <p:anim calcmode="lin" valueType="num">
                                      <p:cBhvr additive="base">
                                        <p:cTn id="2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1" nodeType="clickEffect">
                                  <p:stCondLst>
                                    <p:cond delay="0"/>
                                  </p:stCondLst>
                                  <p:childTnLst>
                                    <p:set>
                                      <p:cBhvr>
                                        <p:cTn id="222" dur="1" fill="hold">
                                          <p:stCondLst>
                                            <p:cond delay="0"/>
                                          </p:stCondLst>
                                        </p:cTn>
                                        <p:tgtEl>
                                          <p:spTgt spid="108"/>
                                        </p:tgtEl>
                                        <p:attrNameLst>
                                          <p:attrName>style.visibility</p:attrName>
                                        </p:attrNameLst>
                                      </p:cBhvr>
                                      <p:to>
                                        <p:strVal val="visible"/>
                                      </p:to>
                                    </p:set>
                                    <p:anim calcmode="lin" valueType="num">
                                      <p:cBhvr additive="base">
                                        <p:cTn id="223" dur="500" fill="hold"/>
                                        <p:tgtEl>
                                          <p:spTgt spid="108"/>
                                        </p:tgtEl>
                                        <p:attrNameLst>
                                          <p:attrName>ppt_x</p:attrName>
                                        </p:attrNameLst>
                                      </p:cBhvr>
                                      <p:tavLst>
                                        <p:tav tm="0">
                                          <p:val>
                                            <p:strVal val="0-#ppt_w/2"/>
                                          </p:val>
                                        </p:tav>
                                        <p:tav tm="100000">
                                          <p:val>
                                            <p:strVal val="#ppt_x"/>
                                          </p:val>
                                        </p:tav>
                                      </p:tavLst>
                                    </p:anim>
                                    <p:anim calcmode="lin" valueType="num">
                                      <p:cBhvr additive="base">
                                        <p:cTn id="224"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59"/>
                                        </p:tgtEl>
                                        <p:attrNameLst>
                                          <p:attrName>style.visibility</p:attrName>
                                        </p:attrNameLst>
                                      </p:cBhvr>
                                      <p:to>
                                        <p:strVal val="visible"/>
                                      </p:to>
                                    </p:set>
                                    <p:anim calcmode="lin" valueType="num">
                                      <p:cBhvr additive="base">
                                        <p:cTn id="229" dur="500" fill="hold"/>
                                        <p:tgtEl>
                                          <p:spTgt spid="59"/>
                                        </p:tgtEl>
                                        <p:attrNameLst>
                                          <p:attrName>ppt_x</p:attrName>
                                        </p:attrNameLst>
                                      </p:cBhvr>
                                      <p:tavLst>
                                        <p:tav tm="0">
                                          <p:val>
                                            <p:strVal val="0-#ppt_w/2"/>
                                          </p:val>
                                        </p:tav>
                                        <p:tav tm="100000">
                                          <p:val>
                                            <p:strVal val="#ppt_x"/>
                                          </p:val>
                                        </p:tav>
                                      </p:tavLst>
                                    </p:anim>
                                    <p:anim calcmode="lin" valueType="num">
                                      <p:cBhvr additive="base">
                                        <p:cTn id="230"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22"/>
                                        </p:tgtEl>
                                        <p:attrNameLst>
                                          <p:attrName>style.visibility</p:attrName>
                                        </p:attrNameLst>
                                      </p:cBhvr>
                                      <p:to>
                                        <p:strVal val="visible"/>
                                      </p:to>
                                    </p:set>
                                    <p:anim calcmode="lin" valueType="num">
                                      <p:cBhvr additive="base">
                                        <p:cTn id="235" dur="500" fill="hold"/>
                                        <p:tgtEl>
                                          <p:spTgt spid="22"/>
                                        </p:tgtEl>
                                        <p:attrNameLst>
                                          <p:attrName>ppt_x</p:attrName>
                                        </p:attrNameLst>
                                      </p:cBhvr>
                                      <p:tavLst>
                                        <p:tav tm="0">
                                          <p:val>
                                            <p:strVal val="0-#ppt_w/2"/>
                                          </p:val>
                                        </p:tav>
                                        <p:tav tm="100000">
                                          <p:val>
                                            <p:strVal val="#ppt_x"/>
                                          </p:val>
                                        </p:tav>
                                      </p:tavLst>
                                    </p:anim>
                                    <p:anim calcmode="lin" valueType="num">
                                      <p:cBhvr additive="base">
                                        <p:cTn id="23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30"/>
                                        </p:tgtEl>
                                        <p:attrNameLst>
                                          <p:attrName>style.visibility</p:attrName>
                                        </p:attrNameLst>
                                      </p:cBhvr>
                                      <p:to>
                                        <p:strVal val="visible"/>
                                      </p:to>
                                    </p:set>
                                    <p:anim calcmode="lin" valueType="num">
                                      <p:cBhvr additive="base">
                                        <p:cTn id="241" dur="500" fill="hold"/>
                                        <p:tgtEl>
                                          <p:spTgt spid="30"/>
                                        </p:tgtEl>
                                        <p:attrNameLst>
                                          <p:attrName>ppt_x</p:attrName>
                                        </p:attrNameLst>
                                      </p:cBhvr>
                                      <p:tavLst>
                                        <p:tav tm="0">
                                          <p:val>
                                            <p:strVal val="0-#ppt_w/2"/>
                                          </p:val>
                                        </p:tav>
                                        <p:tav tm="100000">
                                          <p:val>
                                            <p:strVal val="#ppt_x"/>
                                          </p:val>
                                        </p:tav>
                                      </p:tavLst>
                                    </p:anim>
                                    <p:anim calcmode="lin" valueType="num">
                                      <p:cBhvr additive="base">
                                        <p:cTn id="24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nodeType="clickEffect">
                                  <p:stCondLst>
                                    <p:cond delay="0"/>
                                  </p:stCondLst>
                                  <p:childTnLst>
                                    <p:set>
                                      <p:cBhvr>
                                        <p:cTn id="246" dur="1" fill="hold">
                                          <p:stCondLst>
                                            <p:cond delay="0"/>
                                          </p:stCondLst>
                                        </p:cTn>
                                        <p:tgtEl>
                                          <p:spTgt spid="36"/>
                                        </p:tgtEl>
                                        <p:attrNameLst>
                                          <p:attrName>style.visibility</p:attrName>
                                        </p:attrNameLst>
                                      </p:cBhvr>
                                      <p:to>
                                        <p:strVal val="visible"/>
                                      </p:to>
                                    </p:set>
                                    <p:anim calcmode="lin" valueType="num">
                                      <p:cBhvr additive="base">
                                        <p:cTn id="247" dur="500" fill="hold"/>
                                        <p:tgtEl>
                                          <p:spTgt spid="36"/>
                                        </p:tgtEl>
                                        <p:attrNameLst>
                                          <p:attrName>ppt_x</p:attrName>
                                        </p:attrNameLst>
                                      </p:cBhvr>
                                      <p:tavLst>
                                        <p:tav tm="0">
                                          <p:val>
                                            <p:strVal val="0-#ppt_w/2"/>
                                          </p:val>
                                        </p:tav>
                                        <p:tav tm="100000">
                                          <p:val>
                                            <p:strVal val="#ppt_x"/>
                                          </p:val>
                                        </p:tav>
                                      </p:tavLst>
                                    </p:anim>
                                    <p:anim calcmode="lin" valueType="num">
                                      <p:cBhvr additive="base">
                                        <p:cTn id="24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23"/>
                                        </p:tgtEl>
                                        <p:attrNameLst>
                                          <p:attrName>style.visibility</p:attrName>
                                        </p:attrNameLst>
                                      </p:cBhvr>
                                      <p:to>
                                        <p:strVal val="visible"/>
                                      </p:to>
                                    </p:set>
                                    <p:anim calcmode="lin" valueType="num">
                                      <p:cBhvr additive="base">
                                        <p:cTn id="253" dur="500" fill="hold"/>
                                        <p:tgtEl>
                                          <p:spTgt spid="23"/>
                                        </p:tgtEl>
                                        <p:attrNameLst>
                                          <p:attrName>ppt_x</p:attrName>
                                        </p:attrNameLst>
                                      </p:cBhvr>
                                      <p:tavLst>
                                        <p:tav tm="0">
                                          <p:val>
                                            <p:strVal val="0-#ppt_w/2"/>
                                          </p:val>
                                        </p:tav>
                                        <p:tav tm="100000">
                                          <p:val>
                                            <p:strVal val="#ppt_x"/>
                                          </p:val>
                                        </p:tav>
                                      </p:tavLst>
                                    </p:anim>
                                    <p:anim calcmode="lin" valueType="num">
                                      <p:cBhvr additive="base">
                                        <p:cTn id="2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31"/>
                                        </p:tgtEl>
                                        <p:attrNameLst>
                                          <p:attrName>style.visibility</p:attrName>
                                        </p:attrNameLst>
                                      </p:cBhvr>
                                      <p:to>
                                        <p:strVal val="visible"/>
                                      </p:to>
                                    </p:set>
                                    <p:anim calcmode="lin" valueType="num">
                                      <p:cBhvr additive="base">
                                        <p:cTn id="259" dur="500" fill="hold"/>
                                        <p:tgtEl>
                                          <p:spTgt spid="31"/>
                                        </p:tgtEl>
                                        <p:attrNameLst>
                                          <p:attrName>ppt_x</p:attrName>
                                        </p:attrNameLst>
                                      </p:cBhvr>
                                      <p:tavLst>
                                        <p:tav tm="0">
                                          <p:val>
                                            <p:strVal val="0-#ppt_w/2"/>
                                          </p:val>
                                        </p:tav>
                                        <p:tav tm="100000">
                                          <p:val>
                                            <p:strVal val="#ppt_x"/>
                                          </p:val>
                                        </p:tav>
                                      </p:tavLst>
                                    </p:anim>
                                    <p:anim calcmode="lin" valueType="num">
                                      <p:cBhvr additive="base">
                                        <p:cTn id="26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24"/>
                                        </p:tgtEl>
                                        <p:attrNameLst>
                                          <p:attrName>style.visibility</p:attrName>
                                        </p:attrNameLst>
                                      </p:cBhvr>
                                      <p:to>
                                        <p:strVal val="visible"/>
                                      </p:to>
                                    </p:set>
                                    <p:anim calcmode="lin" valueType="num">
                                      <p:cBhvr additive="base">
                                        <p:cTn id="265" dur="500" fill="hold"/>
                                        <p:tgtEl>
                                          <p:spTgt spid="24"/>
                                        </p:tgtEl>
                                        <p:attrNameLst>
                                          <p:attrName>ppt_x</p:attrName>
                                        </p:attrNameLst>
                                      </p:cBhvr>
                                      <p:tavLst>
                                        <p:tav tm="0">
                                          <p:val>
                                            <p:strVal val="0-#ppt_w/2"/>
                                          </p:val>
                                        </p:tav>
                                        <p:tav tm="100000">
                                          <p:val>
                                            <p:strVal val="#ppt_x"/>
                                          </p:val>
                                        </p:tav>
                                      </p:tavLst>
                                    </p:anim>
                                    <p:anim calcmode="lin" valueType="num">
                                      <p:cBhvr additive="base">
                                        <p:cTn id="26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grpId="0" nodeType="clickEffect">
                                  <p:stCondLst>
                                    <p:cond delay="0"/>
                                  </p:stCondLst>
                                  <p:childTnLst>
                                    <p:set>
                                      <p:cBhvr>
                                        <p:cTn id="270" dur="1" fill="hold">
                                          <p:stCondLst>
                                            <p:cond delay="0"/>
                                          </p:stCondLst>
                                        </p:cTn>
                                        <p:tgtEl>
                                          <p:spTgt spid="32"/>
                                        </p:tgtEl>
                                        <p:attrNameLst>
                                          <p:attrName>style.visibility</p:attrName>
                                        </p:attrNameLst>
                                      </p:cBhvr>
                                      <p:to>
                                        <p:strVal val="visible"/>
                                      </p:to>
                                    </p:set>
                                    <p:anim calcmode="lin" valueType="num">
                                      <p:cBhvr additive="base">
                                        <p:cTn id="271" dur="500" fill="hold"/>
                                        <p:tgtEl>
                                          <p:spTgt spid="32"/>
                                        </p:tgtEl>
                                        <p:attrNameLst>
                                          <p:attrName>ppt_x</p:attrName>
                                        </p:attrNameLst>
                                      </p:cBhvr>
                                      <p:tavLst>
                                        <p:tav tm="0">
                                          <p:val>
                                            <p:strVal val="0-#ppt_w/2"/>
                                          </p:val>
                                        </p:tav>
                                        <p:tav tm="100000">
                                          <p:val>
                                            <p:strVal val="#ppt_x"/>
                                          </p:val>
                                        </p:tav>
                                      </p:tavLst>
                                    </p:anim>
                                    <p:anim calcmode="lin" valueType="num">
                                      <p:cBhvr additive="base">
                                        <p:cTn id="27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grpId="0" nodeType="clickEffect">
                                  <p:stCondLst>
                                    <p:cond delay="0"/>
                                  </p:stCondLst>
                                  <p:childTnLst>
                                    <p:set>
                                      <p:cBhvr>
                                        <p:cTn id="276" dur="1" fill="hold">
                                          <p:stCondLst>
                                            <p:cond delay="0"/>
                                          </p:stCondLst>
                                        </p:cTn>
                                        <p:tgtEl>
                                          <p:spTgt spid="25"/>
                                        </p:tgtEl>
                                        <p:attrNameLst>
                                          <p:attrName>style.visibility</p:attrName>
                                        </p:attrNameLst>
                                      </p:cBhvr>
                                      <p:to>
                                        <p:strVal val="visible"/>
                                      </p:to>
                                    </p:set>
                                    <p:anim calcmode="lin" valueType="num">
                                      <p:cBhvr additive="base">
                                        <p:cTn id="277" dur="500" fill="hold"/>
                                        <p:tgtEl>
                                          <p:spTgt spid="25"/>
                                        </p:tgtEl>
                                        <p:attrNameLst>
                                          <p:attrName>ppt_x</p:attrName>
                                        </p:attrNameLst>
                                      </p:cBhvr>
                                      <p:tavLst>
                                        <p:tav tm="0">
                                          <p:val>
                                            <p:strVal val="0-#ppt_w/2"/>
                                          </p:val>
                                        </p:tav>
                                        <p:tav tm="100000">
                                          <p:val>
                                            <p:strVal val="#ppt_x"/>
                                          </p:val>
                                        </p:tav>
                                      </p:tavLst>
                                    </p:anim>
                                    <p:anim calcmode="lin" valueType="num">
                                      <p:cBhvr additive="base">
                                        <p:cTn id="27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33"/>
                                        </p:tgtEl>
                                        <p:attrNameLst>
                                          <p:attrName>style.visibility</p:attrName>
                                        </p:attrNameLst>
                                      </p:cBhvr>
                                      <p:to>
                                        <p:strVal val="visible"/>
                                      </p:to>
                                    </p:set>
                                    <p:anim calcmode="lin" valueType="num">
                                      <p:cBhvr additive="base">
                                        <p:cTn id="283" dur="500" fill="hold"/>
                                        <p:tgtEl>
                                          <p:spTgt spid="33"/>
                                        </p:tgtEl>
                                        <p:attrNameLst>
                                          <p:attrName>ppt_x</p:attrName>
                                        </p:attrNameLst>
                                      </p:cBhvr>
                                      <p:tavLst>
                                        <p:tav tm="0">
                                          <p:val>
                                            <p:strVal val="0-#ppt_w/2"/>
                                          </p:val>
                                        </p:tav>
                                        <p:tav tm="100000">
                                          <p:val>
                                            <p:strVal val="#ppt_x"/>
                                          </p:val>
                                        </p:tav>
                                      </p:tavLst>
                                    </p:anim>
                                    <p:anim calcmode="lin" valueType="num">
                                      <p:cBhvr additive="base">
                                        <p:cTn id="28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nodeType="clickEffect">
                                  <p:stCondLst>
                                    <p:cond delay="0"/>
                                  </p:stCondLst>
                                  <p:childTnLst>
                                    <p:set>
                                      <p:cBhvr>
                                        <p:cTn id="288" dur="1" fill="hold">
                                          <p:stCondLst>
                                            <p:cond delay="0"/>
                                          </p:stCondLst>
                                        </p:cTn>
                                        <p:tgtEl>
                                          <p:spTgt spid="36"/>
                                        </p:tgtEl>
                                        <p:attrNameLst>
                                          <p:attrName>style.visibility</p:attrName>
                                        </p:attrNameLst>
                                      </p:cBhvr>
                                      <p:to>
                                        <p:strVal val="visible"/>
                                      </p:to>
                                    </p:set>
                                    <p:anim calcmode="lin" valueType="num">
                                      <p:cBhvr additive="base">
                                        <p:cTn id="289" dur="500" fill="hold"/>
                                        <p:tgtEl>
                                          <p:spTgt spid="36"/>
                                        </p:tgtEl>
                                        <p:attrNameLst>
                                          <p:attrName>ppt_x</p:attrName>
                                        </p:attrNameLst>
                                      </p:cBhvr>
                                      <p:tavLst>
                                        <p:tav tm="0">
                                          <p:val>
                                            <p:strVal val="0-#ppt_w/2"/>
                                          </p:val>
                                        </p:tav>
                                        <p:tav tm="100000">
                                          <p:val>
                                            <p:strVal val="#ppt_x"/>
                                          </p:val>
                                        </p:tav>
                                      </p:tavLst>
                                    </p:anim>
                                    <p:anim calcmode="lin" valueType="num">
                                      <p:cBhvr additive="base">
                                        <p:cTn id="290"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nodeType="clickEffect">
                                  <p:stCondLst>
                                    <p:cond delay="0"/>
                                  </p:stCondLst>
                                  <p:childTnLst>
                                    <p:set>
                                      <p:cBhvr>
                                        <p:cTn id="294" dur="1" fill="hold">
                                          <p:stCondLst>
                                            <p:cond delay="0"/>
                                          </p:stCondLst>
                                        </p:cTn>
                                        <p:tgtEl>
                                          <p:spTgt spid="37"/>
                                        </p:tgtEl>
                                        <p:attrNameLst>
                                          <p:attrName>style.visibility</p:attrName>
                                        </p:attrNameLst>
                                      </p:cBhvr>
                                      <p:to>
                                        <p:strVal val="visible"/>
                                      </p:to>
                                    </p:set>
                                    <p:anim calcmode="lin" valueType="num">
                                      <p:cBhvr additive="base">
                                        <p:cTn id="295" dur="500" fill="hold"/>
                                        <p:tgtEl>
                                          <p:spTgt spid="37"/>
                                        </p:tgtEl>
                                        <p:attrNameLst>
                                          <p:attrName>ppt_x</p:attrName>
                                        </p:attrNameLst>
                                      </p:cBhvr>
                                      <p:tavLst>
                                        <p:tav tm="0">
                                          <p:val>
                                            <p:strVal val="0-#ppt_w/2"/>
                                          </p:val>
                                        </p:tav>
                                        <p:tav tm="100000">
                                          <p:val>
                                            <p:strVal val="#ppt_x"/>
                                          </p:val>
                                        </p:tav>
                                      </p:tavLst>
                                    </p:anim>
                                    <p:anim calcmode="lin" valueType="num">
                                      <p:cBhvr additive="base">
                                        <p:cTn id="29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nodeType="clickEffect">
                                  <p:stCondLst>
                                    <p:cond delay="0"/>
                                  </p:stCondLst>
                                  <p:childTnLst>
                                    <p:set>
                                      <p:cBhvr>
                                        <p:cTn id="300" dur="1" fill="hold">
                                          <p:stCondLst>
                                            <p:cond delay="0"/>
                                          </p:stCondLst>
                                        </p:cTn>
                                        <p:tgtEl>
                                          <p:spTgt spid="38"/>
                                        </p:tgtEl>
                                        <p:attrNameLst>
                                          <p:attrName>style.visibility</p:attrName>
                                        </p:attrNameLst>
                                      </p:cBhvr>
                                      <p:to>
                                        <p:strVal val="visible"/>
                                      </p:to>
                                    </p:set>
                                    <p:anim calcmode="lin" valueType="num">
                                      <p:cBhvr additive="base">
                                        <p:cTn id="301" dur="500" fill="hold"/>
                                        <p:tgtEl>
                                          <p:spTgt spid="38"/>
                                        </p:tgtEl>
                                        <p:attrNameLst>
                                          <p:attrName>ppt_x</p:attrName>
                                        </p:attrNameLst>
                                      </p:cBhvr>
                                      <p:tavLst>
                                        <p:tav tm="0">
                                          <p:val>
                                            <p:strVal val="0-#ppt_w/2"/>
                                          </p:val>
                                        </p:tav>
                                        <p:tav tm="100000">
                                          <p:val>
                                            <p:strVal val="#ppt_x"/>
                                          </p:val>
                                        </p:tav>
                                      </p:tavLst>
                                    </p:anim>
                                    <p:anim calcmode="lin" valueType="num">
                                      <p:cBhvr additive="base">
                                        <p:cTn id="30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nodeType="clickEffect">
                                  <p:stCondLst>
                                    <p:cond delay="0"/>
                                  </p:stCondLst>
                                  <p:childTnLst>
                                    <p:set>
                                      <p:cBhvr>
                                        <p:cTn id="306" dur="1" fill="hold">
                                          <p:stCondLst>
                                            <p:cond delay="0"/>
                                          </p:stCondLst>
                                        </p:cTn>
                                        <p:tgtEl>
                                          <p:spTgt spid="39"/>
                                        </p:tgtEl>
                                        <p:attrNameLst>
                                          <p:attrName>style.visibility</p:attrName>
                                        </p:attrNameLst>
                                      </p:cBhvr>
                                      <p:to>
                                        <p:strVal val="visible"/>
                                      </p:to>
                                    </p:set>
                                    <p:anim calcmode="lin" valueType="num">
                                      <p:cBhvr additive="base">
                                        <p:cTn id="307" dur="500" fill="hold"/>
                                        <p:tgtEl>
                                          <p:spTgt spid="39"/>
                                        </p:tgtEl>
                                        <p:attrNameLst>
                                          <p:attrName>ppt_x</p:attrName>
                                        </p:attrNameLst>
                                      </p:cBhvr>
                                      <p:tavLst>
                                        <p:tav tm="0">
                                          <p:val>
                                            <p:strVal val="0-#ppt_w/2"/>
                                          </p:val>
                                        </p:tav>
                                        <p:tav tm="100000">
                                          <p:val>
                                            <p:strVal val="#ppt_x"/>
                                          </p:val>
                                        </p:tav>
                                      </p:tavLst>
                                    </p:anim>
                                    <p:anim calcmode="lin" valueType="num">
                                      <p:cBhvr additive="base">
                                        <p:cTn id="30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nodeType="clickEffect">
                                  <p:stCondLst>
                                    <p:cond delay="0"/>
                                  </p:stCondLst>
                                  <p:childTnLst>
                                    <p:set>
                                      <p:cBhvr>
                                        <p:cTn id="312" dur="1" fill="hold">
                                          <p:stCondLst>
                                            <p:cond delay="0"/>
                                          </p:stCondLst>
                                        </p:cTn>
                                        <p:tgtEl>
                                          <p:spTgt spid="75"/>
                                        </p:tgtEl>
                                        <p:attrNameLst>
                                          <p:attrName>style.visibility</p:attrName>
                                        </p:attrNameLst>
                                      </p:cBhvr>
                                      <p:to>
                                        <p:strVal val="visible"/>
                                      </p:to>
                                    </p:set>
                                    <p:anim calcmode="lin" valueType="num">
                                      <p:cBhvr additive="base">
                                        <p:cTn id="313" dur="500" fill="hold"/>
                                        <p:tgtEl>
                                          <p:spTgt spid="75"/>
                                        </p:tgtEl>
                                        <p:attrNameLst>
                                          <p:attrName>ppt_x</p:attrName>
                                        </p:attrNameLst>
                                      </p:cBhvr>
                                      <p:tavLst>
                                        <p:tav tm="0">
                                          <p:val>
                                            <p:strVal val="0-#ppt_w/2"/>
                                          </p:val>
                                        </p:tav>
                                        <p:tav tm="100000">
                                          <p:val>
                                            <p:strVal val="#ppt_x"/>
                                          </p:val>
                                        </p:tav>
                                      </p:tavLst>
                                    </p:anim>
                                    <p:anim calcmode="lin" valueType="num">
                                      <p:cBhvr additive="base">
                                        <p:cTn id="314"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100"/>
                                        </p:tgtEl>
                                        <p:attrNameLst>
                                          <p:attrName>style.visibility</p:attrName>
                                        </p:attrNameLst>
                                      </p:cBhvr>
                                      <p:to>
                                        <p:strVal val="visible"/>
                                      </p:to>
                                    </p:set>
                                    <p:anim calcmode="lin" valueType="num">
                                      <p:cBhvr additive="base">
                                        <p:cTn id="319" dur="500" fill="hold"/>
                                        <p:tgtEl>
                                          <p:spTgt spid="100"/>
                                        </p:tgtEl>
                                        <p:attrNameLst>
                                          <p:attrName>ppt_x</p:attrName>
                                        </p:attrNameLst>
                                      </p:cBhvr>
                                      <p:tavLst>
                                        <p:tav tm="0">
                                          <p:val>
                                            <p:strVal val="0-#ppt_w/2"/>
                                          </p:val>
                                        </p:tav>
                                        <p:tav tm="100000">
                                          <p:val>
                                            <p:strVal val="#ppt_x"/>
                                          </p:val>
                                        </p:tav>
                                      </p:tavLst>
                                    </p:anim>
                                    <p:anim calcmode="lin" valueType="num">
                                      <p:cBhvr additive="base">
                                        <p:cTn id="320"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76"/>
                                        </p:tgtEl>
                                        <p:attrNameLst>
                                          <p:attrName>style.visibility</p:attrName>
                                        </p:attrNameLst>
                                      </p:cBhvr>
                                      <p:to>
                                        <p:strVal val="visible"/>
                                      </p:to>
                                    </p:set>
                                    <p:anim calcmode="lin" valueType="num">
                                      <p:cBhvr additive="base">
                                        <p:cTn id="325" dur="500" fill="hold"/>
                                        <p:tgtEl>
                                          <p:spTgt spid="76"/>
                                        </p:tgtEl>
                                        <p:attrNameLst>
                                          <p:attrName>ppt_x</p:attrName>
                                        </p:attrNameLst>
                                      </p:cBhvr>
                                      <p:tavLst>
                                        <p:tav tm="0">
                                          <p:val>
                                            <p:strVal val="0-#ppt_w/2"/>
                                          </p:val>
                                        </p:tav>
                                        <p:tav tm="100000">
                                          <p:val>
                                            <p:strVal val="#ppt_x"/>
                                          </p:val>
                                        </p:tav>
                                      </p:tavLst>
                                    </p:anim>
                                    <p:anim calcmode="lin" valueType="num">
                                      <p:cBhvr additive="base">
                                        <p:cTn id="326"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8" fill="hold" nodeType="clickEffect">
                                  <p:stCondLst>
                                    <p:cond delay="0"/>
                                  </p:stCondLst>
                                  <p:childTnLst>
                                    <p:set>
                                      <p:cBhvr>
                                        <p:cTn id="330" dur="1" fill="hold">
                                          <p:stCondLst>
                                            <p:cond delay="0"/>
                                          </p:stCondLst>
                                        </p:cTn>
                                        <p:tgtEl>
                                          <p:spTgt spid="78"/>
                                        </p:tgtEl>
                                        <p:attrNameLst>
                                          <p:attrName>style.visibility</p:attrName>
                                        </p:attrNameLst>
                                      </p:cBhvr>
                                      <p:to>
                                        <p:strVal val="visible"/>
                                      </p:to>
                                    </p:set>
                                    <p:anim calcmode="lin" valueType="num">
                                      <p:cBhvr additive="base">
                                        <p:cTn id="331" dur="500" fill="hold"/>
                                        <p:tgtEl>
                                          <p:spTgt spid="78"/>
                                        </p:tgtEl>
                                        <p:attrNameLst>
                                          <p:attrName>ppt_x</p:attrName>
                                        </p:attrNameLst>
                                      </p:cBhvr>
                                      <p:tavLst>
                                        <p:tav tm="0">
                                          <p:val>
                                            <p:strVal val="0-#ppt_w/2"/>
                                          </p:val>
                                        </p:tav>
                                        <p:tav tm="100000">
                                          <p:val>
                                            <p:strVal val="#ppt_x"/>
                                          </p:val>
                                        </p:tav>
                                      </p:tavLst>
                                    </p:anim>
                                    <p:anim calcmode="lin" valueType="num">
                                      <p:cBhvr additive="base">
                                        <p:cTn id="332"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8" fill="hold" grpId="0" nodeType="clickEffect">
                                  <p:stCondLst>
                                    <p:cond delay="0"/>
                                  </p:stCondLst>
                                  <p:childTnLst>
                                    <p:set>
                                      <p:cBhvr>
                                        <p:cTn id="336" dur="1" fill="hold">
                                          <p:stCondLst>
                                            <p:cond delay="0"/>
                                          </p:stCondLst>
                                        </p:cTn>
                                        <p:tgtEl>
                                          <p:spTgt spid="101"/>
                                        </p:tgtEl>
                                        <p:attrNameLst>
                                          <p:attrName>style.visibility</p:attrName>
                                        </p:attrNameLst>
                                      </p:cBhvr>
                                      <p:to>
                                        <p:strVal val="visible"/>
                                      </p:to>
                                    </p:set>
                                    <p:anim calcmode="lin" valueType="num">
                                      <p:cBhvr additive="base">
                                        <p:cTn id="337" dur="500" fill="hold"/>
                                        <p:tgtEl>
                                          <p:spTgt spid="101"/>
                                        </p:tgtEl>
                                        <p:attrNameLst>
                                          <p:attrName>ppt_x</p:attrName>
                                        </p:attrNameLst>
                                      </p:cBhvr>
                                      <p:tavLst>
                                        <p:tav tm="0">
                                          <p:val>
                                            <p:strVal val="0-#ppt_w/2"/>
                                          </p:val>
                                        </p:tav>
                                        <p:tav tm="100000">
                                          <p:val>
                                            <p:strVal val="#ppt_x"/>
                                          </p:val>
                                        </p:tav>
                                      </p:tavLst>
                                    </p:anim>
                                    <p:anim calcmode="lin" valueType="num">
                                      <p:cBhvr additive="base">
                                        <p:cTn id="338"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79"/>
                                        </p:tgtEl>
                                        <p:attrNameLst>
                                          <p:attrName>style.visibility</p:attrName>
                                        </p:attrNameLst>
                                      </p:cBhvr>
                                      <p:to>
                                        <p:strVal val="visible"/>
                                      </p:to>
                                    </p:set>
                                    <p:anim calcmode="lin" valueType="num">
                                      <p:cBhvr additive="base">
                                        <p:cTn id="343" dur="500" fill="hold"/>
                                        <p:tgtEl>
                                          <p:spTgt spid="79"/>
                                        </p:tgtEl>
                                        <p:attrNameLst>
                                          <p:attrName>ppt_x</p:attrName>
                                        </p:attrNameLst>
                                      </p:cBhvr>
                                      <p:tavLst>
                                        <p:tav tm="0">
                                          <p:val>
                                            <p:strVal val="0-#ppt_w/2"/>
                                          </p:val>
                                        </p:tav>
                                        <p:tav tm="100000">
                                          <p:val>
                                            <p:strVal val="#ppt_x"/>
                                          </p:val>
                                        </p:tav>
                                      </p:tavLst>
                                    </p:anim>
                                    <p:anim calcmode="lin" valueType="num">
                                      <p:cBhvr additive="base">
                                        <p:cTn id="344"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8" fill="hold" nodeType="click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additive="base">
                                        <p:cTn id="349" dur="500" fill="hold"/>
                                        <p:tgtEl>
                                          <p:spTgt spid="81"/>
                                        </p:tgtEl>
                                        <p:attrNameLst>
                                          <p:attrName>ppt_x</p:attrName>
                                        </p:attrNameLst>
                                      </p:cBhvr>
                                      <p:tavLst>
                                        <p:tav tm="0">
                                          <p:val>
                                            <p:strVal val="0-#ppt_w/2"/>
                                          </p:val>
                                        </p:tav>
                                        <p:tav tm="100000">
                                          <p:val>
                                            <p:strVal val="#ppt_x"/>
                                          </p:val>
                                        </p:tav>
                                      </p:tavLst>
                                    </p:anim>
                                    <p:anim calcmode="lin" valueType="num">
                                      <p:cBhvr additive="base">
                                        <p:cTn id="35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8" fill="hold" grpId="0" nodeType="clickEffect">
                                  <p:stCondLst>
                                    <p:cond delay="0"/>
                                  </p:stCondLst>
                                  <p:childTnLst>
                                    <p:set>
                                      <p:cBhvr>
                                        <p:cTn id="354" dur="1" fill="hold">
                                          <p:stCondLst>
                                            <p:cond delay="0"/>
                                          </p:stCondLst>
                                        </p:cTn>
                                        <p:tgtEl>
                                          <p:spTgt spid="102"/>
                                        </p:tgtEl>
                                        <p:attrNameLst>
                                          <p:attrName>style.visibility</p:attrName>
                                        </p:attrNameLst>
                                      </p:cBhvr>
                                      <p:to>
                                        <p:strVal val="visible"/>
                                      </p:to>
                                    </p:set>
                                    <p:anim calcmode="lin" valueType="num">
                                      <p:cBhvr additive="base">
                                        <p:cTn id="355" dur="500" fill="hold"/>
                                        <p:tgtEl>
                                          <p:spTgt spid="102"/>
                                        </p:tgtEl>
                                        <p:attrNameLst>
                                          <p:attrName>ppt_x</p:attrName>
                                        </p:attrNameLst>
                                      </p:cBhvr>
                                      <p:tavLst>
                                        <p:tav tm="0">
                                          <p:val>
                                            <p:strVal val="0-#ppt_w/2"/>
                                          </p:val>
                                        </p:tav>
                                        <p:tav tm="100000">
                                          <p:val>
                                            <p:strVal val="#ppt_x"/>
                                          </p:val>
                                        </p:tav>
                                      </p:tavLst>
                                    </p:anim>
                                    <p:anim calcmode="lin" valueType="num">
                                      <p:cBhvr additive="base">
                                        <p:cTn id="356"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grpId="0" nodeType="clickEffect">
                                  <p:stCondLst>
                                    <p:cond delay="0"/>
                                  </p:stCondLst>
                                  <p:childTnLst>
                                    <p:set>
                                      <p:cBhvr>
                                        <p:cTn id="360" dur="1" fill="hold">
                                          <p:stCondLst>
                                            <p:cond delay="0"/>
                                          </p:stCondLst>
                                        </p:cTn>
                                        <p:tgtEl>
                                          <p:spTgt spid="82"/>
                                        </p:tgtEl>
                                        <p:attrNameLst>
                                          <p:attrName>style.visibility</p:attrName>
                                        </p:attrNameLst>
                                      </p:cBhvr>
                                      <p:to>
                                        <p:strVal val="visible"/>
                                      </p:to>
                                    </p:set>
                                    <p:anim calcmode="lin" valueType="num">
                                      <p:cBhvr additive="base">
                                        <p:cTn id="361" dur="500" fill="hold"/>
                                        <p:tgtEl>
                                          <p:spTgt spid="82"/>
                                        </p:tgtEl>
                                        <p:attrNameLst>
                                          <p:attrName>ppt_x</p:attrName>
                                        </p:attrNameLst>
                                      </p:cBhvr>
                                      <p:tavLst>
                                        <p:tav tm="0">
                                          <p:val>
                                            <p:strVal val="0-#ppt_w/2"/>
                                          </p:val>
                                        </p:tav>
                                        <p:tav tm="100000">
                                          <p:val>
                                            <p:strVal val="#ppt_x"/>
                                          </p:val>
                                        </p:tav>
                                      </p:tavLst>
                                    </p:anim>
                                    <p:anim calcmode="lin" valueType="num">
                                      <p:cBhvr additive="base">
                                        <p:cTn id="362"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8" fill="hold" nodeType="clickEffect">
                                  <p:stCondLst>
                                    <p:cond delay="0"/>
                                  </p:stCondLst>
                                  <p:childTnLst>
                                    <p:set>
                                      <p:cBhvr>
                                        <p:cTn id="366" dur="1" fill="hold">
                                          <p:stCondLst>
                                            <p:cond delay="0"/>
                                          </p:stCondLst>
                                        </p:cTn>
                                        <p:tgtEl>
                                          <p:spTgt spid="84"/>
                                        </p:tgtEl>
                                        <p:attrNameLst>
                                          <p:attrName>style.visibility</p:attrName>
                                        </p:attrNameLst>
                                      </p:cBhvr>
                                      <p:to>
                                        <p:strVal val="visible"/>
                                      </p:to>
                                    </p:set>
                                    <p:anim calcmode="lin" valueType="num">
                                      <p:cBhvr additive="base">
                                        <p:cTn id="367" dur="500" fill="hold"/>
                                        <p:tgtEl>
                                          <p:spTgt spid="84"/>
                                        </p:tgtEl>
                                        <p:attrNameLst>
                                          <p:attrName>ppt_x</p:attrName>
                                        </p:attrNameLst>
                                      </p:cBhvr>
                                      <p:tavLst>
                                        <p:tav tm="0">
                                          <p:val>
                                            <p:strVal val="0-#ppt_w/2"/>
                                          </p:val>
                                        </p:tav>
                                        <p:tav tm="100000">
                                          <p:val>
                                            <p:strVal val="#ppt_x"/>
                                          </p:val>
                                        </p:tav>
                                      </p:tavLst>
                                    </p:anim>
                                    <p:anim calcmode="lin" valueType="num">
                                      <p:cBhvr additive="base">
                                        <p:cTn id="368"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8" fill="hold" grpId="0" nodeType="clickEffect">
                                  <p:stCondLst>
                                    <p:cond delay="0"/>
                                  </p:stCondLst>
                                  <p:childTnLst>
                                    <p:set>
                                      <p:cBhvr>
                                        <p:cTn id="372" dur="1" fill="hold">
                                          <p:stCondLst>
                                            <p:cond delay="0"/>
                                          </p:stCondLst>
                                        </p:cTn>
                                        <p:tgtEl>
                                          <p:spTgt spid="103"/>
                                        </p:tgtEl>
                                        <p:attrNameLst>
                                          <p:attrName>style.visibility</p:attrName>
                                        </p:attrNameLst>
                                      </p:cBhvr>
                                      <p:to>
                                        <p:strVal val="visible"/>
                                      </p:to>
                                    </p:set>
                                    <p:anim calcmode="lin" valueType="num">
                                      <p:cBhvr additive="base">
                                        <p:cTn id="373" dur="500" fill="hold"/>
                                        <p:tgtEl>
                                          <p:spTgt spid="103"/>
                                        </p:tgtEl>
                                        <p:attrNameLst>
                                          <p:attrName>ppt_x</p:attrName>
                                        </p:attrNameLst>
                                      </p:cBhvr>
                                      <p:tavLst>
                                        <p:tav tm="0">
                                          <p:val>
                                            <p:strVal val="0-#ppt_w/2"/>
                                          </p:val>
                                        </p:tav>
                                        <p:tav tm="100000">
                                          <p:val>
                                            <p:strVal val="#ppt_x"/>
                                          </p:val>
                                        </p:tav>
                                      </p:tavLst>
                                    </p:anim>
                                    <p:anim calcmode="lin" valueType="num">
                                      <p:cBhvr additive="base">
                                        <p:cTn id="374"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8" fill="hold" grpId="0" nodeType="clickEffect">
                                  <p:stCondLst>
                                    <p:cond delay="0"/>
                                  </p:stCondLst>
                                  <p:childTnLst>
                                    <p:set>
                                      <p:cBhvr>
                                        <p:cTn id="378" dur="1" fill="hold">
                                          <p:stCondLst>
                                            <p:cond delay="0"/>
                                          </p:stCondLst>
                                        </p:cTn>
                                        <p:tgtEl>
                                          <p:spTgt spid="85"/>
                                        </p:tgtEl>
                                        <p:attrNameLst>
                                          <p:attrName>style.visibility</p:attrName>
                                        </p:attrNameLst>
                                      </p:cBhvr>
                                      <p:to>
                                        <p:strVal val="visible"/>
                                      </p:to>
                                    </p:set>
                                    <p:anim calcmode="lin" valueType="num">
                                      <p:cBhvr additive="base">
                                        <p:cTn id="379" dur="500" fill="hold"/>
                                        <p:tgtEl>
                                          <p:spTgt spid="85"/>
                                        </p:tgtEl>
                                        <p:attrNameLst>
                                          <p:attrName>ppt_x</p:attrName>
                                        </p:attrNameLst>
                                      </p:cBhvr>
                                      <p:tavLst>
                                        <p:tav tm="0">
                                          <p:val>
                                            <p:strVal val="0-#ppt_w/2"/>
                                          </p:val>
                                        </p:tav>
                                        <p:tav tm="100000">
                                          <p:val>
                                            <p:strVal val="#ppt_x"/>
                                          </p:val>
                                        </p:tav>
                                      </p:tavLst>
                                    </p:anim>
                                    <p:anim calcmode="lin" valueType="num">
                                      <p:cBhvr additive="base">
                                        <p:cTn id="380"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8" fill="hold" grpId="0" nodeType="clickEffect">
                                  <p:stCondLst>
                                    <p:cond delay="0"/>
                                  </p:stCondLst>
                                  <p:childTnLst>
                                    <p:set>
                                      <p:cBhvr>
                                        <p:cTn id="384" dur="1" fill="hold">
                                          <p:stCondLst>
                                            <p:cond delay="0"/>
                                          </p:stCondLst>
                                        </p:cTn>
                                        <p:tgtEl>
                                          <p:spTgt spid="42"/>
                                        </p:tgtEl>
                                        <p:attrNameLst>
                                          <p:attrName>style.visibility</p:attrName>
                                        </p:attrNameLst>
                                      </p:cBhvr>
                                      <p:to>
                                        <p:strVal val="visible"/>
                                      </p:to>
                                    </p:set>
                                    <p:anim calcmode="lin" valueType="num">
                                      <p:cBhvr additive="base">
                                        <p:cTn id="385" dur="500" fill="hold"/>
                                        <p:tgtEl>
                                          <p:spTgt spid="42"/>
                                        </p:tgtEl>
                                        <p:attrNameLst>
                                          <p:attrName>ppt_x</p:attrName>
                                        </p:attrNameLst>
                                      </p:cBhvr>
                                      <p:tavLst>
                                        <p:tav tm="0">
                                          <p:val>
                                            <p:strVal val="0-#ppt_w/2"/>
                                          </p:val>
                                        </p:tav>
                                        <p:tav tm="100000">
                                          <p:val>
                                            <p:strVal val="#ppt_x"/>
                                          </p:val>
                                        </p:tav>
                                      </p:tavLst>
                                    </p:anim>
                                    <p:anim calcmode="lin" valueType="num">
                                      <p:cBhvr additive="base">
                                        <p:cTn id="38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8" fill="hold" grpId="0" nodeType="clickEffect">
                                  <p:stCondLst>
                                    <p:cond delay="0"/>
                                  </p:stCondLst>
                                  <p:childTnLst>
                                    <p:set>
                                      <p:cBhvr>
                                        <p:cTn id="390" dur="1" fill="hold">
                                          <p:stCondLst>
                                            <p:cond delay="0"/>
                                          </p:stCondLst>
                                        </p:cTn>
                                        <p:tgtEl>
                                          <p:spTgt spid="51"/>
                                        </p:tgtEl>
                                        <p:attrNameLst>
                                          <p:attrName>style.visibility</p:attrName>
                                        </p:attrNameLst>
                                      </p:cBhvr>
                                      <p:to>
                                        <p:strVal val="visible"/>
                                      </p:to>
                                    </p:set>
                                    <p:anim calcmode="lin" valueType="num">
                                      <p:cBhvr additive="base">
                                        <p:cTn id="391" dur="500" fill="hold"/>
                                        <p:tgtEl>
                                          <p:spTgt spid="51"/>
                                        </p:tgtEl>
                                        <p:attrNameLst>
                                          <p:attrName>ppt_x</p:attrName>
                                        </p:attrNameLst>
                                      </p:cBhvr>
                                      <p:tavLst>
                                        <p:tav tm="0">
                                          <p:val>
                                            <p:strVal val="0-#ppt_w/2"/>
                                          </p:val>
                                        </p:tav>
                                        <p:tav tm="100000">
                                          <p:val>
                                            <p:strVal val="#ppt_x"/>
                                          </p:val>
                                        </p:tav>
                                      </p:tavLst>
                                    </p:anim>
                                    <p:anim calcmode="lin" valueType="num">
                                      <p:cBhvr additive="base">
                                        <p:cTn id="39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8" fill="hold" grpId="0" nodeType="clickEffect">
                                  <p:stCondLst>
                                    <p:cond delay="0"/>
                                  </p:stCondLst>
                                  <p:childTnLst>
                                    <p:set>
                                      <p:cBhvr>
                                        <p:cTn id="396" dur="1" fill="hold">
                                          <p:stCondLst>
                                            <p:cond delay="0"/>
                                          </p:stCondLst>
                                        </p:cTn>
                                        <p:tgtEl>
                                          <p:spTgt spid="43"/>
                                        </p:tgtEl>
                                        <p:attrNameLst>
                                          <p:attrName>style.visibility</p:attrName>
                                        </p:attrNameLst>
                                      </p:cBhvr>
                                      <p:to>
                                        <p:strVal val="visible"/>
                                      </p:to>
                                    </p:set>
                                    <p:anim calcmode="lin" valueType="num">
                                      <p:cBhvr additive="base">
                                        <p:cTn id="397" dur="500" fill="hold"/>
                                        <p:tgtEl>
                                          <p:spTgt spid="43"/>
                                        </p:tgtEl>
                                        <p:attrNameLst>
                                          <p:attrName>ppt_x</p:attrName>
                                        </p:attrNameLst>
                                      </p:cBhvr>
                                      <p:tavLst>
                                        <p:tav tm="0">
                                          <p:val>
                                            <p:strVal val="0-#ppt_w/2"/>
                                          </p:val>
                                        </p:tav>
                                        <p:tav tm="100000">
                                          <p:val>
                                            <p:strVal val="#ppt_x"/>
                                          </p:val>
                                        </p:tav>
                                      </p:tavLst>
                                    </p:anim>
                                    <p:anim calcmode="lin" valueType="num">
                                      <p:cBhvr additive="base">
                                        <p:cTn id="39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8" fill="hold" grpId="0" nodeType="clickEffect">
                                  <p:stCondLst>
                                    <p:cond delay="0"/>
                                  </p:stCondLst>
                                  <p:childTnLst>
                                    <p:set>
                                      <p:cBhvr>
                                        <p:cTn id="402" dur="1" fill="hold">
                                          <p:stCondLst>
                                            <p:cond delay="0"/>
                                          </p:stCondLst>
                                        </p:cTn>
                                        <p:tgtEl>
                                          <p:spTgt spid="52"/>
                                        </p:tgtEl>
                                        <p:attrNameLst>
                                          <p:attrName>style.visibility</p:attrName>
                                        </p:attrNameLst>
                                      </p:cBhvr>
                                      <p:to>
                                        <p:strVal val="visible"/>
                                      </p:to>
                                    </p:set>
                                    <p:anim calcmode="lin" valueType="num">
                                      <p:cBhvr additive="base">
                                        <p:cTn id="403" dur="500" fill="hold"/>
                                        <p:tgtEl>
                                          <p:spTgt spid="52"/>
                                        </p:tgtEl>
                                        <p:attrNameLst>
                                          <p:attrName>ppt_x</p:attrName>
                                        </p:attrNameLst>
                                      </p:cBhvr>
                                      <p:tavLst>
                                        <p:tav tm="0">
                                          <p:val>
                                            <p:strVal val="0-#ppt_w/2"/>
                                          </p:val>
                                        </p:tav>
                                        <p:tav tm="100000">
                                          <p:val>
                                            <p:strVal val="#ppt_x"/>
                                          </p:val>
                                        </p:tav>
                                      </p:tavLst>
                                    </p:anim>
                                    <p:anim calcmode="lin" valueType="num">
                                      <p:cBhvr additive="base">
                                        <p:cTn id="40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8" fill="hold" grpId="0" nodeType="clickEffect">
                                  <p:stCondLst>
                                    <p:cond delay="0"/>
                                  </p:stCondLst>
                                  <p:childTnLst>
                                    <p:set>
                                      <p:cBhvr>
                                        <p:cTn id="408" dur="1" fill="hold">
                                          <p:stCondLst>
                                            <p:cond delay="0"/>
                                          </p:stCondLst>
                                        </p:cTn>
                                        <p:tgtEl>
                                          <p:spTgt spid="44"/>
                                        </p:tgtEl>
                                        <p:attrNameLst>
                                          <p:attrName>style.visibility</p:attrName>
                                        </p:attrNameLst>
                                      </p:cBhvr>
                                      <p:to>
                                        <p:strVal val="visible"/>
                                      </p:to>
                                    </p:set>
                                    <p:anim calcmode="lin" valueType="num">
                                      <p:cBhvr additive="base">
                                        <p:cTn id="409" dur="500" fill="hold"/>
                                        <p:tgtEl>
                                          <p:spTgt spid="44"/>
                                        </p:tgtEl>
                                        <p:attrNameLst>
                                          <p:attrName>ppt_x</p:attrName>
                                        </p:attrNameLst>
                                      </p:cBhvr>
                                      <p:tavLst>
                                        <p:tav tm="0">
                                          <p:val>
                                            <p:strVal val="0-#ppt_w/2"/>
                                          </p:val>
                                        </p:tav>
                                        <p:tav tm="100000">
                                          <p:val>
                                            <p:strVal val="#ppt_x"/>
                                          </p:val>
                                        </p:tav>
                                      </p:tavLst>
                                    </p:anim>
                                    <p:anim calcmode="lin" valueType="num">
                                      <p:cBhvr additive="base">
                                        <p:cTn id="41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8" fill="hold" grpId="0" nodeType="clickEffect">
                                  <p:stCondLst>
                                    <p:cond delay="0"/>
                                  </p:stCondLst>
                                  <p:childTnLst>
                                    <p:set>
                                      <p:cBhvr>
                                        <p:cTn id="414" dur="1" fill="hold">
                                          <p:stCondLst>
                                            <p:cond delay="0"/>
                                          </p:stCondLst>
                                        </p:cTn>
                                        <p:tgtEl>
                                          <p:spTgt spid="53"/>
                                        </p:tgtEl>
                                        <p:attrNameLst>
                                          <p:attrName>style.visibility</p:attrName>
                                        </p:attrNameLst>
                                      </p:cBhvr>
                                      <p:to>
                                        <p:strVal val="visible"/>
                                      </p:to>
                                    </p:set>
                                    <p:anim calcmode="lin" valueType="num">
                                      <p:cBhvr additive="base">
                                        <p:cTn id="415" dur="500" fill="hold"/>
                                        <p:tgtEl>
                                          <p:spTgt spid="53"/>
                                        </p:tgtEl>
                                        <p:attrNameLst>
                                          <p:attrName>ppt_x</p:attrName>
                                        </p:attrNameLst>
                                      </p:cBhvr>
                                      <p:tavLst>
                                        <p:tav tm="0">
                                          <p:val>
                                            <p:strVal val="0-#ppt_w/2"/>
                                          </p:val>
                                        </p:tav>
                                        <p:tav tm="100000">
                                          <p:val>
                                            <p:strVal val="#ppt_x"/>
                                          </p:val>
                                        </p:tav>
                                      </p:tavLst>
                                    </p:anim>
                                    <p:anim calcmode="lin" valueType="num">
                                      <p:cBhvr additive="base">
                                        <p:cTn id="4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8" fill="hold" grpId="0" nodeType="clickEffect">
                                  <p:stCondLst>
                                    <p:cond delay="0"/>
                                  </p:stCondLst>
                                  <p:childTnLst>
                                    <p:set>
                                      <p:cBhvr>
                                        <p:cTn id="420" dur="1" fill="hold">
                                          <p:stCondLst>
                                            <p:cond delay="0"/>
                                          </p:stCondLst>
                                        </p:cTn>
                                        <p:tgtEl>
                                          <p:spTgt spid="45"/>
                                        </p:tgtEl>
                                        <p:attrNameLst>
                                          <p:attrName>style.visibility</p:attrName>
                                        </p:attrNameLst>
                                      </p:cBhvr>
                                      <p:to>
                                        <p:strVal val="visible"/>
                                      </p:to>
                                    </p:set>
                                    <p:anim calcmode="lin" valueType="num">
                                      <p:cBhvr additive="base">
                                        <p:cTn id="421" dur="500" fill="hold"/>
                                        <p:tgtEl>
                                          <p:spTgt spid="45"/>
                                        </p:tgtEl>
                                        <p:attrNameLst>
                                          <p:attrName>ppt_x</p:attrName>
                                        </p:attrNameLst>
                                      </p:cBhvr>
                                      <p:tavLst>
                                        <p:tav tm="0">
                                          <p:val>
                                            <p:strVal val="0-#ppt_w/2"/>
                                          </p:val>
                                        </p:tav>
                                        <p:tav tm="100000">
                                          <p:val>
                                            <p:strVal val="#ppt_x"/>
                                          </p:val>
                                        </p:tav>
                                      </p:tavLst>
                                    </p:anim>
                                    <p:anim calcmode="lin" valueType="num">
                                      <p:cBhvr additive="base">
                                        <p:cTn id="42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2" presetClass="entr" presetSubtype="8" fill="hold" grpId="0" nodeType="clickEffect">
                                  <p:stCondLst>
                                    <p:cond delay="0"/>
                                  </p:stCondLst>
                                  <p:childTnLst>
                                    <p:set>
                                      <p:cBhvr>
                                        <p:cTn id="426" dur="1" fill="hold">
                                          <p:stCondLst>
                                            <p:cond delay="0"/>
                                          </p:stCondLst>
                                        </p:cTn>
                                        <p:tgtEl>
                                          <p:spTgt spid="54"/>
                                        </p:tgtEl>
                                        <p:attrNameLst>
                                          <p:attrName>style.visibility</p:attrName>
                                        </p:attrNameLst>
                                      </p:cBhvr>
                                      <p:to>
                                        <p:strVal val="visible"/>
                                      </p:to>
                                    </p:set>
                                    <p:anim calcmode="lin" valueType="num">
                                      <p:cBhvr additive="base">
                                        <p:cTn id="427" dur="500" fill="hold"/>
                                        <p:tgtEl>
                                          <p:spTgt spid="54"/>
                                        </p:tgtEl>
                                        <p:attrNameLst>
                                          <p:attrName>ppt_x</p:attrName>
                                        </p:attrNameLst>
                                      </p:cBhvr>
                                      <p:tavLst>
                                        <p:tav tm="0">
                                          <p:val>
                                            <p:strVal val="0-#ppt_w/2"/>
                                          </p:val>
                                        </p:tav>
                                        <p:tav tm="100000">
                                          <p:val>
                                            <p:strVal val="#ppt_x"/>
                                          </p:val>
                                        </p:tav>
                                      </p:tavLst>
                                    </p:anim>
                                    <p:anim calcmode="lin" valueType="num">
                                      <p:cBhvr additive="base">
                                        <p:cTn id="42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29" fill="hold">
                      <p:stCondLst>
                        <p:cond delay="indefinite"/>
                      </p:stCondLst>
                      <p:childTnLst>
                        <p:par>
                          <p:cTn id="430" fill="hold">
                            <p:stCondLst>
                              <p:cond delay="0"/>
                            </p:stCondLst>
                            <p:childTnLst>
                              <p:par>
                                <p:cTn id="431" presetID="2" presetClass="entr" presetSubtype="8" fill="hold" nodeType="clickEffect">
                                  <p:stCondLst>
                                    <p:cond delay="0"/>
                                  </p:stCondLst>
                                  <p:childTnLst>
                                    <p:set>
                                      <p:cBhvr>
                                        <p:cTn id="432" dur="1" fill="hold">
                                          <p:stCondLst>
                                            <p:cond delay="0"/>
                                          </p:stCondLst>
                                        </p:cTn>
                                        <p:tgtEl>
                                          <p:spTgt spid="47"/>
                                        </p:tgtEl>
                                        <p:attrNameLst>
                                          <p:attrName>style.visibility</p:attrName>
                                        </p:attrNameLst>
                                      </p:cBhvr>
                                      <p:to>
                                        <p:strVal val="visible"/>
                                      </p:to>
                                    </p:set>
                                    <p:anim calcmode="lin" valueType="num">
                                      <p:cBhvr additive="base">
                                        <p:cTn id="433" dur="500" fill="hold"/>
                                        <p:tgtEl>
                                          <p:spTgt spid="47"/>
                                        </p:tgtEl>
                                        <p:attrNameLst>
                                          <p:attrName>ppt_x</p:attrName>
                                        </p:attrNameLst>
                                      </p:cBhvr>
                                      <p:tavLst>
                                        <p:tav tm="0">
                                          <p:val>
                                            <p:strVal val="0-#ppt_w/2"/>
                                          </p:val>
                                        </p:tav>
                                        <p:tav tm="100000">
                                          <p:val>
                                            <p:strVal val="#ppt_x"/>
                                          </p:val>
                                        </p:tav>
                                      </p:tavLst>
                                    </p:anim>
                                    <p:anim calcmode="lin" valueType="num">
                                      <p:cBhvr additive="base">
                                        <p:cTn id="43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2" presetClass="entr" presetSubtype="8" fill="hold" nodeType="clickEffect">
                                  <p:stCondLst>
                                    <p:cond delay="0"/>
                                  </p:stCondLst>
                                  <p:childTnLst>
                                    <p:set>
                                      <p:cBhvr>
                                        <p:cTn id="438" dur="1" fill="hold">
                                          <p:stCondLst>
                                            <p:cond delay="0"/>
                                          </p:stCondLst>
                                        </p:cTn>
                                        <p:tgtEl>
                                          <p:spTgt spid="48"/>
                                        </p:tgtEl>
                                        <p:attrNameLst>
                                          <p:attrName>style.visibility</p:attrName>
                                        </p:attrNameLst>
                                      </p:cBhvr>
                                      <p:to>
                                        <p:strVal val="visible"/>
                                      </p:to>
                                    </p:set>
                                    <p:anim calcmode="lin" valueType="num">
                                      <p:cBhvr additive="base">
                                        <p:cTn id="439" dur="500" fill="hold"/>
                                        <p:tgtEl>
                                          <p:spTgt spid="48"/>
                                        </p:tgtEl>
                                        <p:attrNameLst>
                                          <p:attrName>ppt_x</p:attrName>
                                        </p:attrNameLst>
                                      </p:cBhvr>
                                      <p:tavLst>
                                        <p:tav tm="0">
                                          <p:val>
                                            <p:strVal val="0-#ppt_w/2"/>
                                          </p:val>
                                        </p:tav>
                                        <p:tav tm="100000">
                                          <p:val>
                                            <p:strVal val="#ppt_x"/>
                                          </p:val>
                                        </p:tav>
                                      </p:tavLst>
                                    </p:anim>
                                    <p:anim calcmode="lin" valueType="num">
                                      <p:cBhvr additive="base">
                                        <p:cTn id="44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8" fill="hold" nodeType="clickEffect">
                                  <p:stCondLst>
                                    <p:cond delay="0"/>
                                  </p:stCondLst>
                                  <p:childTnLst>
                                    <p:set>
                                      <p:cBhvr>
                                        <p:cTn id="444" dur="1" fill="hold">
                                          <p:stCondLst>
                                            <p:cond delay="0"/>
                                          </p:stCondLst>
                                        </p:cTn>
                                        <p:tgtEl>
                                          <p:spTgt spid="49"/>
                                        </p:tgtEl>
                                        <p:attrNameLst>
                                          <p:attrName>style.visibility</p:attrName>
                                        </p:attrNameLst>
                                      </p:cBhvr>
                                      <p:to>
                                        <p:strVal val="visible"/>
                                      </p:to>
                                    </p:set>
                                    <p:anim calcmode="lin" valueType="num">
                                      <p:cBhvr additive="base">
                                        <p:cTn id="445" dur="500" fill="hold"/>
                                        <p:tgtEl>
                                          <p:spTgt spid="49"/>
                                        </p:tgtEl>
                                        <p:attrNameLst>
                                          <p:attrName>ppt_x</p:attrName>
                                        </p:attrNameLst>
                                      </p:cBhvr>
                                      <p:tavLst>
                                        <p:tav tm="0">
                                          <p:val>
                                            <p:strVal val="0-#ppt_w/2"/>
                                          </p:val>
                                        </p:tav>
                                        <p:tav tm="100000">
                                          <p:val>
                                            <p:strVal val="#ppt_x"/>
                                          </p:val>
                                        </p:tav>
                                      </p:tavLst>
                                    </p:anim>
                                    <p:anim calcmode="lin" valueType="num">
                                      <p:cBhvr additive="base">
                                        <p:cTn id="44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2" presetClass="entr" presetSubtype="8" fill="hold" nodeType="clickEffect">
                                  <p:stCondLst>
                                    <p:cond delay="0"/>
                                  </p:stCondLst>
                                  <p:childTnLst>
                                    <p:set>
                                      <p:cBhvr>
                                        <p:cTn id="450" dur="1" fill="hold">
                                          <p:stCondLst>
                                            <p:cond delay="0"/>
                                          </p:stCondLst>
                                        </p:cTn>
                                        <p:tgtEl>
                                          <p:spTgt spid="50"/>
                                        </p:tgtEl>
                                        <p:attrNameLst>
                                          <p:attrName>style.visibility</p:attrName>
                                        </p:attrNameLst>
                                      </p:cBhvr>
                                      <p:to>
                                        <p:strVal val="visible"/>
                                      </p:to>
                                    </p:set>
                                    <p:anim calcmode="lin" valueType="num">
                                      <p:cBhvr additive="base">
                                        <p:cTn id="451" dur="500" fill="hold"/>
                                        <p:tgtEl>
                                          <p:spTgt spid="50"/>
                                        </p:tgtEl>
                                        <p:attrNameLst>
                                          <p:attrName>ppt_x</p:attrName>
                                        </p:attrNameLst>
                                      </p:cBhvr>
                                      <p:tavLst>
                                        <p:tav tm="0">
                                          <p:val>
                                            <p:strVal val="0-#ppt_w/2"/>
                                          </p:val>
                                        </p:tav>
                                        <p:tav tm="100000">
                                          <p:val>
                                            <p:strVal val="#ppt_x"/>
                                          </p:val>
                                        </p:tav>
                                      </p:tavLst>
                                    </p:anim>
                                    <p:anim calcmode="lin" valueType="num">
                                      <p:cBhvr additive="base">
                                        <p:cTn id="45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presetID="2" presetClass="entr" presetSubtype="8" fill="hold" nodeType="clickEffect">
                                  <p:stCondLst>
                                    <p:cond delay="0"/>
                                  </p:stCondLst>
                                  <p:childTnLst>
                                    <p:set>
                                      <p:cBhvr>
                                        <p:cTn id="456" dur="1" fill="hold">
                                          <p:stCondLst>
                                            <p:cond delay="0"/>
                                          </p:stCondLst>
                                        </p:cTn>
                                        <p:tgtEl>
                                          <p:spTgt spid="87"/>
                                        </p:tgtEl>
                                        <p:attrNameLst>
                                          <p:attrName>style.visibility</p:attrName>
                                        </p:attrNameLst>
                                      </p:cBhvr>
                                      <p:to>
                                        <p:strVal val="visible"/>
                                      </p:to>
                                    </p:set>
                                    <p:anim calcmode="lin" valueType="num">
                                      <p:cBhvr additive="base">
                                        <p:cTn id="457" dur="500" fill="hold"/>
                                        <p:tgtEl>
                                          <p:spTgt spid="87"/>
                                        </p:tgtEl>
                                        <p:attrNameLst>
                                          <p:attrName>ppt_x</p:attrName>
                                        </p:attrNameLst>
                                      </p:cBhvr>
                                      <p:tavLst>
                                        <p:tav tm="0">
                                          <p:val>
                                            <p:strVal val="0-#ppt_w/2"/>
                                          </p:val>
                                        </p:tav>
                                        <p:tav tm="100000">
                                          <p:val>
                                            <p:strVal val="#ppt_x"/>
                                          </p:val>
                                        </p:tav>
                                      </p:tavLst>
                                    </p:anim>
                                    <p:anim calcmode="lin" valueType="num">
                                      <p:cBhvr additive="base">
                                        <p:cTn id="458"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ntr" presetSubtype="8" fill="hold" grpId="0" nodeType="clickEffect">
                                  <p:stCondLst>
                                    <p:cond delay="0"/>
                                  </p:stCondLst>
                                  <p:childTnLst>
                                    <p:set>
                                      <p:cBhvr>
                                        <p:cTn id="462" dur="1" fill="hold">
                                          <p:stCondLst>
                                            <p:cond delay="0"/>
                                          </p:stCondLst>
                                        </p:cTn>
                                        <p:tgtEl>
                                          <p:spTgt spid="104"/>
                                        </p:tgtEl>
                                        <p:attrNameLst>
                                          <p:attrName>style.visibility</p:attrName>
                                        </p:attrNameLst>
                                      </p:cBhvr>
                                      <p:to>
                                        <p:strVal val="visible"/>
                                      </p:to>
                                    </p:set>
                                    <p:anim calcmode="lin" valueType="num">
                                      <p:cBhvr additive="base">
                                        <p:cTn id="463" dur="500" fill="hold"/>
                                        <p:tgtEl>
                                          <p:spTgt spid="104"/>
                                        </p:tgtEl>
                                        <p:attrNameLst>
                                          <p:attrName>ppt_x</p:attrName>
                                        </p:attrNameLst>
                                      </p:cBhvr>
                                      <p:tavLst>
                                        <p:tav tm="0">
                                          <p:val>
                                            <p:strVal val="0-#ppt_w/2"/>
                                          </p:val>
                                        </p:tav>
                                        <p:tav tm="100000">
                                          <p:val>
                                            <p:strVal val="#ppt_x"/>
                                          </p:val>
                                        </p:tav>
                                      </p:tavLst>
                                    </p:anim>
                                    <p:anim calcmode="lin" valueType="num">
                                      <p:cBhvr additive="base">
                                        <p:cTn id="464"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2" presetClass="entr" presetSubtype="8" fill="hold" grpId="0" nodeType="clickEffect">
                                  <p:stCondLst>
                                    <p:cond delay="0"/>
                                  </p:stCondLst>
                                  <p:childTnLst>
                                    <p:set>
                                      <p:cBhvr>
                                        <p:cTn id="468" dur="1" fill="hold">
                                          <p:stCondLst>
                                            <p:cond delay="0"/>
                                          </p:stCondLst>
                                        </p:cTn>
                                        <p:tgtEl>
                                          <p:spTgt spid="88"/>
                                        </p:tgtEl>
                                        <p:attrNameLst>
                                          <p:attrName>style.visibility</p:attrName>
                                        </p:attrNameLst>
                                      </p:cBhvr>
                                      <p:to>
                                        <p:strVal val="visible"/>
                                      </p:to>
                                    </p:set>
                                    <p:anim calcmode="lin" valueType="num">
                                      <p:cBhvr additive="base">
                                        <p:cTn id="469" dur="500" fill="hold"/>
                                        <p:tgtEl>
                                          <p:spTgt spid="88"/>
                                        </p:tgtEl>
                                        <p:attrNameLst>
                                          <p:attrName>ppt_x</p:attrName>
                                        </p:attrNameLst>
                                      </p:cBhvr>
                                      <p:tavLst>
                                        <p:tav tm="0">
                                          <p:val>
                                            <p:strVal val="0-#ppt_w/2"/>
                                          </p:val>
                                        </p:tav>
                                        <p:tav tm="100000">
                                          <p:val>
                                            <p:strVal val="#ppt_x"/>
                                          </p:val>
                                        </p:tav>
                                      </p:tavLst>
                                    </p:anim>
                                    <p:anim calcmode="lin" valueType="num">
                                      <p:cBhvr additive="base">
                                        <p:cTn id="470"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471" fill="hold">
                      <p:stCondLst>
                        <p:cond delay="indefinite"/>
                      </p:stCondLst>
                      <p:childTnLst>
                        <p:par>
                          <p:cTn id="472" fill="hold">
                            <p:stCondLst>
                              <p:cond delay="0"/>
                            </p:stCondLst>
                            <p:childTnLst>
                              <p:par>
                                <p:cTn id="473" presetID="2" presetClass="entr" presetSubtype="8" fill="hold" nodeType="clickEffect">
                                  <p:stCondLst>
                                    <p:cond delay="0"/>
                                  </p:stCondLst>
                                  <p:childTnLst>
                                    <p:set>
                                      <p:cBhvr>
                                        <p:cTn id="474" dur="1" fill="hold">
                                          <p:stCondLst>
                                            <p:cond delay="0"/>
                                          </p:stCondLst>
                                        </p:cTn>
                                        <p:tgtEl>
                                          <p:spTgt spid="90"/>
                                        </p:tgtEl>
                                        <p:attrNameLst>
                                          <p:attrName>style.visibility</p:attrName>
                                        </p:attrNameLst>
                                      </p:cBhvr>
                                      <p:to>
                                        <p:strVal val="visible"/>
                                      </p:to>
                                    </p:set>
                                    <p:anim calcmode="lin" valueType="num">
                                      <p:cBhvr additive="base">
                                        <p:cTn id="475" dur="500" fill="hold"/>
                                        <p:tgtEl>
                                          <p:spTgt spid="90"/>
                                        </p:tgtEl>
                                        <p:attrNameLst>
                                          <p:attrName>ppt_x</p:attrName>
                                        </p:attrNameLst>
                                      </p:cBhvr>
                                      <p:tavLst>
                                        <p:tav tm="0">
                                          <p:val>
                                            <p:strVal val="0-#ppt_w/2"/>
                                          </p:val>
                                        </p:tav>
                                        <p:tav tm="100000">
                                          <p:val>
                                            <p:strVal val="#ppt_x"/>
                                          </p:val>
                                        </p:tav>
                                      </p:tavLst>
                                    </p:anim>
                                    <p:anim calcmode="lin" valueType="num">
                                      <p:cBhvr additive="base">
                                        <p:cTn id="476"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477" fill="hold">
                      <p:stCondLst>
                        <p:cond delay="indefinite"/>
                      </p:stCondLst>
                      <p:childTnLst>
                        <p:par>
                          <p:cTn id="478" fill="hold">
                            <p:stCondLst>
                              <p:cond delay="0"/>
                            </p:stCondLst>
                            <p:childTnLst>
                              <p:par>
                                <p:cTn id="479" presetID="2" presetClass="entr" presetSubtype="8" fill="hold" grpId="0" nodeType="clickEffect">
                                  <p:stCondLst>
                                    <p:cond delay="0"/>
                                  </p:stCondLst>
                                  <p:childTnLst>
                                    <p:set>
                                      <p:cBhvr>
                                        <p:cTn id="480" dur="1" fill="hold">
                                          <p:stCondLst>
                                            <p:cond delay="0"/>
                                          </p:stCondLst>
                                        </p:cTn>
                                        <p:tgtEl>
                                          <p:spTgt spid="105"/>
                                        </p:tgtEl>
                                        <p:attrNameLst>
                                          <p:attrName>style.visibility</p:attrName>
                                        </p:attrNameLst>
                                      </p:cBhvr>
                                      <p:to>
                                        <p:strVal val="visible"/>
                                      </p:to>
                                    </p:set>
                                    <p:anim calcmode="lin" valueType="num">
                                      <p:cBhvr additive="base">
                                        <p:cTn id="481" dur="500" fill="hold"/>
                                        <p:tgtEl>
                                          <p:spTgt spid="105"/>
                                        </p:tgtEl>
                                        <p:attrNameLst>
                                          <p:attrName>ppt_x</p:attrName>
                                        </p:attrNameLst>
                                      </p:cBhvr>
                                      <p:tavLst>
                                        <p:tav tm="0">
                                          <p:val>
                                            <p:strVal val="0-#ppt_w/2"/>
                                          </p:val>
                                        </p:tav>
                                        <p:tav tm="100000">
                                          <p:val>
                                            <p:strVal val="#ppt_x"/>
                                          </p:val>
                                        </p:tav>
                                      </p:tavLst>
                                    </p:anim>
                                    <p:anim calcmode="lin" valueType="num">
                                      <p:cBhvr additive="base">
                                        <p:cTn id="482"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8" fill="hold" grpId="0" nodeType="clickEffect">
                                  <p:stCondLst>
                                    <p:cond delay="0"/>
                                  </p:stCondLst>
                                  <p:childTnLst>
                                    <p:set>
                                      <p:cBhvr>
                                        <p:cTn id="486" dur="1" fill="hold">
                                          <p:stCondLst>
                                            <p:cond delay="0"/>
                                          </p:stCondLst>
                                        </p:cTn>
                                        <p:tgtEl>
                                          <p:spTgt spid="91"/>
                                        </p:tgtEl>
                                        <p:attrNameLst>
                                          <p:attrName>style.visibility</p:attrName>
                                        </p:attrNameLst>
                                      </p:cBhvr>
                                      <p:to>
                                        <p:strVal val="visible"/>
                                      </p:to>
                                    </p:set>
                                    <p:anim calcmode="lin" valueType="num">
                                      <p:cBhvr additive="base">
                                        <p:cTn id="487" dur="500" fill="hold"/>
                                        <p:tgtEl>
                                          <p:spTgt spid="91"/>
                                        </p:tgtEl>
                                        <p:attrNameLst>
                                          <p:attrName>ppt_x</p:attrName>
                                        </p:attrNameLst>
                                      </p:cBhvr>
                                      <p:tavLst>
                                        <p:tav tm="0">
                                          <p:val>
                                            <p:strVal val="0-#ppt_w/2"/>
                                          </p:val>
                                        </p:tav>
                                        <p:tav tm="100000">
                                          <p:val>
                                            <p:strVal val="#ppt_x"/>
                                          </p:val>
                                        </p:tav>
                                      </p:tavLst>
                                    </p:anim>
                                    <p:anim calcmode="lin" valueType="num">
                                      <p:cBhvr additive="base">
                                        <p:cTn id="488"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89" fill="hold">
                      <p:stCondLst>
                        <p:cond delay="indefinite"/>
                      </p:stCondLst>
                      <p:childTnLst>
                        <p:par>
                          <p:cTn id="490" fill="hold">
                            <p:stCondLst>
                              <p:cond delay="0"/>
                            </p:stCondLst>
                            <p:childTnLst>
                              <p:par>
                                <p:cTn id="491" presetID="2" presetClass="entr" presetSubtype="8" fill="hold" nodeType="clickEffect">
                                  <p:stCondLst>
                                    <p:cond delay="0"/>
                                  </p:stCondLst>
                                  <p:childTnLst>
                                    <p:set>
                                      <p:cBhvr>
                                        <p:cTn id="492" dur="1" fill="hold">
                                          <p:stCondLst>
                                            <p:cond delay="0"/>
                                          </p:stCondLst>
                                        </p:cTn>
                                        <p:tgtEl>
                                          <p:spTgt spid="93"/>
                                        </p:tgtEl>
                                        <p:attrNameLst>
                                          <p:attrName>style.visibility</p:attrName>
                                        </p:attrNameLst>
                                      </p:cBhvr>
                                      <p:to>
                                        <p:strVal val="visible"/>
                                      </p:to>
                                    </p:set>
                                    <p:anim calcmode="lin" valueType="num">
                                      <p:cBhvr additive="base">
                                        <p:cTn id="493" dur="500" fill="hold"/>
                                        <p:tgtEl>
                                          <p:spTgt spid="93"/>
                                        </p:tgtEl>
                                        <p:attrNameLst>
                                          <p:attrName>ppt_x</p:attrName>
                                        </p:attrNameLst>
                                      </p:cBhvr>
                                      <p:tavLst>
                                        <p:tav tm="0">
                                          <p:val>
                                            <p:strVal val="0-#ppt_w/2"/>
                                          </p:val>
                                        </p:tav>
                                        <p:tav tm="100000">
                                          <p:val>
                                            <p:strVal val="#ppt_x"/>
                                          </p:val>
                                        </p:tav>
                                      </p:tavLst>
                                    </p:anim>
                                    <p:anim calcmode="lin" valueType="num">
                                      <p:cBhvr additive="base">
                                        <p:cTn id="494"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2" presetClass="entr" presetSubtype="8" fill="hold" grpId="0" nodeType="clickEffect">
                                  <p:stCondLst>
                                    <p:cond delay="0"/>
                                  </p:stCondLst>
                                  <p:childTnLst>
                                    <p:set>
                                      <p:cBhvr>
                                        <p:cTn id="498" dur="1" fill="hold">
                                          <p:stCondLst>
                                            <p:cond delay="0"/>
                                          </p:stCondLst>
                                        </p:cTn>
                                        <p:tgtEl>
                                          <p:spTgt spid="106"/>
                                        </p:tgtEl>
                                        <p:attrNameLst>
                                          <p:attrName>style.visibility</p:attrName>
                                        </p:attrNameLst>
                                      </p:cBhvr>
                                      <p:to>
                                        <p:strVal val="visible"/>
                                      </p:to>
                                    </p:set>
                                    <p:anim calcmode="lin" valueType="num">
                                      <p:cBhvr additive="base">
                                        <p:cTn id="499" dur="500" fill="hold"/>
                                        <p:tgtEl>
                                          <p:spTgt spid="106"/>
                                        </p:tgtEl>
                                        <p:attrNameLst>
                                          <p:attrName>ppt_x</p:attrName>
                                        </p:attrNameLst>
                                      </p:cBhvr>
                                      <p:tavLst>
                                        <p:tav tm="0">
                                          <p:val>
                                            <p:strVal val="0-#ppt_w/2"/>
                                          </p:val>
                                        </p:tav>
                                        <p:tav tm="100000">
                                          <p:val>
                                            <p:strVal val="#ppt_x"/>
                                          </p:val>
                                        </p:tav>
                                      </p:tavLst>
                                    </p:anim>
                                    <p:anim calcmode="lin" valueType="num">
                                      <p:cBhvr additive="base">
                                        <p:cTn id="500"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501" fill="hold">
                      <p:stCondLst>
                        <p:cond delay="indefinite"/>
                      </p:stCondLst>
                      <p:childTnLst>
                        <p:par>
                          <p:cTn id="502" fill="hold">
                            <p:stCondLst>
                              <p:cond delay="0"/>
                            </p:stCondLst>
                            <p:childTnLst>
                              <p:par>
                                <p:cTn id="503" presetID="2" presetClass="entr" presetSubtype="8" fill="hold" grpId="0" nodeType="clickEffect">
                                  <p:stCondLst>
                                    <p:cond delay="0"/>
                                  </p:stCondLst>
                                  <p:childTnLst>
                                    <p:set>
                                      <p:cBhvr>
                                        <p:cTn id="504" dur="1" fill="hold">
                                          <p:stCondLst>
                                            <p:cond delay="0"/>
                                          </p:stCondLst>
                                        </p:cTn>
                                        <p:tgtEl>
                                          <p:spTgt spid="94"/>
                                        </p:tgtEl>
                                        <p:attrNameLst>
                                          <p:attrName>style.visibility</p:attrName>
                                        </p:attrNameLst>
                                      </p:cBhvr>
                                      <p:to>
                                        <p:strVal val="visible"/>
                                      </p:to>
                                    </p:set>
                                    <p:anim calcmode="lin" valueType="num">
                                      <p:cBhvr additive="base">
                                        <p:cTn id="505" dur="500" fill="hold"/>
                                        <p:tgtEl>
                                          <p:spTgt spid="94"/>
                                        </p:tgtEl>
                                        <p:attrNameLst>
                                          <p:attrName>ppt_x</p:attrName>
                                        </p:attrNameLst>
                                      </p:cBhvr>
                                      <p:tavLst>
                                        <p:tav tm="0">
                                          <p:val>
                                            <p:strVal val="0-#ppt_w/2"/>
                                          </p:val>
                                        </p:tav>
                                        <p:tav tm="100000">
                                          <p:val>
                                            <p:strVal val="#ppt_x"/>
                                          </p:val>
                                        </p:tav>
                                      </p:tavLst>
                                    </p:anim>
                                    <p:anim calcmode="lin" valueType="num">
                                      <p:cBhvr additive="base">
                                        <p:cTn id="506"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presetID="2" presetClass="entr" presetSubtype="8" fill="hold" nodeType="clickEffect">
                                  <p:stCondLst>
                                    <p:cond delay="0"/>
                                  </p:stCondLst>
                                  <p:childTnLst>
                                    <p:set>
                                      <p:cBhvr>
                                        <p:cTn id="510" dur="1" fill="hold">
                                          <p:stCondLst>
                                            <p:cond delay="0"/>
                                          </p:stCondLst>
                                        </p:cTn>
                                        <p:tgtEl>
                                          <p:spTgt spid="96"/>
                                        </p:tgtEl>
                                        <p:attrNameLst>
                                          <p:attrName>style.visibility</p:attrName>
                                        </p:attrNameLst>
                                      </p:cBhvr>
                                      <p:to>
                                        <p:strVal val="visible"/>
                                      </p:to>
                                    </p:set>
                                    <p:anim calcmode="lin" valueType="num">
                                      <p:cBhvr additive="base">
                                        <p:cTn id="511" dur="500" fill="hold"/>
                                        <p:tgtEl>
                                          <p:spTgt spid="96"/>
                                        </p:tgtEl>
                                        <p:attrNameLst>
                                          <p:attrName>ppt_x</p:attrName>
                                        </p:attrNameLst>
                                      </p:cBhvr>
                                      <p:tavLst>
                                        <p:tav tm="0">
                                          <p:val>
                                            <p:strVal val="0-#ppt_w/2"/>
                                          </p:val>
                                        </p:tav>
                                        <p:tav tm="100000">
                                          <p:val>
                                            <p:strVal val="#ppt_x"/>
                                          </p:val>
                                        </p:tav>
                                      </p:tavLst>
                                    </p:anim>
                                    <p:anim calcmode="lin" valueType="num">
                                      <p:cBhvr additive="base">
                                        <p:cTn id="512"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2" presetClass="entr" presetSubtype="8" fill="hold" grpId="0" nodeType="clickEffect">
                                  <p:stCondLst>
                                    <p:cond delay="0"/>
                                  </p:stCondLst>
                                  <p:childTnLst>
                                    <p:set>
                                      <p:cBhvr>
                                        <p:cTn id="516" dur="1" fill="hold">
                                          <p:stCondLst>
                                            <p:cond delay="0"/>
                                          </p:stCondLst>
                                        </p:cTn>
                                        <p:tgtEl>
                                          <p:spTgt spid="107"/>
                                        </p:tgtEl>
                                        <p:attrNameLst>
                                          <p:attrName>style.visibility</p:attrName>
                                        </p:attrNameLst>
                                      </p:cBhvr>
                                      <p:to>
                                        <p:strVal val="visible"/>
                                      </p:to>
                                    </p:set>
                                    <p:anim calcmode="lin" valueType="num">
                                      <p:cBhvr additive="base">
                                        <p:cTn id="517" dur="500" fill="hold"/>
                                        <p:tgtEl>
                                          <p:spTgt spid="107"/>
                                        </p:tgtEl>
                                        <p:attrNameLst>
                                          <p:attrName>ppt_x</p:attrName>
                                        </p:attrNameLst>
                                      </p:cBhvr>
                                      <p:tavLst>
                                        <p:tav tm="0">
                                          <p:val>
                                            <p:strVal val="0-#ppt_w/2"/>
                                          </p:val>
                                        </p:tav>
                                        <p:tav tm="100000">
                                          <p:val>
                                            <p:strVal val="#ppt_x"/>
                                          </p:val>
                                        </p:tav>
                                      </p:tavLst>
                                    </p:anim>
                                    <p:anim calcmode="lin" valueType="num">
                                      <p:cBhvr additive="base">
                                        <p:cTn id="518"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519" fill="hold">
                      <p:stCondLst>
                        <p:cond delay="indefinite"/>
                      </p:stCondLst>
                      <p:childTnLst>
                        <p:par>
                          <p:cTn id="520" fill="hold">
                            <p:stCondLst>
                              <p:cond delay="0"/>
                            </p:stCondLst>
                            <p:childTnLst>
                              <p:par>
                                <p:cTn id="521" presetID="2" presetClass="entr" presetSubtype="8" fill="hold" grpId="0" nodeType="clickEffect">
                                  <p:stCondLst>
                                    <p:cond delay="0"/>
                                  </p:stCondLst>
                                  <p:childTnLst>
                                    <p:set>
                                      <p:cBhvr>
                                        <p:cTn id="522" dur="1" fill="hold">
                                          <p:stCondLst>
                                            <p:cond delay="0"/>
                                          </p:stCondLst>
                                        </p:cTn>
                                        <p:tgtEl>
                                          <p:spTgt spid="97"/>
                                        </p:tgtEl>
                                        <p:attrNameLst>
                                          <p:attrName>style.visibility</p:attrName>
                                        </p:attrNameLst>
                                      </p:cBhvr>
                                      <p:to>
                                        <p:strVal val="visible"/>
                                      </p:to>
                                    </p:set>
                                    <p:anim calcmode="lin" valueType="num">
                                      <p:cBhvr additive="base">
                                        <p:cTn id="523" dur="500" fill="hold"/>
                                        <p:tgtEl>
                                          <p:spTgt spid="97"/>
                                        </p:tgtEl>
                                        <p:attrNameLst>
                                          <p:attrName>ppt_x</p:attrName>
                                        </p:attrNameLst>
                                      </p:cBhvr>
                                      <p:tavLst>
                                        <p:tav tm="0">
                                          <p:val>
                                            <p:strVal val="0-#ppt_w/2"/>
                                          </p:val>
                                        </p:tav>
                                        <p:tav tm="100000">
                                          <p:val>
                                            <p:strVal val="#ppt_x"/>
                                          </p:val>
                                        </p:tav>
                                      </p:tavLst>
                                    </p:anim>
                                    <p:anim calcmode="lin" valueType="num">
                                      <p:cBhvr additive="base">
                                        <p:cTn id="524"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5" grpId="0" animBg="1"/>
      <p:bldP spid="22" grpId="0" animBg="1"/>
      <p:bldP spid="23" grpId="0" animBg="1"/>
      <p:bldP spid="24" grpId="0" animBg="1"/>
      <p:bldP spid="25" grpId="0" animBg="1"/>
      <p:bldP spid="4" grpId="0" animBg="1"/>
      <p:bldP spid="5" grpId="0" animBg="1"/>
      <p:bldP spid="6" grpId="0" animBg="1"/>
      <p:bldP spid="7" grpId="0" animBg="1"/>
      <p:bldP spid="16" grpId="0" animBg="1"/>
      <p:bldP spid="16" grpId="1" animBg="1"/>
      <p:bldP spid="26" grpId="0"/>
      <p:bldP spid="27" grpId="0"/>
      <p:bldP spid="28" grpId="0"/>
      <p:bldP spid="29" grpId="0"/>
      <p:bldP spid="30" grpId="0"/>
      <p:bldP spid="31" grpId="0"/>
      <p:bldP spid="32" grpId="0"/>
      <p:bldP spid="33" grpId="0"/>
      <p:bldP spid="42" grpId="0" animBg="1"/>
      <p:bldP spid="43" grpId="0" animBg="1"/>
      <p:bldP spid="44" grpId="0" animBg="1"/>
      <p:bldP spid="45" grpId="0" animBg="1"/>
      <p:bldP spid="46" grpId="0" animBg="1"/>
      <p:bldP spid="51" grpId="0"/>
      <p:bldP spid="52" grpId="0"/>
      <p:bldP spid="53" grpId="0"/>
      <p:bldP spid="54" grpId="0"/>
      <p:bldP spid="59" grpId="0"/>
      <p:bldP spid="60" grpId="0" animBg="1"/>
      <p:bldP spid="66" grpId="0"/>
      <p:bldP spid="67" grpId="0" animBg="1"/>
      <p:bldP spid="70" grpId="0"/>
      <p:bldP spid="73" grpId="0"/>
      <p:bldP spid="76" grpId="0"/>
      <p:bldP spid="79" grpId="0"/>
      <p:bldP spid="82" grpId="0"/>
      <p:bldP spid="85" grpId="0"/>
      <p:bldP spid="88" grpId="0"/>
      <p:bldP spid="91" grpId="0"/>
      <p:bldP spid="94" grpId="0"/>
      <p:bldP spid="97" grpId="0"/>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p:bldP spid="108" grpId="1"/>
      <p:bldP spid="109" grpId="0"/>
      <p:bldP spid="1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0"/>
            <a:ext cx="7924800" cy="1143000"/>
          </a:xfrm>
        </p:spPr>
        <p:txBody>
          <a:bodyPr>
            <a:noAutofit/>
          </a:bodyPr>
          <a:lstStyle/>
          <a:p>
            <a:pPr algn="ctr">
              <a:buNone/>
            </a:pPr>
            <a:r>
              <a:rPr lang="en-US" sz="4000" b="1" dirty="0" smtClean="0"/>
              <a:t>INTER&amp; INTRA QUERY PARALLELISM</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pPr>
              <a:buNone/>
            </a:pPr>
            <a:r>
              <a:rPr lang="en-US" sz="2200" b="1" dirty="0" smtClean="0"/>
              <a:t>Parallelism:</a:t>
            </a:r>
          </a:p>
          <a:p>
            <a:pPr marL="857250" lvl="1" indent="-457200" algn="just">
              <a:buFont typeface="+mj-lt"/>
              <a:buAutoNum type="arabicPeriod"/>
            </a:pPr>
            <a:r>
              <a:rPr lang="en-US" sz="1800" dirty="0" smtClean="0"/>
              <a:t>Components of a task, such as a database query, can be run in parallel to dramatically enhance performance.</a:t>
            </a:r>
          </a:p>
          <a:p>
            <a:pPr marL="857250" lvl="1" indent="-457200" algn="just">
              <a:buFont typeface="+mj-lt"/>
              <a:buAutoNum type="arabicPeriod"/>
            </a:pPr>
            <a:r>
              <a:rPr lang="en-US" sz="1800" dirty="0" smtClean="0"/>
              <a:t> The nature of the task, the database configuration, and the hardware environment, all determine how DB2(R) Universal Database (DB2 UDB) will perform a task in parallel.</a:t>
            </a:r>
          </a:p>
          <a:p>
            <a:pPr marL="857250" lvl="1" indent="-457200" algn="just">
              <a:buFont typeface="+mj-lt"/>
              <a:buAutoNum type="arabicPeriod"/>
            </a:pPr>
            <a:r>
              <a:rPr lang="en-US" sz="1800" dirty="0" smtClean="0"/>
              <a:t> These considerations are interrelated, and should be considered together when you work on the physical and logical design of a database.</a:t>
            </a:r>
          </a:p>
          <a:p>
            <a:pPr>
              <a:buNone/>
            </a:pPr>
            <a:r>
              <a:rPr lang="en-US" sz="1800" dirty="0" smtClean="0"/>
              <a:t>	  The following types of parallelism are supported by DB2 UDB:</a:t>
            </a:r>
          </a:p>
          <a:p>
            <a:pPr lvl="2"/>
            <a:r>
              <a:rPr lang="en-US" sz="1800" b="1" dirty="0" smtClean="0"/>
              <a:t>I/O</a:t>
            </a:r>
            <a:r>
              <a:rPr lang="en-US" sz="1800" dirty="0" smtClean="0"/>
              <a:t> parallelism.</a:t>
            </a:r>
            <a:endParaRPr lang="en-US" sz="1800" b="1" dirty="0" smtClean="0"/>
          </a:p>
          <a:p>
            <a:pPr lvl="2"/>
            <a:r>
              <a:rPr lang="en-US" sz="1800" b="1" dirty="0" smtClean="0"/>
              <a:t>Query</a:t>
            </a:r>
            <a:r>
              <a:rPr lang="en-US" sz="1800" dirty="0" smtClean="0"/>
              <a:t> parallelism.</a:t>
            </a:r>
            <a:endParaRPr lang="en-US" sz="1800" b="1" dirty="0" smtClean="0"/>
          </a:p>
          <a:p>
            <a:pPr lvl="2"/>
            <a:r>
              <a:rPr lang="en-US" sz="1800" b="1" dirty="0" smtClean="0"/>
              <a:t>Utility</a:t>
            </a:r>
            <a:r>
              <a:rPr lang="en-US" sz="1800" dirty="0" smtClean="0"/>
              <a:t> parallelism.</a:t>
            </a:r>
          </a:p>
          <a:p>
            <a:pPr>
              <a:buNone/>
            </a:pPr>
            <a:r>
              <a:rPr lang="en-US" sz="2200" b="1" dirty="0" smtClean="0"/>
              <a:t>Input/output parallelism:</a:t>
            </a:r>
          </a:p>
          <a:p>
            <a:pPr marL="857250" lvl="1" indent="-457200" algn="just">
              <a:buFont typeface="+mj-lt"/>
              <a:buAutoNum type="arabicParenR"/>
            </a:pPr>
            <a:r>
              <a:rPr lang="en-US" sz="1800" dirty="0" smtClean="0"/>
              <a:t>When there are multiple containers for a table space, the database manager can exploit parallel I/O.</a:t>
            </a:r>
          </a:p>
          <a:p>
            <a:pPr marL="857250" lvl="1" indent="-457200" algn="just">
              <a:buFont typeface="+mj-lt"/>
              <a:buAutoNum type="arabicParenR"/>
            </a:pPr>
            <a:r>
              <a:rPr lang="en-US" sz="1800" dirty="0" smtClean="0"/>
              <a:t> Parallel I/O refers to the process of writing to, or reading from, two or more I/O devices simultaneously.</a:t>
            </a:r>
          </a:p>
          <a:p>
            <a:pPr marL="857250" lvl="1" indent="-457200" algn="just">
              <a:buFont typeface="+mj-lt"/>
              <a:buAutoNum type="arabicParenR"/>
            </a:pPr>
            <a:r>
              <a:rPr lang="en-US" sz="1800" dirty="0" smtClean="0"/>
              <a:t>It can result in significant improvements in throughput.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endParaRPr lang="en-US" dirty="0" smtClean="0"/>
          </a:p>
          <a:p>
            <a:pPr>
              <a:buNone/>
            </a:pPr>
            <a:endParaRPr lang="en-US" dirty="0" smtClean="0"/>
          </a:p>
        </p:txBody>
      </p:sp>
      <p:sp>
        <p:nvSpPr>
          <p:cNvPr id="4" name="Rectangle 3"/>
          <p:cNvSpPr/>
          <p:nvPr/>
        </p:nvSpPr>
        <p:spPr>
          <a:xfrm>
            <a:off x="533400" y="609600"/>
            <a:ext cx="8229600" cy="4770537"/>
          </a:xfrm>
          <a:prstGeom prst="rect">
            <a:avLst/>
          </a:prstGeom>
        </p:spPr>
        <p:txBody>
          <a:bodyPr wrap="square">
            <a:spAutoFit/>
          </a:bodyPr>
          <a:lstStyle/>
          <a:p>
            <a:pPr algn="just">
              <a:buNone/>
            </a:pPr>
            <a:endParaRPr lang="en-US" sz="2200" b="1" dirty="0" smtClean="0">
              <a:cs typeface="Times New Roman" pitchFamily="18" charset="0"/>
            </a:endParaRPr>
          </a:p>
          <a:p>
            <a:pPr algn="just">
              <a:lnSpc>
                <a:spcPct val="150000"/>
              </a:lnSpc>
              <a:buNone/>
            </a:pPr>
            <a:r>
              <a:rPr lang="en-US" sz="2200" b="1" dirty="0" smtClean="0">
                <a:cs typeface="Times New Roman" pitchFamily="18" charset="0"/>
              </a:rPr>
              <a:t>A database can be modeled as:</a:t>
            </a:r>
          </a:p>
          <a:p>
            <a:pPr marL="800100" lvl="1" indent="-342900" algn="just">
              <a:lnSpc>
                <a:spcPct val="150000"/>
              </a:lnSpc>
              <a:buFont typeface="+mj-lt"/>
              <a:buAutoNum type="arabicPeriod"/>
            </a:pPr>
            <a:r>
              <a:rPr lang="en-US" dirty="0" smtClean="0">
                <a:cs typeface="Times New Roman" pitchFamily="18" charset="0"/>
              </a:rPr>
              <a:t>A collection of entities. 	</a:t>
            </a:r>
          </a:p>
          <a:p>
            <a:pPr marL="800100" lvl="1" indent="-342900" algn="just">
              <a:lnSpc>
                <a:spcPct val="150000"/>
              </a:lnSpc>
              <a:buFont typeface="+mj-lt"/>
              <a:buAutoNum type="arabicPeriod"/>
            </a:pPr>
            <a:r>
              <a:rPr lang="en-US" dirty="0" smtClean="0">
                <a:cs typeface="Times New Roman" pitchFamily="18" charset="0"/>
              </a:rPr>
              <a:t> Relationship among entities.</a:t>
            </a:r>
          </a:p>
          <a:p>
            <a:pPr algn="just">
              <a:lnSpc>
                <a:spcPct val="150000"/>
              </a:lnSpc>
              <a:buNone/>
            </a:pPr>
            <a:r>
              <a:rPr lang="en-US" sz="2200" b="1" dirty="0" smtClean="0">
                <a:cs typeface="Times New Roman" pitchFamily="18" charset="0"/>
              </a:rPr>
              <a:t>Steps in design of database:</a:t>
            </a:r>
          </a:p>
          <a:p>
            <a:pPr marL="1257300" lvl="2" indent="-342900" algn="just">
              <a:lnSpc>
                <a:spcPct val="150000"/>
              </a:lnSpc>
              <a:buFont typeface="+mj-lt"/>
              <a:buAutoNum type="arabicPeriod"/>
            </a:pPr>
            <a:r>
              <a:rPr lang="en-US" dirty="0" smtClean="0">
                <a:cs typeface="Times New Roman" pitchFamily="18" charset="0"/>
              </a:rPr>
              <a:t>Requirements collection &amp; analysis.</a:t>
            </a:r>
          </a:p>
          <a:p>
            <a:pPr marL="1257300" lvl="2" indent="-342900" algn="just">
              <a:lnSpc>
                <a:spcPct val="150000"/>
              </a:lnSpc>
              <a:buFont typeface="+mj-lt"/>
              <a:buAutoNum type="arabicPeriod"/>
            </a:pPr>
            <a:r>
              <a:rPr lang="en-US" dirty="0" smtClean="0">
                <a:cs typeface="Times New Roman" pitchFamily="18" charset="0"/>
              </a:rPr>
              <a:t>Conceptual schema design.</a:t>
            </a:r>
          </a:p>
          <a:p>
            <a:pPr marL="1257300" lvl="2" indent="-342900" algn="just">
              <a:lnSpc>
                <a:spcPct val="150000"/>
              </a:lnSpc>
              <a:buFont typeface="+mj-lt"/>
              <a:buAutoNum type="arabicPeriod"/>
            </a:pPr>
            <a:r>
              <a:rPr lang="en-US" dirty="0" smtClean="0">
                <a:cs typeface="Times New Roman" pitchFamily="18" charset="0"/>
              </a:rPr>
              <a:t>Implementing conceptual schema into database.</a:t>
            </a:r>
          </a:p>
          <a:p>
            <a:pPr marL="1257300" lvl="2" indent="-342900" algn="just">
              <a:lnSpc>
                <a:spcPct val="150000"/>
              </a:lnSpc>
              <a:buFont typeface="+mj-lt"/>
              <a:buAutoNum type="arabicPeriod"/>
            </a:pPr>
            <a:r>
              <a:rPr lang="en-US" dirty="0" smtClean="0">
                <a:cs typeface="Times New Roman" pitchFamily="18" charset="0"/>
              </a:rPr>
              <a:t>Logical database design or data model mapping.</a:t>
            </a:r>
          </a:p>
          <a:p>
            <a:pPr marL="1257300" lvl="2" indent="-342900" algn="just">
              <a:lnSpc>
                <a:spcPct val="150000"/>
              </a:lnSpc>
              <a:buFont typeface="+mj-lt"/>
              <a:buAutoNum type="arabicPeriod"/>
            </a:pPr>
            <a:r>
              <a:rPr lang="en-US" dirty="0" smtClean="0">
                <a:cs typeface="Times New Roman" pitchFamily="18" charset="0"/>
              </a:rPr>
              <a:t>Physical database design.</a:t>
            </a:r>
          </a:p>
          <a:p>
            <a:pPr marL="1257300" lvl="2" indent="-342900" algn="just">
              <a:lnSpc>
                <a:spcPct val="150000"/>
              </a:lnSpc>
              <a:buFont typeface="+mj-lt"/>
              <a:buAutoNum type="arabicPeriod"/>
            </a:pPr>
            <a:r>
              <a:rPr lang="en-US" dirty="0" smtClean="0">
                <a:cs typeface="Times New Roman" pitchFamily="18" charset="0"/>
              </a:rPr>
              <a:t>High-level conceptual data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fontScale="85000" lnSpcReduction="10000"/>
          </a:bodyPr>
          <a:lstStyle/>
          <a:p>
            <a:pPr marL="0" algn="just">
              <a:lnSpc>
                <a:spcPct val="150000"/>
              </a:lnSpc>
              <a:spcBef>
                <a:spcPts val="0"/>
              </a:spcBef>
              <a:buNone/>
            </a:pPr>
            <a:r>
              <a:rPr lang="en-US" sz="2600" b="1" dirty="0" smtClean="0"/>
              <a:t>Query parallelism:</a:t>
            </a:r>
          </a:p>
          <a:p>
            <a:pPr marL="0" lvl="1" algn="just">
              <a:lnSpc>
                <a:spcPct val="150000"/>
              </a:lnSpc>
              <a:spcBef>
                <a:spcPts val="0"/>
              </a:spcBef>
            </a:pPr>
            <a:r>
              <a:rPr lang="en-US" sz="1900" dirty="0" smtClean="0"/>
              <a:t> There are two types of query parallelism:</a:t>
            </a:r>
          </a:p>
          <a:p>
            <a:pPr>
              <a:buNone/>
            </a:pPr>
            <a:r>
              <a:rPr lang="en-US" sz="2600" b="1" dirty="0" smtClean="0"/>
              <a:t>        Inter query parallelism:</a:t>
            </a:r>
            <a:r>
              <a:rPr lang="en-IN" sz="2600" dirty="0" smtClean="0"/>
              <a:t> </a:t>
            </a:r>
          </a:p>
          <a:p>
            <a:pPr lvl="1"/>
            <a:r>
              <a:rPr lang="en-IN" sz="1900" dirty="0" smtClean="0"/>
              <a:t>Different queries or transactions execute in parallel with one another.</a:t>
            </a:r>
          </a:p>
          <a:p>
            <a:pPr lvl="1"/>
            <a:r>
              <a:rPr lang="en-IN" sz="1900" dirty="0" smtClean="0"/>
              <a:t>It increases scale up and throughput.</a:t>
            </a:r>
            <a:endParaRPr lang="en-US" sz="1900" b="1" dirty="0" smtClean="0"/>
          </a:p>
          <a:p>
            <a:pPr marL="0" algn="just">
              <a:lnSpc>
                <a:spcPct val="150000"/>
              </a:lnSpc>
              <a:spcBef>
                <a:spcPts val="0"/>
              </a:spcBef>
              <a:buNone/>
            </a:pPr>
            <a:r>
              <a:rPr lang="en-US" sz="2600" b="1" dirty="0" smtClean="0"/>
              <a:t>        Intra query parallelism.</a:t>
            </a:r>
          </a:p>
          <a:p>
            <a:pPr lvl="1"/>
            <a:r>
              <a:rPr lang="en-IN" sz="1900" dirty="0" smtClean="0"/>
              <a:t>It refers to the execution of a single query in parallel on multiple processors and disk.</a:t>
            </a:r>
          </a:p>
          <a:p>
            <a:pPr lvl="1"/>
            <a:r>
              <a:rPr lang="en-IN" sz="1900" dirty="0" smtClean="0"/>
              <a:t>It is important for speeding up long running queries.</a:t>
            </a:r>
            <a:endParaRPr lang="en-US" sz="1900" b="1" dirty="0" smtClean="0"/>
          </a:p>
          <a:p>
            <a:pPr marL="0" algn="just">
              <a:lnSpc>
                <a:spcPct val="150000"/>
              </a:lnSpc>
              <a:spcBef>
                <a:spcPts val="0"/>
              </a:spcBef>
              <a:buFont typeface="+mj-lt"/>
              <a:buAutoNum type="arabicParenR"/>
            </a:pPr>
            <a:r>
              <a:rPr lang="en-US" sz="1900" dirty="0" smtClean="0"/>
              <a:t>Inter query parallelism refers to the ability of the database to accept queries from multiple applications at the same time.</a:t>
            </a:r>
          </a:p>
          <a:p>
            <a:pPr marL="0" algn="just">
              <a:lnSpc>
                <a:spcPct val="150000"/>
              </a:lnSpc>
              <a:spcBef>
                <a:spcPts val="0"/>
              </a:spcBef>
              <a:buFont typeface="+mj-lt"/>
              <a:buAutoNum type="arabicParenR"/>
            </a:pPr>
            <a:r>
              <a:rPr lang="en-US" sz="1900" dirty="0" smtClean="0"/>
              <a:t> Each query runs independently of the others, but DB2 UDB runs all of them at the same time.</a:t>
            </a:r>
          </a:p>
          <a:p>
            <a:pPr marL="0" algn="just">
              <a:lnSpc>
                <a:spcPct val="150000"/>
              </a:lnSpc>
              <a:spcBef>
                <a:spcPts val="0"/>
              </a:spcBef>
              <a:buFont typeface="+mj-lt"/>
              <a:buAutoNum type="arabicParenR"/>
            </a:pPr>
            <a:r>
              <a:rPr lang="en-US" sz="1900" dirty="0" smtClean="0"/>
              <a:t> DB2 UDB has always supported this type of parallelism.</a:t>
            </a:r>
          </a:p>
          <a:p>
            <a:pPr marL="0" algn="just">
              <a:lnSpc>
                <a:spcPct val="150000"/>
              </a:lnSpc>
              <a:spcBef>
                <a:spcPts val="0"/>
              </a:spcBef>
              <a:buFont typeface="+mj-lt"/>
              <a:buAutoNum type="arabicParenR"/>
            </a:pPr>
            <a:r>
              <a:rPr lang="en-US" sz="1900" dirty="0" smtClean="0"/>
              <a:t> Intra query parallelism refers to the simultaneous processing of parts of a single query, using either intra partition parallelism, inter partition parallelism, or both.</a:t>
            </a:r>
          </a:p>
          <a:p>
            <a:pPr marL="0" algn="just">
              <a:lnSpc>
                <a:spcPct val="150000"/>
              </a:lnSpc>
              <a:spcBef>
                <a:spcPts val="0"/>
              </a:spcBef>
              <a:buNone/>
            </a:pPr>
            <a:r>
              <a:rPr lang="en-US" sz="2600" b="1" dirty="0" smtClean="0"/>
              <a:t>Intra partition parallelism:</a:t>
            </a:r>
          </a:p>
          <a:p>
            <a:pPr marL="0" algn="just">
              <a:lnSpc>
                <a:spcPct val="150000"/>
              </a:lnSpc>
              <a:spcBef>
                <a:spcPts val="0"/>
              </a:spcBef>
              <a:buNone/>
            </a:pPr>
            <a:r>
              <a:rPr lang="en-US" sz="1900" dirty="0" smtClean="0"/>
              <a:t>Intra partition parallelism refers to the ability to break up a query into multiple parts. Some DB2 UDB utilities also perform this type of parallelism.</a:t>
            </a:r>
          </a:p>
          <a:p>
            <a:pPr marL="0" lvl="1" algn="just">
              <a:lnSpc>
                <a:spcPct val="150000"/>
              </a:lnSpc>
              <a:spcBef>
                <a:spcPts val="0"/>
              </a:spcBef>
              <a:buFont typeface="+mj-lt"/>
              <a:buAutoNum type="arabicPeriod"/>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pPr lvl="1" algn="just">
              <a:lnSpc>
                <a:spcPct val="150000"/>
              </a:lnSpc>
            </a:pPr>
            <a:r>
              <a:rPr lang="en-US" sz="1800" dirty="0" smtClean="0"/>
              <a:t> Intra partition parallelism subdivides what is usually considered a single database operation,</a:t>
            </a:r>
          </a:p>
          <a:p>
            <a:pPr lvl="1" algn="just">
              <a:lnSpc>
                <a:spcPct val="150000"/>
              </a:lnSpc>
            </a:pPr>
            <a:r>
              <a:rPr lang="en-US" sz="1800" dirty="0" smtClean="0"/>
              <a:t>such as index creation, database loading, or SQL queries into multiple parts, many or all of which can be run in parallel within a single database partition.</a:t>
            </a:r>
          </a:p>
          <a:p>
            <a:pPr lvl="1" algn="just">
              <a:lnSpc>
                <a:spcPct val="150000"/>
              </a:lnSpc>
            </a:pPr>
            <a:r>
              <a:rPr lang="en-US" sz="1800" dirty="0" smtClean="0"/>
              <a:t>The pieces are copies of each other.</a:t>
            </a:r>
          </a:p>
          <a:p>
            <a:pPr lvl="1" algn="just">
              <a:lnSpc>
                <a:spcPct val="150000"/>
              </a:lnSpc>
            </a:pPr>
            <a:r>
              <a:rPr lang="en-US" sz="1800" dirty="0" smtClean="0"/>
              <a:t> To utilize intra partition parallelism, you must configure the database appropriately.</a:t>
            </a:r>
          </a:p>
          <a:p>
            <a:pPr lvl="1" algn="just">
              <a:lnSpc>
                <a:spcPct val="150000"/>
              </a:lnSpc>
            </a:pPr>
            <a:r>
              <a:rPr lang="en-US" sz="1800" dirty="0" smtClean="0"/>
              <a:t> You can choose the degree of parallelism or let the system do it for you.</a:t>
            </a:r>
          </a:p>
          <a:p>
            <a:pPr lvl="1" algn="just">
              <a:lnSpc>
                <a:spcPct val="150000"/>
              </a:lnSpc>
            </a:pPr>
            <a:r>
              <a:rPr lang="en-US" sz="1800" dirty="0" smtClean="0"/>
              <a:t>The degree of parallelism represents the number of pieces of a query running in parallel.</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553200"/>
          </a:xfrm>
        </p:spPr>
        <p:txBody>
          <a:bodyPr/>
          <a:lstStyle/>
          <a:p>
            <a:pPr>
              <a:buNone/>
            </a:pPr>
            <a:r>
              <a:rPr lang="en-US" sz="2200" b="1" dirty="0" smtClean="0"/>
              <a:t>Intra partition parallelism:</a:t>
            </a:r>
          </a:p>
          <a:p>
            <a:r>
              <a:rPr lang="en-IN" sz="1800" dirty="0" smtClean="0"/>
              <a:t>Speed up processing of a query by parallelising the execution of each individual operation</a:t>
            </a:r>
            <a:r>
              <a:rPr lang="en-IN" dirty="0" smtClean="0"/>
              <a:t>.</a:t>
            </a:r>
            <a:endParaRPr lang="en-US" b="1" dirty="0" smtClean="0"/>
          </a:p>
          <a:p>
            <a:pPr>
              <a:buNone/>
            </a:pPr>
            <a:endParaRPr lang="en-US" b="1" dirty="0" smtClean="0"/>
          </a:p>
          <a:p>
            <a:pPr>
              <a:buNone/>
            </a:pPr>
            <a:endParaRPr lang="en-US" dirty="0"/>
          </a:p>
        </p:txBody>
      </p:sp>
      <p:sp>
        <p:nvSpPr>
          <p:cNvPr id="4" name="Rectangle 3"/>
          <p:cNvSpPr/>
          <p:nvPr/>
        </p:nvSpPr>
        <p:spPr>
          <a:xfrm>
            <a:off x="2819400" y="1371599"/>
            <a:ext cx="3352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276600" y="1295400"/>
            <a:ext cx="2286000" cy="646331"/>
          </a:xfrm>
          <a:prstGeom prst="rect">
            <a:avLst/>
          </a:prstGeom>
          <a:noFill/>
        </p:spPr>
        <p:txBody>
          <a:bodyPr wrap="square" rtlCol="0">
            <a:spAutoFit/>
          </a:bodyPr>
          <a:lstStyle/>
          <a:p>
            <a:pPr algn="ctr"/>
            <a:endParaRPr lang="en-US" dirty="0" smtClean="0"/>
          </a:p>
          <a:p>
            <a:pPr algn="ctr"/>
            <a:r>
              <a:rPr lang="en-US" b="1" dirty="0" smtClean="0"/>
              <a:t>SELECT…….FROM</a:t>
            </a:r>
            <a:endParaRPr lang="en-US" b="1" dirty="0"/>
          </a:p>
        </p:txBody>
      </p:sp>
      <p:sp>
        <p:nvSpPr>
          <p:cNvPr id="6" name="Rectangle 5"/>
          <p:cNvSpPr/>
          <p:nvPr/>
        </p:nvSpPr>
        <p:spPr>
          <a:xfrm>
            <a:off x="914400" y="2590799"/>
            <a:ext cx="70104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371600" y="3352799"/>
            <a:ext cx="6172200" cy="2133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657600" y="5791199"/>
            <a:ext cx="1676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828800" y="3886199"/>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810000" y="3962399"/>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791200" y="3886199"/>
            <a:ext cx="1219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a:off x="4267200" y="2057399"/>
            <a:ext cx="0" cy="1905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86000" y="2895599"/>
            <a:ext cx="426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286000" y="2895599"/>
            <a:ext cx="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553200" y="2895599"/>
            <a:ext cx="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62200" y="5181599"/>
            <a:ext cx="4191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553200" y="4648199"/>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4648199"/>
            <a:ext cx="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191000" y="6019799"/>
            <a:ext cx="681725" cy="369332"/>
          </a:xfrm>
          <a:prstGeom prst="rect">
            <a:avLst/>
          </a:prstGeom>
          <a:noFill/>
        </p:spPr>
        <p:txBody>
          <a:bodyPr wrap="square" rtlCol="0">
            <a:spAutoFit/>
          </a:bodyPr>
          <a:lstStyle/>
          <a:p>
            <a:pPr algn="ctr"/>
            <a:r>
              <a:rPr lang="en-US" b="1" dirty="0" smtClean="0"/>
              <a:t>DATA</a:t>
            </a:r>
            <a:endParaRPr lang="en-US" b="1" dirty="0"/>
          </a:p>
        </p:txBody>
      </p:sp>
      <p:sp>
        <p:nvSpPr>
          <p:cNvPr id="55" name="TextBox 54"/>
          <p:cNvSpPr txBox="1"/>
          <p:nvPr/>
        </p:nvSpPr>
        <p:spPr>
          <a:xfrm>
            <a:off x="1219200" y="2209799"/>
            <a:ext cx="2438400" cy="369332"/>
          </a:xfrm>
          <a:prstGeom prst="rect">
            <a:avLst/>
          </a:prstGeom>
          <a:noFill/>
        </p:spPr>
        <p:txBody>
          <a:bodyPr wrap="square" rtlCol="0">
            <a:spAutoFit/>
          </a:bodyPr>
          <a:lstStyle/>
          <a:p>
            <a:r>
              <a:rPr lang="en-US" b="1" dirty="0" smtClean="0"/>
              <a:t>Database Partition</a:t>
            </a:r>
            <a:endParaRPr lang="en-US" b="1" dirty="0"/>
          </a:p>
        </p:txBody>
      </p:sp>
      <p:cxnSp>
        <p:nvCxnSpPr>
          <p:cNvPr id="57" name="Straight Arrow Connector 56"/>
          <p:cNvCxnSpPr>
            <a:stCxn id="10" idx="2"/>
            <a:endCxn id="8" idx="0"/>
          </p:cNvCxnSpPr>
          <p:nvPr/>
        </p:nvCxnSpPr>
        <p:spPr>
          <a:xfrm>
            <a:off x="4457700" y="4724399"/>
            <a:ext cx="381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0-#ppt_w/2"/>
                                          </p:val>
                                        </p:tav>
                                        <p:tav tm="100000">
                                          <p:val>
                                            <p:strVal val="#ppt_x"/>
                                          </p:val>
                                        </p:tav>
                                      </p:tavLst>
                                    </p:anim>
                                    <p:anim calcmode="lin" valueType="num">
                                      <p:cBhvr additive="base">
                                        <p:cTn id="3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0-#ppt_w/2"/>
                                          </p:val>
                                        </p:tav>
                                        <p:tav tm="100000">
                                          <p:val>
                                            <p:strVal val="#ppt_x"/>
                                          </p:val>
                                        </p:tav>
                                      </p:tavLst>
                                    </p:anim>
                                    <p:anim calcmode="lin" valueType="num">
                                      <p:cBhvr additive="base">
                                        <p:cTn id="5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0-#ppt_w/2"/>
                                          </p:val>
                                        </p:tav>
                                        <p:tav tm="100000">
                                          <p:val>
                                            <p:strVal val="#ppt_x"/>
                                          </p:val>
                                        </p:tav>
                                      </p:tavLst>
                                    </p:anim>
                                    <p:anim calcmode="lin" valueType="num">
                                      <p:cBhvr additive="base">
                                        <p:cTn id="5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0-#ppt_w/2"/>
                                          </p:val>
                                        </p:tav>
                                        <p:tav tm="100000">
                                          <p:val>
                                            <p:strVal val="#ppt_x"/>
                                          </p:val>
                                        </p:tav>
                                      </p:tavLst>
                                    </p:anim>
                                    <p:anim calcmode="lin" valueType="num">
                                      <p:cBhvr additive="base">
                                        <p:cTn id="62"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0-#ppt_w/2"/>
                                          </p:val>
                                        </p:tav>
                                        <p:tav tm="100000">
                                          <p:val>
                                            <p:strVal val="#ppt_x"/>
                                          </p:val>
                                        </p:tav>
                                      </p:tavLst>
                                    </p:anim>
                                    <p:anim calcmode="lin" valueType="num">
                                      <p:cBhvr additive="base">
                                        <p:cTn id="6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0-#ppt_w/2"/>
                                          </p:val>
                                        </p:tav>
                                        <p:tav tm="100000">
                                          <p:val>
                                            <p:strVal val="#ppt_x"/>
                                          </p:val>
                                        </p:tav>
                                      </p:tavLst>
                                    </p:anim>
                                    <p:anim calcmode="lin" valueType="num">
                                      <p:cBhvr additive="base">
                                        <p:cTn id="7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0-#ppt_w/2"/>
                                          </p:val>
                                        </p:tav>
                                        <p:tav tm="100000">
                                          <p:val>
                                            <p:strVal val="#ppt_x"/>
                                          </p:val>
                                        </p:tav>
                                      </p:tavLst>
                                    </p:anim>
                                    <p:anim calcmode="lin" valueType="num">
                                      <p:cBhvr additive="base">
                                        <p:cTn id="8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0-#ppt_w/2"/>
                                          </p:val>
                                        </p:tav>
                                        <p:tav tm="100000">
                                          <p:val>
                                            <p:strVal val="#ppt_x"/>
                                          </p:val>
                                        </p:tav>
                                      </p:tavLst>
                                    </p:anim>
                                    <p:anim calcmode="lin" valueType="num">
                                      <p:cBhvr additive="base">
                                        <p:cTn id="86"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0-#ppt_w/2"/>
                                          </p:val>
                                        </p:tav>
                                        <p:tav tm="100000">
                                          <p:val>
                                            <p:strVal val="#ppt_x"/>
                                          </p:val>
                                        </p:tav>
                                      </p:tavLst>
                                    </p:anim>
                                    <p:anim calcmode="lin" valueType="num">
                                      <p:cBhvr additive="base">
                                        <p:cTn id="9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 calcmode="lin" valueType="num">
                                      <p:cBhvr additive="base">
                                        <p:cTn id="97" dur="500" fill="hold"/>
                                        <p:tgtEl>
                                          <p:spTgt spid="10"/>
                                        </p:tgtEl>
                                        <p:attrNameLst>
                                          <p:attrName>ppt_x</p:attrName>
                                        </p:attrNameLst>
                                      </p:cBhvr>
                                      <p:tavLst>
                                        <p:tav tm="0">
                                          <p:val>
                                            <p:strVal val="0-#ppt_w/2"/>
                                          </p:val>
                                        </p:tav>
                                        <p:tav tm="100000">
                                          <p:val>
                                            <p:strVal val="#ppt_x"/>
                                          </p:val>
                                        </p:tav>
                                      </p:tavLst>
                                    </p:anim>
                                    <p:anim calcmode="lin" valueType="num">
                                      <p:cBhvr additive="base">
                                        <p:cTn id="9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 calcmode="lin" valueType="num">
                                      <p:cBhvr additive="base">
                                        <p:cTn id="103" dur="500" fill="hold"/>
                                        <p:tgtEl>
                                          <p:spTgt spid="11"/>
                                        </p:tgtEl>
                                        <p:attrNameLst>
                                          <p:attrName>ppt_x</p:attrName>
                                        </p:attrNameLst>
                                      </p:cBhvr>
                                      <p:tavLst>
                                        <p:tav tm="0">
                                          <p:val>
                                            <p:strVal val="0-#ppt_w/2"/>
                                          </p:val>
                                        </p:tav>
                                        <p:tav tm="100000">
                                          <p:val>
                                            <p:strVal val="#ppt_x"/>
                                          </p:val>
                                        </p:tav>
                                      </p:tavLst>
                                    </p:anim>
                                    <p:anim calcmode="lin" valueType="num">
                                      <p:cBhvr additive="base">
                                        <p:cTn id="10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57"/>
                                        </p:tgtEl>
                                        <p:attrNameLst>
                                          <p:attrName>style.visibility</p:attrName>
                                        </p:attrNameLst>
                                      </p:cBhvr>
                                      <p:to>
                                        <p:strVal val="visible"/>
                                      </p:to>
                                    </p:set>
                                    <p:anim calcmode="lin" valueType="num">
                                      <p:cBhvr additive="base">
                                        <p:cTn id="109" dur="500" fill="hold"/>
                                        <p:tgtEl>
                                          <p:spTgt spid="57"/>
                                        </p:tgtEl>
                                        <p:attrNameLst>
                                          <p:attrName>ppt_x</p:attrName>
                                        </p:attrNameLst>
                                      </p:cBhvr>
                                      <p:tavLst>
                                        <p:tav tm="0">
                                          <p:val>
                                            <p:strVal val="0-#ppt_w/2"/>
                                          </p:val>
                                        </p:tav>
                                        <p:tav tm="100000">
                                          <p:val>
                                            <p:strVal val="#ppt_x"/>
                                          </p:val>
                                        </p:tav>
                                      </p:tavLst>
                                    </p:anim>
                                    <p:anim calcmode="lin" valueType="num">
                                      <p:cBhvr additive="base">
                                        <p:cTn id="110"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anim calcmode="lin" valueType="num">
                                      <p:cBhvr additive="base">
                                        <p:cTn id="115" dur="500" fill="hold"/>
                                        <p:tgtEl>
                                          <p:spTgt spid="8"/>
                                        </p:tgtEl>
                                        <p:attrNameLst>
                                          <p:attrName>ppt_x</p:attrName>
                                        </p:attrNameLst>
                                      </p:cBhvr>
                                      <p:tavLst>
                                        <p:tav tm="0">
                                          <p:val>
                                            <p:strVal val="0-#ppt_w/2"/>
                                          </p:val>
                                        </p:tav>
                                        <p:tav tm="100000">
                                          <p:val>
                                            <p:strVal val="#ppt_x"/>
                                          </p:val>
                                        </p:tav>
                                      </p:tavLst>
                                    </p:anim>
                                    <p:anim calcmode="lin" valueType="num">
                                      <p:cBhvr additive="base">
                                        <p:cTn id="1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54"/>
                                        </p:tgtEl>
                                        <p:attrNameLst>
                                          <p:attrName>style.visibility</p:attrName>
                                        </p:attrNameLst>
                                      </p:cBhvr>
                                      <p:to>
                                        <p:strVal val="visible"/>
                                      </p:to>
                                    </p:set>
                                    <p:anim calcmode="lin" valueType="num">
                                      <p:cBhvr additive="base">
                                        <p:cTn id="121" dur="500" fill="hold"/>
                                        <p:tgtEl>
                                          <p:spTgt spid="54"/>
                                        </p:tgtEl>
                                        <p:attrNameLst>
                                          <p:attrName>ppt_x</p:attrName>
                                        </p:attrNameLst>
                                      </p:cBhvr>
                                      <p:tavLst>
                                        <p:tav tm="0">
                                          <p:val>
                                            <p:strVal val="0-#ppt_w/2"/>
                                          </p:val>
                                        </p:tav>
                                        <p:tav tm="100000">
                                          <p:val>
                                            <p:strVal val="#ppt_x"/>
                                          </p:val>
                                        </p:tav>
                                      </p:tavLst>
                                    </p:anim>
                                    <p:anim calcmode="lin" valueType="num">
                                      <p:cBhvr additive="base">
                                        <p:cTn id="122"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buNone/>
            </a:pPr>
            <a:r>
              <a:rPr lang="en-US" sz="1800" b="1" dirty="0" smtClean="0"/>
              <a:t>Inter partition parallelism:</a:t>
            </a:r>
          </a:p>
          <a:p>
            <a:pPr lvl="1" algn="just">
              <a:lnSpc>
                <a:spcPct val="150000"/>
              </a:lnSpc>
              <a:buFont typeface="+mj-lt"/>
              <a:buAutoNum type="arabicPeriod"/>
            </a:pPr>
            <a:r>
              <a:rPr lang="en-US" sz="1800" dirty="0" smtClean="0"/>
              <a:t> Inter partition parallelism refers to the ability to break up a query into multiple parts across multiple partitions of a partitioned database, on one machine or multiple machines.</a:t>
            </a:r>
          </a:p>
          <a:p>
            <a:pPr lvl="1" algn="just">
              <a:lnSpc>
                <a:spcPct val="150000"/>
              </a:lnSpc>
              <a:buFont typeface="+mj-lt"/>
              <a:buAutoNum type="arabicPeriod"/>
            </a:pPr>
            <a:r>
              <a:rPr lang="en-US" sz="1800" dirty="0" smtClean="0"/>
              <a:t> The query is run in parallel.</a:t>
            </a:r>
          </a:p>
          <a:p>
            <a:pPr lvl="1" algn="just">
              <a:lnSpc>
                <a:spcPct val="150000"/>
              </a:lnSpc>
              <a:buFont typeface="+mj-lt"/>
              <a:buAutoNum type="arabicPeriod"/>
            </a:pPr>
            <a:r>
              <a:rPr lang="en-US" sz="1800" dirty="0" smtClean="0"/>
              <a:t> Some DB2 UDB utilities also perform this type of parallelism.</a:t>
            </a:r>
          </a:p>
          <a:p>
            <a:pPr lvl="1" algn="just">
              <a:lnSpc>
                <a:spcPct val="150000"/>
              </a:lnSpc>
              <a:buFont typeface="+mj-lt"/>
              <a:buAutoNum type="arabicPeriod"/>
            </a:pPr>
            <a:r>
              <a:rPr lang="en-US" sz="1800" dirty="0" smtClean="0"/>
              <a:t>Inter partition parallelism subdivides what is usually considered a single database operation .</a:t>
            </a:r>
          </a:p>
          <a:p>
            <a:pPr lvl="1" algn="just">
              <a:lnSpc>
                <a:spcPct val="150000"/>
              </a:lnSpc>
              <a:buFont typeface="+mj-lt"/>
              <a:buAutoNum type="arabicPeriod"/>
            </a:pPr>
            <a:r>
              <a:rPr lang="en-US" sz="1800" dirty="0" smtClean="0"/>
              <a:t>such as index creation, database loading, or SQL queries into multiple parts, many or all of which can be run in parallel across multiple partitions of a partitioned database on one machine or on multiple machines.</a:t>
            </a:r>
          </a:p>
          <a:p>
            <a:pPr lvl="1" algn="just">
              <a:lnSpc>
                <a:spcPct val="150000"/>
              </a:lnSpc>
              <a:buFont typeface="+mj-lt"/>
              <a:buAutoNum type="arabicPeriod"/>
            </a:pPr>
            <a:r>
              <a:rPr lang="en-US" sz="1800" dirty="0" smtClean="0"/>
              <a:t> The degree of parallelism is largely determined by the number of partitions you create and how you define your database partition groups.</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553200"/>
          </a:xfrm>
        </p:spPr>
        <p:txBody>
          <a:bodyPr/>
          <a:lstStyle/>
          <a:p>
            <a:pPr>
              <a:buNone/>
            </a:pPr>
            <a:r>
              <a:rPr lang="en-US" sz="2200" b="1" dirty="0" smtClean="0"/>
              <a:t>Inter partition parallelism:</a:t>
            </a:r>
          </a:p>
          <a:p>
            <a:r>
              <a:rPr lang="en-IN" sz="1800" dirty="0" smtClean="0"/>
              <a:t>Speed up processing of a query by executing in parallel the different operations in a query expression.</a:t>
            </a:r>
            <a:endParaRPr lang="en-US" sz="1800" dirty="0" smtClean="0"/>
          </a:p>
          <a:p>
            <a:pPr>
              <a:buNone/>
            </a:pPr>
            <a:endParaRPr lang="en-US" dirty="0"/>
          </a:p>
        </p:txBody>
      </p:sp>
      <p:sp>
        <p:nvSpPr>
          <p:cNvPr id="4" name="TextBox 3"/>
          <p:cNvSpPr txBox="1"/>
          <p:nvPr/>
        </p:nvSpPr>
        <p:spPr>
          <a:xfrm>
            <a:off x="3276600" y="1371600"/>
            <a:ext cx="2286000" cy="646331"/>
          </a:xfrm>
          <a:prstGeom prst="rect">
            <a:avLst/>
          </a:prstGeom>
          <a:noFill/>
        </p:spPr>
        <p:txBody>
          <a:bodyPr wrap="square" rtlCol="0">
            <a:spAutoFit/>
          </a:bodyPr>
          <a:lstStyle/>
          <a:p>
            <a:pPr algn="ctr"/>
            <a:endParaRPr lang="en-US" dirty="0" smtClean="0"/>
          </a:p>
          <a:p>
            <a:pPr algn="ctr"/>
            <a:r>
              <a:rPr lang="en-US" b="1" dirty="0" smtClean="0"/>
              <a:t>SELECT…….FROM</a:t>
            </a:r>
            <a:endParaRPr lang="en-US" b="1" dirty="0"/>
          </a:p>
        </p:txBody>
      </p:sp>
      <p:sp>
        <p:nvSpPr>
          <p:cNvPr id="5" name="Rectangle 4"/>
          <p:cNvSpPr/>
          <p:nvPr/>
        </p:nvSpPr>
        <p:spPr>
          <a:xfrm>
            <a:off x="2819400" y="1371600"/>
            <a:ext cx="3352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352800" y="3124200"/>
            <a:ext cx="2590800" cy="2895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72200" y="3124200"/>
            <a:ext cx="2590800" cy="2895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09600" y="3124200"/>
            <a:ext cx="2590800" cy="2895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90600" y="3581400"/>
            <a:ext cx="1828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657600" y="3505200"/>
            <a:ext cx="19050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705600" y="3505200"/>
            <a:ext cx="18288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371600" y="38100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37338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162800" y="36576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295400" y="51054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114800" y="49530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7086600" y="48768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4495800" y="1752600"/>
            <a:ext cx="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p:cNvCxnSpPr>
          <p:nvPr/>
        </p:nvCxnSpPr>
        <p:spPr>
          <a:xfrm>
            <a:off x="4533900" y="4267200"/>
            <a:ext cx="381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76400" y="4343400"/>
            <a:ext cx="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20000" y="4191000"/>
            <a:ext cx="381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76400" y="3276600"/>
            <a:ext cx="594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76400" y="32766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620000" y="32766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24000" y="5334000"/>
            <a:ext cx="681725" cy="369332"/>
          </a:xfrm>
          <a:prstGeom prst="rect">
            <a:avLst/>
          </a:prstGeom>
          <a:noFill/>
        </p:spPr>
        <p:txBody>
          <a:bodyPr wrap="none" rtlCol="0">
            <a:spAutoFit/>
          </a:bodyPr>
          <a:lstStyle/>
          <a:p>
            <a:r>
              <a:rPr lang="en-US" b="1" dirty="0" smtClean="0"/>
              <a:t>DATA</a:t>
            </a:r>
            <a:endParaRPr lang="en-US" b="1" dirty="0"/>
          </a:p>
        </p:txBody>
      </p:sp>
      <p:sp>
        <p:nvSpPr>
          <p:cNvPr id="45" name="TextBox 44"/>
          <p:cNvSpPr txBox="1"/>
          <p:nvPr/>
        </p:nvSpPr>
        <p:spPr>
          <a:xfrm>
            <a:off x="4343400" y="5105400"/>
            <a:ext cx="681725" cy="646331"/>
          </a:xfrm>
          <a:prstGeom prst="rect">
            <a:avLst/>
          </a:prstGeom>
          <a:noFill/>
        </p:spPr>
        <p:txBody>
          <a:bodyPr wrap="none" rtlCol="0">
            <a:spAutoFit/>
          </a:bodyPr>
          <a:lstStyle/>
          <a:p>
            <a:r>
              <a:rPr lang="en-US" b="1" dirty="0" smtClean="0"/>
              <a:t>DATA</a:t>
            </a:r>
          </a:p>
          <a:p>
            <a:endParaRPr lang="en-US" dirty="0"/>
          </a:p>
        </p:txBody>
      </p:sp>
      <p:sp>
        <p:nvSpPr>
          <p:cNvPr id="46" name="TextBox 45"/>
          <p:cNvSpPr txBox="1"/>
          <p:nvPr/>
        </p:nvSpPr>
        <p:spPr>
          <a:xfrm>
            <a:off x="7391400" y="5105400"/>
            <a:ext cx="681725" cy="646331"/>
          </a:xfrm>
          <a:prstGeom prst="rect">
            <a:avLst/>
          </a:prstGeom>
          <a:noFill/>
        </p:spPr>
        <p:txBody>
          <a:bodyPr wrap="none" rtlCol="0">
            <a:spAutoFit/>
          </a:bodyPr>
          <a:lstStyle/>
          <a:p>
            <a:r>
              <a:rPr lang="en-US" b="1" dirty="0" smtClean="0"/>
              <a:t>DATA</a:t>
            </a:r>
          </a:p>
          <a:p>
            <a:endParaRPr lang="en-US" dirty="0"/>
          </a:p>
        </p:txBody>
      </p:sp>
      <p:sp>
        <p:nvSpPr>
          <p:cNvPr id="47" name="TextBox 46"/>
          <p:cNvSpPr txBox="1"/>
          <p:nvPr/>
        </p:nvSpPr>
        <p:spPr>
          <a:xfrm>
            <a:off x="4572000" y="2133600"/>
            <a:ext cx="1447800" cy="369332"/>
          </a:xfrm>
          <a:prstGeom prst="rect">
            <a:avLst/>
          </a:prstGeom>
          <a:noFill/>
        </p:spPr>
        <p:txBody>
          <a:bodyPr wrap="square" rtlCol="0">
            <a:spAutoFit/>
          </a:bodyPr>
          <a:lstStyle/>
          <a:p>
            <a:r>
              <a:rPr lang="en-US" b="1" dirty="0" smtClean="0"/>
              <a:t>Query</a:t>
            </a:r>
            <a:endParaRPr lang="en-US" b="1" dirty="0"/>
          </a:p>
        </p:txBody>
      </p:sp>
      <p:sp>
        <p:nvSpPr>
          <p:cNvPr id="50" name="TextBox 49"/>
          <p:cNvSpPr txBox="1"/>
          <p:nvPr/>
        </p:nvSpPr>
        <p:spPr>
          <a:xfrm>
            <a:off x="685800" y="2667000"/>
            <a:ext cx="2209800" cy="646331"/>
          </a:xfrm>
          <a:prstGeom prst="rect">
            <a:avLst/>
          </a:prstGeom>
          <a:noFill/>
        </p:spPr>
        <p:txBody>
          <a:bodyPr wrap="square" rtlCol="0">
            <a:spAutoFit/>
          </a:bodyPr>
          <a:lstStyle/>
          <a:p>
            <a:r>
              <a:rPr lang="en-US" b="1" dirty="0" smtClean="0"/>
              <a:t>Database Partition</a:t>
            </a:r>
          </a:p>
          <a:p>
            <a:endParaRPr lang="en-US" dirty="0"/>
          </a:p>
        </p:txBody>
      </p:sp>
      <p:sp>
        <p:nvSpPr>
          <p:cNvPr id="51" name="TextBox 50"/>
          <p:cNvSpPr txBox="1"/>
          <p:nvPr/>
        </p:nvSpPr>
        <p:spPr>
          <a:xfrm>
            <a:off x="3429000" y="2743200"/>
            <a:ext cx="1981200" cy="369332"/>
          </a:xfrm>
          <a:prstGeom prst="rect">
            <a:avLst/>
          </a:prstGeom>
          <a:noFill/>
        </p:spPr>
        <p:txBody>
          <a:bodyPr wrap="square" rtlCol="0">
            <a:spAutoFit/>
          </a:bodyPr>
          <a:lstStyle/>
          <a:p>
            <a:r>
              <a:rPr lang="en-US" b="1" dirty="0" smtClean="0"/>
              <a:t>Database Partition</a:t>
            </a:r>
            <a:endParaRPr lang="en-US" b="1" dirty="0"/>
          </a:p>
        </p:txBody>
      </p:sp>
      <p:sp>
        <p:nvSpPr>
          <p:cNvPr id="53" name="TextBox 52"/>
          <p:cNvSpPr txBox="1"/>
          <p:nvPr/>
        </p:nvSpPr>
        <p:spPr>
          <a:xfrm>
            <a:off x="6477000" y="2667000"/>
            <a:ext cx="2057400" cy="646331"/>
          </a:xfrm>
          <a:prstGeom prst="rect">
            <a:avLst/>
          </a:prstGeom>
          <a:noFill/>
        </p:spPr>
        <p:txBody>
          <a:bodyPr wrap="square" rtlCol="0">
            <a:spAutoFit/>
          </a:bodyPr>
          <a:lstStyle/>
          <a:p>
            <a:r>
              <a:rPr lang="en-US" b="1" dirty="0" smtClean="0"/>
              <a:t>Database Partition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0-#ppt_w/2"/>
                                          </p:val>
                                        </p:tav>
                                        <p:tav tm="100000">
                                          <p:val>
                                            <p:strVal val="#ppt_x"/>
                                          </p:val>
                                        </p:tav>
                                      </p:tavLst>
                                    </p:anim>
                                    <p:anim calcmode="lin" valueType="num">
                                      <p:cBhvr additive="base">
                                        <p:cTn id="3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0-#ppt_w/2"/>
                                          </p:val>
                                        </p:tav>
                                        <p:tav tm="100000">
                                          <p:val>
                                            <p:strVal val="#ppt_x"/>
                                          </p:val>
                                        </p:tav>
                                      </p:tavLst>
                                    </p:anim>
                                    <p:anim calcmode="lin" valueType="num">
                                      <p:cBhvr additive="base">
                                        <p:cTn id="4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0-#ppt_w/2"/>
                                          </p:val>
                                        </p:tav>
                                        <p:tav tm="100000">
                                          <p:val>
                                            <p:strVal val="#ppt_x"/>
                                          </p:val>
                                        </p:tav>
                                      </p:tavLst>
                                    </p:anim>
                                    <p:anim calcmode="lin" valueType="num">
                                      <p:cBhvr additive="base">
                                        <p:cTn id="5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0-#ppt_w/2"/>
                                          </p:val>
                                        </p:tav>
                                        <p:tav tm="100000">
                                          <p:val>
                                            <p:strVal val="#ppt_x"/>
                                          </p:val>
                                        </p:tav>
                                      </p:tavLst>
                                    </p:anim>
                                    <p:anim calcmode="lin" valueType="num">
                                      <p:cBhvr additive="base">
                                        <p:cTn id="7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0-#ppt_w/2"/>
                                          </p:val>
                                        </p:tav>
                                        <p:tav tm="100000">
                                          <p:val>
                                            <p:strVal val="#ppt_x"/>
                                          </p:val>
                                        </p:tav>
                                      </p:tavLst>
                                    </p:anim>
                                    <p:anim calcmode="lin" valueType="num">
                                      <p:cBhvr additive="base">
                                        <p:cTn id="8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0-#ppt_w/2"/>
                                          </p:val>
                                        </p:tav>
                                        <p:tav tm="100000">
                                          <p:val>
                                            <p:strVal val="#ppt_x"/>
                                          </p:val>
                                        </p:tav>
                                      </p:tavLst>
                                    </p:anim>
                                    <p:anim calcmode="lin" valueType="num">
                                      <p:cBhvr additive="base">
                                        <p:cTn id="8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0-#ppt_w/2"/>
                                          </p:val>
                                        </p:tav>
                                        <p:tav tm="100000">
                                          <p:val>
                                            <p:strVal val="#ppt_x"/>
                                          </p:val>
                                        </p:tav>
                                      </p:tavLst>
                                    </p:anim>
                                    <p:anim calcmode="lin" valueType="num">
                                      <p:cBhvr additive="base">
                                        <p:cTn id="9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0-#ppt_w/2"/>
                                          </p:val>
                                        </p:tav>
                                        <p:tav tm="100000">
                                          <p:val>
                                            <p:strVal val="#ppt_x"/>
                                          </p:val>
                                        </p:tav>
                                      </p:tavLst>
                                    </p:anim>
                                    <p:anim calcmode="lin" valueType="num">
                                      <p:cBhvr additive="base">
                                        <p:cTn id="9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0-#ppt_w/2"/>
                                          </p:val>
                                        </p:tav>
                                        <p:tav tm="100000">
                                          <p:val>
                                            <p:strVal val="#ppt_x"/>
                                          </p:val>
                                        </p:tav>
                                      </p:tavLst>
                                    </p:anim>
                                    <p:anim calcmode="lin" valueType="num">
                                      <p:cBhvr additive="base">
                                        <p:cTn id="10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
                                        </p:tgtEl>
                                        <p:attrNameLst>
                                          <p:attrName>style.visibility</p:attrName>
                                        </p:attrNameLst>
                                      </p:cBhvr>
                                      <p:to>
                                        <p:strVal val="visible"/>
                                      </p:to>
                                    </p:set>
                                    <p:anim calcmode="lin" valueType="num">
                                      <p:cBhvr additive="base">
                                        <p:cTn id="109" dur="500" fill="hold"/>
                                        <p:tgtEl>
                                          <p:spTgt spid="11"/>
                                        </p:tgtEl>
                                        <p:attrNameLst>
                                          <p:attrName>ppt_x</p:attrName>
                                        </p:attrNameLst>
                                      </p:cBhvr>
                                      <p:tavLst>
                                        <p:tav tm="0">
                                          <p:val>
                                            <p:strVal val="0-#ppt_w/2"/>
                                          </p:val>
                                        </p:tav>
                                        <p:tav tm="100000">
                                          <p:val>
                                            <p:strVal val="#ppt_x"/>
                                          </p:val>
                                        </p:tav>
                                      </p:tavLst>
                                    </p:anim>
                                    <p:anim calcmode="lin" valueType="num">
                                      <p:cBhvr additive="base">
                                        <p:cTn id="11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0-#ppt_w/2"/>
                                          </p:val>
                                        </p:tav>
                                        <p:tav tm="100000">
                                          <p:val>
                                            <p:strVal val="#ppt_x"/>
                                          </p:val>
                                        </p:tav>
                                      </p:tavLst>
                                    </p:anim>
                                    <p:anim calcmode="lin" valueType="num">
                                      <p:cBhvr additive="base">
                                        <p:cTn id="1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additive="base">
                                        <p:cTn id="121" dur="500" fill="hold"/>
                                        <p:tgtEl>
                                          <p:spTgt spid="22"/>
                                        </p:tgtEl>
                                        <p:attrNameLst>
                                          <p:attrName>ppt_x</p:attrName>
                                        </p:attrNameLst>
                                      </p:cBhvr>
                                      <p:tavLst>
                                        <p:tav tm="0">
                                          <p:val>
                                            <p:strVal val="0-#ppt_w/2"/>
                                          </p:val>
                                        </p:tav>
                                        <p:tav tm="100000">
                                          <p:val>
                                            <p:strVal val="#ppt_x"/>
                                          </p:val>
                                        </p:tav>
                                      </p:tavLst>
                                    </p:anim>
                                    <p:anim calcmode="lin" valueType="num">
                                      <p:cBhvr additive="base">
                                        <p:cTn id="1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7"/>
                                        </p:tgtEl>
                                        <p:attrNameLst>
                                          <p:attrName>style.visibility</p:attrName>
                                        </p:attrNameLst>
                                      </p:cBhvr>
                                      <p:to>
                                        <p:strVal val="visible"/>
                                      </p:to>
                                    </p:set>
                                    <p:anim calcmode="lin" valueType="num">
                                      <p:cBhvr additive="base">
                                        <p:cTn id="127" dur="500" fill="hold"/>
                                        <p:tgtEl>
                                          <p:spTgt spid="17"/>
                                        </p:tgtEl>
                                        <p:attrNameLst>
                                          <p:attrName>ppt_x</p:attrName>
                                        </p:attrNameLst>
                                      </p:cBhvr>
                                      <p:tavLst>
                                        <p:tav tm="0">
                                          <p:val>
                                            <p:strVal val="0-#ppt_w/2"/>
                                          </p:val>
                                        </p:tav>
                                        <p:tav tm="100000">
                                          <p:val>
                                            <p:strVal val="#ppt_x"/>
                                          </p:val>
                                        </p:tav>
                                      </p:tavLst>
                                    </p:anim>
                                    <p:anim calcmode="lin" valueType="num">
                                      <p:cBhvr additive="base">
                                        <p:cTn id="1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45"/>
                                        </p:tgtEl>
                                        <p:attrNameLst>
                                          <p:attrName>style.visibility</p:attrName>
                                        </p:attrNameLst>
                                      </p:cBhvr>
                                      <p:to>
                                        <p:strVal val="visible"/>
                                      </p:to>
                                    </p:set>
                                    <p:anim calcmode="lin" valueType="num">
                                      <p:cBhvr additive="base">
                                        <p:cTn id="133" dur="500" fill="hold"/>
                                        <p:tgtEl>
                                          <p:spTgt spid="45"/>
                                        </p:tgtEl>
                                        <p:attrNameLst>
                                          <p:attrName>ppt_x</p:attrName>
                                        </p:attrNameLst>
                                      </p:cBhvr>
                                      <p:tavLst>
                                        <p:tav tm="0">
                                          <p:val>
                                            <p:strVal val="0-#ppt_w/2"/>
                                          </p:val>
                                        </p:tav>
                                        <p:tav tm="100000">
                                          <p:val>
                                            <p:strVal val="#ppt_x"/>
                                          </p:val>
                                        </p:tav>
                                      </p:tavLst>
                                    </p:anim>
                                    <p:anim calcmode="lin" valueType="num">
                                      <p:cBhvr additive="base">
                                        <p:cTn id="13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7"/>
                                        </p:tgtEl>
                                        <p:attrNameLst>
                                          <p:attrName>style.visibility</p:attrName>
                                        </p:attrNameLst>
                                      </p:cBhvr>
                                      <p:to>
                                        <p:strVal val="visible"/>
                                      </p:to>
                                    </p:set>
                                    <p:anim calcmode="lin" valueType="num">
                                      <p:cBhvr additive="base">
                                        <p:cTn id="139" dur="500" fill="hold"/>
                                        <p:tgtEl>
                                          <p:spTgt spid="7"/>
                                        </p:tgtEl>
                                        <p:attrNameLst>
                                          <p:attrName>ppt_x</p:attrName>
                                        </p:attrNameLst>
                                      </p:cBhvr>
                                      <p:tavLst>
                                        <p:tav tm="0">
                                          <p:val>
                                            <p:strVal val="0-#ppt_w/2"/>
                                          </p:val>
                                        </p:tav>
                                        <p:tav tm="100000">
                                          <p:val>
                                            <p:strVal val="#ppt_x"/>
                                          </p:val>
                                        </p:tav>
                                      </p:tavLst>
                                    </p:anim>
                                    <p:anim calcmode="lin" valueType="num">
                                      <p:cBhvr additive="base">
                                        <p:cTn id="1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8"/>
                                        </p:tgtEl>
                                        <p:attrNameLst>
                                          <p:attrName>style.visibility</p:attrName>
                                        </p:attrNameLst>
                                      </p:cBhvr>
                                      <p:to>
                                        <p:strVal val="visible"/>
                                      </p:to>
                                    </p:set>
                                    <p:anim calcmode="lin" valueType="num">
                                      <p:cBhvr additive="base">
                                        <p:cTn id="145" dur="500" fill="hold"/>
                                        <p:tgtEl>
                                          <p:spTgt spid="8"/>
                                        </p:tgtEl>
                                        <p:attrNameLst>
                                          <p:attrName>ppt_x</p:attrName>
                                        </p:attrNameLst>
                                      </p:cBhvr>
                                      <p:tavLst>
                                        <p:tav tm="0">
                                          <p:val>
                                            <p:strVal val="0-#ppt_w/2"/>
                                          </p:val>
                                        </p:tav>
                                        <p:tav tm="100000">
                                          <p:val>
                                            <p:strVal val="#ppt_x"/>
                                          </p:val>
                                        </p:tav>
                                      </p:tavLst>
                                    </p:anim>
                                    <p:anim calcmode="lin" valueType="num">
                                      <p:cBhvr additive="base">
                                        <p:cTn id="14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12"/>
                                        </p:tgtEl>
                                        <p:attrNameLst>
                                          <p:attrName>style.visibility</p:attrName>
                                        </p:attrNameLst>
                                      </p:cBhvr>
                                      <p:to>
                                        <p:strVal val="visible"/>
                                      </p:to>
                                    </p:set>
                                    <p:anim calcmode="lin" valueType="num">
                                      <p:cBhvr additive="base">
                                        <p:cTn id="151" dur="500" fill="hold"/>
                                        <p:tgtEl>
                                          <p:spTgt spid="12"/>
                                        </p:tgtEl>
                                        <p:attrNameLst>
                                          <p:attrName>ppt_x</p:attrName>
                                        </p:attrNameLst>
                                      </p:cBhvr>
                                      <p:tavLst>
                                        <p:tav tm="0">
                                          <p:val>
                                            <p:strVal val="0-#ppt_w/2"/>
                                          </p:val>
                                        </p:tav>
                                        <p:tav tm="100000">
                                          <p:val>
                                            <p:strVal val="#ppt_x"/>
                                          </p:val>
                                        </p:tav>
                                      </p:tavLst>
                                    </p:anim>
                                    <p:anim calcmode="lin" valueType="num">
                                      <p:cBhvr additive="base">
                                        <p:cTn id="15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5"/>
                                        </p:tgtEl>
                                        <p:attrNameLst>
                                          <p:attrName>style.visibility</p:attrName>
                                        </p:attrNameLst>
                                      </p:cBhvr>
                                      <p:to>
                                        <p:strVal val="visible"/>
                                      </p:to>
                                    </p:set>
                                    <p:anim calcmode="lin" valueType="num">
                                      <p:cBhvr additive="base">
                                        <p:cTn id="157" dur="500" fill="hold"/>
                                        <p:tgtEl>
                                          <p:spTgt spid="15"/>
                                        </p:tgtEl>
                                        <p:attrNameLst>
                                          <p:attrName>ppt_x</p:attrName>
                                        </p:attrNameLst>
                                      </p:cBhvr>
                                      <p:tavLst>
                                        <p:tav tm="0">
                                          <p:val>
                                            <p:strVal val="0-#ppt_w/2"/>
                                          </p:val>
                                        </p:tav>
                                        <p:tav tm="100000">
                                          <p:val>
                                            <p:strVal val="#ppt_x"/>
                                          </p:val>
                                        </p:tav>
                                      </p:tavLst>
                                    </p:anim>
                                    <p:anim calcmode="lin" valueType="num">
                                      <p:cBhvr additive="base">
                                        <p:cTn id="1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26"/>
                                        </p:tgtEl>
                                        <p:attrNameLst>
                                          <p:attrName>style.visibility</p:attrName>
                                        </p:attrNameLst>
                                      </p:cBhvr>
                                      <p:to>
                                        <p:strVal val="visible"/>
                                      </p:to>
                                    </p:set>
                                    <p:anim calcmode="lin" valueType="num">
                                      <p:cBhvr additive="base">
                                        <p:cTn id="163" dur="500" fill="hold"/>
                                        <p:tgtEl>
                                          <p:spTgt spid="26"/>
                                        </p:tgtEl>
                                        <p:attrNameLst>
                                          <p:attrName>ppt_x</p:attrName>
                                        </p:attrNameLst>
                                      </p:cBhvr>
                                      <p:tavLst>
                                        <p:tav tm="0">
                                          <p:val>
                                            <p:strVal val="0-#ppt_w/2"/>
                                          </p:val>
                                        </p:tav>
                                        <p:tav tm="100000">
                                          <p:val>
                                            <p:strVal val="#ppt_x"/>
                                          </p:val>
                                        </p:tav>
                                      </p:tavLst>
                                    </p:anim>
                                    <p:anim calcmode="lin" valueType="num">
                                      <p:cBhvr additive="base">
                                        <p:cTn id="16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8"/>
                                        </p:tgtEl>
                                        <p:attrNameLst>
                                          <p:attrName>style.visibility</p:attrName>
                                        </p:attrNameLst>
                                      </p:cBhvr>
                                      <p:to>
                                        <p:strVal val="visible"/>
                                      </p:to>
                                    </p:set>
                                    <p:anim calcmode="lin" valueType="num">
                                      <p:cBhvr additive="base">
                                        <p:cTn id="169" dur="500" fill="hold"/>
                                        <p:tgtEl>
                                          <p:spTgt spid="18"/>
                                        </p:tgtEl>
                                        <p:attrNameLst>
                                          <p:attrName>ppt_x</p:attrName>
                                        </p:attrNameLst>
                                      </p:cBhvr>
                                      <p:tavLst>
                                        <p:tav tm="0">
                                          <p:val>
                                            <p:strVal val="0-#ppt_w/2"/>
                                          </p:val>
                                        </p:tav>
                                        <p:tav tm="100000">
                                          <p:val>
                                            <p:strVal val="#ppt_x"/>
                                          </p:val>
                                        </p:tav>
                                      </p:tavLst>
                                    </p:anim>
                                    <p:anim calcmode="lin" valueType="num">
                                      <p:cBhvr additive="base">
                                        <p:cTn id="17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46"/>
                                        </p:tgtEl>
                                        <p:attrNameLst>
                                          <p:attrName>style.visibility</p:attrName>
                                        </p:attrNameLst>
                                      </p:cBhvr>
                                      <p:to>
                                        <p:strVal val="visible"/>
                                      </p:to>
                                    </p:set>
                                    <p:anim calcmode="lin" valueType="num">
                                      <p:cBhvr additive="base">
                                        <p:cTn id="175" dur="500" fill="hold"/>
                                        <p:tgtEl>
                                          <p:spTgt spid="46"/>
                                        </p:tgtEl>
                                        <p:attrNameLst>
                                          <p:attrName>ppt_x</p:attrName>
                                        </p:attrNameLst>
                                      </p:cBhvr>
                                      <p:tavLst>
                                        <p:tav tm="0">
                                          <p:val>
                                            <p:strVal val="0-#ppt_w/2"/>
                                          </p:val>
                                        </p:tav>
                                        <p:tav tm="100000">
                                          <p:val>
                                            <p:strVal val="#ppt_x"/>
                                          </p:val>
                                        </p:tav>
                                      </p:tavLst>
                                    </p:anim>
                                    <p:anim calcmode="lin" valueType="num">
                                      <p:cBhvr additive="base">
                                        <p:cTn id="17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47"/>
                                        </p:tgtEl>
                                        <p:attrNameLst>
                                          <p:attrName>style.visibility</p:attrName>
                                        </p:attrNameLst>
                                      </p:cBhvr>
                                      <p:to>
                                        <p:strVal val="visible"/>
                                      </p:to>
                                    </p:set>
                                    <p:anim calcmode="lin" valueType="num">
                                      <p:cBhvr additive="base">
                                        <p:cTn id="181" dur="500" fill="hold"/>
                                        <p:tgtEl>
                                          <p:spTgt spid="47"/>
                                        </p:tgtEl>
                                        <p:attrNameLst>
                                          <p:attrName>ppt_x</p:attrName>
                                        </p:attrNameLst>
                                      </p:cBhvr>
                                      <p:tavLst>
                                        <p:tav tm="0">
                                          <p:val>
                                            <p:strVal val="0-#ppt_w/2"/>
                                          </p:val>
                                        </p:tav>
                                        <p:tav tm="100000">
                                          <p:val>
                                            <p:strVal val="#ppt_x"/>
                                          </p:val>
                                        </p:tav>
                                      </p:tavLst>
                                    </p:anim>
                                    <p:anim calcmode="lin" valueType="num">
                                      <p:cBhvr additive="base">
                                        <p:cTn id="182"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2" grpId="0"/>
      <p:bldP spid="45" grpId="0"/>
      <p:bldP spid="46" grpId="0"/>
      <p:bldP spid="47" grpId="0"/>
      <p:bldP spid="50" grpId="0"/>
      <p:bldP spid="51"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6553200"/>
          </a:xfrm>
        </p:spPr>
        <p:txBody>
          <a:bodyPr>
            <a:normAutofit/>
          </a:bodyPr>
          <a:lstStyle/>
          <a:p>
            <a:pPr>
              <a:buNone/>
            </a:pPr>
            <a:r>
              <a:rPr lang="en-US" sz="2200" b="1" dirty="0" smtClean="0"/>
              <a:t>Simultaneous inter partition and intra partition parallelism:</a:t>
            </a:r>
          </a:p>
          <a:p>
            <a:pPr>
              <a:buNone/>
            </a:pPr>
            <a:endParaRPr lang="en-US" sz="2200" dirty="0"/>
          </a:p>
        </p:txBody>
      </p:sp>
      <p:sp>
        <p:nvSpPr>
          <p:cNvPr id="6" name="TextBox 5"/>
          <p:cNvSpPr txBox="1"/>
          <p:nvPr/>
        </p:nvSpPr>
        <p:spPr>
          <a:xfrm>
            <a:off x="3048000" y="533400"/>
            <a:ext cx="2286000" cy="646331"/>
          </a:xfrm>
          <a:prstGeom prst="rect">
            <a:avLst/>
          </a:prstGeom>
          <a:noFill/>
        </p:spPr>
        <p:txBody>
          <a:bodyPr wrap="square" rtlCol="0">
            <a:spAutoFit/>
          </a:bodyPr>
          <a:lstStyle/>
          <a:p>
            <a:pPr algn="ctr"/>
            <a:endParaRPr lang="en-US" dirty="0" smtClean="0"/>
          </a:p>
          <a:p>
            <a:pPr algn="ctr"/>
            <a:r>
              <a:rPr lang="en-US" b="1" dirty="0" smtClean="0"/>
              <a:t>SELECT…….FROM</a:t>
            </a:r>
            <a:endParaRPr lang="en-US" b="1" dirty="0"/>
          </a:p>
        </p:txBody>
      </p:sp>
      <p:sp>
        <p:nvSpPr>
          <p:cNvPr id="7" name="Rectangle 6"/>
          <p:cNvSpPr/>
          <p:nvPr/>
        </p:nvSpPr>
        <p:spPr>
          <a:xfrm>
            <a:off x="2667000" y="609600"/>
            <a:ext cx="3352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33400" y="1905000"/>
            <a:ext cx="2895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638800" y="1905000"/>
            <a:ext cx="2819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62000" y="1828800"/>
            <a:ext cx="2286000" cy="646331"/>
          </a:xfrm>
          <a:prstGeom prst="rect">
            <a:avLst/>
          </a:prstGeom>
          <a:noFill/>
        </p:spPr>
        <p:txBody>
          <a:bodyPr wrap="square" rtlCol="0">
            <a:spAutoFit/>
          </a:bodyPr>
          <a:lstStyle/>
          <a:p>
            <a:pPr algn="ctr"/>
            <a:endParaRPr lang="en-US" dirty="0" smtClean="0"/>
          </a:p>
          <a:p>
            <a:pPr algn="ctr"/>
            <a:r>
              <a:rPr lang="en-US" b="1" dirty="0" smtClean="0"/>
              <a:t>SELECT…….FROM</a:t>
            </a:r>
            <a:endParaRPr lang="en-US" b="1" dirty="0"/>
          </a:p>
        </p:txBody>
      </p:sp>
      <p:sp>
        <p:nvSpPr>
          <p:cNvPr id="11" name="TextBox 10"/>
          <p:cNvSpPr txBox="1"/>
          <p:nvPr/>
        </p:nvSpPr>
        <p:spPr>
          <a:xfrm>
            <a:off x="5943600" y="1828800"/>
            <a:ext cx="2286000" cy="646331"/>
          </a:xfrm>
          <a:prstGeom prst="rect">
            <a:avLst/>
          </a:prstGeom>
          <a:noFill/>
        </p:spPr>
        <p:txBody>
          <a:bodyPr wrap="square" rtlCol="0">
            <a:spAutoFit/>
          </a:bodyPr>
          <a:lstStyle/>
          <a:p>
            <a:pPr algn="ctr"/>
            <a:endParaRPr lang="en-US" dirty="0" smtClean="0"/>
          </a:p>
          <a:p>
            <a:pPr algn="ctr"/>
            <a:r>
              <a:rPr lang="en-US" b="1" dirty="0" smtClean="0"/>
              <a:t>SELECT…….FROM</a:t>
            </a:r>
            <a:endParaRPr lang="en-US" b="1" dirty="0"/>
          </a:p>
        </p:txBody>
      </p:sp>
      <p:sp>
        <p:nvSpPr>
          <p:cNvPr id="15" name="Rectangle 14"/>
          <p:cNvSpPr/>
          <p:nvPr/>
        </p:nvSpPr>
        <p:spPr>
          <a:xfrm>
            <a:off x="304800" y="3342739"/>
            <a:ext cx="3429000" cy="33628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28430" y="3977241"/>
            <a:ext cx="3019011" cy="177660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295400" y="6007648"/>
            <a:ext cx="1171161" cy="571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752061" y="4421393"/>
            <a:ext cx="633620" cy="634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721126" y="4484843"/>
            <a:ext cx="633620" cy="634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90191" y="4421393"/>
            <a:ext cx="596348" cy="634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stCxn id="8" idx="2"/>
          </p:cNvCxnSpPr>
          <p:nvPr/>
        </p:nvCxnSpPr>
        <p:spPr>
          <a:xfrm flipH="1">
            <a:off x="1944757" y="2590800"/>
            <a:ext cx="36443" cy="19702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75691" y="3596540"/>
            <a:ext cx="20872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75691" y="3596540"/>
            <a:ext cx="0" cy="8248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62909" y="3596540"/>
            <a:ext cx="0" cy="8248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12963" y="5500046"/>
            <a:ext cx="20499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62909" y="5055895"/>
            <a:ext cx="0" cy="4441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12963" y="5055895"/>
            <a:ext cx="0" cy="4441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6084047"/>
            <a:ext cx="945537" cy="376574"/>
          </a:xfrm>
          <a:prstGeom prst="rect">
            <a:avLst/>
          </a:prstGeom>
          <a:noFill/>
        </p:spPr>
        <p:txBody>
          <a:bodyPr wrap="square" rtlCol="0">
            <a:spAutoFit/>
          </a:bodyPr>
          <a:lstStyle/>
          <a:p>
            <a:pPr algn="ctr"/>
            <a:r>
              <a:rPr lang="en-US" b="1" dirty="0" smtClean="0"/>
              <a:t>DATA</a:t>
            </a:r>
            <a:endParaRPr lang="en-US" b="1" dirty="0"/>
          </a:p>
        </p:txBody>
      </p:sp>
      <p:sp>
        <p:nvSpPr>
          <p:cNvPr id="29" name="TextBox 28"/>
          <p:cNvSpPr txBox="1"/>
          <p:nvPr/>
        </p:nvSpPr>
        <p:spPr>
          <a:xfrm>
            <a:off x="0" y="2895600"/>
            <a:ext cx="2286000" cy="369332"/>
          </a:xfrm>
          <a:prstGeom prst="rect">
            <a:avLst/>
          </a:prstGeom>
          <a:noFill/>
        </p:spPr>
        <p:txBody>
          <a:bodyPr wrap="square" rtlCol="0">
            <a:spAutoFit/>
          </a:bodyPr>
          <a:lstStyle/>
          <a:p>
            <a:r>
              <a:rPr lang="en-US" b="1" dirty="0" smtClean="0"/>
              <a:t>Database Partition</a:t>
            </a:r>
            <a:endParaRPr lang="en-US" b="1" dirty="0"/>
          </a:p>
        </p:txBody>
      </p:sp>
      <p:cxnSp>
        <p:nvCxnSpPr>
          <p:cNvPr id="31" name="Straight Arrow Connector 30"/>
          <p:cNvCxnSpPr/>
          <p:nvPr/>
        </p:nvCxnSpPr>
        <p:spPr>
          <a:xfrm flipH="1">
            <a:off x="1905000" y="5105400"/>
            <a:ext cx="56736" cy="9004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029200" y="3482340"/>
            <a:ext cx="3657600" cy="3147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334000" y="4038600"/>
            <a:ext cx="3058767" cy="14325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6400800" y="5867400"/>
            <a:ext cx="892865" cy="460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5516217" y="4352108"/>
            <a:ext cx="689941" cy="511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571422" y="4403271"/>
            <a:ext cx="689941" cy="511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7626626" y="4352108"/>
            <a:ext cx="649357" cy="511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p:nvPr/>
        </p:nvCxnSpPr>
        <p:spPr>
          <a:xfrm>
            <a:off x="6858000" y="2514600"/>
            <a:ext cx="0" cy="18124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59726" y="3686991"/>
            <a:ext cx="22727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759726" y="3686991"/>
            <a:ext cx="0" cy="6651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032474" y="3686991"/>
            <a:ext cx="0" cy="6651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00311" y="5221877"/>
            <a:ext cx="22321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032474" y="4863737"/>
            <a:ext cx="0" cy="3581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800311" y="4863737"/>
            <a:ext cx="0" cy="3581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400800" y="5943600"/>
            <a:ext cx="914400" cy="369332"/>
          </a:xfrm>
          <a:prstGeom prst="rect">
            <a:avLst/>
          </a:prstGeom>
          <a:noFill/>
        </p:spPr>
        <p:txBody>
          <a:bodyPr wrap="square" rtlCol="0">
            <a:spAutoFit/>
          </a:bodyPr>
          <a:lstStyle/>
          <a:p>
            <a:pPr algn="ctr"/>
            <a:r>
              <a:rPr lang="en-US" b="1" dirty="0" smtClean="0"/>
              <a:t>DATA</a:t>
            </a:r>
            <a:endParaRPr lang="en-US" b="1" dirty="0"/>
          </a:p>
        </p:txBody>
      </p:sp>
      <p:sp>
        <p:nvSpPr>
          <p:cNvPr id="58" name="TextBox 57"/>
          <p:cNvSpPr txBox="1"/>
          <p:nvPr/>
        </p:nvSpPr>
        <p:spPr>
          <a:xfrm>
            <a:off x="4648200" y="2895600"/>
            <a:ext cx="2286000" cy="369332"/>
          </a:xfrm>
          <a:prstGeom prst="rect">
            <a:avLst/>
          </a:prstGeom>
          <a:noFill/>
        </p:spPr>
        <p:txBody>
          <a:bodyPr wrap="square" rtlCol="0">
            <a:spAutoFit/>
          </a:bodyPr>
          <a:lstStyle/>
          <a:p>
            <a:r>
              <a:rPr lang="en-US" b="1" dirty="0" smtClean="0"/>
              <a:t>Database Partition</a:t>
            </a:r>
            <a:endParaRPr lang="en-US" b="1" dirty="0"/>
          </a:p>
        </p:txBody>
      </p:sp>
      <p:cxnSp>
        <p:nvCxnSpPr>
          <p:cNvPr id="65" name="Straight Connector 64"/>
          <p:cNvCxnSpPr/>
          <p:nvPr/>
        </p:nvCxnSpPr>
        <p:spPr>
          <a:xfrm>
            <a:off x="1981200" y="1600200"/>
            <a:ext cx="556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 idx="2"/>
          </p:cNvCxnSpPr>
          <p:nvPr/>
        </p:nvCxnSpPr>
        <p:spPr>
          <a:xfrm>
            <a:off x="4343400" y="1295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981200" y="160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543800" y="1600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495800" y="1295400"/>
            <a:ext cx="773994" cy="369332"/>
          </a:xfrm>
          <a:prstGeom prst="rect">
            <a:avLst/>
          </a:prstGeom>
          <a:noFill/>
        </p:spPr>
        <p:txBody>
          <a:bodyPr wrap="none" rtlCol="0">
            <a:spAutoFit/>
          </a:bodyPr>
          <a:lstStyle/>
          <a:p>
            <a:r>
              <a:rPr lang="en-US" b="1" dirty="0" smtClean="0"/>
              <a:t>Query</a:t>
            </a:r>
            <a:endParaRPr lang="en-US" b="1" dirty="0"/>
          </a:p>
        </p:txBody>
      </p:sp>
      <p:cxnSp>
        <p:nvCxnSpPr>
          <p:cNvPr id="81" name="Straight Arrow Connector 80"/>
          <p:cNvCxnSpPr>
            <a:endCxn id="46" idx="0"/>
          </p:cNvCxnSpPr>
          <p:nvPr/>
        </p:nvCxnSpPr>
        <p:spPr>
          <a:xfrm flipH="1">
            <a:off x="6847233" y="4876800"/>
            <a:ext cx="67503"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324600"/>
          </a:xfrm>
        </p:spPr>
        <p:txBody>
          <a:bodyPr>
            <a:normAutofit fontScale="92500" lnSpcReduction="20000"/>
          </a:bodyPr>
          <a:lstStyle/>
          <a:p>
            <a:pPr marL="0" algn="just">
              <a:lnSpc>
                <a:spcPct val="160000"/>
              </a:lnSpc>
              <a:spcBef>
                <a:spcPts val="0"/>
              </a:spcBef>
              <a:buNone/>
            </a:pPr>
            <a:r>
              <a:rPr lang="en-IN" sz="2200" b="1" dirty="0" smtClean="0"/>
              <a:t>DISTRIBUTED DATABASE:</a:t>
            </a:r>
          </a:p>
          <a:p>
            <a:pPr marL="0" lvl="1" algn="just">
              <a:lnSpc>
                <a:spcPct val="160000"/>
              </a:lnSpc>
              <a:spcBef>
                <a:spcPts val="0"/>
              </a:spcBef>
              <a:buFont typeface="+mj-lt"/>
              <a:buAutoNum type="arabicPeriod"/>
            </a:pPr>
            <a:r>
              <a:rPr lang="en-IN" sz="1900" dirty="0" smtClean="0"/>
              <a:t>A logically interrelated collection of shared data (and a description of this data), physically distributed over a computer network.</a:t>
            </a:r>
          </a:p>
          <a:p>
            <a:pPr marL="0" algn="just">
              <a:lnSpc>
                <a:spcPct val="160000"/>
              </a:lnSpc>
              <a:spcBef>
                <a:spcPts val="0"/>
              </a:spcBef>
              <a:buNone/>
            </a:pPr>
            <a:r>
              <a:rPr lang="en-IN" sz="1800" b="1" dirty="0" smtClean="0"/>
              <a:t>DISTRIBUTED DBMS:</a:t>
            </a:r>
          </a:p>
          <a:p>
            <a:pPr marL="0" lvl="1" algn="just">
              <a:lnSpc>
                <a:spcPct val="160000"/>
              </a:lnSpc>
              <a:spcBef>
                <a:spcPts val="0"/>
              </a:spcBef>
              <a:buFont typeface="+mj-lt"/>
              <a:buAutoNum type="arabicPeriod"/>
            </a:pPr>
            <a:r>
              <a:rPr lang="en-IN" sz="1900" dirty="0" smtClean="0"/>
              <a:t>The software system that permits the management of distributed database and makes the distribution transparent to the user.</a:t>
            </a:r>
          </a:p>
          <a:p>
            <a:pPr marL="0" algn="just">
              <a:lnSpc>
                <a:spcPct val="160000"/>
              </a:lnSpc>
              <a:spcBef>
                <a:spcPts val="0"/>
              </a:spcBef>
              <a:buNone/>
            </a:pPr>
            <a:r>
              <a:rPr lang="en-IN" sz="2400" b="1" dirty="0" smtClean="0"/>
              <a:t>CONCEPTS:</a:t>
            </a:r>
          </a:p>
          <a:p>
            <a:pPr marL="0">
              <a:lnSpc>
                <a:spcPct val="160000"/>
              </a:lnSpc>
              <a:spcBef>
                <a:spcPts val="0"/>
              </a:spcBef>
              <a:buNone/>
            </a:pPr>
            <a:r>
              <a:rPr lang="en-IN" sz="1800" dirty="0" smtClean="0"/>
              <a:t>	</a:t>
            </a:r>
            <a:r>
              <a:rPr lang="en-IN" sz="1900" dirty="0" smtClean="0"/>
              <a:t>1. Collection of logically-related shared data.</a:t>
            </a:r>
          </a:p>
          <a:p>
            <a:pPr marL="0">
              <a:lnSpc>
                <a:spcPct val="160000"/>
              </a:lnSpc>
              <a:spcBef>
                <a:spcPts val="0"/>
              </a:spcBef>
              <a:buNone/>
            </a:pPr>
            <a:r>
              <a:rPr lang="en-IN" sz="1900" dirty="0" smtClean="0"/>
              <a:t>	2. Data split into fragments.</a:t>
            </a:r>
          </a:p>
          <a:p>
            <a:pPr marL="0">
              <a:lnSpc>
                <a:spcPct val="160000"/>
              </a:lnSpc>
              <a:spcBef>
                <a:spcPts val="0"/>
              </a:spcBef>
              <a:buNone/>
            </a:pPr>
            <a:r>
              <a:rPr lang="en-IN" sz="1900" dirty="0" smtClean="0"/>
              <a:t>	3. Fragments may be replicated.</a:t>
            </a:r>
          </a:p>
          <a:p>
            <a:pPr marL="0">
              <a:lnSpc>
                <a:spcPct val="160000"/>
              </a:lnSpc>
              <a:spcBef>
                <a:spcPts val="0"/>
              </a:spcBef>
              <a:buNone/>
            </a:pPr>
            <a:r>
              <a:rPr lang="en-IN" sz="1900" dirty="0" smtClean="0"/>
              <a:t>	4. Fragments/replicas allocated to sites.</a:t>
            </a:r>
          </a:p>
          <a:p>
            <a:pPr marL="0">
              <a:lnSpc>
                <a:spcPct val="160000"/>
              </a:lnSpc>
              <a:spcBef>
                <a:spcPts val="0"/>
              </a:spcBef>
              <a:buNone/>
            </a:pPr>
            <a:r>
              <a:rPr lang="en-IN" sz="1900" dirty="0" smtClean="0"/>
              <a:t>	5. Sites linked by a communications network.</a:t>
            </a:r>
          </a:p>
          <a:p>
            <a:pPr marL="0">
              <a:lnSpc>
                <a:spcPct val="160000"/>
              </a:lnSpc>
              <a:spcBef>
                <a:spcPts val="0"/>
              </a:spcBef>
              <a:buNone/>
            </a:pPr>
            <a:r>
              <a:rPr lang="en-IN" sz="1900" dirty="0" smtClean="0"/>
              <a:t>	6. Data at each site is under control of a DBMS.</a:t>
            </a:r>
          </a:p>
          <a:p>
            <a:pPr marL="0">
              <a:lnSpc>
                <a:spcPct val="160000"/>
              </a:lnSpc>
              <a:spcBef>
                <a:spcPts val="0"/>
              </a:spcBef>
              <a:buNone/>
            </a:pPr>
            <a:r>
              <a:rPr lang="en-IN" sz="1900" dirty="0" smtClean="0"/>
              <a:t>	7. DBMSs handle local applications autonomously.</a:t>
            </a:r>
          </a:p>
          <a:p>
            <a:pPr marL="0">
              <a:lnSpc>
                <a:spcPct val="160000"/>
              </a:lnSpc>
              <a:spcBef>
                <a:spcPts val="0"/>
              </a:spcBef>
              <a:buNone/>
            </a:pPr>
            <a:r>
              <a:rPr lang="en-IN" sz="1900" dirty="0" smtClean="0"/>
              <a:t>	8. Each DBMS participates in at least one global application.</a:t>
            </a:r>
            <a:endParaRPr lang="en-IN"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cstate="print"/>
          <a:srcRect/>
          <a:stretch>
            <a:fillRect/>
          </a:stretch>
        </p:blipFill>
        <p:spPr bwMode="auto">
          <a:xfrm>
            <a:off x="533400" y="4648200"/>
            <a:ext cx="1085850" cy="885825"/>
          </a:xfrm>
          <a:prstGeom prst="rect">
            <a:avLst/>
          </a:prstGeom>
          <a:noFill/>
          <a:ln w="9525">
            <a:noFill/>
            <a:miter lim="800000"/>
            <a:headEnd/>
            <a:tailEnd/>
          </a:ln>
          <a:effectLst/>
        </p:spPr>
      </p:pic>
      <p:pic>
        <p:nvPicPr>
          <p:cNvPr id="9" name="Picture 4"/>
          <p:cNvPicPr>
            <a:picLocks noChangeAspect="1" noChangeArrowheads="1"/>
          </p:cNvPicPr>
          <p:nvPr/>
        </p:nvPicPr>
        <p:blipFill>
          <a:blip r:embed="rId2" cstate="print"/>
          <a:srcRect/>
          <a:stretch>
            <a:fillRect/>
          </a:stretch>
        </p:blipFill>
        <p:spPr bwMode="auto">
          <a:xfrm>
            <a:off x="8058150" y="4114800"/>
            <a:ext cx="1085850" cy="885825"/>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cstate="print"/>
          <a:srcRect/>
          <a:stretch>
            <a:fillRect/>
          </a:stretch>
        </p:blipFill>
        <p:spPr bwMode="auto">
          <a:xfrm>
            <a:off x="3810000" y="990600"/>
            <a:ext cx="885825" cy="152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886200" y="4343400"/>
            <a:ext cx="876300" cy="1104900"/>
          </a:xfrm>
          <a:prstGeom prst="rect">
            <a:avLst/>
          </a:prstGeom>
          <a:noFill/>
          <a:ln w="9525">
            <a:noFill/>
            <a:miter lim="800000"/>
            <a:headEnd/>
            <a:tailEnd/>
          </a:ln>
          <a:effectLst/>
        </p:spPr>
      </p:pic>
      <p:pic>
        <p:nvPicPr>
          <p:cNvPr id="8" name="Picture 4"/>
          <p:cNvPicPr>
            <a:picLocks noChangeAspect="1" noChangeArrowheads="1"/>
          </p:cNvPicPr>
          <p:nvPr/>
        </p:nvPicPr>
        <p:blipFill>
          <a:blip r:embed="rId2" cstate="print"/>
          <a:srcRect/>
          <a:stretch>
            <a:fillRect/>
          </a:stretch>
        </p:blipFill>
        <p:spPr bwMode="auto">
          <a:xfrm>
            <a:off x="6172200" y="1143000"/>
            <a:ext cx="1085850" cy="8858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990600" y="2514600"/>
            <a:ext cx="819150" cy="2190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6858000" y="2438400"/>
            <a:ext cx="876300" cy="228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srcRect/>
          <a:stretch>
            <a:fillRect/>
          </a:stretch>
        </p:blipFill>
        <p:spPr bwMode="auto">
          <a:xfrm>
            <a:off x="3048000" y="2895600"/>
            <a:ext cx="2295525" cy="63817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srcRect/>
          <a:stretch>
            <a:fillRect/>
          </a:stretch>
        </p:blipFill>
        <p:spPr bwMode="auto">
          <a:xfrm>
            <a:off x="6705600" y="2667000"/>
            <a:ext cx="1019175" cy="1038225"/>
          </a:xfrm>
          <a:prstGeom prst="rect">
            <a:avLst/>
          </a:prstGeom>
          <a:noFill/>
          <a:ln w="9525">
            <a:noFill/>
            <a:miter lim="800000"/>
            <a:headEnd/>
            <a:tailEnd/>
          </a:ln>
          <a:effectLst/>
        </p:spPr>
      </p:pic>
      <p:pic>
        <p:nvPicPr>
          <p:cNvPr id="1035" name="Picture 11"/>
          <p:cNvPicPr>
            <a:picLocks noChangeAspect="1" noChangeArrowheads="1"/>
          </p:cNvPicPr>
          <p:nvPr/>
        </p:nvPicPr>
        <p:blipFill>
          <a:blip r:embed="rId9" cstate="print"/>
          <a:srcRect/>
          <a:stretch>
            <a:fillRect/>
          </a:stretch>
        </p:blipFill>
        <p:spPr bwMode="auto">
          <a:xfrm>
            <a:off x="914400" y="2819400"/>
            <a:ext cx="981075" cy="904875"/>
          </a:xfrm>
          <a:prstGeom prst="rect">
            <a:avLst/>
          </a:prstGeom>
          <a:noFill/>
          <a:ln w="9525">
            <a:noFill/>
            <a:miter lim="800000"/>
            <a:headEnd/>
            <a:tailEnd/>
          </a:ln>
          <a:effectLst/>
        </p:spPr>
      </p:pic>
      <p:pic>
        <p:nvPicPr>
          <p:cNvPr id="16" name="Picture 10"/>
          <p:cNvPicPr>
            <a:picLocks noChangeAspect="1" noChangeArrowheads="1"/>
          </p:cNvPicPr>
          <p:nvPr/>
        </p:nvPicPr>
        <p:blipFill>
          <a:blip r:embed="rId8" cstate="print"/>
          <a:srcRect/>
          <a:stretch>
            <a:fillRect/>
          </a:stretch>
        </p:blipFill>
        <p:spPr bwMode="auto">
          <a:xfrm>
            <a:off x="3657600" y="1143000"/>
            <a:ext cx="1019175" cy="1038225"/>
          </a:xfrm>
          <a:prstGeom prst="rect">
            <a:avLst/>
          </a:prstGeom>
          <a:noFill/>
          <a:ln w="9525">
            <a:noFill/>
            <a:miter lim="800000"/>
            <a:headEnd/>
            <a:tailEnd/>
          </a:ln>
          <a:effectLst/>
        </p:spPr>
      </p:pic>
      <p:cxnSp>
        <p:nvCxnSpPr>
          <p:cNvPr id="18" name="Straight Connector 17"/>
          <p:cNvCxnSpPr/>
          <p:nvPr/>
        </p:nvCxnSpPr>
        <p:spPr>
          <a:xfrm rot="16200000" flipH="1">
            <a:off x="3657599" y="2514599"/>
            <a:ext cx="990600" cy="76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029" idx="0"/>
          </p:cNvCxnSpPr>
          <p:nvPr/>
        </p:nvCxnSpPr>
        <p:spPr>
          <a:xfrm rot="16200000" flipH="1">
            <a:off x="3838575" y="3857624"/>
            <a:ext cx="914399" cy="57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3200400"/>
            <a:ext cx="1676400" cy="762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1828800" y="3276600"/>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028" idx="0"/>
          </p:cNvCxnSpPr>
          <p:nvPr/>
        </p:nvCxnSpPr>
        <p:spPr>
          <a:xfrm rot="5400000">
            <a:off x="652464" y="4081463"/>
            <a:ext cx="990599"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572000" y="1524000"/>
            <a:ext cx="1676400" cy="7619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7429500" y="3695699"/>
            <a:ext cx="685799" cy="60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anim calcmode="lin" valueType="num">
                                      <p:cBhvr additive="base">
                                        <p:cTn id="13" dur="500" fill="hold"/>
                                        <p:tgtEl>
                                          <p:spTgt spid="1032"/>
                                        </p:tgtEl>
                                        <p:attrNameLst>
                                          <p:attrName>ppt_x</p:attrName>
                                        </p:attrNameLst>
                                      </p:cBhvr>
                                      <p:tavLst>
                                        <p:tav tm="0">
                                          <p:val>
                                            <p:strVal val="0-#ppt_w/2"/>
                                          </p:val>
                                        </p:tav>
                                        <p:tav tm="100000">
                                          <p:val>
                                            <p:strVal val="#ppt_x"/>
                                          </p:val>
                                        </p:tav>
                                      </p:tavLst>
                                    </p:anim>
                                    <p:anim calcmode="lin" valueType="num">
                                      <p:cBhvr additive="base">
                                        <p:cTn id="14" dur="500" fill="hold"/>
                                        <p:tgtEl>
                                          <p:spTgt spid="10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 calcmode="lin" valueType="num">
                                      <p:cBhvr additive="base">
                                        <p:cTn id="31" dur="500" fill="hold"/>
                                        <p:tgtEl>
                                          <p:spTgt spid="1034"/>
                                        </p:tgtEl>
                                        <p:attrNameLst>
                                          <p:attrName>ppt_x</p:attrName>
                                        </p:attrNameLst>
                                      </p:cBhvr>
                                      <p:tavLst>
                                        <p:tav tm="0">
                                          <p:val>
                                            <p:strVal val="0-#ppt_w/2"/>
                                          </p:val>
                                        </p:tav>
                                        <p:tav tm="100000">
                                          <p:val>
                                            <p:strVal val="#ppt_x"/>
                                          </p:val>
                                        </p:tav>
                                      </p:tavLst>
                                    </p:anim>
                                    <p:anim calcmode="lin" valueType="num">
                                      <p:cBhvr additive="base">
                                        <p:cTn id="32" dur="500" fill="hold"/>
                                        <p:tgtEl>
                                          <p:spTgt spid="103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31"/>
                                        </p:tgtEl>
                                        <p:attrNameLst>
                                          <p:attrName>style.visibility</p:attrName>
                                        </p:attrNameLst>
                                      </p:cBhvr>
                                      <p:to>
                                        <p:strVal val="visible"/>
                                      </p:to>
                                    </p:set>
                                    <p:anim calcmode="lin" valueType="num">
                                      <p:cBhvr additive="base">
                                        <p:cTn id="37" dur="500" fill="hold"/>
                                        <p:tgtEl>
                                          <p:spTgt spid="1031"/>
                                        </p:tgtEl>
                                        <p:attrNameLst>
                                          <p:attrName>ppt_x</p:attrName>
                                        </p:attrNameLst>
                                      </p:cBhvr>
                                      <p:tavLst>
                                        <p:tav tm="0">
                                          <p:val>
                                            <p:strVal val="0-#ppt_w/2"/>
                                          </p:val>
                                        </p:tav>
                                        <p:tav tm="100000">
                                          <p:val>
                                            <p:strVal val="#ppt_x"/>
                                          </p:val>
                                        </p:tav>
                                      </p:tavLst>
                                    </p:anim>
                                    <p:anim calcmode="lin" valueType="num">
                                      <p:cBhvr additive="base">
                                        <p:cTn id="38" dur="500" fill="hold"/>
                                        <p:tgtEl>
                                          <p:spTgt spid="103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029"/>
                                        </p:tgtEl>
                                        <p:attrNameLst>
                                          <p:attrName>style.visibility</p:attrName>
                                        </p:attrNameLst>
                                      </p:cBhvr>
                                      <p:to>
                                        <p:strVal val="visible"/>
                                      </p:to>
                                    </p:set>
                                    <p:anim calcmode="lin" valueType="num">
                                      <p:cBhvr additive="base">
                                        <p:cTn id="61" dur="500" fill="hold"/>
                                        <p:tgtEl>
                                          <p:spTgt spid="1029"/>
                                        </p:tgtEl>
                                        <p:attrNameLst>
                                          <p:attrName>ppt_x</p:attrName>
                                        </p:attrNameLst>
                                      </p:cBhvr>
                                      <p:tavLst>
                                        <p:tav tm="0">
                                          <p:val>
                                            <p:strVal val="0-#ppt_w/2"/>
                                          </p:val>
                                        </p:tav>
                                        <p:tav tm="100000">
                                          <p:val>
                                            <p:strVal val="#ppt_x"/>
                                          </p:val>
                                        </p:tav>
                                      </p:tavLst>
                                    </p:anim>
                                    <p:anim calcmode="lin" valueType="num">
                                      <p:cBhvr additive="base">
                                        <p:cTn id="62"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035"/>
                                        </p:tgtEl>
                                        <p:attrNameLst>
                                          <p:attrName>style.visibility</p:attrName>
                                        </p:attrNameLst>
                                      </p:cBhvr>
                                      <p:to>
                                        <p:strVal val="visible"/>
                                      </p:to>
                                    </p:set>
                                    <p:anim calcmode="lin" valueType="num">
                                      <p:cBhvr additive="base">
                                        <p:cTn id="67" dur="500" fill="hold"/>
                                        <p:tgtEl>
                                          <p:spTgt spid="1035"/>
                                        </p:tgtEl>
                                        <p:attrNameLst>
                                          <p:attrName>ppt_x</p:attrName>
                                        </p:attrNameLst>
                                      </p:cBhvr>
                                      <p:tavLst>
                                        <p:tav tm="0">
                                          <p:val>
                                            <p:strVal val="0-#ppt_w/2"/>
                                          </p:val>
                                        </p:tav>
                                        <p:tav tm="100000">
                                          <p:val>
                                            <p:strVal val="#ppt_x"/>
                                          </p:val>
                                        </p:tav>
                                      </p:tavLst>
                                    </p:anim>
                                    <p:anim calcmode="lin" valueType="num">
                                      <p:cBhvr additive="base">
                                        <p:cTn id="68" dur="500" fill="hold"/>
                                        <p:tgtEl>
                                          <p:spTgt spid="10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030"/>
                                        </p:tgtEl>
                                        <p:attrNameLst>
                                          <p:attrName>style.visibility</p:attrName>
                                        </p:attrNameLst>
                                      </p:cBhvr>
                                      <p:to>
                                        <p:strVal val="visible"/>
                                      </p:to>
                                    </p:set>
                                    <p:anim calcmode="lin" valueType="num">
                                      <p:cBhvr additive="base">
                                        <p:cTn id="73" dur="500" fill="hold"/>
                                        <p:tgtEl>
                                          <p:spTgt spid="1030"/>
                                        </p:tgtEl>
                                        <p:attrNameLst>
                                          <p:attrName>ppt_x</p:attrName>
                                        </p:attrNameLst>
                                      </p:cBhvr>
                                      <p:tavLst>
                                        <p:tav tm="0">
                                          <p:val>
                                            <p:strVal val="0-#ppt_w/2"/>
                                          </p:val>
                                        </p:tav>
                                        <p:tav tm="100000">
                                          <p:val>
                                            <p:strVal val="#ppt_x"/>
                                          </p:val>
                                        </p:tav>
                                      </p:tavLst>
                                    </p:anim>
                                    <p:anim calcmode="lin" valueType="num">
                                      <p:cBhvr additive="base">
                                        <p:cTn id="74"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028"/>
                                        </p:tgtEl>
                                        <p:attrNameLst>
                                          <p:attrName>style.visibility</p:attrName>
                                        </p:attrNameLst>
                                      </p:cBhvr>
                                      <p:to>
                                        <p:strVal val="visible"/>
                                      </p:to>
                                    </p:set>
                                    <p:anim calcmode="lin" valueType="num">
                                      <p:cBhvr additive="base">
                                        <p:cTn id="85" dur="500" fill="hold"/>
                                        <p:tgtEl>
                                          <p:spTgt spid="1028"/>
                                        </p:tgtEl>
                                        <p:attrNameLst>
                                          <p:attrName>ppt_x</p:attrName>
                                        </p:attrNameLst>
                                      </p:cBhvr>
                                      <p:tavLst>
                                        <p:tav tm="0">
                                          <p:val>
                                            <p:strVal val="0-#ppt_w/2"/>
                                          </p:val>
                                        </p:tav>
                                        <p:tav tm="100000">
                                          <p:val>
                                            <p:strVal val="#ppt_x"/>
                                          </p:val>
                                        </p:tav>
                                      </p:tavLst>
                                    </p:anim>
                                    <p:anim calcmode="lin" valueType="num">
                                      <p:cBhvr additive="base">
                                        <p:cTn id="86"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0-#ppt_w/2"/>
                                          </p:val>
                                        </p:tav>
                                        <p:tav tm="100000">
                                          <p:val>
                                            <p:strVal val="#ppt_x"/>
                                          </p:val>
                                        </p:tav>
                                      </p:tavLst>
                                    </p:anim>
                                    <p:anim calcmode="lin" valueType="num">
                                      <p:cBhvr additive="base">
                                        <p:cTn id="9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033"/>
                                        </p:tgtEl>
                                        <p:attrNameLst>
                                          <p:attrName>style.visibility</p:attrName>
                                        </p:attrNameLst>
                                      </p:cBhvr>
                                      <p:to>
                                        <p:strVal val="visible"/>
                                      </p:to>
                                    </p:set>
                                    <p:anim calcmode="lin" valueType="num">
                                      <p:cBhvr additive="base">
                                        <p:cTn id="97" dur="500" fill="hold"/>
                                        <p:tgtEl>
                                          <p:spTgt spid="1033"/>
                                        </p:tgtEl>
                                        <p:attrNameLst>
                                          <p:attrName>ppt_x</p:attrName>
                                        </p:attrNameLst>
                                      </p:cBhvr>
                                      <p:tavLst>
                                        <p:tav tm="0">
                                          <p:val>
                                            <p:strVal val="0-#ppt_w/2"/>
                                          </p:val>
                                        </p:tav>
                                        <p:tav tm="100000">
                                          <p:val>
                                            <p:strVal val="#ppt_x"/>
                                          </p:val>
                                        </p:tav>
                                      </p:tavLst>
                                    </p:anim>
                                    <p:anim calcmode="lin" valueType="num">
                                      <p:cBhvr additive="base">
                                        <p:cTn id="98" dur="500" fill="hold"/>
                                        <p:tgtEl>
                                          <p:spTgt spid="1033"/>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500" fill="hold"/>
                                        <p:tgtEl>
                                          <p:spTgt spid="24"/>
                                        </p:tgtEl>
                                        <p:attrNameLst>
                                          <p:attrName>ppt_x</p:attrName>
                                        </p:attrNameLst>
                                      </p:cBhvr>
                                      <p:tavLst>
                                        <p:tav tm="0">
                                          <p:val>
                                            <p:strVal val="0-#ppt_w/2"/>
                                          </p:val>
                                        </p:tav>
                                        <p:tav tm="100000">
                                          <p:val>
                                            <p:strVal val="#ppt_x"/>
                                          </p:val>
                                        </p:tav>
                                      </p:tavLst>
                                    </p:anim>
                                    <p:anim calcmode="lin" valueType="num">
                                      <p:cBhvr additive="base">
                                        <p:cTn id="11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pPr>
              <a:buNone/>
            </a:pPr>
            <a:r>
              <a:rPr lang="en-IN" sz="2200" b="1" dirty="0" smtClean="0"/>
              <a:t>Distributed Processing:</a:t>
            </a:r>
          </a:p>
          <a:p>
            <a:pPr>
              <a:buNone/>
            </a:pPr>
            <a:r>
              <a:rPr lang="en-IN" sz="1800" dirty="0" smtClean="0"/>
              <a:t>         A centralized database that can be accessed over a computer network.</a:t>
            </a:r>
          </a:p>
          <a:p>
            <a:pPr>
              <a:buNone/>
            </a:pPr>
            <a:endParaRPr lang="en-IN" sz="1800" dirty="0" smtClean="0"/>
          </a:p>
          <a:p>
            <a:pPr>
              <a:buNone/>
            </a:pPr>
            <a:endParaRPr lang="en-IN" sz="1800" dirty="0"/>
          </a:p>
        </p:txBody>
      </p:sp>
      <p:pic>
        <p:nvPicPr>
          <p:cNvPr id="4" name="Picture 4"/>
          <p:cNvPicPr>
            <a:picLocks noChangeAspect="1" noChangeArrowheads="1"/>
          </p:cNvPicPr>
          <p:nvPr/>
        </p:nvPicPr>
        <p:blipFill>
          <a:blip r:embed="rId2" cstate="print"/>
          <a:srcRect/>
          <a:stretch>
            <a:fillRect/>
          </a:stretch>
        </p:blipFill>
        <p:spPr bwMode="auto">
          <a:xfrm>
            <a:off x="7696200" y="4876800"/>
            <a:ext cx="1085850" cy="885825"/>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3886200" y="4876800"/>
            <a:ext cx="876300" cy="1104900"/>
          </a:xfrm>
          <a:prstGeom prst="rect">
            <a:avLst/>
          </a:prstGeom>
          <a:noFill/>
          <a:ln w="9525">
            <a:noFill/>
            <a:miter lim="800000"/>
            <a:headEnd/>
            <a:tailEnd/>
          </a:ln>
          <a:effectLst/>
        </p:spPr>
      </p:pic>
      <p:pic>
        <p:nvPicPr>
          <p:cNvPr id="8" name="Picture 6"/>
          <p:cNvPicPr>
            <a:picLocks noChangeAspect="1" noChangeArrowheads="1"/>
          </p:cNvPicPr>
          <p:nvPr/>
        </p:nvPicPr>
        <p:blipFill>
          <a:blip r:embed="rId4" cstate="print"/>
          <a:srcRect/>
          <a:stretch>
            <a:fillRect/>
          </a:stretch>
        </p:blipFill>
        <p:spPr bwMode="auto">
          <a:xfrm>
            <a:off x="990600" y="3048000"/>
            <a:ext cx="819150" cy="219075"/>
          </a:xfrm>
          <a:prstGeom prst="rect">
            <a:avLst/>
          </a:prstGeom>
          <a:noFill/>
          <a:ln w="9525">
            <a:noFill/>
            <a:miter lim="800000"/>
            <a:headEnd/>
            <a:tailEnd/>
          </a:ln>
          <a:effectLst/>
        </p:spPr>
      </p:pic>
      <p:pic>
        <p:nvPicPr>
          <p:cNvPr id="9" name="Picture 7"/>
          <p:cNvPicPr>
            <a:picLocks noChangeAspect="1" noChangeArrowheads="1"/>
          </p:cNvPicPr>
          <p:nvPr/>
        </p:nvPicPr>
        <p:blipFill>
          <a:blip r:embed="rId5" cstate="print"/>
          <a:srcRect/>
          <a:stretch>
            <a:fillRect/>
          </a:stretch>
        </p:blipFill>
        <p:spPr bwMode="auto">
          <a:xfrm>
            <a:off x="6858000" y="2971800"/>
            <a:ext cx="876300" cy="228600"/>
          </a:xfrm>
          <a:prstGeom prst="rect">
            <a:avLst/>
          </a:prstGeom>
          <a:noFill/>
          <a:ln w="9525">
            <a:noFill/>
            <a:miter lim="800000"/>
            <a:headEnd/>
            <a:tailEnd/>
          </a:ln>
          <a:effectLst/>
        </p:spPr>
      </p:pic>
      <p:pic>
        <p:nvPicPr>
          <p:cNvPr id="10" name="Picture 9"/>
          <p:cNvPicPr>
            <a:picLocks noChangeAspect="1" noChangeArrowheads="1"/>
          </p:cNvPicPr>
          <p:nvPr/>
        </p:nvPicPr>
        <p:blipFill>
          <a:blip r:embed="rId6" cstate="print"/>
          <a:srcRect/>
          <a:stretch>
            <a:fillRect/>
          </a:stretch>
        </p:blipFill>
        <p:spPr bwMode="auto">
          <a:xfrm>
            <a:off x="3048000" y="3429000"/>
            <a:ext cx="2295525" cy="638175"/>
          </a:xfrm>
          <a:prstGeom prst="rect">
            <a:avLst/>
          </a:prstGeom>
          <a:noFill/>
          <a:ln w="9525">
            <a:noFill/>
            <a:miter lim="800000"/>
            <a:headEnd/>
            <a:tailEnd/>
          </a:ln>
          <a:effectLst/>
        </p:spPr>
      </p:pic>
      <p:pic>
        <p:nvPicPr>
          <p:cNvPr id="11" name="Picture 10"/>
          <p:cNvPicPr>
            <a:picLocks noChangeAspect="1" noChangeArrowheads="1"/>
          </p:cNvPicPr>
          <p:nvPr/>
        </p:nvPicPr>
        <p:blipFill>
          <a:blip r:embed="rId7" cstate="print"/>
          <a:srcRect/>
          <a:stretch>
            <a:fillRect/>
          </a:stretch>
        </p:blipFill>
        <p:spPr bwMode="auto">
          <a:xfrm>
            <a:off x="6705600" y="3200400"/>
            <a:ext cx="1019175" cy="1038225"/>
          </a:xfrm>
          <a:prstGeom prst="rect">
            <a:avLst/>
          </a:prstGeom>
          <a:noFill/>
          <a:ln w="9525">
            <a:noFill/>
            <a:miter lim="800000"/>
            <a:headEnd/>
            <a:tailEnd/>
          </a:ln>
          <a:effectLst/>
        </p:spPr>
      </p:pic>
      <p:pic>
        <p:nvPicPr>
          <p:cNvPr id="12" name="Picture 11"/>
          <p:cNvPicPr>
            <a:picLocks noChangeAspect="1" noChangeArrowheads="1"/>
          </p:cNvPicPr>
          <p:nvPr/>
        </p:nvPicPr>
        <p:blipFill>
          <a:blip r:embed="rId8" cstate="print"/>
          <a:srcRect/>
          <a:stretch>
            <a:fillRect/>
          </a:stretch>
        </p:blipFill>
        <p:spPr bwMode="auto">
          <a:xfrm>
            <a:off x="914400" y="3352800"/>
            <a:ext cx="981075" cy="904875"/>
          </a:xfrm>
          <a:prstGeom prst="rect">
            <a:avLst/>
          </a:prstGeom>
          <a:noFill/>
          <a:ln w="9525">
            <a:noFill/>
            <a:miter lim="800000"/>
            <a:headEnd/>
            <a:tailEnd/>
          </a:ln>
          <a:effectLst/>
        </p:spPr>
      </p:pic>
      <p:pic>
        <p:nvPicPr>
          <p:cNvPr id="13" name="Picture 10"/>
          <p:cNvPicPr>
            <a:picLocks noChangeAspect="1" noChangeArrowheads="1"/>
          </p:cNvPicPr>
          <p:nvPr/>
        </p:nvPicPr>
        <p:blipFill>
          <a:blip r:embed="rId7" cstate="print"/>
          <a:srcRect/>
          <a:stretch>
            <a:fillRect/>
          </a:stretch>
        </p:blipFill>
        <p:spPr bwMode="auto">
          <a:xfrm>
            <a:off x="3657600" y="1676400"/>
            <a:ext cx="1019175" cy="1038225"/>
          </a:xfrm>
          <a:prstGeom prst="rect">
            <a:avLst/>
          </a:prstGeom>
          <a:noFill/>
          <a:ln w="9525">
            <a:noFill/>
            <a:miter lim="800000"/>
            <a:headEnd/>
            <a:tailEnd/>
          </a:ln>
          <a:effectLst/>
        </p:spPr>
      </p:pic>
      <p:cxnSp>
        <p:nvCxnSpPr>
          <p:cNvPr id="14" name="Straight Connector 13"/>
          <p:cNvCxnSpPr/>
          <p:nvPr/>
        </p:nvCxnSpPr>
        <p:spPr>
          <a:xfrm rot="16200000" flipH="1">
            <a:off x="3657599" y="3047999"/>
            <a:ext cx="990600" cy="76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 idx="0"/>
          </p:cNvCxnSpPr>
          <p:nvPr/>
        </p:nvCxnSpPr>
        <p:spPr>
          <a:xfrm rot="16200000" flipH="1">
            <a:off x="3838575" y="4391024"/>
            <a:ext cx="914399" cy="57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81600" y="3733800"/>
            <a:ext cx="1676400" cy="762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828800" y="3810000"/>
            <a:ext cx="1295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7429500" y="4229099"/>
            <a:ext cx="685799" cy="60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8"/>
          <p:cNvPicPr>
            <a:picLocks noChangeAspect="1" noChangeArrowheads="1"/>
          </p:cNvPicPr>
          <p:nvPr/>
        </p:nvPicPr>
        <p:blipFill>
          <a:blip r:embed="rId9" cstate="print"/>
          <a:srcRect/>
          <a:stretch>
            <a:fillRect/>
          </a:stretch>
        </p:blipFill>
        <p:spPr bwMode="auto">
          <a:xfrm>
            <a:off x="3810000" y="1600200"/>
            <a:ext cx="885825" cy="152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0-#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0-#ppt_w/2"/>
                                          </p:val>
                                        </p:tav>
                                        <p:tav tm="100000">
                                          <p:val>
                                            <p:strVal val="#ppt_x"/>
                                          </p:val>
                                        </p:tav>
                                      </p:tavLst>
                                    </p:anim>
                                    <p:anim calcmode="lin" valueType="num">
                                      <p:cBhvr additive="base">
                                        <p:cTn id="6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0-#ppt_w/2"/>
                                          </p:val>
                                        </p:tav>
                                        <p:tav tm="100000">
                                          <p:val>
                                            <p:strVal val="#ppt_x"/>
                                          </p:val>
                                        </p:tav>
                                      </p:tavLst>
                                    </p:anim>
                                    <p:anim calcmode="lin" valueType="num">
                                      <p:cBhvr additive="base">
                                        <p:cTn id="7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500" fill="hold"/>
                                        <p:tgtEl>
                                          <p:spTgt spid="8"/>
                                        </p:tgtEl>
                                        <p:attrNameLst>
                                          <p:attrName>ppt_x</p:attrName>
                                        </p:attrNameLst>
                                      </p:cBhvr>
                                      <p:tavLst>
                                        <p:tav tm="0">
                                          <p:val>
                                            <p:strVal val="0-#ppt_w/2"/>
                                          </p:val>
                                        </p:tav>
                                        <p:tav tm="100000">
                                          <p:val>
                                            <p:strVal val="#ppt_x"/>
                                          </p:val>
                                        </p:tav>
                                      </p:tavLst>
                                    </p:anim>
                                    <p:anim calcmode="lin" valueType="num">
                                      <p:cBhvr additive="base">
                                        <p:cTn id="8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0-#ppt_w/2"/>
                                          </p:val>
                                        </p:tav>
                                        <p:tav tm="100000">
                                          <p:val>
                                            <p:strVal val="#ppt_x"/>
                                          </p:val>
                                        </p:tav>
                                      </p:tavLst>
                                    </p:anim>
                                    <p:anim calcmode="lin" valueType="num">
                                      <p:cBhvr additive="base">
                                        <p:cTn id="8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0-#ppt_w/2"/>
                                          </p:val>
                                        </p:tav>
                                        <p:tav tm="100000">
                                          <p:val>
                                            <p:strVal val="#ppt_x"/>
                                          </p:val>
                                        </p:tav>
                                      </p:tavLst>
                                    </p:anim>
                                    <p:anim calcmode="lin" valueType="num">
                                      <p:cBhvr additive="base">
                                        <p:cTn id="9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0-#ppt_w/2"/>
                                          </p:val>
                                        </p:tav>
                                        <p:tav tm="100000">
                                          <p:val>
                                            <p:strVal val="#ppt_x"/>
                                          </p:val>
                                        </p:tav>
                                      </p:tavLst>
                                    </p:anim>
                                    <p:anim calcmode="lin" valueType="num">
                                      <p:cBhvr additive="base">
                                        <p:cTn id="10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additive="base">
                                        <p:cTn id="109" dur="500" fill="hold"/>
                                        <p:tgtEl>
                                          <p:spTgt spid="16"/>
                                        </p:tgtEl>
                                        <p:attrNameLst>
                                          <p:attrName>ppt_x</p:attrName>
                                        </p:attrNameLst>
                                      </p:cBhvr>
                                      <p:tavLst>
                                        <p:tav tm="0">
                                          <p:val>
                                            <p:strVal val="0-#ppt_w/2"/>
                                          </p:val>
                                        </p:tav>
                                        <p:tav tm="100000">
                                          <p:val>
                                            <p:strVal val="#ppt_x"/>
                                          </p:val>
                                        </p:tav>
                                      </p:tavLst>
                                    </p:anim>
                                    <p:anim calcmode="lin" valueType="num">
                                      <p:cBhvr additive="base">
                                        <p:cTn id="11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152400" y="0"/>
            <a:ext cx="8763000" cy="6705600"/>
          </a:xfrm>
        </p:spPr>
        <p:txBody>
          <a:bodyPr>
            <a:normAutofit fontScale="77500" lnSpcReduction="20000"/>
          </a:bodyPr>
          <a:lstStyle/>
          <a:p>
            <a:pPr algn="just">
              <a:lnSpc>
                <a:spcPct val="150000"/>
              </a:lnSpc>
              <a:buNone/>
            </a:pPr>
            <a:r>
              <a:rPr lang="en-IN" sz="2400" b="1" dirty="0" smtClean="0"/>
              <a:t>Advantages of DDBMSs:</a:t>
            </a:r>
          </a:p>
          <a:p>
            <a:pPr algn="just">
              <a:lnSpc>
                <a:spcPct val="150000"/>
              </a:lnSpc>
              <a:buNone/>
            </a:pPr>
            <a:r>
              <a:rPr lang="en-IN" sz="1800" dirty="0" smtClean="0"/>
              <a:t>	1. Reflects organizational structure.</a:t>
            </a:r>
          </a:p>
          <a:p>
            <a:pPr algn="just">
              <a:lnSpc>
                <a:spcPct val="150000"/>
              </a:lnSpc>
              <a:buNone/>
            </a:pPr>
            <a:r>
              <a:rPr lang="en-IN" sz="1800" dirty="0" smtClean="0"/>
              <a:t>		Many organizations are naturally distribute over a several locations.</a:t>
            </a:r>
          </a:p>
          <a:p>
            <a:pPr algn="just">
              <a:lnSpc>
                <a:spcPct val="150000"/>
              </a:lnSpc>
              <a:buNone/>
            </a:pPr>
            <a:r>
              <a:rPr lang="en-IN" sz="1800" dirty="0" smtClean="0"/>
              <a:t>	</a:t>
            </a:r>
            <a:r>
              <a:rPr lang="en-IN" sz="1800" b="1" dirty="0" smtClean="0"/>
              <a:t>              example: DreamHome.</a:t>
            </a:r>
          </a:p>
          <a:p>
            <a:pPr algn="just">
              <a:lnSpc>
                <a:spcPct val="150000"/>
              </a:lnSpc>
              <a:buNone/>
            </a:pPr>
            <a:r>
              <a:rPr lang="en-IN" sz="1800" dirty="0" smtClean="0"/>
              <a:t>	2. Improved shareability and local autonomy. </a:t>
            </a:r>
          </a:p>
          <a:p>
            <a:pPr algn="just">
              <a:lnSpc>
                <a:spcPct val="150000"/>
              </a:lnSpc>
              <a:buNone/>
            </a:pPr>
            <a:r>
              <a:rPr lang="en-IN" sz="1800" dirty="0" smtClean="0"/>
              <a:t>		Geographical distribution of an organiza tion can be refelected in the distribution of the data.</a:t>
            </a:r>
          </a:p>
          <a:p>
            <a:pPr algn="just">
              <a:lnSpc>
                <a:spcPct val="150000"/>
              </a:lnSpc>
              <a:buNone/>
            </a:pPr>
            <a:r>
              <a:rPr lang="en-IN" sz="1800" dirty="0" smtClean="0"/>
              <a:t>	3. Improved availability.</a:t>
            </a:r>
          </a:p>
          <a:p>
            <a:pPr algn="just">
              <a:lnSpc>
                <a:spcPct val="150000"/>
              </a:lnSpc>
              <a:buNone/>
            </a:pPr>
            <a:r>
              <a:rPr lang="en-IN" sz="1800" dirty="0" smtClean="0"/>
              <a:t>	4. Improved reliability.</a:t>
            </a:r>
          </a:p>
          <a:p>
            <a:pPr algn="just">
              <a:lnSpc>
                <a:spcPct val="150000"/>
              </a:lnSpc>
              <a:buNone/>
            </a:pPr>
            <a:r>
              <a:rPr lang="en-IN" sz="1800" dirty="0" smtClean="0"/>
              <a:t>	5. Improved performance.</a:t>
            </a:r>
          </a:p>
          <a:p>
            <a:pPr algn="just">
              <a:lnSpc>
                <a:spcPct val="150000"/>
              </a:lnSpc>
              <a:buNone/>
            </a:pPr>
            <a:r>
              <a:rPr lang="en-IN" sz="1800" dirty="0" smtClean="0"/>
              <a:t>	6. Economics.</a:t>
            </a:r>
          </a:p>
          <a:p>
            <a:pPr algn="just">
              <a:lnSpc>
                <a:spcPct val="150000"/>
              </a:lnSpc>
              <a:buNone/>
            </a:pPr>
            <a:r>
              <a:rPr lang="en-IN" sz="1800" dirty="0" smtClean="0"/>
              <a:t>	7. Modular growth.</a:t>
            </a:r>
          </a:p>
          <a:p>
            <a:pPr algn="just">
              <a:lnSpc>
                <a:spcPct val="150000"/>
              </a:lnSpc>
              <a:buNone/>
            </a:pPr>
            <a:r>
              <a:rPr lang="en-IN" sz="2400" b="1" dirty="0" smtClean="0"/>
              <a:t>Disadvantages of DDBMSs:</a:t>
            </a:r>
          </a:p>
          <a:p>
            <a:pPr algn="just">
              <a:lnSpc>
                <a:spcPct val="150000"/>
              </a:lnSpc>
              <a:buNone/>
            </a:pPr>
            <a:r>
              <a:rPr lang="en-IN" sz="1800" dirty="0" smtClean="0"/>
              <a:t>	1. Complexity.</a:t>
            </a:r>
          </a:p>
          <a:p>
            <a:pPr algn="just">
              <a:lnSpc>
                <a:spcPct val="150000"/>
              </a:lnSpc>
              <a:buNone/>
            </a:pPr>
            <a:r>
              <a:rPr lang="en-IN" sz="1800" dirty="0" smtClean="0"/>
              <a:t>	2. Cost.</a:t>
            </a:r>
          </a:p>
          <a:p>
            <a:pPr algn="just">
              <a:lnSpc>
                <a:spcPct val="150000"/>
              </a:lnSpc>
              <a:buNone/>
            </a:pPr>
            <a:r>
              <a:rPr lang="en-IN" sz="1800" dirty="0" smtClean="0"/>
              <a:t>	3. Security.</a:t>
            </a:r>
          </a:p>
          <a:p>
            <a:pPr algn="just">
              <a:lnSpc>
                <a:spcPct val="150000"/>
              </a:lnSpc>
              <a:buNone/>
            </a:pPr>
            <a:r>
              <a:rPr lang="en-IN" sz="1800" dirty="0" smtClean="0"/>
              <a:t>	4. Integrity control more difficult.</a:t>
            </a:r>
          </a:p>
          <a:p>
            <a:pPr algn="just">
              <a:lnSpc>
                <a:spcPct val="150000"/>
              </a:lnSpc>
              <a:buNone/>
            </a:pPr>
            <a:r>
              <a:rPr lang="en-IN" sz="1800" dirty="0" smtClean="0"/>
              <a:t>	5. Lack of standards.</a:t>
            </a:r>
          </a:p>
          <a:p>
            <a:pPr algn="just">
              <a:lnSpc>
                <a:spcPct val="150000"/>
              </a:lnSpc>
              <a:buNone/>
            </a:pPr>
            <a:r>
              <a:rPr lang="en-IN" sz="1800" dirty="0" smtClean="0"/>
              <a:t>	6. Lack of experience.</a:t>
            </a:r>
          </a:p>
          <a:p>
            <a:pPr algn="just">
              <a:lnSpc>
                <a:spcPct val="150000"/>
              </a:lnSpc>
              <a:buNone/>
            </a:pPr>
            <a:r>
              <a:rPr lang="en-IN" sz="1800" dirty="0" smtClean="0"/>
              <a:t>	7. Database design more complex.</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 calcmode="lin" valueType="num">
                                      <p:cBhvr additive="base">
                                        <p:cTn id="73"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anim calcmode="lin" valueType="num">
                                      <p:cBhvr additive="base">
                                        <p:cTn id="79" dur="500" fill="hold"/>
                                        <p:tgtEl>
                                          <p:spTgt spid="6">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anim calcmode="lin" valueType="num">
                                      <p:cBhvr additive="base">
                                        <p:cTn id="85" dur="500" fill="hold"/>
                                        <p:tgtEl>
                                          <p:spTgt spid="6">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6">
                                            <p:txEl>
                                              <p:pRg st="14" end="14"/>
                                            </p:txEl>
                                          </p:spTgt>
                                        </p:tgtEl>
                                        <p:attrNameLst>
                                          <p:attrName>style.visibility</p:attrName>
                                        </p:attrNameLst>
                                      </p:cBhvr>
                                      <p:to>
                                        <p:strVal val="visible"/>
                                      </p:to>
                                    </p:set>
                                    <p:anim calcmode="lin" valueType="num">
                                      <p:cBhvr additive="base">
                                        <p:cTn id="91" dur="500" fill="hold"/>
                                        <p:tgtEl>
                                          <p:spTgt spid="6">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6">
                                            <p:txEl>
                                              <p:pRg st="15" end="15"/>
                                            </p:txEl>
                                          </p:spTgt>
                                        </p:tgtEl>
                                        <p:attrNameLst>
                                          <p:attrName>style.visibility</p:attrName>
                                        </p:attrNameLst>
                                      </p:cBhvr>
                                      <p:to>
                                        <p:strVal val="visible"/>
                                      </p:to>
                                    </p:set>
                                    <p:anim calcmode="lin" valueType="num">
                                      <p:cBhvr additive="base">
                                        <p:cTn id="97" dur="500" fill="hold"/>
                                        <p:tgtEl>
                                          <p:spTgt spid="6">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6">
                                            <p:txEl>
                                              <p:pRg st="16" end="16"/>
                                            </p:txEl>
                                          </p:spTgt>
                                        </p:tgtEl>
                                        <p:attrNameLst>
                                          <p:attrName>style.visibility</p:attrName>
                                        </p:attrNameLst>
                                      </p:cBhvr>
                                      <p:to>
                                        <p:strVal val="visible"/>
                                      </p:to>
                                    </p:set>
                                    <p:anim calcmode="lin" valueType="num">
                                      <p:cBhvr additive="base">
                                        <p:cTn id="103" dur="500" fill="hold"/>
                                        <p:tgtEl>
                                          <p:spTgt spid="6">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6">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6">
                                            <p:txEl>
                                              <p:pRg st="17" end="17"/>
                                            </p:txEl>
                                          </p:spTgt>
                                        </p:tgtEl>
                                        <p:attrNameLst>
                                          <p:attrName>style.visibility</p:attrName>
                                        </p:attrNameLst>
                                      </p:cBhvr>
                                      <p:to>
                                        <p:strVal val="visible"/>
                                      </p:to>
                                    </p:set>
                                    <p:anim calcmode="lin" valueType="num">
                                      <p:cBhvr additive="base">
                                        <p:cTn id="109" dur="500" fill="hold"/>
                                        <p:tgtEl>
                                          <p:spTgt spid="6">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6">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6">
                                            <p:txEl>
                                              <p:pRg st="18" end="18"/>
                                            </p:txEl>
                                          </p:spTgt>
                                        </p:tgtEl>
                                        <p:attrNameLst>
                                          <p:attrName>style.visibility</p:attrName>
                                        </p:attrNameLst>
                                      </p:cBhvr>
                                      <p:to>
                                        <p:strVal val="visible"/>
                                      </p:to>
                                    </p:set>
                                    <p:anim calcmode="lin" valueType="num">
                                      <p:cBhvr additive="base">
                                        <p:cTn id="115" dur="500" fill="hold"/>
                                        <p:tgtEl>
                                          <p:spTgt spid="6">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6">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buNone/>
            </a:pPr>
            <a:r>
              <a:rPr lang="en-US" sz="2200" b="1" dirty="0" smtClean="0"/>
              <a:t>DATA BASE SERVER APPROACH:</a:t>
            </a:r>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r>
              <a:rPr lang="en-US" sz="2200" b="1" dirty="0"/>
              <a:t> </a:t>
            </a:r>
            <a:r>
              <a:rPr lang="en-US" sz="2200" b="1" dirty="0" smtClean="0"/>
              <a:t>       Database Server</a:t>
            </a:r>
            <a:endParaRPr lang="en-US" sz="2200" b="1" dirty="0"/>
          </a:p>
        </p:txBody>
      </p:sp>
      <p:sp>
        <p:nvSpPr>
          <p:cNvPr id="4" name="Rectangle 3"/>
          <p:cNvSpPr/>
          <p:nvPr/>
        </p:nvSpPr>
        <p:spPr>
          <a:xfrm>
            <a:off x="5562600" y="1066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4" idx="1"/>
          </p:cNvCxnSpPr>
          <p:nvPr/>
        </p:nvCxnSpPr>
        <p:spPr>
          <a:xfrm>
            <a:off x="5562600" y="1676400"/>
            <a:ext cx="2743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00200" y="1066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a:endCxn id="7" idx="3"/>
          </p:cNvCxnSpPr>
          <p:nvPr/>
        </p:nvCxnSpPr>
        <p:spPr>
          <a:xfrm>
            <a:off x="1600200" y="1676400"/>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05200" y="3352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12" idx="1"/>
            <a:endCxn id="12" idx="3"/>
          </p:cNvCxnSpPr>
          <p:nvPr/>
        </p:nvCxnSpPr>
        <p:spPr>
          <a:xfrm>
            <a:off x="3505200" y="3962400"/>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Left-Right Arrow 13"/>
          <p:cNvSpPr/>
          <p:nvPr/>
        </p:nvSpPr>
        <p:spPr>
          <a:xfrm>
            <a:off x="1752600" y="2743200"/>
            <a:ext cx="66294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3048000" y="2286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10400" y="2286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76800" y="28194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Magnetic Disk 21"/>
          <p:cNvSpPr/>
          <p:nvPr/>
        </p:nvSpPr>
        <p:spPr>
          <a:xfrm>
            <a:off x="4191000" y="5410200"/>
            <a:ext cx="1524000" cy="838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209800" y="1219200"/>
            <a:ext cx="1272849" cy="369332"/>
          </a:xfrm>
          <a:prstGeom prst="rect">
            <a:avLst/>
          </a:prstGeom>
          <a:noFill/>
        </p:spPr>
        <p:txBody>
          <a:bodyPr wrap="none" rtlCol="0">
            <a:spAutoFit/>
          </a:bodyPr>
          <a:lstStyle/>
          <a:p>
            <a:r>
              <a:rPr lang="en-US" b="1" dirty="0" smtClean="0"/>
              <a:t>Application</a:t>
            </a:r>
            <a:endParaRPr lang="en-US" b="1" dirty="0"/>
          </a:p>
        </p:txBody>
      </p:sp>
      <p:sp>
        <p:nvSpPr>
          <p:cNvPr id="25" name="TextBox 24"/>
          <p:cNvSpPr txBox="1"/>
          <p:nvPr/>
        </p:nvSpPr>
        <p:spPr>
          <a:xfrm>
            <a:off x="6248400" y="1219200"/>
            <a:ext cx="1272849" cy="369332"/>
          </a:xfrm>
          <a:prstGeom prst="rect">
            <a:avLst/>
          </a:prstGeom>
          <a:noFill/>
        </p:spPr>
        <p:txBody>
          <a:bodyPr wrap="none" rtlCol="0">
            <a:spAutoFit/>
          </a:bodyPr>
          <a:lstStyle/>
          <a:p>
            <a:r>
              <a:rPr lang="en-US" b="1" dirty="0" smtClean="0"/>
              <a:t>Application</a:t>
            </a:r>
            <a:endParaRPr lang="en-US" b="1" dirty="0"/>
          </a:p>
        </p:txBody>
      </p:sp>
      <p:sp>
        <p:nvSpPr>
          <p:cNvPr id="26" name="TextBox 25"/>
          <p:cNvSpPr txBox="1"/>
          <p:nvPr/>
        </p:nvSpPr>
        <p:spPr>
          <a:xfrm>
            <a:off x="1828800" y="1752601"/>
            <a:ext cx="2590800" cy="369332"/>
          </a:xfrm>
          <a:prstGeom prst="rect">
            <a:avLst/>
          </a:prstGeom>
          <a:noFill/>
        </p:spPr>
        <p:txBody>
          <a:bodyPr wrap="square" rtlCol="0">
            <a:spAutoFit/>
          </a:bodyPr>
          <a:lstStyle/>
          <a:p>
            <a:r>
              <a:rPr lang="en-US" b="1" dirty="0" smtClean="0"/>
              <a:t>DBMS Server Interface</a:t>
            </a:r>
            <a:endParaRPr lang="en-US" b="1" dirty="0"/>
          </a:p>
        </p:txBody>
      </p:sp>
      <p:sp>
        <p:nvSpPr>
          <p:cNvPr id="27" name="TextBox 26"/>
          <p:cNvSpPr txBox="1"/>
          <p:nvPr/>
        </p:nvSpPr>
        <p:spPr>
          <a:xfrm>
            <a:off x="5791200" y="1752601"/>
            <a:ext cx="2341603" cy="646331"/>
          </a:xfrm>
          <a:prstGeom prst="rect">
            <a:avLst/>
          </a:prstGeom>
          <a:noFill/>
        </p:spPr>
        <p:txBody>
          <a:bodyPr wrap="square" rtlCol="0">
            <a:spAutoFit/>
          </a:bodyPr>
          <a:lstStyle/>
          <a:p>
            <a:r>
              <a:rPr lang="en-US" b="1" dirty="0" smtClean="0"/>
              <a:t>DBMS Server Interface</a:t>
            </a:r>
          </a:p>
          <a:p>
            <a:endParaRPr lang="en-US" dirty="0"/>
          </a:p>
        </p:txBody>
      </p:sp>
      <p:sp>
        <p:nvSpPr>
          <p:cNvPr id="29" name="TextBox 28"/>
          <p:cNvSpPr txBox="1"/>
          <p:nvPr/>
        </p:nvSpPr>
        <p:spPr>
          <a:xfrm>
            <a:off x="5486400" y="2362200"/>
            <a:ext cx="1143000" cy="369332"/>
          </a:xfrm>
          <a:prstGeom prst="rect">
            <a:avLst/>
          </a:prstGeom>
          <a:noFill/>
        </p:spPr>
        <p:txBody>
          <a:bodyPr wrap="square" rtlCol="0">
            <a:spAutoFit/>
          </a:bodyPr>
          <a:lstStyle/>
          <a:p>
            <a:r>
              <a:rPr lang="en-US" b="1" dirty="0" smtClean="0"/>
              <a:t>Network</a:t>
            </a:r>
            <a:endParaRPr lang="en-US" b="1" dirty="0"/>
          </a:p>
        </p:txBody>
      </p:sp>
      <p:sp>
        <p:nvSpPr>
          <p:cNvPr id="30" name="TextBox 29"/>
          <p:cNvSpPr txBox="1"/>
          <p:nvPr/>
        </p:nvSpPr>
        <p:spPr>
          <a:xfrm>
            <a:off x="3505200" y="3429000"/>
            <a:ext cx="2895600" cy="369332"/>
          </a:xfrm>
          <a:prstGeom prst="rect">
            <a:avLst/>
          </a:prstGeom>
          <a:noFill/>
        </p:spPr>
        <p:txBody>
          <a:bodyPr wrap="square" rtlCol="0">
            <a:spAutoFit/>
          </a:bodyPr>
          <a:lstStyle/>
          <a:p>
            <a:r>
              <a:rPr lang="en-US" b="1" dirty="0" smtClean="0"/>
              <a:t>Application Server Interface</a:t>
            </a:r>
            <a:endParaRPr lang="en-US" b="1" dirty="0"/>
          </a:p>
        </p:txBody>
      </p:sp>
      <p:sp>
        <p:nvSpPr>
          <p:cNvPr id="31" name="TextBox 30"/>
          <p:cNvSpPr txBox="1"/>
          <p:nvPr/>
        </p:nvSpPr>
        <p:spPr>
          <a:xfrm>
            <a:off x="4114800" y="4114800"/>
            <a:ext cx="1624163" cy="369332"/>
          </a:xfrm>
          <a:prstGeom prst="rect">
            <a:avLst/>
          </a:prstGeom>
          <a:noFill/>
        </p:spPr>
        <p:txBody>
          <a:bodyPr wrap="none" rtlCol="0">
            <a:spAutoFit/>
          </a:bodyPr>
          <a:lstStyle/>
          <a:p>
            <a:r>
              <a:rPr lang="en-US" b="1" dirty="0" smtClean="0"/>
              <a:t>DBMS function</a:t>
            </a:r>
            <a:endParaRPr lang="en-US" b="1" dirty="0"/>
          </a:p>
        </p:txBody>
      </p:sp>
      <p:sp>
        <p:nvSpPr>
          <p:cNvPr id="32" name="Up-Down Arrow 31"/>
          <p:cNvSpPr/>
          <p:nvPr/>
        </p:nvSpPr>
        <p:spPr>
          <a:xfrm>
            <a:off x="4876800" y="4572000"/>
            <a:ext cx="762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2" cstate="print"/>
          <a:srcRect/>
          <a:stretch>
            <a:fillRect/>
          </a:stretch>
        </p:blipFill>
        <p:spPr bwMode="auto">
          <a:xfrm>
            <a:off x="4572000" y="1447800"/>
            <a:ext cx="628650" cy="352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0-#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0-#ppt_w/2"/>
                                          </p:val>
                                        </p:tav>
                                        <p:tav tm="100000">
                                          <p:val>
                                            <p:strVal val="#ppt_x"/>
                                          </p:val>
                                        </p:tav>
                                      </p:tavLst>
                                    </p:anim>
                                    <p:anim calcmode="lin" valueType="num">
                                      <p:cBhvr additive="base">
                                        <p:cTn id="7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0-#ppt_w/2"/>
                                          </p:val>
                                        </p:tav>
                                        <p:tav tm="100000">
                                          <p:val>
                                            <p:strVal val="#ppt_x"/>
                                          </p:val>
                                        </p:tav>
                                      </p:tavLst>
                                    </p:anim>
                                    <p:anim calcmode="lin" valueType="num">
                                      <p:cBhvr additive="base">
                                        <p:cTn id="8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0-#ppt_w/2"/>
                                          </p:val>
                                        </p:tav>
                                        <p:tav tm="100000">
                                          <p:val>
                                            <p:strVal val="#ppt_x"/>
                                          </p:val>
                                        </p:tav>
                                      </p:tavLst>
                                    </p:anim>
                                    <p:anim calcmode="lin" valueType="num">
                                      <p:cBhvr additive="base">
                                        <p:cTn id="8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0-#ppt_w/2"/>
                                          </p:val>
                                        </p:tav>
                                        <p:tav tm="100000">
                                          <p:val>
                                            <p:strVal val="#ppt_x"/>
                                          </p:val>
                                        </p:tav>
                                      </p:tavLst>
                                    </p:anim>
                                    <p:anim calcmode="lin" valueType="num">
                                      <p:cBhvr additive="base">
                                        <p:cTn id="9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0-#ppt_w/2"/>
                                          </p:val>
                                        </p:tav>
                                        <p:tav tm="100000">
                                          <p:val>
                                            <p:strVal val="#ppt_x"/>
                                          </p:val>
                                        </p:tav>
                                      </p:tavLst>
                                    </p:anim>
                                    <p:anim calcmode="lin" valueType="num">
                                      <p:cBhvr additive="base">
                                        <p:cTn id="9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500" fill="hold"/>
                                        <p:tgtEl>
                                          <p:spTgt spid="13"/>
                                        </p:tgtEl>
                                        <p:attrNameLst>
                                          <p:attrName>ppt_x</p:attrName>
                                        </p:attrNameLst>
                                      </p:cBhvr>
                                      <p:tavLst>
                                        <p:tav tm="0">
                                          <p:val>
                                            <p:strVal val="0-#ppt_w/2"/>
                                          </p:val>
                                        </p:tav>
                                        <p:tav tm="100000">
                                          <p:val>
                                            <p:strVal val="#ppt_x"/>
                                          </p:val>
                                        </p:tav>
                                      </p:tavLst>
                                    </p:anim>
                                    <p:anim calcmode="lin" valueType="num">
                                      <p:cBhvr additive="base">
                                        <p:cTn id="10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500" fill="hold"/>
                                        <p:tgtEl>
                                          <p:spTgt spid="31"/>
                                        </p:tgtEl>
                                        <p:attrNameLst>
                                          <p:attrName>ppt_x</p:attrName>
                                        </p:attrNameLst>
                                      </p:cBhvr>
                                      <p:tavLst>
                                        <p:tav tm="0">
                                          <p:val>
                                            <p:strVal val="0-#ppt_w/2"/>
                                          </p:val>
                                        </p:tav>
                                        <p:tav tm="100000">
                                          <p:val>
                                            <p:strVal val="#ppt_x"/>
                                          </p:val>
                                        </p:tav>
                                      </p:tavLst>
                                    </p:anim>
                                    <p:anim calcmode="lin" valueType="num">
                                      <p:cBhvr additive="base">
                                        <p:cTn id="11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pRg st="9" end="9"/>
                                            </p:txEl>
                                          </p:spTgt>
                                        </p:tgtEl>
                                        <p:attrNameLst>
                                          <p:attrName>style.visibility</p:attrName>
                                        </p:attrNameLst>
                                      </p:cBhvr>
                                      <p:to>
                                        <p:strVal val="visible"/>
                                      </p:to>
                                    </p:set>
                                    <p:anim calcmode="lin" valueType="num">
                                      <p:cBhvr additive="base">
                                        <p:cTn id="1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2"/>
                                        </p:tgtEl>
                                        <p:attrNameLst>
                                          <p:attrName>style.visibility</p:attrName>
                                        </p:attrNameLst>
                                      </p:cBhvr>
                                      <p:to>
                                        <p:strVal val="visible"/>
                                      </p:to>
                                    </p:set>
                                    <p:anim calcmode="lin" valueType="num">
                                      <p:cBhvr additive="base">
                                        <p:cTn id="121" dur="500" fill="hold"/>
                                        <p:tgtEl>
                                          <p:spTgt spid="32"/>
                                        </p:tgtEl>
                                        <p:attrNameLst>
                                          <p:attrName>ppt_x</p:attrName>
                                        </p:attrNameLst>
                                      </p:cBhvr>
                                      <p:tavLst>
                                        <p:tav tm="0">
                                          <p:val>
                                            <p:strVal val="0-#ppt_w/2"/>
                                          </p:val>
                                        </p:tav>
                                        <p:tav tm="100000">
                                          <p:val>
                                            <p:strVal val="#ppt_x"/>
                                          </p:val>
                                        </p:tav>
                                      </p:tavLst>
                                    </p:anim>
                                    <p:anim calcmode="lin" valueType="num">
                                      <p:cBhvr additive="base">
                                        <p:cTn id="1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0-#ppt_w/2"/>
                                          </p:val>
                                        </p:tav>
                                        <p:tav tm="100000">
                                          <p:val>
                                            <p:strVal val="#ppt_x"/>
                                          </p:val>
                                        </p:tav>
                                      </p:tavLst>
                                    </p:anim>
                                    <p:anim calcmode="lin" valueType="num">
                                      <p:cBhvr additive="base">
                                        <p:cTn id="1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0-#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2" grpId="0" animBg="1"/>
      <p:bldP spid="14" grpId="0" animBg="1"/>
      <p:bldP spid="22" grpId="0" animBg="1"/>
      <p:bldP spid="24" grpId="0"/>
      <p:bldP spid="25" grpId="0"/>
      <p:bldP spid="26" grpId="0"/>
      <p:bldP spid="27" grpId="0"/>
      <p:bldP spid="29" grpId="0"/>
      <p:bldP spid="30" grpId="0"/>
      <p:bldP spid="31" grpId="0"/>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228600"/>
            <a:ext cx="8763000" cy="6629400"/>
          </a:xfrm>
        </p:spPr>
        <p:txBody>
          <a:bodyPr>
            <a:normAutofit fontScale="85000" lnSpcReduction="10000"/>
          </a:bodyPr>
          <a:lstStyle/>
          <a:p>
            <a:pPr>
              <a:lnSpc>
                <a:spcPct val="150000"/>
              </a:lnSpc>
              <a:buNone/>
            </a:pPr>
            <a:r>
              <a:rPr lang="en-IN" sz="2400" b="1" dirty="0" smtClean="0"/>
              <a:t>Types of DDBMSs:</a:t>
            </a:r>
          </a:p>
          <a:p>
            <a:pPr lvl="1">
              <a:lnSpc>
                <a:spcPct val="150000"/>
              </a:lnSpc>
            </a:pPr>
            <a:r>
              <a:rPr lang="en-IN" sz="1900" b="1" dirty="0" smtClean="0"/>
              <a:t>Homogeneous DDBMS.</a:t>
            </a:r>
          </a:p>
          <a:p>
            <a:pPr lvl="1">
              <a:lnSpc>
                <a:spcPct val="150000"/>
              </a:lnSpc>
            </a:pPr>
            <a:r>
              <a:rPr lang="en-IN" sz="1900" b="1" dirty="0" smtClean="0"/>
              <a:t>Heterogeneous DDBMS.</a:t>
            </a:r>
          </a:p>
          <a:p>
            <a:pPr>
              <a:lnSpc>
                <a:spcPct val="150000"/>
              </a:lnSpc>
              <a:buNone/>
            </a:pPr>
            <a:r>
              <a:rPr lang="en-IN" sz="2400" b="1" dirty="0" smtClean="0"/>
              <a:t>Homogeneous DDBMS:</a:t>
            </a:r>
          </a:p>
          <a:p>
            <a:pPr>
              <a:lnSpc>
                <a:spcPct val="150000"/>
              </a:lnSpc>
              <a:buNone/>
            </a:pPr>
            <a:r>
              <a:rPr lang="en-IN" sz="1800" dirty="0" smtClean="0"/>
              <a:t>1. All sites use same dbms product.</a:t>
            </a:r>
          </a:p>
          <a:p>
            <a:pPr>
              <a:lnSpc>
                <a:spcPct val="150000"/>
              </a:lnSpc>
              <a:buNone/>
            </a:pPr>
            <a:r>
              <a:rPr lang="en-IN" sz="1800" dirty="0" smtClean="0"/>
              <a:t>2. Much easier to design and manage.</a:t>
            </a:r>
          </a:p>
          <a:p>
            <a:pPr>
              <a:lnSpc>
                <a:spcPct val="150000"/>
              </a:lnSpc>
              <a:buNone/>
            </a:pPr>
            <a:r>
              <a:rPr lang="en-IN" sz="1800" dirty="0" smtClean="0"/>
              <a:t>3. Approach provides incremental growth .</a:t>
            </a:r>
          </a:p>
          <a:p>
            <a:pPr>
              <a:lnSpc>
                <a:spcPct val="150000"/>
              </a:lnSpc>
              <a:buNone/>
            </a:pPr>
            <a:r>
              <a:rPr lang="en-IN" sz="1800" dirty="0" smtClean="0"/>
              <a:t>4. Allows increased performance.</a:t>
            </a:r>
          </a:p>
          <a:p>
            <a:pPr>
              <a:lnSpc>
                <a:spcPct val="150000"/>
              </a:lnSpc>
              <a:buNone/>
            </a:pPr>
            <a:r>
              <a:rPr lang="en-IN" sz="2400" b="1" dirty="0" smtClean="0"/>
              <a:t>Heterogeneous DDBMS:</a:t>
            </a:r>
          </a:p>
          <a:p>
            <a:pPr lvl="1" algn="just">
              <a:lnSpc>
                <a:spcPct val="150000"/>
              </a:lnSpc>
            </a:pPr>
            <a:r>
              <a:rPr lang="en-IN" sz="1800" dirty="0" smtClean="0"/>
              <a:t>Sites may run different DBMS products, with possibly different underlying data models.</a:t>
            </a:r>
          </a:p>
          <a:p>
            <a:pPr lvl="1" algn="just">
              <a:lnSpc>
                <a:spcPct val="150000"/>
              </a:lnSpc>
            </a:pPr>
            <a:r>
              <a:rPr lang="en-IN" sz="1800" dirty="0" smtClean="0"/>
              <a:t>When individual  sites have implemented their own databases and integration is considered later stage.</a:t>
            </a:r>
          </a:p>
          <a:p>
            <a:pPr>
              <a:lnSpc>
                <a:spcPct val="150000"/>
              </a:lnSpc>
              <a:buNone/>
            </a:pPr>
            <a:r>
              <a:rPr lang="en-IN" sz="1800" dirty="0" smtClean="0"/>
              <a:t>Translations are  required to allow communication between different DBMS.</a:t>
            </a:r>
          </a:p>
          <a:p>
            <a:pPr>
              <a:lnSpc>
                <a:spcPct val="150000"/>
              </a:lnSpc>
              <a:buNone/>
            </a:pPr>
            <a:r>
              <a:rPr lang="en-IN" sz="1800" dirty="0" smtClean="0"/>
              <a:t>Data may be required from another site that may have:</a:t>
            </a:r>
          </a:p>
          <a:p>
            <a:pPr>
              <a:lnSpc>
                <a:spcPct val="150000"/>
              </a:lnSpc>
              <a:buNone/>
            </a:pPr>
            <a:r>
              <a:rPr lang="en-IN" sz="1800" dirty="0" smtClean="0"/>
              <a:t>– Different hardware.</a:t>
            </a:r>
          </a:p>
          <a:p>
            <a:pPr>
              <a:lnSpc>
                <a:spcPct val="150000"/>
              </a:lnSpc>
              <a:buNone/>
            </a:pPr>
            <a:r>
              <a:rPr lang="en-IN" sz="1800" dirty="0" smtClean="0"/>
              <a:t>– Different DBMS products.</a:t>
            </a:r>
          </a:p>
          <a:p>
            <a:pPr>
              <a:lnSpc>
                <a:spcPct val="150000"/>
              </a:lnSpc>
              <a:buNone/>
            </a:pPr>
            <a:r>
              <a:rPr lang="en-IN" sz="1800" dirty="0" smtClean="0"/>
              <a:t>– Different hardware and different DBMS products.</a:t>
            </a:r>
            <a:endParaRPr lang="en-IN"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 calcmode="lin" valueType="num">
                                      <p:cBhvr additive="base">
                                        <p:cTn id="79" dur="500" fill="hold"/>
                                        <p:tgtEl>
                                          <p:spTgt spid="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pRg st="13" end="13"/>
                                            </p:txEl>
                                          </p:spTgt>
                                        </p:tgtEl>
                                        <p:attrNameLst>
                                          <p:attrName>style.visibility</p:attrName>
                                        </p:attrNameLst>
                                      </p:cBhvr>
                                      <p:to>
                                        <p:strVal val="visible"/>
                                      </p:to>
                                    </p:set>
                                    <p:anim calcmode="lin" valueType="num">
                                      <p:cBhvr additive="base">
                                        <p:cTn id="85" dur="500" fill="hold"/>
                                        <p:tgtEl>
                                          <p:spTgt spid="4">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pRg st="14" end="14"/>
                                            </p:txEl>
                                          </p:spTgt>
                                        </p:tgtEl>
                                        <p:attrNameLst>
                                          <p:attrName>style.visibility</p:attrName>
                                        </p:attrNameLst>
                                      </p:cBhvr>
                                      <p:to>
                                        <p:strVal val="visible"/>
                                      </p:to>
                                    </p:set>
                                    <p:anim calcmode="lin" valueType="num">
                                      <p:cBhvr additive="base">
                                        <p:cTn id="91" dur="500" fill="hold"/>
                                        <p:tgtEl>
                                          <p:spTgt spid="4">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pRg st="15" end="15"/>
                                            </p:txEl>
                                          </p:spTgt>
                                        </p:tgtEl>
                                        <p:attrNameLst>
                                          <p:attrName>style.visibility</p:attrName>
                                        </p:attrNameLst>
                                      </p:cBhvr>
                                      <p:to>
                                        <p:strVal val="visible"/>
                                      </p:to>
                                    </p:set>
                                    <p:anim calcmode="lin" valueType="num">
                                      <p:cBhvr additive="base">
                                        <p:cTn id="97" dur="500" fill="hold"/>
                                        <p:tgtEl>
                                          <p:spTgt spid="4">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6248400"/>
          </a:xfrm>
        </p:spPr>
        <p:txBody>
          <a:bodyPr>
            <a:normAutofit/>
          </a:bodyPr>
          <a:lstStyle/>
          <a:p>
            <a:pPr>
              <a:lnSpc>
                <a:spcPct val="150000"/>
              </a:lnSpc>
              <a:buNone/>
            </a:pPr>
            <a:r>
              <a:rPr lang="en-IN" sz="1800" b="1" dirty="0" smtClean="0"/>
              <a:t>Open Database Access and Interoperability:</a:t>
            </a:r>
          </a:p>
          <a:p>
            <a:pPr marL="0" indent="0" algn="just">
              <a:lnSpc>
                <a:spcPct val="150000"/>
              </a:lnSpc>
              <a:spcBef>
                <a:spcPts val="0"/>
              </a:spcBef>
              <a:buNone/>
            </a:pPr>
            <a:r>
              <a:rPr lang="en-IN" sz="1800" dirty="0" smtClean="0"/>
              <a:t>	Open Group formed a Working Group to provide specifications that will create a database infrastructure environment where there is:</a:t>
            </a:r>
          </a:p>
          <a:p>
            <a:pPr lvl="1" indent="-342900" algn="just">
              <a:lnSpc>
                <a:spcPct val="150000"/>
              </a:lnSpc>
              <a:spcBef>
                <a:spcPts val="0"/>
              </a:spcBef>
              <a:buFont typeface="+mj-lt"/>
              <a:buAutoNum type="arabicPeriod"/>
            </a:pPr>
            <a:r>
              <a:rPr lang="en-IN" sz="1800" dirty="0" smtClean="0"/>
              <a:t>Common </a:t>
            </a:r>
            <a:r>
              <a:rPr lang="en-IN" sz="1800" b="1" dirty="0" smtClean="0"/>
              <a:t>SQL API </a:t>
            </a:r>
            <a:r>
              <a:rPr lang="en-IN" sz="1800" dirty="0" smtClean="0"/>
              <a:t>that allows client applications to be written that do not need to know </a:t>
            </a:r>
            <a:r>
              <a:rPr lang="en-IN" sz="1800" b="1" dirty="0" smtClean="0"/>
              <a:t>vendor of DBMS they are accessing</a:t>
            </a:r>
            <a:r>
              <a:rPr lang="en-IN" sz="1800" dirty="0" smtClean="0"/>
              <a:t>.</a:t>
            </a:r>
          </a:p>
          <a:p>
            <a:pPr lvl="1" indent="-342900" algn="just">
              <a:lnSpc>
                <a:spcPct val="150000"/>
              </a:lnSpc>
              <a:spcBef>
                <a:spcPts val="0"/>
              </a:spcBef>
              <a:buFont typeface="+mj-lt"/>
              <a:buAutoNum type="arabicPeriod"/>
            </a:pPr>
            <a:r>
              <a:rPr lang="en-IN" sz="1800" b="1" dirty="0" smtClean="0"/>
              <a:t>Common database protocol </a:t>
            </a:r>
            <a:r>
              <a:rPr lang="en-IN" sz="1800" dirty="0" smtClean="0"/>
              <a:t>that enables DBMS from one vendor to communicate directly with DBMS from another vendor without the need for a </a:t>
            </a:r>
            <a:r>
              <a:rPr lang="en-IN" sz="1800" b="1" dirty="0" smtClean="0"/>
              <a:t>gateway.</a:t>
            </a:r>
          </a:p>
          <a:p>
            <a:pPr lvl="1" indent="-342900" algn="just">
              <a:lnSpc>
                <a:spcPct val="150000"/>
              </a:lnSpc>
              <a:spcBef>
                <a:spcPts val="0"/>
              </a:spcBef>
              <a:buFont typeface="+mj-lt"/>
              <a:buAutoNum type="arabicPeriod"/>
            </a:pPr>
            <a:r>
              <a:rPr lang="en-IN" sz="1800" dirty="0" smtClean="0"/>
              <a:t>A common network protocol that allows communications between different DBMSs.</a:t>
            </a:r>
          </a:p>
          <a:p>
            <a:pPr lvl="1" indent="-342900" algn="just">
              <a:lnSpc>
                <a:spcPct val="150000"/>
              </a:lnSpc>
              <a:spcBef>
                <a:spcPts val="0"/>
              </a:spcBef>
              <a:buFont typeface="+mj-lt"/>
              <a:buAutoNum type="arabicPeriod"/>
            </a:pPr>
            <a:r>
              <a:rPr lang="en-IN" sz="1800" dirty="0" smtClean="0"/>
              <a:t>Most ambitious goal is to find a way to enable transaction to span DBMSs from different vendors without use of a gateway.</a:t>
            </a:r>
          </a:p>
          <a:p>
            <a:pPr lvl="1" indent="-342900" algn="just">
              <a:lnSpc>
                <a:spcPct val="150000"/>
              </a:lnSpc>
              <a:spcBef>
                <a:spcPts val="0"/>
              </a:spcBef>
              <a:buFont typeface="+mj-lt"/>
              <a:buAutoNum type="arabicPeriod"/>
            </a:pPr>
            <a:r>
              <a:rPr lang="en-IN" sz="1800" dirty="0" smtClean="0"/>
              <a:t>Group has now evolved into DBIOP Consortium and are working in version 3 of DRDA (Distributed Relational Database Architecture) standard.</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096000"/>
          </a:xfrm>
        </p:spPr>
        <p:txBody>
          <a:bodyPr>
            <a:normAutofit/>
          </a:bodyPr>
          <a:lstStyle/>
          <a:p>
            <a:pPr>
              <a:lnSpc>
                <a:spcPct val="200000"/>
              </a:lnSpc>
              <a:buNone/>
            </a:pPr>
            <a:r>
              <a:rPr lang="en-IN" sz="2200" b="1" dirty="0" smtClean="0"/>
              <a:t>Multidatabase System (MDBS):</a:t>
            </a:r>
          </a:p>
          <a:p>
            <a:pPr algn="just">
              <a:lnSpc>
                <a:spcPct val="200000"/>
              </a:lnSpc>
              <a:buNone/>
            </a:pPr>
            <a:r>
              <a:rPr lang="en-IN" sz="1800" dirty="0" smtClean="0"/>
              <a:t>a. DDBMS in which each site maintains complete autonomy.</a:t>
            </a:r>
          </a:p>
          <a:p>
            <a:pPr algn="just">
              <a:lnSpc>
                <a:spcPct val="200000"/>
              </a:lnSpc>
              <a:buNone/>
            </a:pPr>
            <a:r>
              <a:rPr lang="en-IN" sz="1800" dirty="0" smtClean="0"/>
              <a:t>b. DBMS that resides transparently on top of existing database and file systems and presents a single database to its users.</a:t>
            </a:r>
          </a:p>
          <a:p>
            <a:pPr algn="just">
              <a:lnSpc>
                <a:spcPct val="200000"/>
              </a:lnSpc>
              <a:buNone/>
            </a:pPr>
            <a:r>
              <a:rPr lang="en-IN" sz="1800" dirty="0" smtClean="0"/>
              <a:t>c. Allows users to access and share data without requiring physical database integration.</a:t>
            </a:r>
          </a:p>
          <a:p>
            <a:pPr algn="just">
              <a:lnSpc>
                <a:spcPct val="200000"/>
              </a:lnSpc>
              <a:buNone/>
            </a:pPr>
            <a:r>
              <a:rPr lang="en-IN" sz="1800" dirty="0" smtClean="0"/>
              <a:t>d. </a:t>
            </a:r>
            <a:r>
              <a:rPr lang="en-IN" sz="1800" b="1" dirty="0" smtClean="0"/>
              <a:t>Unfederated MDBS </a:t>
            </a:r>
            <a:r>
              <a:rPr lang="en-IN" sz="1800" dirty="0" smtClean="0"/>
              <a:t>(no local users) and </a:t>
            </a:r>
            <a:r>
              <a:rPr lang="en-IN" sz="1800" b="1" dirty="0" smtClean="0"/>
              <a:t>federated MDBS</a:t>
            </a:r>
            <a:r>
              <a:rPr lang="en-IN" sz="1800" dirty="0" smtClean="0"/>
              <a:t>.</a:t>
            </a:r>
          </a:p>
          <a:p>
            <a:pPr algn="just">
              <a:lnSpc>
                <a:spcPct val="200000"/>
              </a:lnSpc>
              <a:buNone/>
            </a:pPr>
            <a:r>
              <a:rPr lang="en-IN" sz="2200" b="1" dirty="0" smtClean="0"/>
              <a:t>Overview of networking:</a:t>
            </a:r>
          </a:p>
          <a:p>
            <a:pPr>
              <a:lnSpc>
                <a:spcPct val="200000"/>
              </a:lnSpc>
            </a:pPr>
            <a:r>
              <a:rPr lang="en-US" sz="2000" dirty="0" smtClean="0">
                <a:latin typeface="Times New Roman" pitchFamily="18" charset="0"/>
                <a:cs typeface="Times New Roman" pitchFamily="18" charset="0"/>
              </a:rPr>
              <a:t>An interconnected collection of autonomous computers that are capable of exchanging information.</a:t>
            </a:r>
            <a:endParaRPr lang="en-IN"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57200" y="304800"/>
            <a:ext cx="8458200" cy="624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None/>
            </a:pPr>
            <a:r>
              <a:rPr lang="en-IN" sz="2200" b="1" dirty="0" smtClean="0"/>
              <a:t>Network protocols:</a:t>
            </a:r>
          </a:p>
          <a:p>
            <a:pPr>
              <a:buNone/>
            </a:pPr>
            <a:r>
              <a:rPr lang="en-IN" sz="1800" b="1" dirty="0" smtClean="0"/>
              <a:t>TCP/IP.</a:t>
            </a:r>
          </a:p>
          <a:p>
            <a:pPr>
              <a:buNone/>
            </a:pPr>
            <a:r>
              <a:rPr lang="en-IN" sz="1800" b="1" dirty="0" smtClean="0"/>
              <a:t>SPX/IPX.</a:t>
            </a:r>
          </a:p>
          <a:p>
            <a:pPr>
              <a:buNone/>
            </a:pPr>
            <a:r>
              <a:rPr lang="en-IN" sz="1800" b="1" dirty="0" smtClean="0"/>
              <a:t>WAP.</a:t>
            </a:r>
          </a:p>
          <a:p>
            <a:pPr>
              <a:buNone/>
            </a:pPr>
            <a:r>
              <a:rPr lang="en-IN" sz="2200" b="1" dirty="0" smtClean="0"/>
              <a:t>Function of a DDBMS:</a:t>
            </a:r>
          </a:p>
          <a:p>
            <a:pPr lvl="1" algn="just">
              <a:lnSpc>
                <a:spcPct val="200000"/>
              </a:lnSpc>
            </a:pPr>
            <a:r>
              <a:rPr lang="en-IN" sz="1400" b="1" dirty="0" smtClean="0"/>
              <a:t> </a:t>
            </a:r>
            <a:r>
              <a:rPr lang="en-IN" sz="1800" dirty="0" smtClean="0"/>
              <a:t>Extended communication services to provide access to remote sites and allow the transfer of queries and data among the site using a network.</a:t>
            </a:r>
          </a:p>
          <a:p>
            <a:pPr lvl="1" algn="just">
              <a:lnSpc>
                <a:spcPct val="200000"/>
              </a:lnSpc>
            </a:pPr>
            <a:r>
              <a:rPr lang="en-IN" sz="1800" dirty="0" smtClean="0"/>
              <a:t>Extended system catalog to store data distribution  details.</a:t>
            </a:r>
          </a:p>
          <a:p>
            <a:pPr lvl="1" algn="just">
              <a:lnSpc>
                <a:spcPct val="200000"/>
              </a:lnSpc>
            </a:pPr>
            <a:r>
              <a:rPr lang="en-IN" sz="1800" dirty="0" smtClean="0"/>
              <a:t>Distributed query processing including query optimization and remote data access.</a:t>
            </a:r>
          </a:p>
          <a:p>
            <a:pPr lvl="1" algn="just">
              <a:lnSpc>
                <a:spcPct val="200000"/>
              </a:lnSpc>
            </a:pPr>
            <a:r>
              <a:rPr lang="en-IN" sz="1800" dirty="0" smtClean="0"/>
              <a:t>Extended security control to maintain appropriate authorization/access privileges to the distributed data.</a:t>
            </a:r>
          </a:p>
          <a:p>
            <a:pPr lvl="1" algn="just">
              <a:lnSpc>
                <a:spcPct val="200000"/>
              </a:lnSpc>
            </a:pPr>
            <a:r>
              <a:rPr lang="en-IN" sz="1800" dirty="0" smtClean="0"/>
              <a:t>Extended concurrency control to maintain consistency of replicated data.</a:t>
            </a:r>
          </a:p>
          <a:p>
            <a:pPr algn="just">
              <a:lnSpc>
                <a:spcPct val="150000"/>
              </a:lnSpc>
            </a:pPr>
            <a:endParaRPr lang="en-IN" sz="1800" dirty="0" smtClean="0"/>
          </a:p>
          <a:p>
            <a:pPr>
              <a:buNone/>
            </a:pPr>
            <a:endParaRPr lang="en-IN" sz="1800" b="1" dirty="0" smtClean="0"/>
          </a:p>
          <a:p>
            <a:pPr>
              <a:buNone/>
            </a:pPr>
            <a:endParaRPr lang="en-IN"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IN" sz="2200" b="1" dirty="0" smtClean="0"/>
              <a:t>Architecture:</a:t>
            </a:r>
          </a:p>
          <a:p>
            <a:pPr>
              <a:buNone/>
            </a:pPr>
            <a:r>
              <a:rPr lang="en-IN" sz="1800" b="1" dirty="0" smtClean="0"/>
              <a:t> </a:t>
            </a:r>
            <a:r>
              <a:rPr lang="en-IN" sz="1800" dirty="0" smtClean="0"/>
              <a:t>The architecture of a system defines its structure:</a:t>
            </a:r>
          </a:p>
          <a:p>
            <a:r>
              <a:rPr lang="en-IN" sz="1800" dirty="0" smtClean="0"/>
              <a:t>The components of the system are identified;</a:t>
            </a:r>
          </a:p>
          <a:p>
            <a:r>
              <a:rPr lang="en-IN" sz="1800" dirty="0" smtClean="0"/>
              <a:t>The function of each component is specified;</a:t>
            </a:r>
          </a:p>
          <a:p>
            <a:r>
              <a:rPr lang="en-IN" sz="1800" dirty="0" smtClean="0"/>
              <a:t>The interrelationships and interactions among the components are defined.</a:t>
            </a:r>
          </a:p>
          <a:p>
            <a:pPr>
              <a:buNone/>
            </a:pPr>
            <a:r>
              <a:rPr lang="en-IN" sz="1800" b="1" dirty="0" smtClean="0"/>
              <a:t>Standardization:</a:t>
            </a:r>
          </a:p>
          <a:p>
            <a:pPr>
              <a:buNone/>
            </a:pPr>
            <a:r>
              <a:rPr lang="en-IN" sz="1800" dirty="0" smtClean="0"/>
              <a:t>The standardization efforts in databases developed reference models of DBMS.</a:t>
            </a:r>
          </a:p>
          <a:p>
            <a:pPr>
              <a:buNone/>
            </a:pPr>
            <a:r>
              <a:rPr lang="en-IN" sz="1800" b="1" dirty="0" smtClean="0"/>
              <a:t>Reference Model: </a:t>
            </a:r>
          </a:p>
          <a:p>
            <a:pPr>
              <a:buNone/>
            </a:pPr>
            <a:r>
              <a:rPr lang="en-IN" sz="1800" b="1" dirty="0" smtClean="0"/>
              <a:t>       </a:t>
            </a:r>
            <a:r>
              <a:rPr lang="en-IN" sz="1800" dirty="0" smtClean="0"/>
              <a:t>A conceptual framework whose purpose is to divide standardization work into manageable pieces and to show at a general level how these pieces are related to each other.</a:t>
            </a:r>
          </a:p>
          <a:p>
            <a:r>
              <a:rPr lang="en-IN" sz="1800" dirty="0" smtClean="0"/>
              <a:t>A reference model can be thought of as an </a:t>
            </a:r>
            <a:r>
              <a:rPr lang="en-IN" sz="1800" b="1" dirty="0" smtClean="0"/>
              <a:t>idealized architectural model of the system.</a:t>
            </a:r>
          </a:p>
          <a:p>
            <a:pPr>
              <a:buNone/>
            </a:pPr>
            <a:r>
              <a:rPr lang="en-IN" sz="1800" dirty="0" smtClean="0"/>
              <a:t>A reference model can be described according to 3 different approaches:</a:t>
            </a:r>
          </a:p>
          <a:p>
            <a:pPr>
              <a:buNone/>
            </a:pPr>
            <a:r>
              <a:rPr lang="en-IN" sz="1800" b="1" dirty="0" smtClean="0"/>
              <a:t>– component-based</a:t>
            </a:r>
          </a:p>
          <a:p>
            <a:pPr>
              <a:buNone/>
            </a:pPr>
            <a:r>
              <a:rPr lang="en-IN" sz="1800" b="1" dirty="0" smtClean="0"/>
              <a:t>– function-based</a:t>
            </a:r>
          </a:p>
          <a:p>
            <a:pPr>
              <a:buNone/>
            </a:pPr>
            <a:r>
              <a:rPr lang="en-IN" sz="1800" b="1" dirty="0" smtClean="0"/>
              <a:t>– data-based</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400800"/>
          </a:xfrm>
        </p:spPr>
        <p:txBody>
          <a:bodyPr>
            <a:normAutofit/>
          </a:bodyPr>
          <a:lstStyle/>
          <a:p>
            <a:pPr>
              <a:buNone/>
            </a:pPr>
            <a:r>
              <a:rPr lang="en-IN" sz="2200" b="1" dirty="0" smtClean="0"/>
              <a:t>Components-based:</a:t>
            </a:r>
          </a:p>
          <a:p>
            <a:pPr>
              <a:buNone/>
            </a:pPr>
            <a:r>
              <a:rPr lang="en-IN" sz="1800" b="1" dirty="0" smtClean="0"/>
              <a:t>– </a:t>
            </a:r>
            <a:r>
              <a:rPr lang="en-IN" sz="1800" dirty="0" smtClean="0"/>
              <a:t>Components of the system are defined together with the interrelationships between</a:t>
            </a:r>
          </a:p>
          <a:p>
            <a:pPr>
              <a:buNone/>
            </a:pPr>
            <a:r>
              <a:rPr lang="en-IN" sz="1800" dirty="0" smtClean="0"/>
              <a:t>    the components.</a:t>
            </a:r>
          </a:p>
          <a:p>
            <a:pPr>
              <a:buNone/>
            </a:pPr>
            <a:r>
              <a:rPr lang="en-IN" sz="1800" dirty="0" smtClean="0"/>
              <a:t>– Good for design and implementation of the system.</a:t>
            </a:r>
          </a:p>
          <a:p>
            <a:pPr>
              <a:buNone/>
            </a:pPr>
            <a:r>
              <a:rPr lang="en-IN" sz="1800" dirty="0" smtClean="0"/>
              <a:t>– It might be difficult to determine the functionality of the system from its compone</a:t>
            </a:r>
            <a:r>
              <a:rPr lang="en-IN" sz="1800" b="1" dirty="0" smtClean="0"/>
              <a:t>nts.</a:t>
            </a:r>
          </a:p>
          <a:p>
            <a:pPr>
              <a:buNone/>
            </a:pPr>
            <a:r>
              <a:rPr lang="en-IN" sz="2100" b="1" dirty="0" smtClean="0"/>
              <a:t>Function-based:</a:t>
            </a:r>
          </a:p>
          <a:p>
            <a:pPr algn="just">
              <a:buNone/>
            </a:pPr>
            <a:r>
              <a:rPr lang="en-IN" sz="2100" b="1" dirty="0" smtClean="0"/>
              <a:t>– </a:t>
            </a:r>
            <a:r>
              <a:rPr lang="en-IN" sz="1800" dirty="0" smtClean="0"/>
              <a:t>Classes of users are identified together with the functionality that the system will provide for each class.</a:t>
            </a:r>
          </a:p>
          <a:p>
            <a:pPr algn="just">
              <a:buNone/>
            </a:pPr>
            <a:r>
              <a:rPr lang="en-IN" sz="1800" dirty="0" smtClean="0"/>
              <a:t>– Typically a hierarchical system with clearly defined interfaces between different layers.</a:t>
            </a:r>
          </a:p>
          <a:p>
            <a:pPr algn="just">
              <a:buNone/>
            </a:pPr>
            <a:r>
              <a:rPr lang="en-IN" sz="1800" dirty="0" smtClean="0"/>
              <a:t>– The objectives of the system are clearly identified.</a:t>
            </a:r>
          </a:p>
          <a:p>
            <a:pPr algn="just">
              <a:buNone/>
            </a:pPr>
            <a:r>
              <a:rPr lang="en-IN" sz="1800" dirty="0" smtClean="0"/>
              <a:t>– Not clear how to achieve the objectives.</a:t>
            </a:r>
          </a:p>
          <a:p>
            <a:pPr algn="just">
              <a:buNone/>
            </a:pPr>
            <a:r>
              <a:rPr lang="en-IN" sz="1800" dirty="0" smtClean="0"/>
              <a:t>– Example: ISO/OSI architecture of computer networks.</a:t>
            </a:r>
          </a:p>
          <a:p>
            <a:pPr>
              <a:buNone/>
            </a:pPr>
            <a:r>
              <a:rPr lang="en-IN" sz="2200" b="1" dirty="0" smtClean="0"/>
              <a:t>Data-based:</a:t>
            </a:r>
          </a:p>
          <a:p>
            <a:pPr>
              <a:buNone/>
            </a:pPr>
            <a:r>
              <a:rPr lang="en-IN" sz="1800" b="1" dirty="0" smtClean="0"/>
              <a:t>– </a:t>
            </a:r>
            <a:r>
              <a:rPr lang="en-IN" sz="1800" dirty="0" smtClean="0"/>
              <a:t>Identify the different types of the data and specify the functional units that will realize and/or use data according to these views.</a:t>
            </a:r>
          </a:p>
          <a:p>
            <a:pPr>
              <a:buNone/>
            </a:pPr>
            <a:r>
              <a:rPr lang="en-IN" sz="1800" dirty="0" smtClean="0"/>
              <a:t>– The full architecture of the system is not clear without the description of functional</a:t>
            </a:r>
          </a:p>
          <a:p>
            <a:pPr>
              <a:buNone/>
            </a:pPr>
            <a:r>
              <a:rPr lang="en-IN" sz="1800" dirty="0" smtClean="0"/>
              <a:t>    modules.</a:t>
            </a:r>
          </a:p>
          <a:p>
            <a:pPr>
              <a:buNone/>
            </a:pPr>
            <a:r>
              <a:rPr lang="en-IN" sz="1800" dirty="0" smtClean="0"/>
              <a:t>– Example: ANSI/SPARC architecture of DBM.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IN" sz="2200" b="1" dirty="0" smtClean="0"/>
              <a:t>ANSI/SPARC Architecture of DBMS:</a:t>
            </a:r>
          </a:p>
          <a:p>
            <a:pPr marL="400050" lvl="1" algn="just"/>
            <a:r>
              <a:rPr lang="en-IN" sz="2000" dirty="0" smtClean="0"/>
              <a:t> </a:t>
            </a:r>
            <a:r>
              <a:rPr lang="en-IN" sz="1800" dirty="0" smtClean="0"/>
              <a:t>ANSI/SPARC architecture is based on data.</a:t>
            </a:r>
          </a:p>
          <a:p>
            <a:pPr marL="400050" lvl="1" algn="just"/>
            <a:r>
              <a:rPr lang="en-IN" sz="1800" dirty="0" smtClean="0"/>
              <a:t> 3 views of data: external view, conceptual view, internal view.</a:t>
            </a:r>
          </a:p>
          <a:p>
            <a:pPr marL="400050" lvl="1" algn="just"/>
            <a:r>
              <a:rPr lang="en-IN" sz="1800" dirty="0" smtClean="0"/>
              <a:t> Defines a total of 43 interfaces between these views.</a:t>
            </a:r>
          </a:p>
          <a:p>
            <a:pPr marL="400050" lvl="1" algn="just"/>
            <a:endParaRPr lang="en-IN" sz="1800" dirty="0" smtClean="0"/>
          </a:p>
          <a:p>
            <a:pPr marL="400050" lvl="1" algn="just">
              <a:buNone/>
            </a:pPr>
            <a:endParaRPr lang="en-IN" sz="1800" dirty="0"/>
          </a:p>
        </p:txBody>
      </p:sp>
      <p:pic>
        <p:nvPicPr>
          <p:cNvPr id="6" name="Picture 5"/>
          <p:cNvPicPr/>
          <p:nvPr/>
        </p:nvPicPr>
        <p:blipFill>
          <a:blip r:embed="rId2" cstate="print"/>
          <a:srcRect/>
          <a:stretch>
            <a:fillRect/>
          </a:stretch>
        </p:blipFill>
        <p:spPr bwMode="auto">
          <a:xfrm>
            <a:off x="304800" y="1981200"/>
            <a:ext cx="8229600" cy="419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705600"/>
          </a:xfrm>
        </p:spPr>
        <p:txBody>
          <a:bodyPr>
            <a:normAutofit fontScale="70000" lnSpcReduction="20000"/>
          </a:bodyPr>
          <a:lstStyle/>
          <a:p>
            <a:pPr>
              <a:lnSpc>
                <a:spcPct val="170000"/>
              </a:lnSpc>
              <a:buNone/>
            </a:pPr>
            <a:r>
              <a:rPr lang="en-IN" sz="2300" b="1" dirty="0" smtClean="0"/>
              <a:t>Reference Architecture for DDBMS:</a:t>
            </a:r>
            <a:endParaRPr lang="en-IN" sz="2300" dirty="0" smtClean="0"/>
          </a:p>
          <a:p>
            <a:pPr>
              <a:lnSpc>
                <a:spcPct val="170000"/>
              </a:lnSpc>
              <a:buNone/>
            </a:pPr>
            <a:r>
              <a:rPr lang="en-IN" sz="2300" dirty="0" smtClean="0"/>
              <a:t>1. A reference architecture consists of:</a:t>
            </a:r>
          </a:p>
          <a:p>
            <a:pPr lvl="1">
              <a:lnSpc>
                <a:spcPct val="170000"/>
              </a:lnSpc>
              <a:buFont typeface="Wingdings" pitchFamily="2" charset="2"/>
              <a:buChar char="§"/>
            </a:pPr>
            <a:r>
              <a:rPr lang="en-IN" sz="2300" dirty="0" smtClean="0"/>
              <a:t>Set of global external schemas.</a:t>
            </a:r>
          </a:p>
          <a:p>
            <a:pPr lvl="1">
              <a:lnSpc>
                <a:spcPct val="170000"/>
              </a:lnSpc>
              <a:buFont typeface="Wingdings" pitchFamily="2" charset="2"/>
              <a:buChar char="§"/>
            </a:pPr>
            <a:r>
              <a:rPr lang="en-IN" sz="2300" dirty="0" smtClean="0"/>
              <a:t> Global conceptual schema (GCS).</a:t>
            </a:r>
          </a:p>
          <a:p>
            <a:pPr lvl="1">
              <a:lnSpc>
                <a:spcPct val="170000"/>
              </a:lnSpc>
              <a:buFont typeface="Wingdings" pitchFamily="2" charset="2"/>
              <a:buChar char="§"/>
            </a:pPr>
            <a:r>
              <a:rPr lang="de-DE" sz="2300" dirty="0" smtClean="0"/>
              <a:t> Fragmentation schema .</a:t>
            </a:r>
          </a:p>
          <a:p>
            <a:pPr lvl="1">
              <a:lnSpc>
                <a:spcPct val="170000"/>
              </a:lnSpc>
              <a:buFont typeface="Wingdings" pitchFamily="2" charset="2"/>
              <a:buChar char="§"/>
            </a:pPr>
            <a:r>
              <a:rPr lang="de-DE" sz="2300" dirty="0" smtClean="0"/>
              <a:t>Allocation schema.</a:t>
            </a:r>
          </a:p>
          <a:p>
            <a:pPr lvl="1">
              <a:lnSpc>
                <a:spcPct val="170000"/>
              </a:lnSpc>
              <a:buFont typeface="Wingdings" pitchFamily="2" charset="2"/>
              <a:buChar char="§"/>
            </a:pPr>
            <a:r>
              <a:rPr lang="en-IN" sz="2300" dirty="0" smtClean="0"/>
              <a:t>Set of schemas for each local DBMS conforming to 3-level ANSI/SPARC.</a:t>
            </a:r>
          </a:p>
          <a:p>
            <a:pPr lvl="1">
              <a:lnSpc>
                <a:spcPct val="170000"/>
              </a:lnSpc>
              <a:buFont typeface="Wingdings" pitchFamily="2" charset="2"/>
              <a:buChar char="§"/>
            </a:pPr>
            <a:r>
              <a:rPr lang="en-IN" sz="2300" dirty="0" smtClean="0"/>
              <a:t>Some levels may be missing, depending on levels of transparency supported.</a:t>
            </a:r>
          </a:p>
          <a:p>
            <a:pPr>
              <a:lnSpc>
                <a:spcPct val="170000"/>
              </a:lnSpc>
              <a:buNone/>
            </a:pPr>
            <a:r>
              <a:rPr lang="en-IN" sz="2300" dirty="0" smtClean="0"/>
              <a:t> </a:t>
            </a:r>
            <a:r>
              <a:rPr lang="en-IN" sz="2300" b="1" dirty="0" smtClean="0"/>
              <a:t>Global conceptual schema:</a:t>
            </a:r>
          </a:p>
          <a:p>
            <a:pPr lvl="1">
              <a:lnSpc>
                <a:spcPct val="170000"/>
              </a:lnSpc>
            </a:pPr>
            <a:r>
              <a:rPr lang="en-IN" sz="2300" dirty="0" smtClean="0"/>
              <a:t>     The global conceptual schema is logical description of the whole database.</a:t>
            </a:r>
          </a:p>
          <a:p>
            <a:pPr lvl="1">
              <a:lnSpc>
                <a:spcPct val="170000"/>
              </a:lnSpc>
            </a:pPr>
            <a:r>
              <a:rPr lang="en-IN" sz="2300" dirty="0" smtClean="0"/>
              <a:t>     It provides physical data independence from the distributed environment.</a:t>
            </a:r>
          </a:p>
          <a:p>
            <a:pPr>
              <a:lnSpc>
                <a:spcPct val="170000"/>
              </a:lnSpc>
              <a:buNone/>
            </a:pPr>
            <a:r>
              <a:rPr lang="en-IN" sz="2300" b="1" dirty="0" smtClean="0"/>
              <a:t>Global External Schema:</a:t>
            </a:r>
          </a:p>
          <a:p>
            <a:pPr lvl="1">
              <a:lnSpc>
                <a:spcPct val="170000"/>
              </a:lnSpc>
            </a:pPr>
            <a:r>
              <a:rPr lang="en-IN" sz="2300" dirty="0" smtClean="0"/>
              <a:t> It provides logical data independence from the distributed environment.</a:t>
            </a:r>
          </a:p>
          <a:p>
            <a:pPr>
              <a:lnSpc>
                <a:spcPct val="170000"/>
              </a:lnSpc>
              <a:buNone/>
            </a:pPr>
            <a:endParaRPr lang="en-IN" sz="2300" dirty="0" smtClean="0"/>
          </a:p>
          <a:p>
            <a:pPr>
              <a:buNone/>
            </a:pPr>
            <a:endParaRPr lang="en-IN" sz="2200" b="1" dirty="0" smtClean="0"/>
          </a:p>
          <a:p>
            <a:pPr>
              <a:buNone/>
            </a:pPr>
            <a:r>
              <a:rPr lang="en-IN" sz="2200" b="1" dirty="0" smtClean="0"/>
              <a:t>  </a:t>
            </a:r>
            <a:endParaRPr lang="en-IN"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5745163"/>
          </a:xfrm>
        </p:spPr>
        <p:txBody>
          <a:bodyPr/>
          <a:lstStyle/>
          <a:p>
            <a:pPr>
              <a:lnSpc>
                <a:spcPct val="160000"/>
              </a:lnSpc>
              <a:buNone/>
            </a:pPr>
            <a:r>
              <a:rPr lang="de-DE" sz="1800" b="1" dirty="0" smtClean="0"/>
              <a:t>Fragmentation schema :</a:t>
            </a:r>
          </a:p>
          <a:p>
            <a:pPr lvl="1">
              <a:lnSpc>
                <a:spcPct val="160000"/>
              </a:lnSpc>
            </a:pPr>
            <a:r>
              <a:rPr lang="de-DE" sz="1800" dirty="0" smtClean="0"/>
              <a:t>The fragmentation schema is a description of how the  data is to be logically partitioned.</a:t>
            </a:r>
            <a:endParaRPr lang="de-DE" sz="1800" b="1" dirty="0" smtClean="0"/>
          </a:p>
          <a:p>
            <a:pPr>
              <a:lnSpc>
                <a:spcPct val="160000"/>
              </a:lnSpc>
              <a:buNone/>
            </a:pPr>
            <a:r>
              <a:rPr lang="de-DE" sz="1800" b="1" dirty="0" smtClean="0"/>
              <a:t>Allocation schema: </a:t>
            </a:r>
          </a:p>
          <a:p>
            <a:pPr lvl="1">
              <a:lnSpc>
                <a:spcPct val="160000"/>
              </a:lnSpc>
            </a:pPr>
            <a:r>
              <a:rPr lang="de-DE" sz="1800" dirty="0" smtClean="0"/>
              <a:t>The allocation schema is a description of where the data is to be located,taking account of  any replication.</a:t>
            </a:r>
          </a:p>
          <a:p>
            <a:pPr>
              <a:lnSpc>
                <a:spcPct val="160000"/>
              </a:lnSpc>
              <a:buNone/>
            </a:pPr>
            <a:r>
              <a:rPr lang="de-DE" sz="1800" b="1" dirty="0" smtClean="0"/>
              <a:t>Local Schemas:</a:t>
            </a:r>
          </a:p>
          <a:p>
            <a:pPr lvl="1">
              <a:lnSpc>
                <a:spcPct val="160000"/>
              </a:lnSpc>
            </a:pPr>
            <a:r>
              <a:rPr lang="de-DE" sz="1800" dirty="0" smtClean="0"/>
              <a:t>Each local DBMS has it own set of Schemas.</a:t>
            </a:r>
          </a:p>
          <a:p>
            <a:pPr lvl="1">
              <a:lnSpc>
                <a:spcPct val="160000"/>
              </a:lnSpc>
            </a:pPr>
            <a:r>
              <a:rPr lang="de-DE" sz="1800" dirty="0" smtClean="0"/>
              <a:t>Its is DBMS independent and is the basis for supporting heterogeneous DBMS.</a:t>
            </a:r>
          </a:p>
          <a:p>
            <a:pPr lvl="1">
              <a:lnSpc>
                <a:spcPct val="160000"/>
              </a:lnSpc>
              <a:buNone/>
            </a:pPr>
            <a:endParaRPr lang="de-DE" sz="2100" dirty="0" smtClean="0"/>
          </a:p>
          <a:p>
            <a:pPr lvl="1">
              <a:lnSpc>
                <a:spcPct val="160000"/>
              </a:lnSpc>
              <a:buNone/>
            </a:pPr>
            <a:endParaRPr lang="en-IN" sz="2100"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buNone/>
            </a:pPr>
            <a:r>
              <a:rPr lang="en-US" sz="2200" b="1" dirty="0" smtClean="0"/>
              <a:t>DISTRIBUTED DATA BASE SERVER APPROACH:</a:t>
            </a:r>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r>
              <a:rPr lang="en-US" sz="2200" b="1" dirty="0"/>
              <a:t> </a:t>
            </a:r>
            <a:r>
              <a:rPr lang="en-US" sz="2200" b="1" dirty="0" smtClean="0"/>
              <a:t>       </a:t>
            </a:r>
            <a:endParaRPr lang="en-US" sz="2200" b="1" dirty="0"/>
          </a:p>
        </p:txBody>
      </p:sp>
      <p:sp>
        <p:nvSpPr>
          <p:cNvPr id="4" name="Rectangle 3"/>
          <p:cNvSpPr/>
          <p:nvPr/>
        </p:nvSpPr>
        <p:spPr>
          <a:xfrm>
            <a:off x="5562600" y="1066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stCxn id="4" idx="1"/>
          </p:cNvCxnSpPr>
          <p:nvPr/>
        </p:nvCxnSpPr>
        <p:spPr>
          <a:xfrm>
            <a:off x="5562600" y="1676400"/>
            <a:ext cx="2743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00200" y="1066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a:endCxn id="7" idx="3"/>
          </p:cNvCxnSpPr>
          <p:nvPr/>
        </p:nvCxnSpPr>
        <p:spPr>
          <a:xfrm>
            <a:off x="1600200" y="1676400"/>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752600" y="3429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12" idx="1"/>
            <a:endCxn id="12" idx="3"/>
          </p:cNvCxnSpPr>
          <p:nvPr/>
        </p:nvCxnSpPr>
        <p:spPr>
          <a:xfrm>
            <a:off x="1752600" y="4038600"/>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Left-Right Arrow 13"/>
          <p:cNvSpPr/>
          <p:nvPr/>
        </p:nvSpPr>
        <p:spPr>
          <a:xfrm>
            <a:off x="1752600" y="2743200"/>
            <a:ext cx="66294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3048000" y="2286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10400" y="2286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7000" y="28956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Magnetic Disk 21"/>
          <p:cNvSpPr/>
          <p:nvPr/>
        </p:nvSpPr>
        <p:spPr>
          <a:xfrm>
            <a:off x="2209800" y="5410200"/>
            <a:ext cx="1524000" cy="838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209800" y="1219200"/>
            <a:ext cx="1272849" cy="369332"/>
          </a:xfrm>
          <a:prstGeom prst="rect">
            <a:avLst/>
          </a:prstGeom>
          <a:noFill/>
        </p:spPr>
        <p:txBody>
          <a:bodyPr wrap="none" rtlCol="0">
            <a:spAutoFit/>
          </a:bodyPr>
          <a:lstStyle/>
          <a:p>
            <a:r>
              <a:rPr lang="en-US" b="1" dirty="0" smtClean="0"/>
              <a:t>Application</a:t>
            </a:r>
            <a:endParaRPr lang="en-US" b="1" dirty="0"/>
          </a:p>
        </p:txBody>
      </p:sp>
      <p:sp>
        <p:nvSpPr>
          <p:cNvPr id="25" name="TextBox 24"/>
          <p:cNvSpPr txBox="1"/>
          <p:nvPr/>
        </p:nvSpPr>
        <p:spPr>
          <a:xfrm>
            <a:off x="6248400" y="1219200"/>
            <a:ext cx="1272849" cy="369332"/>
          </a:xfrm>
          <a:prstGeom prst="rect">
            <a:avLst/>
          </a:prstGeom>
          <a:noFill/>
        </p:spPr>
        <p:txBody>
          <a:bodyPr wrap="none" rtlCol="0">
            <a:spAutoFit/>
          </a:bodyPr>
          <a:lstStyle/>
          <a:p>
            <a:r>
              <a:rPr lang="en-US" b="1" dirty="0" smtClean="0"/>
              <a:t>Application</a:t>
            </a:r>
            <a:endParaRPr lang="en-US" b="1" dirty="0"/>
          </a:p>
        </p:txBody>
      </p:sp>
      <p:sp>
        <p:nvSpPr>
          <p:cNvPr id="26" name="TextBox 25"/>
          <p:cNvSpPr txBox="1"/>
          <p:nvPr/>
        </p:nvSpPr>
        <p:spPr>
          <a:xfrm>
            <a:off x="1676400" y="1676400"/>
            <a:ext cx="2667000" cy="646331"/>
          </a:xfrm>
          <a:prstGeom prst="rect">
            <a:avLst/>
          </a:prstGeom>
          <a:noFill/>
        </p:spPr>
        <p:txBody>
          <a:bodyPr wrap="square" rtlCol="0">
            <a:spAutoFit/>
          </a:bodyPr>
          <a:lstStyle/>
          <a:p>
            <a:pPr algn="ctr"/>
            <a:r>
              <a:rPr lang="en-US" b="1" dirty="0" smtClean="0"/>
              <a:t>Distributed DBMS Interface</a:t>
            </a:r>
            <a:endParaRPr lang="en-US" b="1" dirty="0"/>
          </a:p>
        </p:txBody>
      </p:sp>
      <p:sp>
        <p:nvSpPr>
          <p:cNvPr id="27" name="TextBox 26"/>
          <p:cNvSpPr txBox="1"/>
          <p:nvPr/>
        </p:nvSpPr>
        <p:spPr>
          <a:xfrm>
            <a:off x="5791200" y="1676401"/>
            <a:ext cx="2341603" cy="646331"/>
          </a:xfrm>
          <a:prstGeom prst="rect">
            <a:avLst/>
          </a:prstGeom>
          <a:noFill/>
        </p:spPr>
        <p:txBody>
          <a:bodyPr wrap="square" rtlCol="0">
            <a:spAutoFit/>
          </a:bodyPr>
          <a:lstStyle/>
          <a:p>
            <a:pPr algn="ctr"/>
            <a:r>
              <a:rPr lang="en-US" b="1" dirty="0" smtClean="0"/>
              <a:t>Distributed DBMS Interface</a:t>
            </a:r>
            <a:endParaRPr lang="en-US" b="1" dirty="0"/>
          </a:p>
        </p:txBody>
      </p:sp>
      <p:sp>
        <p:nvSpPr>
          <p:cNvPr id="29" name="TextBox 28"/>
          <p:cNvSpPr txBox="1"/>
          <p:nvPr/>
        </p:nvSpPr>
        <p:spPr>
          <a:xfrm>
            <a:off x="4343400" y="2362200"/>
            <a:ext cx="1143000" cy="369332"/>
          </a:xfrm>
          <a:prstGeom prst="rect">
            <a:avLst/>
          </a:prstGeom>
          <a:noFill/>
        </p:spPr>
        <p:txBody>
          <a:bodyPr wrap="square" rtlCol="0">
            <a:spAutoFit/>
          </a:bodyPr>
          <a:lstStyle/>
          <a:p>
            <a:r>
              <a:rPr lang="en-US" b="1" dirty="0" smtClean="0"/>
              <a:t>Network</a:t>
            </a:r>
            <a:endParaRPr lang="en-US" b="1" dirty="0"/>
          </a:p>
        </p:txBody>
      </p:sp>
      <p:sp>
        <p:nvSpPr>
          <p:cNvPr id="30" name="TextBox 29"/>
          <p:cNvSpPr txBox="1"/>
          <p:nvPr/>
        </p:nvSpPr>
        <p:spPr>
          <a:xfrm>
            <a:off x="1981200" y="3657600"/>
            <a:ext cx="2514600" cy="369332"/>
          </a:xfrm>
          <a:prstGeom prst="rect">
            <a:avLst/>
          </a:prstGeom>
          <a:noFill/>
        </p:spPr>
        <p:txBody>
          <a:bodyPr wrap="square" rtlCol="0">
            <a:spAutoFit/>
          </a:bodyPr>
          <a:lstStyle/>
          <a:p>
            <a:r>
              <a:rPr lang="en-US" b="1" dirty="0" smtClean="0"/>
              <a:t>Distributed DBMS  Layer</a:t>
            </a:r>
            <a:endParaRPr lang="en-US" b="1" dirty="0"/>
          </a:p>
        </p:txBody>
      </p:sp>
      <p:sp>
        <p:nvSpPr>
          <p:cNvPr id="31" name="TextBox 30"/>
          <p:cNvSpPr txBox="1"/>
          <p:nvPr/>
        </p:nvSpPr>
        <p:spPr>
          <a:xfrm>
            <a:off x="2133600" y="4191000"/>
            <a:ext cx="2286000" cy="369332"/>
          </a:xfrm>
          <a:prstGeom prst="rect">
            <a:avLst/>
          </a:prstGeom>
          <a:noFill/>
        </p:spPr>
        <p:txBody>
          <a:bodyPr wrap="square" rtlCol="0">
            <a:spAutoFit/>
          </a:bodyPr>
          <a:lstStyle/>
          <a:p>
            <a:r>
              <a:rPr lang="en-US" b="1" dirty="0" smtClean="0"/>
              <a:t>DBMS function</a:t>
            </a:r>
            <a:endParaRPr lang="en-US" b="1" dirty="0"/>
          </a:p>
        </p:txBody>
      </p:sp>
      <p:sp>
        <p:nvSpPr>
          <p:cNvPr id="32" name="Up-Down Arrow 31"/>
          <p:cNvSpPr/>
          <p:nvPr/>
        </p:nvSpPr>
        <p:spPr>
          <a:xfrm>
            <a:off x="2971800" y="4648200"/>
            <a:ext cx="762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5486400" y="35052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5562600" y="3581400"/>
            <a:ext cx="2514600" cy="369332"/>
          </a:xfrm>
          <a:prstGeom prst="rect">
            <a:avLst/>
          </a:prstGeom>
          <a:noFill/>
        </p:spPr>
        <p:txBody>
          <a:bodyPr wrap="square" rtlCol="0">
            <a:spAutoFit/>
          </a:bodyPr>
          <a:lstStyle/>
          <a:p>
            <a:r>
              <a:rPr lang="en-US" b="1" dirty="0" smtClean="0"/>
              <a:t>Distributed DBMS Layer</a:t>
            </a:r>
            <a:endParaRPr lang="en-US" b="1" dirty="0"/>
          </a:p>
        </p:txBody>
      </p:sp>
      <p:sp>
        <p:nvSpPr>
          <p:cNvPr id="39" name="TextBox 38"/>
          <p:cNvSpPr txBox="1"/>
          <p:nvPr/>
        </p:nvSpPr>
        <p:spPr>
          <a:xfrm>
            <a:off x="5715000" y="4191000"/>
            <a:ext cx="2286000" cy="369332"/>
          </a:xfrm>
          <a:prstGeom prst="rect">
            <a:avLst/>
          </a:prstGeom>
          <a:noFill/>
        </p:spPr>
        <p:txBody>
          <a:bodyPr wrap="square" rtlCol="0">
            <a:spAutoFit/>
          </a:bodyPr>
          <a:lstStyle/>
          <a:p>
            <a:r>
              <a:rPr lang="en-US" b="1" dirty="0" smtClean="0"/>
              <a:t>DBMS function</a:t>
            </a:r>
            <a:endParaRPr lang="en-US" b="1" dirty="0"/>
          </a:p>
        </p:txBody>
      </p:sp>
      <p:cxnSp>
        <p:nvCxnSpPr>
          <p:cNvPr id="43" name="Straight Connector 42"/>
          <p:cNvCxnSpPr/>
          <p:nvPr/>
        </p:nvCxnSpPr>
        <p:spPr>
          <a:xfrm>
            <a:off x="5486400" y="4114800"/>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Up-Down Arrow 43"/>
          <p:cNvSpPr/>
          <p:nvPr/>
        </p:nvSpPr>
        <p:spPr>
          <a:xfrm>
            <a:off x="7010400" y="4648200"/>
            <a:ext cx="762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lowchart: Magnetic Disk 44"/>
          <p:cNvSpPr/>
          <p:nvPr/>
        </p:nvSpPr>
        <p:spPr>
          <a:xfrm>
            <a:off x="6400800" y="5410200"/>
            <a:ext cx="1371600" cy="838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p:cNvCxnSpPr/>
          <p:nvPr/>
        </p:nvCxnSpPr>
        <p:spPr>
          <a:xfrm>
            <a:off x="6705600" y="2819400"/>
            <a:ext cx="0" cy="68580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4648200" y="3886200"/>
            <a:ext cx="628650" cy="276225"/>
          </a:xfrm>
          <a:prstGeom prst="rect">
            <a:avLst/>
          </a:prstGeom>
          <a:noFill/>
          <a:ln w="9525">
            <a:noFill/>
            <a:miter lim="800000"/>
            <a:headEnd/>
            <a:tailEnd/>
          </a:ln>
        </p:spPr>
      </p:pic>
      <p:pic>
        <p:nvPicPr>
          <p:cNvPr id="48" name="Picture 2"/>
          <p:cNvPicPr>
            <a:picLocks noChangeAspect="1" noChangeArrowheads="1"/>
          </p:cNvPicPr>
          <p:nvPr/>
        </p:nvPicPr>
        <p:blipFill>
          <a:blip r:embed="rId2" cstate="print"/>
          <a:srcRect/>
          <a:stretch>
            <a:fillRect/>
          </a:stretch>
        </p:blipFill>
        <p:spPr bwMode="auto">
          <a:xfrm>
            <a:off x="4724400" y="3886200"/>
            <a:ext cx="628650" cy="352425"/>
          </a:xfrm>
          <a:prstGeom prst="rect">
            <a:avLst/>
          </a:prstGeom>
          <a:noFill/>
          <a:ln w="9525">
            <a:noFill/>
            <a:miter lim="800000"/>
            <a:headEnd/>
            <a:tailEnd/>
          </a:ln>
        </p:spPr>
      </p:pic>
      <p:pic>
        <p:nvPicPr>
          <p:cNvPr id="49" name="Picture 2"/>
          <p:cNvPicPr>
            <a:picLocks noChangeAspect="1" noChangeArrowheads="1"/>
          </p:cNvPicPr>
          <p:nvPr/>
        </p:nvPicPr>
        <p:blipFill>
          <a:blip r:embed="rId2" cstate="print"/>
          <a:srcRect/>
          <a:stretch>
            <a:fillRect/>
          </a:stretch>
        </p:blipFill>
        <p:spPr bwMode="auto">
          <a:xfrm>
            <a:off x="4648200" y="1447800"/>
            <a:ext cx="628650" cy="352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0-#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0-#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0-#ppt_w/2"/>
                                          </p:val>
                                        </p:tav>
                                        <p:tav tm="100000">
                                          <p:val>
                                            <p:strVal val="#ppt_x"/>
                                          </p:val>
                                        </p:tav>
                                      </p:tavLst>
                                    </p:anim>
                                    <p:anim calcmode="lin" valueType="num">
                                      <p:cBhvr additive="base">
                                        <p:cTn id="6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0-#ppt_w/2"/>
                                          </p:val>
                                        </p:tav>
                                        <p:tav tm="100000">
                                          <p:val>
                                            <p:strVal val="#ppt_x"/>
                                          </p:val>
                                        </p:tav>
                                      </p:tavLst>
                                    </p:anim>
                                    <p:anim calcmode="lin" valueType="num">
                                      <p:cBhvr additive="base">
                                        <p:cTn id="7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0-#ppt_w/2"/>
                                          </p:val>
                                        </p:tav>
                                        <p:tav tm="100000">
                                          <p:val>
                                            <p:strVal val="#ppt_x"/>
                                          </p:val>
                                        </p:tav>
                                      </p:tavLst>
                                    </p:anim>
                                    <p:anim calcmode="lin" valueType="num">
                                      <p:cBhvr additive="base">
                                        <p:cTn id="8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0-#ppt_w/2"/>
                                          </p:val>
                                        </p:tav>
                                        <p:tav tm="100000">
                                          <p:val>
                                            <p:strVal val="#ppt_x"/>
                                          </p:val>
                                        </p:tav>
                                      </p:tavLst>
                                    </p:anim>
                                    <p:anim calcmode="lin" valueType="num">
                                      <p:cBhvr additive="base">
                                        <p:cTn id="8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0-#ppt_w/2"/>
                                          </p:val>
                                        </p:tav>
                                        <p:tav tm="100000">
                                          <p:val>
                                            <p:strVal val="#ppt_x"/>
                                          </p:val>
                                        </p:tav>
                                      </p:tavLst>
                                    </p:anim>
                                    <p:anim calcmode="lin" valueType="num">
                                      <p:cBhvr additive="base">
                                        <p:cTn id="9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additive="base">
                                        <p:cTn id="97" dur="500" fill="hold"/>
                                        <p:tgtEl>
                                          <p:spTgt spid="46"/>
                                        </p:tgtEl>
                                        <p:attrNameLst>
                                          <p:attrName>ppt_x</p:attrName>
                                        </p:attrNameLst>
                                      </p:cBhvr>
                                      <p:tavLst>
                                        <p:tav tm="0">
                                          <p:val>
                                            <p:strVal val="0-#ppt_w/2"/>
                                          </p:val>
                                        </p:tav>
                                        <p:tav tm="100000">
                                          <p:val>
                                            <p:strVal val="#ppt_x"/>
                                          </p:val>
                                        </p:tav>
                                      </p:tavLst>
                                    </p:anim>
                                    <p:anim calcmode="lin" valueType="num">
                                      <p:cBhvr additive="base">
                                        <p:cTn id="9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additive="base">
                                        <p:cTn id="103" dur="500" fill="hold"/>
                                        <p:tgtEl>
                                          <p:spTgt spid="12"/>
                                        </p:tgtEl>
                                        <p:attrNameLst>
                                          <p:attrName>ppt_x</p:attrName>
                                        </p:attrNameLst>
                                      </p:cBhvr>
                                      <p:tavLst>
                                        <p:tav tm="0">
                                          <p:val>
                                            <p:strVal val="0-#ppt_w/2"/>
                                          </p:val>
                                        </p:tav>
                                        <p:tav tm="100000">
                                          <p:val>
                                            <p:strVal val="#ppt_x"/>
                                          </p:val>
                                        </p:tav>
                                      </p:tavLst>
                                    </p:anim>
                                    <p:anim calcmode="lin" valueType="num">
                                      <p:cBhvr additive="base">
                                        <p:cTn id="10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500" fill="hold"/>
                                        <p:tgtEl>
                                          <p:spTgt spid="30"/>
                                        </p:tgtEl>
                                        <p:attrNameLst>
                                          <p:attrName>ppt_x</p:attrName>
                                        </p:attrNameLst>
                                      </p:cBhvr>
                                      <p:tavLst>
                                        <p:tav tm="0">
                                          <p:val>
                                            <p:strVal val="0-#ppt_w/2"/>
                                          </p:val>
                                        </p:tav>
                                        <p:tav tm="100000">
                                          <p:val>
                                            <p:strVal val="#ppt_x"/>
                                          </p:val>
                                        </p:tav>
                                      </p:tavLst>
                                    </p:anim>
                                    <p:anim calcmode="lin" valueType="num">
                                      <p:cBhvr additive="base">
                                        <p:cTn id="11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500" fill="hold"/>
                                        <p:tgtEl>
                                          <p:spTgt spid="13"/>
                                        </p:tgtEl>
                                        <p:attrNameLst>
                                          <p:attrName>ppt_x</p:attrName>
                                        </p:attrNameLst>
                                      </p:cBhvr>
                                      <p:tavLst>
                                        <p:tav tm="0">
                                          <p:val>
                                            <p:strVal val="0-#ppt_w/2"/>
                                          </p:val>
                                        </p:tav>
                                        <p:tav tm="100000">
                                          <p:val>
                                            <p:strVal val="#ppt_x"/>
                                          </p:val>
                                        </p:tav>
                                      </p:tavLst>
                                    </p:anim>
                                    <p:anim calcmode="lin" valueType="num">
                                      <p:cBhvr additive="base">
                                        <p:cTn id="1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0-#ppt_w/2"/>
                                          </p:val>
                                        </p:tav>
                                        <p:tav tm="100000">
                                          <p:val>
                                            <p:strVal val="#ppt_x"/>
                                          </p:val>
                                        </p:tav>
                                      </p:tavLst>
                                    </p:anim>
                                    <p:anim calcmode="lin" valueType="num">
                                      <p:cBhvr additive="base">
                                        <p:cTn id="1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 calcmode="lin" valueType="num">
                                      <p:cBhvr additive="base">
                                        <p:cTn id="127" dur="500" fill="hold"/>
                                        <p:tgtEl>
                                          <p:spTgt spid="48"/>
                                        </p:tgtEl>
                                        <p:attrNameLst>
                                          <p:attrName>ppt_x</p:attrName>
                                        </p:attrNameLst>
                                      </p:cBhvr>
                                      <p:tavLst>
                                        <p:tav tm="0">
                                          <p:val>
                                            <p:strVal val="0-#ppt_w/2"/>
                                          </p:val>
                                        </p:tav>
                                        <p:tav tm="100000">
                                          <p:val>
                                            <p:strVal val="#ppt_x"/>
                                          </p:val>
                                        </p:tav>
                                      </p:tavLst>
                                    </p:anim>
                                    <p:anim calcmode="lin" valueType="num">
                                      <p:cBhvr additive="base">
                                        <p:cTn id="12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8"/>
                                        </p:tgtEl>
                                        <p:attrNameLst>
                                          <p:attrName>style.visibility</p:attrName>
                                        </p:attrNameLst>
                                      </p:cBhvr>
                                      <p:to>
                                        <p:strVal val="visible"/>
                                      </p:to>
                                    </p:set>
                                    <p:anim calcmode="lin" valueType="num">
                                      <p:cBhvr additive="base">
                                        <p:cTn id="133" dur="500" fill="hold"/>
                                        <p:tgtEl>
                                          <p:spTgt spid="38"/>
                                        </p:tgtEl>
                                        <p:attrNameLst>
                                          <p:attrName>ppt_x</p:attrName>
                                        </p:attrNameLst>
                                      </p:cBhvr>
                                      <p:tavLst>
                                        <p:tav tm="0">
                                          <p:val>
                                            <p:strVal val="0-#ppt_w/2"/>
                                          </p:val>
                                        </p:tav>
                                        <p:tav tm="100000">
                                          <p:val>
                                            <p:strVal val="#ppt_x"/>
                                          </p:val>
                                        </p:tav>
                                      </p:tavLst>
                                    </p:anim>
                                    <p:anim calcmode="lin" valueType="num">
                                      <p:cBhvr additive="base">
                                        <p:cTn id="13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additive="base">
                                        <p:cTn id="139" dur="500" fill="hold"/>
                                        <p:tgtEl>
                                          <p:spTgt spid="43"/>
                                        </p:tgtEl>
                                        <p:attrNameLst>
                                          <p:attrName>ppt_x</p:attrName>
                                        </p:attrNameLst>
                                      </p:cBhvr>
                                      <p:tavLst>
                                        <p:tav tm="0">
                                          <p:val>
                                            <p:strVal val="0-#ppt_w/2"/>
                                          </p:val>
                                        </p:tav>
                                        <p:tav tm="100000">
                                          <p:val>
                                            <p:strVal val="#ppt_x"/>
                                          </p:val>
                                        </p:tav>
                                      </p:tavLst>
                                    </p:anim>
                                    <p:anim calcmode="lin" valueType="num">
                                      <p:cBhvr additive="base">
                                        <p:cTn id="14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anim calcmode="lin" valueType="num">
                                      <p:cBhvr additive="base">
                                        <p:cTn id="145" dur="500" fill="hold"/>
                                        <p:tgtEl>
                                          <p:spTgt spid="39"/>
                                        </p:tgtEl>
                                        <p:attrNameLst>
                                          <p:attrName>ppt_x</p:attrName>
                                        </p:attrNameLst>
                                      </p:cBhvr>
                                      <p:tavLst>
                                        <p:tav tm="0">
                                          <p:val>
                                            <p:strVal val="0-#ppt_w/2"/>
                                          </p:val>
                                        </p:tav>
                                        <p:tav tm="100000">
                                          <p:val>
                                            <p:strVal val="#ppt_x"/>
                                          </p:val>
                                        </p:tav>
                                      </p:tavLst>
                                    </p:anim>
                                    <p:anim calcmode="lin" valueType="num">
                                      <p:cBhvr additive="base">
                                        <p:cTn id="14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2"/>
                                        </p:tgtEl>
                                        <p:attrNameLst>
                                          <p:attrName>style.visibility</p:attrName>
                                        </p:attrNameLst>
                                      </p:cBhvr>
                                      <p:to>
                                        <p:strVal val="visible"/>
                                      </p:to>
                                    </p:set>
                                    <p:anim calcmode="lin" valueType="num">
                                      <p:cBhvr additive="base">
                                        <p:cTn id="151" dur="500" fill="hold"/>
                                        <p:tgtEl>
                                          <p:spTgt spid="32"/>
                                        </p:tgtEl>
                                        <p:attrNameLst>
                                          <p:attrName>ppt_x</p:attrName>
                                        </p:attrNameLst>
                                      </p:cBhvr>
                                      <p:tavLst>
                                        <p:tav tm="0">
                                          <p:val>
                                            <p:strVal val="0-#ppt_w/2"/>
                                          </p:val>
                                        </p:tav>
                                        <p:tav tm="100000">
                                          <p:val>
                                            <p:strVal val="#ppt_x"/>
                                          </p:val>
                                        </p:tav>
                                      </p:tavLst>
                                    </p:anim>
                                    <p:anim calcmode="lin" valueType="num">
                                      <p:cBhvr additive="base">
                                        <p:cTn id="15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44"/>
                                        </p:tgtEl>
                                        <p:attrNameLst>
                                          <p:attrName>style.visibility</p:attrName>
                                        </p:attrNameLst>
                                      </p:cBhvr>
                                      <p:to>
                                        <p:strVal val="visible"/>
                                      </p:to>
                                    </p:set>
                                    <p:anim calcmode="lin" valueType="num">
                                      <p:cBhvr additive="base">
                                        <p:cTn id="157" dur="500" fill="hold"/>
                                        <p:tgtEl>
                                          <p:spTgt spid="44"/>
                                        </p:tgtEl>
                                        <p:attrNameLst>
                                          <p:attrName>ppt_x</p:attrName>
                                        </p:attrNameLst>
                                      </p:cBhvr>
                                      <p:tavLst>
                                        <p:tav tm="0">
                                          <p:val>
                                            <p:strVal val="0-#ppt_w/2"/>
                                          </p:val>
                                        </p:tav>
                                        <p:tav tm="100000">
                                          <p:val>
                                            <p:strVal val="#ppt_x"/>
                                          </p:val>
                                        </p:tav>
                                      </p:tavLst>
                                    </p:anim>
                                    <p:anim calcmode="lin" valueType="num">
                                      <p:cBhvr additive="base">
                                        <p:cTn id="15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2"/>
                                        </p:tgtEl>
                                        <p:attrNameLst>
                                          <p:attrName>style.visibility</p:attrName>
                                        </p:attrNameLst>
                                      </p:cBhvr>
                                      <p:to>
                                        <p:strVal val="visible"/>
                                      </p:to>
                                    </p:set>
                                    <p:anim calcmode="lin" valueType="num">
                                      <p:cBhvr additive="base">
                                        <p:cTn id="163" dur="500" fill="hold"/>
                                        <p:tgtEl>
                                          <p:spTgt spid="22"/>
                                        </p:tgtEl>
                                        <p:attrNameLst>
                                          <p:attrName>ppt_x</p:attrName>
                                        </p:attrNameLst>
                                      </p:cBhvr>
                                      <p:tavLst>
                                        <p:tav tm="0">
                                          <p:val>
                                            <p:strVal val="0-#ppt_w/2"/>
                                          </p:val>
                                        </p:tav>
                                        <p:tav tm="100000">
                                          <p:val>
                                            <p:strVal val="#ppt_x"/>
                                          </p:val>
                                        </p:tav>
                                      </p:tavLst>
                                    </p:anim>
                                    <p:anim calcmode="lin" valueType="num">
                                      <p:cBhvr additive="base">
                                        <p:cTn id="16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45"/>
                                        </p:tgtEl>
                                        <p:attrNameLst>
                                          <p:attrName>style.visibility</p:attrName>
                                        </p:attrNameLst>
                                      </p:cBhvr>
                                      <p:to>
                                        <p:strVal val="visible"/>
                                      </p:to>
                                    </p:set>
                                    <p:anim calcmode="lin" valueType="num">
                                      <p:cBhvr additive="base">
                                        <p:cTn id="169" dur="500" fill="hold"/>
                                        <p:tgtEl>
                                          <p:spTgt spid="45"/>
                                        </p:tgtEl>
                                        <p:attrNameLst>
                                          <p:attrName>ppt_x</p:attrName>
                                        </p:attrNameLst>
                                      </p:cBhvr>
                                      <p:tavLst>
                                        <p:tav tm="0">
                                          <p:val>
                                            <p:strVal val="0-#ppt_w/2"/>
                                          </p:val>
                                        </p:tav>
                                        <p:tav tm="100000">
                                          <p:val>
                                            <p:strVal val="#ppt_x"/>
                                          </p:val>
                                        </p:tav>
                                      </p:tavLst>
                                    </p:anim>
                                    <p:anim calcmode="lin" valueType="num">
                                      <p:cBhvr additive="base">
                                        <p:cTn id="170"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37"/>
                                        </p:tgtEl>
                                        <p:attrNameLst>
                                          <p:attrName>style.visibility</p:attrName>
                                        </p:attrNameLst>
                                      </p:cBhvr>
                                      <p:to>
                                        <p:strVal val="visible"/>
                                      </p:to>
                                    </p:set>
                                    <p:anim calcmode="lin" valueType="num">
                                      <p:cBhvr additive="base">
                                        <p:cTn id="175" dur="500" fill="hold"/>
                                        <p:tgtEl>
                                          <p:spTgt spid="37"/>
                                        </p:tgtEl>
                                        <p:attrNameLst>
                                          <p:attrName>ppt_x</p:attrName>
                                        </p:attrNameLst>
                                      </p:cBhvr>
                                      <p:tavLst>
                                        <p:tav tm="0">
                                          <p:val>
                                            <p:strVal val="0-#ppt_w/2"/>
                                          </p:val>
                                        </p:tav>
                                        <p:tav tm="100000">
                                          <p:val>
                                            <p:strVal val="#ppt_x"/>
                                          </p:val>
                                        </p:tav>
                                      </p:tavLst>
                                    </p:anim>
                                    <p:anim calcmode="lin" valueType="num">
                                      <p:cBhvr additive="base">
                                        <p:cTn id="17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48"/>
                                        </p:tgtEl>
                                        <p:attrNameLst>
                                          <p:attrName>style.visibility</p:attrName>
                                        </p:attrNameLst>
                                      </p:cBhvr>
                                      <p:to>
                                        <p:strVal val="visible"/>
                                      </p:to>
                                    </p:set>
                                    <p:anim calcmode="lin" valueType="num">
                                      <p:cBhvr additive="base">
                                        <p:cTn id="181" dur="500" fill="hold"/>
                                        <p:tgtEl>
                                          <p:spTgt spid="48"/>
                                        </p:tgtEl>
                                        <p:attrNameLst>
                                          <p:attrName>ppt_x</p:attrName>
                                        </p:attrNameLst>
                                      </p:cBhvr>
                                      <p:tavLst>
                                        <p:tav tm="0">
                                          <p:val>
                                            <p:strVal val="0-#ppt_w/2"/>
                                          </p:val>
                                        </p:tav>
                                        <p:tav tm="100000">
                                          <p:val>
                                            <p:strVal val="#ppt_x"/>
                                          </p:val>
                                        </p:tav>
                                      </p:tavLst>
                                    </p:anim>
                                    <p:anim calcmode="lin" valueType="num">
                                      <p:cBhvr additive="base">
                                        <p:cTn id="182"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2" grpId="0" animBg="1"/>
      <p:bldP spid="14" grpId="0" animBg="1"/>
      <p:bldP spid="22" grpId="0" animBg="1"/>
      <p:bldP spid="24" grpId="0"/>
      <p:bldP spid="25" grpId="0"/>
      <p:bldP spid="26" grpId="0"/>
      <p:bldP spid="27" grpId="0"/>
      <p:bldP spid="29" grpId="0"/>
      <p:bldP spid="30" grpId="0"/>
      <p:bldP spid="31" grpId="0"/>
      <p:bldP spid="32" grpId="0" animBg="1"/>
      <p:bldP spid="37" grpId="0" animBg="1"/>
      <p:bldP spid="38" grpId="0"/>
      <p:bldP spid="39" grpId="0"/>
      <p:bldP spid="44" grpId="0" animBg="1"/>
      <p:bldP spid="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numCol="2">
            <a:normAutofit/>
          </a:bodyPr>
          <a:lstStyle/>
          <a:p>
            <a:pPr>
              <a:buNone/>
            </a:pPr>
            <a:r>
              <a:rPr lang="en-IN" sz="1800" b="1" dirty="0" smtClean="0"/>
              <a:t>Example:</a:t>
            </a:r>
          </a:p>
          <a:p>
            <a:pPr>
              <a:buNone/>
            </a:pPr>
            <a:r>
              <a:rPr lang="en-IN" sz="1800" dirty="0" smtClean="0"/>
              <a:t> </a:t>
            </a:r>
            <a:r>
              <a:rPr lang="en-IN" sz="1800" b="1" dirty="0" smtClean="0"/>
              <a:t>Conceptual schema: Provides enterprise view  </a:t>
            </a:r>
          </a:p>
          <a:p>
            <a:pPr>
              <a:buNone/>
            </a:pPr>
            <a:r>
              <a:rPr lang="en-IN" sz="1800" b="1" dirty="0" smtClean="0"/>
              <a:t>                                        of entire database.</a:t>
            </a:r>
          </a:p>
          <a:p>
            <a:pPr>
              <a:buNone/>
            </a:pPr>
            <a:r>
              <a:rPr lang="en-IN" sz="1800" b="1" dirty="0" smtClean="0"/>
              <a:t>RELATION EMP [			</a:t>
            </a:r>
          </a:p>
          <a:p>
            <a:pPr>
              <a:buNone/>
            </a:pPr>
            <a:r>
              <a:rPr lang="en-IN" sz="1800" b="1" dirty="0" smtClean="0"/>
              <a:t>	KEY = {ENO}		</a:t>
            </a:r>
          </a:p>
          <a:p>
            <a:pPr>
              <a:buNone/>
            </a:pPr>
            <a:r>
              <a:rPr lang="en-IN" sz="1800" b="1" dirty="0" smtClean="0"/>
              <a:t>	ATTRIBUTES = {</a:t>
            </a:r>
          </a:p>
          <a:p>
            <a:pPr>
              <a:buNone/>
            </a:pPr>
            <a:r>
              <a:rPr lang="en-IN" sz="1800" dirty="0" smtClean="0"/>
              <a:t>		ENO : </a:t>
            </a:r>
            <a:r>
              <a:rPr lang="en-IN" sz="1800" b="1" dirty="0" smtClean="0"/>
              <a:t>CHARACTER(9)</a:t>
            </a:r>
          </a:p>
          <a:p>
            <a:pPr>
              <a:buNone/>
            </a:pPr>
            <a:r>
              <a:rPr lang="en-IN" sz="1800" dirty="0" smtClean="0"/>
              <a:t>		ENAME: </a:t>
            </a:r>
            <a:r>
              <a:rPr lang="en-IN" sz="1800" b="1" dirty="0" smtClean="0"/>
              <a:t>CHARACTER(15)</a:t>
            </a:r>
          </a:p>
          <a:p>
            <a:pPr>
              <a:buNone/>
            </a:pPr>
            <a:r>
              <a:rPr lang="en-IN" sz="1800" dirty="0" smtClean="0"/>
              <a:t>		TITLE: </a:t>
            </a:r>
            <a:r>
              <a:rPr lang="en-IN" sz="1800" b="1" dirty="0" smtClean="0"/>
              <a:t>CHARACTER(10)</a:t>
            </a:r>
          </a:p>
          <a:p>
            <a:pPr>
              <a:buNone/>
            </a:pPr>
            <a:r>
              <a:rPr lang="en-IN" sz="1800" dirty="0" smtClean="0"/>
              <a:t>}</a:t>
            </a:r>
          </a:p>
          <a:p>
            <a:pPr>
              <a:buNone/>
            </a:pPr>
            <a:r>
              <a:rPr lang="en-IN" sz="1800" dirty="0" smtClean="0"/>
              <a:t>]</a:t>
            </a:r>
          </a:p>
          <a:p>
            <a:pPr>
              <a:buNone/>
            </a:pPr>
            <a:r>
              <a:rPr lang="en-IN" sz="1800" b="1" dirty="0" smtClean="0"/>
              <a:t>RELATION PAY [</a:t>
            </a:r>
          </a:p>
          <a:p>
            <a:pPr>
              <a:buNone/>
            </a:pPr>
            <a:r>
              <a:rPr lang="en-IN" sz="1800" b="1" dirty="0" smtClean="0"/>
              <a:t>	KEY = {TITLE}</a:t>
            </a:r>
          </a:p>
          <a:p>
            <a:pPr>
              <a:buNone/>
            </a:pPr>
            <a:r>
              <a:rPr lang="en-IN" sz="1800" b="1" dirty="0" smtClean="0"/>
              <a:t>	ATTRIBUTES = {	</a:t>
            </a:r>
          </a:p>
          <a:p>
            <a:pPr>
              <a:buNone/>
            </a:pPr>
            <a:r>
              <a:rPr lang="en-IN" sz="1800" dirty="0" smtClean="0"/>
              <a:t>		TITLE: </a:t>
            </a:r>
            <a:r>
              <a:rPr lang="en-IN" sz="1800" b="1" dirty="0" smtClean="0"/>
              <a:t>CHARACTER(10)</a:t>
            </a:r>
          </a:p>
          <a:p>
            <a:pPr>
              <a:buNone/>
            </a:pPr>
            <a:r>
              <a:rPr lang="en-IN" sz="1800" dirty="0" smtClean="0"/>
              <a:t>		SAL : </a:t>
            </a:r>
            <a:r>
              <a:rPr lang="en-IN" sz="1800" b="1" dirty="0" smtClean="0"/>
              <a:t>NUMERIC(6)</a:t>
            </a:r>
          </a:p>
          <a:p>
            <a:pPr>
              <a:buNone/>
            </a:pPr>
            <a:r>
              <a:rPr lang="en-IN" sz="1800" dirty="0" smtClean="0"/>
              <a:t>	}</a:t>
            </a:r>
          </a:p>
          <a:p>
            <a:pPr>
              <a:buNone/>
            </a:pPr>
            <a:r>
              <a:rPr lang="en-IN" sz="1800" dirty="0" smtClean="0"/>
              <a:t>	]									</a:t>
            </a:r>
          </a:p>
          <a:p>
            <a:pPr>
              <a:buNone/>
            </a:pPr>
            <a:r>
              <a:rPr lang="en-IN" sz="1800" dirty="0" smtClean="0"/>
              <a:t>						</a:t>
            </a:r>
          </a:p>
          <a:p>
            <a:pPr>
              <a:buNone/>
            </a:pPr>
            <a:endParaRPr lang="en-IN" sz="1800" dirty="0" smtClean="0"/>
          </a:p>
          <a:p>
            <a:pPr>
              <a:buNone/>
            </a:pPr>
            <a:endParaRPr lang="en-IN" sz="1800" dirty="0" smtClean="0"/>
          </a:p>
          <a:p>
            <a:pPr>
              <a:buNone/>
            </a:pPr>
            <a:r>
              <a:rPr lang="en-IN" sz="1800" b="1" dirty="0" smtClean="0"/>
              <a:t>	RELATION PROJ [</a:t>
            </a:r>
          </a:p>
          <a:p>
            <a:pPr>
              <a:buNone/>
            </a:pPr>
            <a:r>
              <a:rPr lang="en-IN" sz="1800" b="1" dirty="0" smtClean="0"/>
              <a:t>		KEY = {PNO}</a:t>
            </a:r>
          </a:p>
          <a:p>
            <a:pPr>
              <a:buNone/>
            </a:pPr>
            <a:r>
              <a:rPr lang="en-IN" sz="1800" b="1" dirty="0" smtClean="0"/>
              <a:t>		ATTRIBUTES = {</a:t>
            </a:r>
          </a:p>
          <a:p>
            <a:pPr>
              <a:buNone/>
            </a:pPr>
            <a:r>
              <a:rPr lang="en-IN" sz="1800" dirty="0" smtClean="0"/>
              <a:t>			PNO : </a:t>
            </a:r>
            <a:r>
              <a:rPr lang="en-IN" sz="1800" b="1" dirty="0" smtClean="0"/>
              <a:t>CHARACTER(7)</a:t>
            </a:r>
          </a:p>
          <a:p>
            <a:pPr>
              <a:buNone/>
            </a:pPr>
            <a:r>
              <a:rPr lang="en-IN" sz="1800" dirty="0" smtClean="0"/>
              <a:t>			PNAME : </a:t>
            </a:r>
            <a:r>
              <a:rPr lang="en-IN" sz="1800" b="1" dirty="0" smtClean="0"/>
              <a:t>CHARACTER(20)</a:t>
            </a:r>
          </a:p>
          <a:p>
            <a:pPr>
              <a:buNone/>
            </a:pPr>
            <a:r>
              <a:rPr lang="en-IN" sz="1800" dirty="0" smtClean="0"/>
              <a:t>			BUDGET: </a:t>
            </a:r>
            <a:r>
              <a:rPr lang="en-IN" sz="1800" b="1" dirty="0" smtClean="0"/>
              <a:t>NUMERIC(7)</a:t>
            </a:r>
          </a:p>
          <a:p>
            <a:pPr>
              <a:buNone/>
            </a:pPr>
            <a:r>
              <a:rPr lang="en-IN" sz="1800" dirty="0" smtClean="0"/>
              <a:t>			LOC : </a:t>
            </a:r>
            <a:r>
              <a:rPr lang="en-IN" sz="1800" b="1" dirty="0" smtClean="0"/>
              <a:t>CHARACTER(15)</a:t>
            </a:r>
          </a:p>
          <a:p>
            <a:pPr>
              <a:buNone/>
            </a:pPr>
            <a:r>
              <a:rPr lang="en-IN" sz="1800" dirty="0" smtClean="0"/>
              <a:t>			}</a:t>
            </a:r>
          </a:p>
          <a:p>
            <a:pPr>
              <a:buNone/>
            </a:pPr>
            <a:r>
              <a:rPr lang="en-IN" sz="1800" dirty="0" smtClean="0"/>
              <a:t>				]</a:t>
            </a:r>
          </a:p>
          <a:p>
            <a:endParaRPr lang="en-IN" sz="1800" dirty="0" smtClean="0"/>
          </a:p>
          <a:p>
            <a:pPr>
              <a:buNone/>
            </a:pP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pRg st="21" end="21"/>
                                            </p:txEl>
                                          </p:spTgt>
                                        </p:tgtEl>
                                        <p:attrNameLst>
                                          <p:attrName>style.visibility</p:attrName>
                                        </p:attrNameLst>
                                      </p:cBhvr>
                                      <p:to>
                                        <p:strVal val="visible"/>
                                      </p:to>
                                    </p:set>
                                    <p:anim calcmode="lin" valueType="num">
                                      <p:cBhvr additive="base">
                                        <p:cTn id="115" dur="500" fill="hold"/>
                                        <p:tgtEl>
                                          <p:spTgt spid="3">
                                            <p:txEl>
                                              <p:pRg st="21" end="21"/>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pRg st="22" end="22"/>
                                            </p:txEl>
                                          </p:spTgt>
                                        </p:tgtEl>
                                        <p:attrNameLst>
                                          <p:attrName>style.visibility</p:attrName>
                                        </p:attrNameLst>
                                      </p:cBhvr>
                                      <p:to>
                                        <p:strVal val="visible"/>
                                      </p:to>
                                    </p:set>
                                    <p:anim calcmode="lin" valueType="num">
                                      <p:cBhvr additive="base">
                                        <p:cTn id="121" dur="500" fill="hold"/>
                                        <p:tgtEl>
                                          <p:spTgt spid="3">
                                            <p:txEl>
                                              <p:pRg st="22" end="22"/>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pRg st="22" end="22"/>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pRg st="23" end="23"/>
                                            </p:txEl>
                                          </p:spTgt>
                                        </p:tgtEl>
                                        <p:attrNameLst>
                                          <p:attrName>style.visibility</p:attrName>
                                        </p:attrNameLst>
                                      </p:cBhvr>
                                      <p:to>
                                        <p:strVal val="visible"/>
                                      </p:to>
                                    </p:set>
                                    <p:anim calcmode="lin" valueType="num">
                                      <p:cBhvr additive="base">
                                        <p:cTn id="127" dur="500" fill="hold"/>
                                        <p:tgtEl>
                                          <p:spTgt spid="3">
                                            <p:txEl>
                                              <p:pRg st="23" end="23"/>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pRg st="23" end="23"/>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pRg st="24" end="24"/>
                                            </p:txEl>
                                          </p:spTgt>
                                        </p:tgtEl>
                                        <p:attrNameLst>
                                          <p:attrName>style.visibility</p:attrName>
                                        </p:attrNameLst>
                                      </p:cBhvr>
                                      <p:to>
                                        <p:strVal val="visible"/>
                                      </p:to>
                                    </p:set>
                                    <p:anim calcmode="lin" valueType="num">
                                      <p:cBhvr additive="base">
                                        <p:cTn id="133" dur="500" fill="hold"/>
                                        <p:tgtEl>
                                          <p:spTgt spid="3">
                                            <p:txEl>
                                              <p:pRg st="24" end="24"/>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pRg st="24" end="24"/>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pRg st="25" end="25"/>
                                            </p:txEl>
                                          </p:spTgt>
                                        </p:tgtEl>
                                        <p:attrNameLst>
                                          <p:attrName>style.visibility</p:attrName>
                                        </p:attrNameLst>
                                      </p:cBhvr>
                                      <p:to>
                                        <p:strVal val="visible"/>
                                      </p:to>
                                    </p:set>
                                    <p:anim calcmode="lin" valueType="num">
                                      <p:cBhvr additive="base">
                                        <p:cTn id="139" dur="500" fill="hold"/>
                                        <p:tgtEl>
                                          <p:spTgt spid="3">
                                            <p:txEl>
                                              <p:pRg st="25" end="25"/>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pRg st="25" end="25"/>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pRg st="26" end="26"/>
                                            </p:txEl>
                                          </p:spTgt>
                                        </p:tgtEl>
                                        <p:attrNameLst>
                                          <p:attrName>style.visibility</p:attrName>
                                        </p:attrNameLst>
                                      </p:cBhvr>
                                      <p:to>
                                        <p:strVal val="visible"/>
                                      </p:to>
                                    </p:set>
                                    <p:anim calcmode="lin" valueType="num">
                                      <p:cBhvr additive="base">
                                        <p:cTn id="145" dur="500" fill="hold"/>
                                        <p:tgtEl>
                                          <p:spTgt spid="3">
                                            <p:txEl>
                                              <p:pRg st="26" end="26"/>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pRg st="26" end="26"/>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pRg st="27" end="27"/>
                                            </p:txEl>
                                          </p:spTgt>
                                        </p:tgtEl>
                                        <p:attrNameLst>
                                          <p:attrName>style.visibility</p:attrName>
                                        </p:attrNameLst>
                                      </p:cBhvr>
                                      <p:to>
                                        <p:strVal val="visible"/>
                                      </p:to>
                                    </p:set>
                                    <p:anim calcmode="lin" valueType="num">
                                      <p:cBhvr additive="base">
                                        <p:cTn id="151" dur="500" fill="hold"/>
                                        <p:tgtEl>
                                          <p:spTgt spid="3">
                                            <p:txEl>
                                              <p:pRg st="27" end="27"/>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pRg st="27" end="27"/>
                                            </p:txEl>
                                          </p:spTgt>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3">
                                            <p:txEl>
                                              <p:pRg st="28" end="28"/>
                                            </p:txEl>
                                          </p:spTgt>
                                        </p:tgtEl>
                                        <p:attrNameLst>
                                          <p:attrName>style.visibility</p:attrName>
                                        </p:attrNameLst>
                                      </p:cBhvr>
                                      <p:to>
                                        <p:strVal val="visible"/>
                                      </p:to>
                                    </p:set>
                                    <p:anim calcmode="lin" valueType="num">
                                      <p:cBhvr additive="base">
                                        <p:cTn id="157" dur="500" fill="hold"/>
                                        <p:tgtEl>
                                          <p:spTgt spid="3">
                                            <p:txEl>
                                              <p:pRg st="28" end="28"/>
                                            </p:txEl>
                                          </p:spTgt>
                                        </p:tgtEl>
                                        <p:attrNameLst>
                                          <p:attrName>ppt_x</p:attrName>
                                        </p:attrNameLst>
                                      </p:cBhvr>
                                      <p:tavLst>
                                        <p:tav tm="0">
                                          <p:val>
                                            <p:strVal val="0-#ppt_w/2"/>
                                          </p:val>
                                        </p:tav>
                                        <p:tav tm="100000">
                                          <p:val>
                                            <p:strVal val="#ppt_x"/>
                                          </p:val>
                                        </p:tav>
                                      </p:tavLst>
                                    </p:anim>
                                    <p:anim calcmode="lin" valueType="num">
                                      <p:cBhvr additive="base">
                                        <p:cTn id="158" dur="500" fill="hold"/>
                                        <p:tgtEl>
                                          <p:spTgt spid="3">
                                            <p:txEl>
                                              <p:pRg st="28" end="28"/>
                                            </p:txEl>
                                          </p:spTgt>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3">
                                            <p:txEl>
                                              <p:pRg st="29" end="29"/>
                                            </p:txEl>
                                          </p:spTgt>
                                        </p:tgtEl>
                                        <p:attrNameLst>
                                          <p:attrName>style.visibility</p:attrName>
                                        </p:attrNameLst>
                                      </p:cBhvr>
                                      <p:to>
                                        <p:strVal val="visible"/>
                                      </p:to>
                                    </p:set>
                                    <p:anim calcmode="lin" valueType="num">
                                      <p:cBhvr additive="base">
                                        <p:cTn id="163" dur="500" fill="hold"/>
                                        <p:tgtEl>
                                          <p:spTgt spid="3">
                                            <p:txEl>
                                              <p:pRg st="29" end="29"/>
                                            </p:txEl>
                                          </p:spTgt>
                                        </p:tgtEl>
                                        <p:attrNameLst>
                                          <p:attrName>ppt_x</p:attrName>
                                        </p:attrNameLst>
                                      </p:cBhvr>
                                      <p:tavLst>
                                        <p:tav tm="0">
                                          <p:val>
                                            <p:strVal val="0-#ppt_w/2"/>
                                          </p:val>
                                        </p:tav>
                                        <p:tav tm="100000">
                                          <p:val>
                                            <p:strVal val="#ppt_x"/>
                                          </p:val>
                                        </p:tav>
                                      </p:tavLst>
                                    </p:anim>
                                    <p:anim calcmode="lin" valueType="num">
                                      <p:cBhvr additive="base">
                                        <p:cTn id="164" dur="500" fill="hold"/>
                                        <p:tgtEl>
                                          <p:spTgt spid="3">
                                            <p:txEl>
                                              <p:pRg st="29" end="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numCol="1">
            <a:normAutofit fontScale="55000" lnSpcReduction="20000"/>
          </a:bodyPr>
          <a:lstStyle/>
          <a:p>
            <a:pPr>
              <a:buNone/>
            </a:pPr>
            <a:r>
              <a:rPr lang="en-IN" sz="4000" b="1" dirty="0" smtClean="0"/>
              <a:t>Internal schema: Describes the storage details of the relations.</a:t>
            </a:r>
          </a:p>
          <a:p>
            <a:pPr>
              <a:buNone/>
            </a:pPr>
            <a:r>
              <a:rPr lang="en-IN" b="1" dirty="0" smtClean="0"/>
              <a:t>– </a:t>
            </a:r>
            <a:r>
              <a:rPr lang="en-IN" dirty="0" smtClean="0"/>
              <a:t>Relation EMP is stored on an indexed file.</a:t>
            </a:r>
          </a:p>
          <a:p>
            <a:pPr>
              <a:buNone/>
            </a:pPr>
            <a:r>
              <a:rPr lang="en-IN" dirty="0" smtClean="0"/>
              <a:t>– Index is defined on the key attribute ENO and is called EMINX.</a:t>
            </a:r>
          </a:p>
          <a:p>
            <a:pPr>
              <a:buNone/>
            </a:pPr>
            <a:r>
              <a:rPr lang="en-IN" dirty="0" smtClean="0"/>
              <a:t>– A HEADER field is used that might contain flags (delete, update, etc.)</a:t>
            </a:r>
          </a:p>
          <a:p>
            <a:endParaRPr lang="en-IN" b="1" dirty="0" smtClean="0"/>
          </a:p>
          <a:p>
            <a:pPr>
              <a:buNone/>
            </a:pPr>
            <a:r>
              <a:rPr lang="en-IN" b="1" dirty="0" smtClean="0"/>
              <a:t>	INTERNAL REL EMPL [</a:t>
            </a:r>
          </a:p>
          <a:p>
            <a:pPr>
              <a:buNone/>
            </a:pPr>
            <a:r>
              <a:rPr lang="en-IN" b="1" dirty="0" smtClean="0"/>
              <a:t>	INDEX ON E# CALL EMINX</a:t>
            </a:r>
          </a:p>
          <a:p>
            <a:pPr>
              <a:buNone/>
            </a:pPr>
            <a:r>
              <a:rPr lang="en-IN" b="1" dirty="0" smtClean="0"/>
              <a:t>	FIELD =</a:t>
            </a:r>
          </a:p>
          <a:p>
            <a:pPr>
              <a:buNone/>
            </a:pPr>
            <a:r>
              <a:rPr lang="en-IN" dirty="0" smtClean="0"/>
              <a:t>	HEADER: </a:t>
            </a:r>
            <a:r>
              <a:rPr lang="en-IN" b="1" dirty="0" smtClean="0"/>
              <a:t>BYTE(1)</a:t>
            </a:r>
          </a:p>
          <a:p>
            <a:pPr>
              <a:buNone/>
            </a:pPr>
            <a:r>
              <a:rPr lang="en-IN" dirty="0" smtClean="0"/>
              <a:t>	E# : </a:t>
            </a:r>
            <a:r>
              <a:rPr lang="en-IN" b="1" dirty="0" smtClean="0"/>
              <a:t>BYTE(9)</a:t>
            </a:r>
          </a:p>
          <a:p>
            <a:pPr>
              <a:buNone/>
            </a:pPr>
            <a:r>
              <a:rPr lang="en-IN" dirty="0" smtClean="0"/>
              <a:t>	ENAME : </a:t>
            </a:r>
            <a:r>
              <a:rPr lang="en-IN" b="1" dirty="0" smtClean="0"/>
              <a:t>BYTE(15)</a:t>
            </a:r>
          </a:p>
          <a:p>
            <a:pPr>
              <a:buNone/>
            </a:pPr>
            <a:r>
              <a:rPr lang="en-IN" dirty="0" smtClean="0"/>
              <a:t>	TIT : </a:t>
            </a:r>
            <a:r>
              <a:rPr lang="en-IN" b="1" dirty="0" smtClean="0"/>
              <a:t>BYTE(10)</a:t>
            </a:r>
          </a:p>
          <a:p>
            <a:pPr>
              <a:buNone/>
            </a:pPr>
            <a:r>
              <a:rPr lang="en-IN" dirty="0" smtClean="0"/>
              <a:t>	]</a:t>
            </a:r>
          </a:p>
          <a:p>
            <a:pPr>
              <a:buNone/>
            </a:pPr>
            <a:r>
              <a:rPr lang="en-IN" dirty="0" smtClean="0"/>
              <a:t>		Conceptual schema:</a:t>
            </a:r>
          </a:p>
          <a:p>
            <a:pPr>
              <a:buNone/>
            </a:pPr>
            <a:r>
              <a:rPr lang="en-IN" b="1" dirty="0" smtClean="0"/>
              <a:t>		RELATION EMP [</a:t>
            </a:r>
          </a:p>
          <a:p>
            <a:pPr>
              <a:buNone/>
            </a:pPr>
            <a:r>
              <a:rPr lang="en-IN" b="1" dirty="0" smtClean="0"/>
              <a:t>		KEY = {ENO}</a:t>
            </a:r>
          </a:p>
          <a:p>
            <a:pPr>
              <a:buNone/>
            </a:pPr>
            <a:r>
              <a:rPr lang="en-IN" b="1" dirty="0" smtClean="0"/>
              <a:t>		ATTRIBUTES = {</a:t>
            </a:r>
          </a:p>
          <a:p>
            <a:pPr>
              <a:buNone/>
            </a:pPr>
            <a:r>
              <a:rPr lang="en-IN" dirty="0" smtClean="0"/>
              <a:t>		ENO : </a:t>
            </a:r>
            <a:r>
              <a:rPr lang="en-IN" b="1" dirty="0" smtClean="0"/>
              <a:t>CHARACTER(9)</a:t>
            </a:r>
          </a:p>
          <a:p>
            <a:pPr>
              <a:buNone/>
            </a:pPr>
            <a:r>
              <a:rPr lang="en-IN" dirty="0" smtClean="0"/>
              <a:t>		ENAME: </a:t>
            </a:r>
            <a:r>
              <a:rPr lang="en-IN" b="1" dirty="0" smtClean="0"/>
              <a:t>CHARACTER(15)</a:t>
            </a:r>
          </a:p>
          <a:p>
            <a:pPr>
              <a:buNone/>
            </a:pPr>
            <a:r>
              <a:rPr lang="en-IN" dirty="0" smtClean="0"/>
              <a:t>		TITLE: </a:t>
            </a:r>
            <a:r>
              <a:rPr lang="en-IN" b="1" dirty="0" smtClean="0"/>
              <a:t>CHARACTER(10)</a:t>
            </a:r>
          </a:p>
          <a:p>
            <a:pPr>
              <a:buNone/>
            </a:pPr>
            <a:r>
              <a:rPr lang="en-IN" dirty="0" smtClean="0"/>
              <a:t>		}</a:t>
            </a:r>
          </a:p>
          <a:p>
            <a:pPr>
              <a:buNone/>
            </a:pP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pRg st="17" end="17"/>
                                            </p:txEl>
                                          </p:spTgt>
                                        </p:tgtEl>
                                        <p:attrNameLst>
                                          <p:attrName>style.visibility</p:attrName>
                                        </p:attrNameLst>
                                      </p:cBhvr>
                                      <p:to>
                                        <p:strVal val="visible"/>
                                      </p:to>
                                    </p:set>
                                    <p:anim calcmode="lin" valueType="num">
                                      <p:cBhvr additive="base">
                                        <p:cTn id="103"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pRg st="18" end="18"/>
                                            </p:txEl>
                                          </p:spTgt>
                                        </p:tgtEl>
                                        <p:attrNameLst>
                                          <p:attrName>style.visibility</p:attrName>
                                        </p:attrNameLst>
                                      </p:cBhvr>
                                      <p:to>
                                        <p:strVal val="visible"/>
                                      </p:to>
                                    </p:set>
                                    <p:anim calcmode="lin" valueType="num">
                                      <p:cBhvr additive="base">
                                        <p:cTn id="109" dur="500" fill="hold"/>
                                        <p:tgtEl>
                                          <p:spTgt spid="3">
                                            <p:txEl>
                                              <p:pRg st="18" end="18"/>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pRg st="19" end="19"/>
                                            </p:txEl>
                                          </p:spTgt>
                                        </p:tgtEl>
                                        <p:attrNameLst>
                                          <p:attrName>style.visibility</p:attrName>
                                        </p:attrNameLst>
                                      </p:cBhvr>
                                      <p:to>
                                        <p:strVal val="visible"/>
                                      </p:to>
                                    </p:set>
                                    <p:anim calcmode="lin" valueType="num">
                                      <p:cBhvr additive="base">
                                        <p:cTn id="115" dur="500" fill="hold"/>
                                        <p:tgtEl>
                                          <p:spTgt spid="3">
                                            <p:txEl>
                                              <p:pRg st="19" end="19"/>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pRg st="20" end="20"/>
                                            </p:txEl>
                                          </p:spTgt>
                                        </p:tgtEl>
                                        <p:attrNameLst>
                                          <p:attrName>style.visibility</p:attrName>
                                        </p:attrNameLst>
                                      </p:cBhvr>
                                      <p:to>
                                        <p:strVal val="visible"/>
                                      </p:to>
                                    </p:set>
                                    <p:anim calcmode="lin" valueType="num">
                                      <p:cBhvr additive="base">
                                        <p:cTn id="121" dur="500" fill="hold"/>
                                        <p:tgtEl>
                                          <p:spTgt spid="3">
                                            <p:txEl>
                                              <p:pRg st="20" end="20"/>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pRg st="21" end="21"/>
                                            </p:txEl>
                                          </p:spTgt>
                                        </p:tgtEl>
                                        <p:attrNameLst>
                                          <p:attrName>style.visibility</p:attrName>
                                        </p:attrNameLst>
                                      </p:cBhvr>
                                      <p:to>
                                        <p:strVal val="visible"/>
                                      </p:to>
                                    </p:set>
                                    <p:anim calcmode="lin" valueType="num">
                                      <p:cBhvr additive="base">
                                        <p:cTn id="127" dur="500" fill="hold"/>
                                        <p:tgtEl>
                                          <p:spTgt spid="3">
                                            <p:txEl>
                                              <p:pRg st="21" end="21"/>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pRg st="21"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400800"/>
          </a:xfrm>
        </p:spPr>
        <p:txBody>
          <a:bodyPr>
            <a:normAutofit/>
          </a:bodyPr>
          <a:lstStyle/>
          <a:p>
            <a:pPr>
              <a:buNone/>
            </a:pPr>
            <a:r>
              <a:rPr lang="en-IN" sz="2200" b="1" dirty="0" smtClean="0"/>
              <a:t>External view: Specifies the view of different users/applications</a:t>
            </a:r>
          </a:p>
          <a:p>
            <a:pPr>
              <a:buNone/>
            </a:pPr>
            <a:r>
              <a:rPr lang="en-IN" sz="1900" b="1" dirty="0" smtClean="0"/>
              <a:t>Application 1: Calculates the payroll payments for engineers</a:t>
            </a:r>
          </a:p>
          <a:p>
            <a:pPr>
              <a:buNone/>
            </a:pPr>
            <a:r>
              <a:rPr lang="en-IN" sz="1900" b="1" dirty="0" smtClean="0"/>
              <a:t>		</a:t>
            </a:r>
            <a:r>
              <a:rPr lang="en-IN" sz="1900" dirty="0" smtClean="0"/>
              <a:t>CREATE VIEW PAYROLL (ENO, ENAME, SAL) AS</a:t>
            </a:r>
          </a:p>
          <a:p>
            <a:pPr>
              <a:buNone/>
            </a:pPr>
            <a:r>
              <a:rPr lang="en-IN" sz="1900" dirty="0" smtClean="0"/>
              <a:t>		SELECT EMP.ENO,EMP.ENAME,PAY.SAL</a:t>
            </a:r>
          </a:p>
          <a:p>
            <a:pPr>
              <a:buNone/>
            </a:pPr>
            <a:r>
              <a:rPr lang="en-IN" sz="1900" dirty="0" smtClean="0"/>
              <a:t>		FROM EMP, PAY</a:t>
            </a:r>
          </a:p>
          <a:p>
            <a:pPr>
              <a:buNone/>
            </a:pPr>
            <a:r>
              <a:rPr lang="en-IN" sz="1900" dirty="0" smtClean="0"/>
              <a:t>		WHERE EMP.TITLE = PAY.TITLE</a:t>
            </a:r>
          </a:p>
          <a:p>
            <a:pPr>
              <a:buNone/>
            </a:pPr>
            <a:r>
              <a:rPr lang="en-IN" sz="1900" b="1" dirty="0" smtClean="0"/>
              <a:t>Application 2: Produces a report on the budget of each project</a:t>
            </a:r>
          </a:p>
          <a:p>
            <a:pPr>
              <a:buNone/>
            </a:pPr>
            <a:r>
              <a:rPr lang="en-IN" sz="1900" b="1" dirty="0" smtClean="0"/>
              <a:t>		</a:t>
            </a:r>
            <a:r>
              <a:rPr lang="en-IN" sz="1900" dirty="0" smtClean="0"/>
              <a:t>CREATE VIEW BUDGET(PNAME, BUD) AS</a:t>
            </a:r>
          </a:p>
          <a:p>
            <a:pPr>
              <a:buNone/>
            </a:pPr>
            <a:r>
              <a:rPr lang="en-IN" sz="1900" dirty="0" smtClean="0"/>
              <a:t>		SELECT PNAME, BUDGET</a:t>
            </a:r>
          </a:p>
          <a:p>
            <a:pPr>
              <a:buNone/>
            </a:pPr>
            <a:r>
              <a:rPr lang="en-IN" sz="1900" dirty="0" smtClean="0"/>
              <a:t>		FROM PROJ</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534400" cy="6477000"/>
          </a:xfrm>
        </p:spPr>
        <p:txBody>
          <a:bodyPr/>
          <a:lstStyle/>
          <a:p>
            <a:pPr>
              <a:buNone/>
            </a:pPr>
            <a:endParaRPr lang="en-IN" dirty="0" smtClean="0"/>
          </a:p>
          <a:p>
            <a:pPr>
              <a:buNone/>
            </a:pPr>
            <a:endParaRPr lang="en-IN" dirty="0"/>
          </a:p>
        </p:txBody>
      </p:sp>
      <p:sp>
        <p:nvSpPr>
          <p:cNvPr id="4" name="Rectangle 3"/>
          <p:cNvSpPr/>
          <p:nvPr/>
        </p:nvSpPr>
        <p:spPr>
          <a:xfrm>
            <a:off x="533400" y="1524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352800" y="228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629400" y="1524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352800" y="19050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352800" y="990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52800" y="26670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467600" y="5181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467600" y="4419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467600" y="35814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3352800" y="5181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352800" y="4419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3352800" y="3657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533400" y="5181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609600" y="43434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533400" y="35052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Magnetic Disk 18"/>
          <p:cNvSpPr/>
          <p:nvPr/>
        </p:nvSpPr>
        <p:spPr>
          <a:xfrm>
            <a:off x="914400" y="5943600"/>
            <a:ext cx="609600" cy="685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Magnetic Disk 19"/>
          <p:cNvSpPr/>
          <p:nvPr/>
        </p:nvSpPr>
        <p:spPr>
          <a:xfrm>
            <a:off x="3733800" y="5867400"/>
            <a:ext cx="609600" cy="685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Magnetic Disk 20"/>
          <p:cNvSpPr/>
          <p:nvPr/>
        </p:nvSpPr>
        <p:spPr>
          <a:xfrm>
            <a:off x="8001000" y="5943600"/>
            <a:ext cx="609600" cy="685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a:stCxn id="5" idx="2"/>
            <a:endCxn id="8" idx="0"/>
          </p:cNvCxnSpPr>
          <p:nvPr/>
        </p:nvCxnSpPr>
        <p:spPr>
          <a:xfrm rot="5400000">
            <a:off x="3962400" y="876300"/>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7" idx="0"/>
          </p:cNvCxnSpPr>
          <p:nvPr/>
        </p:nvCxnSpPr>
        <p:spPr>
          <a:xfrm rot="5400000">
            <a:off x="3886200" y="17145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2"/>
            <a:endCxn id="9" idx="0"/>
          </p:cNvCxnSpPr>
          <p:nvPr/>
        </p:nvCxnSpPr>
        <p:spPr>
          <a:xfrm rot="5400000">
            <a:off x="3962400" y="2552700"/>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 idx="2"/>
            <a:endCxn id="15" idx="0"/>
          </p:cNvCxnSpPr>
          <p:nvPr/>
        </p:nvCxnSpPr>
        <p:spPr>
          <a:xfrm rot="5400000">
            <a:off x="3848100" y="3429000"/>
            <a:ext cx="457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3886994" y="4342606"/>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2"/>
            <a:endCxn id="13" idx="0"/>
          </p:cNvCxnSpPr>
          <p:nvPr/>
        </p:nvCxnSpPr>
        <p:spPr>
          <a:xfrm rot="5400000">
            <a:off x="3962400" y="5067300"/>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3" idx="2"/>
            <a:endCxn id="20" idx="1"/>
          </p:cNvCxnSpPr>
          <p:nvPr/>
        </p:nvCxnSpPr>
        <p:spPr>
          <a:xfrm rot="5400000">
            <a:off x="3981450" y="5772150"/>
            <a:ext cx="1524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6" idx="2"/>
            <a:endCxn id="19" idx="1"/>
          </p:cNvCxnSpPr>
          <p:nvPr/>
        </p:nvCxnSpPr>
        <p:spPr>
          <a:xfrm rot="5400000">
            <a:off x="1123950" y="5810250"/>
            <a:ext cx="2286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16" idx="0"/>
          </p:cNvCxnSpPr>
          <p:nvPr/>
        </p:nvCxnSpPr>
        <p:spPr>
          <a:xfrm rot="5400000">
            <a:off x="1123950" y="5010150"/>
            <a:ext cx="3048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7" idx="0"/>
          </p:cNvCxnSpPr>
          <p:nvPr/>
        </p:nvCxnSpPr>
        <p:spPr>
          <a:xfrm rot="16200000" flipH="1">
            <a:off x="1162050" y="4171950"/>
            <a:ext cx="3048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8134350" y="3448050"/>
            <a:ext cx="2286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8" idx="0"/>
          </p:cNvCxnSpPr>
          <p:nvPr/>
        </p:nvCxnSpPr>
        <p:spPr>
          <a:xfrm rot="5400000" flipH="1" flipV="1">
            <a:off x="1162050" y="3371850"/>
            <a:ext cx="2286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95400" y="3276600"/>
            <a:ext cx="70104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981200" y="685800"/>
            <a:ext cx="13716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flipV="1">
            <a:off x="4800600" y="685800"/>
            <a:ext cx="18288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2" idx="2"/>
            <a:endCxn id="11" idx="0"/>
          </p:cNvCxnSpPr>
          <p:nvPr/>
        </p:nvCxnSpPr>
        <p:spPr>
          <a:xfrm rot="5400000">
            <a:off x="8039100" y="4267200"/>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1" idx="2"/>
            <a:endCxn id="10" idx="0"/>
          </p:cNvCxnSpPr>
          <p:nvPr/>
        </p:nvCxnSpPr>
        <p:spPr>
          <a:xfrm rot="5400000">
            <a:off x="8077200" y="5067300"/>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21" idx="1"/>
          </p:cNvCxnSpPr>
          <p:nvPr/>
        </p:nvCxnSpPr>
        <p:spPr>
          <a:xfrm rot="5400000">
            <a:off x="8191500" y="5829300"/>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62000" y="228601"/>
            <a:ext cx="1219200" cy="461665"/>
          </a:xfrm>
          <a:prstGeom prst="rect">
            <a:avLst/>
          </a:prstGeom>
          <a:noFill/>
        </p:spPr>
        <p:txBody>
          <a:bodyPr wrap="square" rtlCol="0">
            <a:spAutoFit/>
          </a:bodyPr>
          <a:lstStyle/>
          <a:p>
            <a:pPr algn="ctr"/>
            <a:r>
              <a:rPr lang="en-IN" sz="1200" b="1" dirty="0" smtClean="0"/>
              <a:t>Global External Schema</a:t>
            </a:r>
            <a:endParaRPr lang="en-IN" sz="1200" b="1" dirty="0"/>
          </a:p>
        </p:txBody>
      </p:sp>
      <p:sp>
        <p:nvSpPr>
          <p:cNvPr id="102" name="TextBox 101"/>
          <p:cNvSpPr txBox="1"/>
          <p:nvPr/>
        </p:nvSpPr>
        <p:spPr>
          <a:xfrm>
            <a:off x="3429000" y="304800"/>
            <a:ext cx="1219200" cy="461665"/>
          </a:xfrm>
          <a:prstGeom prst="rect">
            <a:avLst/>
          </a:prstGeom>
          <a:noFill/>
        </p:spPr>
        <p:txBody>
          <a:bodyPr wrap="square" rtlCol="0">
            <a:spAutoFit/>
          </a:bodyPr>
          <a:lstStyle/>
          <a:p>
            <a:pPr algn="ctr"/>
            <a:r>
              <a:rPr lang="en-IN" sz="1200" b="1" dirty="0" smtClean="0"/>
              <a:t>Global External Schema</a:t>
            </a:r>
            <a:endParaRPr lang="en-IN" sz="1200" b="1" dirty="0"/>
          </a:p>
        </p:txBody>
      </p:sp>
      <p:sp>
        <p:nvSpPr>
          <p:cNvPr id="103" name="TextBox 102"/>
          <p:cNvSpPr txBox="1"/>
          <p:nvPr/>
        </p:nvSpPr>
        <p:spPr>
          <a:xfrm>
            <a:off x="6705600" y="228600"/>
            <a:ext cx="1219200" cy="461665"/>
          </a:xfrm>
          <a:prstGeom prst="rect">
            <a:avLst/>
          </a:prstGeom>
          <a:noFill/>
        </p:spPr>
        <p:txBody>
          <a:bodyPr wrap="square" rtlCol="0">
            <a:spAutoFit/>
          </a:bodyPr>
          <a:lstStyle/>
          <a:p>
            <a:pPr algn="ctr"/>
            <a:r>
              <a:rPr lang="en-IN" sz="1200" b="1" dirty="0" smtClean="0"/>
              <a:t>Global External Schema</a:t>
            </a:r>
            <a:endParaRPr lang="en-IN" sz="1200" b="1" dirty="0"/>
          </a:p>
        </p:txBody>
      </p:sp>
      <p:sp>
        <p:nvSpPr>
          <p:cNvPr id="104" name="TextBox 103"/>
          <p:cNvSpPr txBox="1"/>
          <p:nvPr/>
        </p:nvSpPr>
        <p:spPr>
          <a:xfrm>
            <a:off x="3352800" y="990600"/>
            <a:ext cx="1351934" cy="461665"/>
          </a:xfrm>
          <a:prstGeom prst="rect">
            <a:avLst/>
          </a:prstGeom>
          <a:noFill/>
        </p:spPr>
        <p:txBody>
          <a:bodyPr wrap="square" rtlCol="0">
            <a:spAutoFit/>
          </a:bodyPr>
          <a:lstStyle/>
          <a:p>
            <a:pPr algn="ctr"/>
            <a:r>
              <a:rPr lang="en-IN" sz="1200" b="1" dirty="0" smtClean="0"/>
              <a:t>Global Conceptual</a:t>
            </a:r>
          </a:p>
          <a:p>
            <a:pPr algn="ctr"/>
            <a:r>
              <a:rPr lang="en-IN" sz="1200" b="1" dirty="0" smtClean="0"/>
              <a:t> Schema</a:t>
            </a:r>
            <a:endParaRPr lang="en-IN" sz="1200" b="1" dirty="0"/>
          </a:p>
        </p:txBody>
      </p:sp>
      <p:sp>
        <p:nvSpPr>
          <p:cNvPr id="105" name="TextBox 104"/>
          <p:cNvSpPr txBox="1"/>
          <p:nvPr/>
        </p:nvSpPr>
        <p:spPr>
          <a:xfrm>
            <a:off x="3429000" y="1905000"/>
            <a:ext cx="1351934" cy="461665"/>
          </a:xfrm>
          <a:prstGeom prst="rect">
            <a:avLst/>
          </a:prstGeom>
          <a:noFill/>
        </p:spPr>
        <p:txBody>
          <a:bodyPr wrap="square" rtlCol="0">
            <a:spAutoFit/>
          </a:bodyPr>
          <a:lstStyle/>
          <a:p>
            <a:pPr algn="ctr"/>
            <a:r>
              <a:rPr lang="en-IN" sz="1200" b="1" dirty="0" smtClean="0"/>
              <a:t>Fragmentation</a:t>
            </a:r>
          </a:p>
          <a:p>
            <a:pPr algn="ctr"/>
            <a:r>
              <a:rPr lang="en-IN" sz="1200" b="1" dirty="0" smtClean="0"/>
              <a:t> Schema</a:t>
            </a:r>
            <a:endParaRPr lang="en-IN" sz="1200" b="1" dirty="0"/>
          </a:p>
        </p:txBody>
      </p:sp>
      <p:sp>
        <p:nvSpPr>
          <p:cNvPr id="106" name="TextBox 105"/>
          <p:cNvSpPr txBox="1"/>
          <p:nvPr/>
        </p:nvSpPr>
        <p:spPr>
          <a:xfrm>
            <a:off x="3429000" y="2667000"/>
            <a:ext cx="1351934" cy="461665"/>
          </a:xfrm>
          <a:prstGeom prst="rect">
            <a:avLst/>
          </a:prstGeom>
          <a:noFill/>
        </p:spPr>
        <p:txBody>
          <a:bodyPr wrap="square" rtlCol="0">
            <a:spAutoFit/>
          </a:bodyPr>
          <a:lstStyle/>
          <a:p>
            <a:pPr algn="ctr"/>
            <a:r>
              <a:rPr lang="en-IN" sz="1200" b="1" dirty="0" smtClean="0"/>
              <a:t>Allocation</a:t>
            </a:r>
          </a:p>
          <a:p>
            <a:pPr algn="ctr"/>
            <a:r>
              <a:rPr lang="en-IN" sz="1200" b="1" dirty="0" smtClean="0"/>
              <a:t> Schema</a:t>
            </a:r>
            <a:endParaRPr lang="en-IN" sz="1200" b="1" dirty="0"/>
          </a:p>
        </p:txBody>
      </p:sp>
      <p:sp>
        <p:nvSpPr>
          <p:cNvPr id="107" name="TextBox 106"/>
          <p:cNvSpPr txBox="1"/>
          <p:nvPr/>
        </p:nvSpPr>
        <p:spPr>
          <a:xfrm>
            <a:off x="609600" y="3505200"/>
            <a:ext cx="1351934" cy="461665"/>
          </a:xfrm>
          <a:prstGeom prst="rect">
            <a:avLst/>
          </a:prstGeom>
          <a:noFill/>
        </p:spPr>
        <p:txBody>
          <a:bodyPr wrap="square" rtlCol="0">
            <a:spAutoFit/>
          </a:bodyPr>
          <a:lstStyle/>
          <a:p>
            <a:pPr algn="ctr"/>
            <a:r>
              <a:rPr lang="en-IN" sz="1200" b="1" dirty="0" smtClean="0"/>
              <a:t>Local mapping</a:t>
            </a:r>
          </a:p>
          <a:p>
            <a:pPr algn="ctr"/>
            <a:r>
              <a:rPr lang="en-IN" sz="1200" b="1" dirty="0" smtClean="0"/>
              <a:t> Schema</a:t>
            </a:r>
            <a:endParaRPr lang="en-IN" sz="1200" b="1" dirty="0"/>
          </a:p>
        </p:txBody>
      </p:sp>
      <p:sp>
        <p:nvSpPr>
          <p:cNvPr id="108" name="TextBox 107"/>
          <p:cNvSpPr txBox="1"/>
          <p:nvPr/>
        </p:nvSpPr>
        <p:spPr>
          <a:xfrm>
            <a:off x="3429000" y="3733800"/>
            <a:ext cx="1351934" cy="461665"/>
          </a:xfrm>
          <a:prstGeom prst="rect">
            <a:avLst/>
          </a:prstGeom>
          <a:noFill/>
        </p:spPr>
        <p:txBody>
          <a:bodyPr wrap="square" rtlCol="0">
            <a:spAutoFit/>
          </a:bodyPr>
          <a:lstStyle/>
          <a:p>
            <a:pPr algn="ctr"/>
            <a:r>
              <a:rPr lang="en-IN" sz="1200" b="1" dirty="0" smtClean="0"/>
              <a:t>Local mapping</a:t>
            </a:r>
          </a:p>
          <a:p>
            <a:pPr algn="ctr"/>
            <a:r>
              <a:rPr lang="en-IN" sz="1200" b="1" dirty="0" smtClean="0"/>
              <a:t> Schema</a:t>
            </a:r>
            <a:endParaRPr lang="en-IN" sz="1200" b="1" dirty="0"/>
          </a:p>
        </p:txBody>
      </p:sp>
      <p:sp>
        <p:nvSpPr>
          <p:cNvPr id="109" name="TextBox 108"/>
          <p:cNvSpPr txBox="1"/>
          <p:nvPr/>
        </p:nvSpPr>
        <p:spPr>
          <a:xfrm>
            <a:off x="7543800" y="3657600"/>
            <a:ext cx="1351934" cy="461665"/>
          </a:xfrm>
          <a:prstGeom prst="rect">
            <a:avLst/>
          </a:prstGeom>
          <a:noFill/>
        </p:spPr>
        <p:txBody>
          <a:bodyPr wrap="square" rtlCol="0">
            <a:spAutoFit/>
          </a:bodyPr>
          <a:lstStyle/>
          <a:p>
            <a:pPr algn="ctr"/>
            <a:r>
              <a:rPr lang="en-IN" sz="1200" b="1" dirty="0" smtClean="0"/>
              <a:t>Local mapping</a:t>
            </a:r>
          </a:p>
          <a:p>
            <a:pPr algn="ctr"/>
            <a:r>
              <a:rPr lang="en-IN" sz="1200" b="1" dirty="0" smtClean="0"/>
              <a:t> Schema</a:t>
            </a:r>
            <a:endParaRPr lang="en-IN" sz="1200" b="1" dirty="0"/>
          </a:p>
        </p:txBody>
      </p:sp>
      <p:sp>
        <p:nvSpPr>
          <p:cNvPr id="110" name="TextBox 109"/>
          <p:cNvSpPr txBox="1"/>
          <p:nvPr/>
        </p:nvSpPr>
        <p:spPr>
          <a:xfrm>
            <a:off x="685800" y="4419600"/>
            <a:ext cx="1351934" cy="461665"/>
          </a:xfrm>
          <a:prstGeom prst="rect">
            <a:avLst/>
          </a:prstGeom>
          <a:noFill/>
        </p:spPr>
        <p:txBody>
          <a:bodyPr wrap="square" rtlCol="0">
            <a:spAutoFit/>
          </a:bodyPr>
          <a:lstStyle/>
          <a:p>
            <a:pPr algn="ctr"/>
            <a:r>
              <a:rPr lang="en-IN" sz="1200" b="1" dirty="0" smtClean="0"/>
              <a:t>Local conceptual</a:t>
            </a:r>
          </a:p>
          <a:p>
            <a:pPr algn="ctr"/>
            <a:r>
              <a:rPr lang="en-IN" sz="1200" b="1" dirty="0" smtClean="0"/>
              <a:t> Schema</a:t>
            </a:r>
            <a:endParaRPr lang="en-IN" sz="1200" b="1" dirty="0"/>
          </a:p>
        </p:txBody>
      </p:sp>
      <p:sp>
        <p:nvSpPr>
          <p:cNvPr id="111" name="TextBox 110"/>
          <p:cNvSpPr txBox="1"/>
          <p:nvPr/>
        </p:nvSpPr>
        <p:spPr>
          <a:xfrm>
            <a:off x="3429000" y="4419600"/>
            <a:ext cx="1351934" cy="461665"/>
          </a:xfrm>
          <a:prstGeom prst="rect">
            <a:avLst/>
          </a:prstGeom>
          <a:noFill/>
        </p:spPr>
        <p:txBody>
          <a:bodyPr wrap="square" rtlCol="0">
            <a:spAutoFit/>
          </a:bodyPr>
          <a:lstStyle/>
          <a:p>
            <a:pPr algn="ctr"/>
            <a:r>
              <a:rPr lang="en-IN" sz="1200" b="1" dirty="0" smtClean="0"/>
              <a:t>Local conceptual</a:t>
            </a:r>
          </a:p>
          <a:p>
            <a:pPr algn="ctr"/>
            <a:r>
              <a:rPr lang="en-IN" sz="1200" b="1" dirty="0" smtClean="0"/>
              <a:t> Schema</a:t>
            </a:r>
            <a:endParaRPr lang="en-IN" sz="1200" b="1" dirty="0"/>
          </a:p>
        </p:txBody>
      </p:sp>
      <p:sp>
        <p:nvSpPr>
          <p:cNvPr id="112" name="TextBox 111"/>
          <p:cNvSpPr txBox="1"/>
          <p:nvPr/>
        </p:nvSpPr>
        <p:spPr>
          <a:xfrm>
            <a:off x="7543800" y="4419600"/>
            <a:ext cx="1351934" cy="461665"/>
          </a:xfrm>
          <a:prstGeom prst="rect">
            <a:avLst/>
          </a:prstGeom>
          <a:noFill/>
        </p:spPr>
        <p:txBody>
          <a:bodyPr wrap="square" rtlCol="0">
            <a:spAutoFit/>
          </a:bodyPr>
          <a:lstStyle/>
          <a:p>
            <a:pPr algn="ctr"/>
            <a:r>
              <a:rPr lang="en-IN" sz="1200" b="1" dirty="0" smtClean="0"/>
              <a:t>Local conceptual</a:t>
            </a:r>
          </a:p>
          <a:p>
            <a:pPr algn="ctr"/>
            <a:r>
              <a:rPr lang="en-IN" sz="1200" b="1" dirty="0" smtClean="0"/>
              <a:t> Schema</a:t>
            </a:r>
            <a:endParaRPr lang="en-IN" sz="1200" b="1" dirty="0"/>
          </a:p>
        </p:txBody>
      </p:sp>
      <p:sp>
        <p:nvSpPr>
          <p:cNvPr id="113" name="TextBox 112"/>
          <p:cNvSpPr txBox="1"/>
          <p:nvPr/>
        </p:nvSpPr>
        <p:spPr>
          <a:xfrm>
            <a:off x="609600" y="5181600"/>
            <a:ext cx="1351934" cy="461665"/>
          </a:xfrm>
          <a:prstGeom prst="rect">
            <a:avLst/>
          </a:prstGeom>
          <a:noFill/>
        </p:spPr>
        <p:txBody>
          <a:bodyPr wrap="square" rtlCol="0">
            <a:spAutoFit/>
          </a:bodyPr>
          <a:lstStyle/>
          <a:p>
            <a:pPr algn="ctr"/>
            <a:r>
              <a:rPr lang="en-IN" sz="1200" b="1" dirty="0" smtClean="0"/>
              <a:t>Local Internal</a:t>
            </a:r>
          </a:p>
          <a:p>
            <a:pPr algn="ctr"/>
            <a:r>
              <a:rPr lang="en-IN" sz="1200" b="1" dirty="0" smtClean="0"/>
              <a:t> Schema</a:t>
            </a:r>
            <a:endParaRPr lang="en-IN" sz="1200" b="1" dirty="0"/>
          </a:p>
        </p:txBody>
      </p:sp>
      <p:sp>
        <p:nvSpPr>
          <p:cNvPr id="114" name="TextBox 113"/>
          <p:cNvSpPr txBox="1"/>
          <p:nvPr/>
        </p:nvSpPr>
        <p:spPr>
          <a:xfrm>
            <a:off x="3429000" y="5181600"/>
            <a:ext cx="1351934" cy="461665"/>
          </a:xfrm>
          <a:prstGeom prst="rect">
            <a:avLst/>
          </a:prstGeom>
          <a:noFill/>
        </p:spPr>
        <p:txBody>
          <a:bodyPr wrap="square" rtlCol="0">
            <a:spAutoFit/>
          </a:bodyPr>
          <a:lstStyle/>
          <a:p>
            <a:pPr algn="ctr"/>
            <a:r>
              <a:rPr lang="en-IN" sz="1200" b="1" dirty="0" smtClean="0"/>
              <a:t>Local Internal</a:t>
            </a:r>
          </a:p>
          <a:p>
            <a:pPr algn="ctr"/>
            <a:r>
              <a:rPr lang="en-IN" sz="1200" b="1" dirty="0" smtClean="0"/>
              <a:t> Schema</a:t>
            </a:r>
            <a:endParaRPr lang="en-IN" sz="1200" b="1" dirty="0"/>
          </a:p>
        </p:txBody>
      </p:sp>
      <p:sp>
        <p:nvSpPr>
          <p:cNvPr id="115" name="TextBox 114"/>
          <p:cNvSpPr txBox="1"/>
          <p:nvPr/>
        </p:nvSpPr>
        <p:spPr>
          <a:xfrm>
            <a:off x="7543800" y="5181600"/>
            <a:ext cx="1351934" cy="461665"/>
          </a:xfrm>
          <a:prstGeom prst="rect">
            <a:avLst/>
          </a:prstGeom>
          <a:noFill/>
        </p:spPr>
        <p:txBody>
          <a:bodyPr wrap="square" rtlCol="0">
            <a:spAutoFit/>
          </a:bodyPr>
          <a:lstStyle/>
          <a:p>
            <a:pPr algn="ctr"/>
            <a:r>
              <a:rPr lang="en-IN" sz="1200" b="1" dirty="0" smtClean="0"/>
              <a:t>Local Internal</a:t>
            </a:r>
          </a:p>
          <a:p>
            <a:pPr algn="ctr"/>
            <a:r>
              <a:rPr lang="en-IN" sz="1200" b="1" dirty="0" smtClean="0"/>
              <a:t> Schema</a:t>
            </a:r>
            <a:endParaRPr lang="en-IN" sz="1200" b="1" dirty="0"/>
          </a:p>
        </p:txBody>
      </p:sp>
      <p:sp>
        <p:nvSpPr>
          <p:cNvPr id="116" name="TextBox 115"/>
          <p:cNvSpPr txBox="1"/>
          <p:nvPr/>
        </p:nvSpPr>
        <p:spPr>
          <a:xfrm>
            <a:off x="990600" y="6248400"/>
            <a:ext cx="452368" cy="369332"/>
          </a:xfrm>
          <a:prstGeom prst="rect">
            <a:avLst/>
          </a:prstGeom>
          <a:noFill/>
        </p:spPr>
        <p:txBody>
          <a:bodyPr wrap="none" rtlCol="0">
            <a:spAutoFit/>
          </a:bodyPr>
          <a:lstStyle/>
          <a:p>
            <a:r>
              <a:rPr lang="en-IN" dirty="0" smtClean="0"/>
              <a:t>DB</a:t>
            </a:r>
            <a:endParaRPr lang="en-IN" dirty="0"/>
          </a:p>
        </p:txBody>
      </p:sp>
      <p:sp>
        <p:nvSpPr>
          <p:cNvPr id="117" name="TextBox 116"/>
          <p:cNvSpPr txBox="1"/>
          <p:nvPr/>
        </p:nvSpPr>
        <p:spPr>
          <a:xfrm>
            <a:off x="3810000" y="6096000"/>
            <a:ext cx="452368" cy="369332"/>
          </a:xfrm>
          <a:prstGeom prst="rect">
            <a:avLst/>
          </a:prstGeom>
          <a:noFill/>
        </p:spPr>
        <p:txBody>
          <a:bodyPr wrap="none" rtlCol="0">
            <a:spAutoFit/>
          </a:bodyPr>
          <a:lstStyle/>
          <a:p>
            <a:r>
              <a:rPr lang="en-IN" dirty="0" smtClean="0"/>
              <a:t>DB</a:t>
            </a:r>
            <a:endParaRPr lang="en-IN" dirty="0"/>
          </a:p>
        </p:txBody>
      </p:sp>
      <p:sp>
        <p:nvSpPr>
          <p:cNvPr id="118" name="TextBox 117"/>
          <p:cNvSpPr txBox="1"/>
          <p:nvPr/>
        </p:nvSpPr>
        <p:spPr>
          <a:xfrm>
            <a:off x="8077200" y="6172200"/>
            <a:ext cx="452368" cy="369332"/>
          </a:xfrm>
          <a:prstGeom prst="rect">
            <a:avLst/>
          </a:prstGeom>
          <a:noFill/>
        </p:spPr>
        <p:txBody>
          <a:bodyPr wrap="square" rtlCol="0">
            <a:spAutoFit/>
          </a:bodyPr>
          <a:lstStyle/>
          <a:p>
            <a:r>
              <a:rPr lang="en-IN" dirty="0" smtClean="0"/>
              <a:t>DB</a:t>
            </a:r>
            <a:endParaRPr lang="en-IN" dirty="0"/>
          </a:p>
        </p:txBody>
      </p:sp>
      <p:sp>
        <p:nvSpPr>
          <p:cNvPr id="119" name="TextBox 118"/>
          <p:cNvSpPr txBox="1"/>
          <p:nvPr/>
        </p:nvSpPr>
        <p:spPr>
          <a:xfrm>
            <a:off x="838200" y="2895600"/>
            <a:ext cx="407484" cy="369332"/>
          </a:xfrm>
          <a:prstGeom prst="rect">
            <a:avLst/>
          </a:prstGeom>
          <a:noFill/>
        </p:spPr>
        <p:txBody>
          <a:bodyPr wrap="none" rtlCol="0">
            <a:spAutoFit/>
          </a:bodyPr>
          <a:lstStyle/>
          <a:p>
            <a:r>
              <a:rPr lang="en-IN" dirty="0" smtClean="0">
                <a:solidFill>
                  <a:srgbClr val="FF0000"/>
                </a:solidFill>
              </a:rPr>
              <a:t>S1</a:t>
            </a:r>
            <a:endParaRPr lang="en-IN" dirty="0">
              <a:solidFill>
                <a:srgbClr val="FF0000"/>
              </a:solidFill>
            </a:endParaRPr>
          </a:p>
        </p:txBody>
      </p:sp>
      <p:sp>
        <p:nvSpPr>
          <p:cNvPr id="120" name="TextBox 119"/>
          <p:cNvSpPr txBox="1"/>
          <p:nvPr/>
        </p:nvSpPr>
        <p:spPr>
          <a:xfrm>
            <a:off x="3581400" y="3276600"/>
            <a:ext cx="407484" cy="369332"/>
          </a:xfrm>
          <a:prstGeom prst="rect">
            <a:avLst/>
          </a:prstGeom>
          <a:noFill/>
        </p:spPr>
        <p:txBody>
          <a:bodyPr wrap="none" rtlCol="0">
            <a:spAutoFit/>
          </a:bodyPr>
          <a:lstStyle/>
          <a:p>
            <a:r>
              <a:rPr lang="en-IN" dirty="0" smtClean="0">
                <a:solidFill>
                  <a:srgbClr val="FF0000"/>
                </a:solidFill>
              </a:rPr>
              <a:t>S2</a:t>
            </a:r>
            <a:endParaRPr lang="en-IN" dirty="0">
              <a:solidFill>
                <a:srgbClr val="FF0000"/>
              </a:solidFill>
            </a:endParaRPr>
          </a:p>
        </p:txBody>
      </p:sp>
      <p:sp>
        <p:nvSpPr>
          <p:cNvPr id="121" name="TextBox 120"/>
          <p:cNvSpPr txBox="1"/>
          <p:nvPr/>
        </p:nvSpPr>
        <p:spPr>
          <a:xfrm>
            <a:off x="8382000" y="3200400"/>
            <a:ext cx="457200" cy="369332"/>
          </a:xfrm>
          <a:prstGeom prst="rect">
            <a:avLst/>
          </a:prstGeom>
          <a:noFill/>
        </p:spPr>
        <p:txBody>
          <a:bodyPr wrap="square" rtlCol="0">
            <a:spAutoFit/>
          </a:bodyPr>
          <a:lstStyle/>
          <a:p>
            <a:r>
              <a:rPr lang="en-IN" dirty="0" smtClean="0">
                <a:solidFill>
                  <a:srgbClr val="FF0000"/>
                </a:solidFill>
              </a:rPr>
              <a:t>Sn</a:t>
            </a:r>
            <a:endParaRPr lang="en-IN" dirty="0">
              <a:solidFill>
                <a:srgbClr val="FF0000"/>
              </a:solidFill>
            </a:endParaRPr>
          </a:p>
        </p:txBody>
      </p:sp>
      <p:sp>
        <p:nvSpPr>
          <p:cNvPr id="122" name="TextBox 121"/>
          <p:cNvSpPr txBox="1"/>
          <p:nvPr/>
        </p:nvSpPr>
        <p:spPr>
          <a:xfrm>
            <a:off x="1981200" y="152400"/>
            <a:ext cx="407484" cy="369332"/>
          </a:xfrm>
          <a:prstGeom prst="rect">
            <a:avLst/>
          </a:prstGeom>
          <a:noFill/>
        </p:spPr>
        <p:txBody>
          <a:bodyPr wrap="none" rtlCol="0">
            <a:spAutoFit/>
          </a:bodyPr>
          <a:lstStyle/>
          <a:p>
            <a:r>
              <a:rPr lang="en-IN" dirty="0" smtClean="0">
                <a:solidFill>
                  <a:srgbClr val="FF0000"/>
                </a:solidFill>
              </a:rPr>
              <a:t>S1</a:t>
            </a:r>
            <a:endParaRPr lang="en-IN" dirty="0">
              <a:solidFill>
                <a:srgbClr val="FF0000"/>
              </a:solidFill>
            </a:endParaRPr>
          </a:p>
        </p:txBody>
      </p:sp>
      <p:sp>
        <p:nvSpPr>
          <p:cNvPr id="123" name="TextBox 122"/>
          <p:cNvSpPr txBox="1"/>
          <p:nvPr/>
        </p:nvSpPr>
        <p:spPr>
          <a:xfrm>
            <a:off x="4800600" y="228600"/>
            <a:ext cx="407484" cy="369332"/>
          </a:xfrm>
          <a:prstGeom prst="rect">
            <a:avLst/>
          </a:prstGeom>
          <a:noFill/>
        </p:spPr>
        <p:txBody>
          <a:bodyPr wrap="none" rtlCol="0">
            <a:spAutoFit/>
          </a:bodyPr>
          <a:lstStyle/>
          <a:p>
            <a:r>
              <a:rPr lang="en-IN" dirty="0" smtClean="0">
                <a:solidFill>
                  <a:srgbClr val="FF0000"/>
                </a:solidFill>
              </a:rPr>
              <a:t>S2</a:t>
            </a:r>
            <a:endParaRPr lang="en-IN" dirty="0">
              <a:solidFill>
                <a:srgbClr val="FF0000"/>
              </a:solidFill>
            </a:endParaRPr>
          </a:p>
        </p:txBody>
      </p:sp>
      <p:sp>
        <p:nvSpPr>
          <p:cNvPr id="124" name="TextBox 123"/>
          <p:cNvSpPr txBox="1"/>
          <p:nvPr/>
        </p:nvSpPr>
        <p:spPr>
          <a:xfrm>
            <a:off x="6096000" y="228600"/>
            <a:ext cx="483684" cy="369332"/>
          </a:xfrm>
          <a:prstGeom prst="rect">
            <a:avLst/>
          </a:prstGeom>
          <a:noFill/>
        </p:spPr>
        <p:txBody>
          <a:bodyPr wrap="square" rtlCol="0">
            <a:spAutoFit/>
          </a:bodyPr>
          <a:lstStyle/>
          <a:p>
            <a:r>
              <a:rPr lang="en-IN" dirty="0" smtClean="0">
                <a:solidFill>
                  <a:srgbClr val="FF0000"/>
                </a:solidFill>
              </a:rPr>
              <a:t>Sn</a:t>
            </a:r>
            <a:endParaRPr lang="en-IN" dirty="0">
              <a:solidFill>
                <a:srgbClr val="FF0000"/>
              </a:solidFill>
            </a:endParaRPr>
          </a:p>
        </p:txBody>
      </p:sp>
      <p:sp>
        <p:nvSpPr>
          <p:cNvPr id="125" name="TextBox 124"/>
          <p:cNvSpPr txBox="1"/>
          <p:nvPr/>
        </p:nvSpPr>
        <p:spPr>
          <a:xfrm>
            <a:off x="5410200" y="0"/>
            <a:ext cx="609600" cy="830997"/>
          </a:xfrm>
          <a:prstGeom prst="rect">
            <a:avLst/>
          </a:prstGeom>
          <a:noFill/>
        </p:spPr>
        <p:txBody>
          <a:bodyPr wrap="square" rtlCol="0">
            <a:spAutoFit/>
          </a:bodyPr>
          <a:lstStyle/>
          <a:p>
            <a:r>
              <a:rPr lang="en-IN" sz="4800" dirty="0" smtClean="0">
                <a:solidFill>
                  <a:srgbClr val="FF0000"/>
                </a:solidFill>
              </a:rPr>
              <a:t>…</a:t>
            </a:r>
            <a:endParaRPr lang="en-IN" sz="4800" dirty="0">
              <a:solidFill>
                <a:srgbClr val="FF0000"/>
              </a:solidFill>
            </a:endParaRPr>
          </a:p>
        </p:txBody>
      </p:sp>
      <p:sp>
        <p:nvSpPr>
          <p:cNvPr id="126" name="TextBox 125"/>
          <p:cNvSpPr txBox="1"/>
          <p:nvPr/>
        </p:nvSpPr>
        <p:spPr>
          <a:xfrm>
            <a:off x="5562600" y="2895600"/>
            <a:ext cx="609600" cy="830997"/>
          </a:xfrm>
          <a:prstGeom prst="rect">
            <a:avLst/>
          </a:prstGeom>
          <a:noFill/>
        </p:spPr>
        <p:txBody>
          <a:bodyPr wrap="square" rtlCol="0">
            <a:spAutoFit/>
          </a:bodyPr>
          <a:lstStyle/>
          <a:p>
            <a:r>
              <a:rPr lang="en-IN" sz="4800" dirty="0" smtClean="0">
                <a:solidFill>
                  <a:srgbClr val="FF0000"/>
                </a:solidFill>
              </a:rPr>
              <a:t>…</a:t>
            </a:r>
            <a:endParaRPr lang="en-IN" sz="4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additive="base">
                                        <p:cTn id="13" dur="500" fill="hold"/>
                                        <p:tgtEl>
                                          <p:spTgt spid="99"/>
                                        </p:tgtEl>
                                        <p:attrNameLst>
                                          <p:attrName>ppt_x</p:attrName>
                                        </p:attrNameLst>
                                      </p:cBhvr>
                                      <p:tavLst>
                                        <p:tav tm="0">
                                          <p:val>
                                            <p:strVal val="0-#ppt_w/2"/>
                                          </p:val>
                                        </p:tav>
                                        <p:tav tm="100000">
                                          <p:val>
                                            <p:strVal val="#ppt_x"/>
                                          </p:val>
                                        </p:tav>
                                      </p:tavLst>
                                    </p:anim>
                                    <p:anim calcmode="lin" valueType="num">
                                      <p:cBhvr additive="base">
                                        <p:cTn id="1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500" fill="hold"/>
                                        <p:tgtEl>
                                          <p:spTgt spid="102"/>
                                        </p:tgtEl>
                                        <p:attrNameLst>
                                          <p:attrName>ppt_x</p:attrName>
                                        </p:attrNameLst>
                                      </p:cBhvr>
                                      <p:tavLst>
                                        <p:tav tm="0">
                                          <p:val>
                                            <p:strVal val="0-#ppt_w/2"/>
                                          </p:val>
                                        </p:tav>
                                        <p:tav tm="100000">
                                          <p:val>
                                            <p:strVal val="#ppt_x"/>
                                          </p:val>
                                        </p:tav>
                                      </p:tavLst>
                                    </p:anim>
                                    <p:anim calcmode="lin" valueType="num">
                                      <p:cBhvr additive="base">
                                        <p:cTn id="26"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
                                        </p:tgtEl>
                                        <p:attrNameLst>
                                          <p:attrName>style.visibility</p:attrName>
                                        </p:attrNameLst>
                                      </p:cBhvr>
                                      <p:to>
                                        <p:strVal val="visible"/>
                                      </p:to>
                                    </p:set>
                                    <p:anim calcmode="lin" valueType="num">
                                      <p:cBhvr additive="base">
                                        <p:cTn id="31" dur="500" fill="hold"/>
                                        <p:tgtEl>
                                          <p:spTgt spid="122"/>
                                        </p:tgtEl>
                                        <p:attrNameLst>
                                          <p:attrName>ppt_x</p:attrName>
                                        </p:attrNameLst>
                                      </p:cBhvr>
                                      <p:tavLst>
                                        <p:tav tm="0">
                                          <p:val>
                                            <p:strVal val="0-#ppt_w/2"/>
                                          </p:val>
                                        </p:tav>
                                        <p:tav tm="100000">
                                          <p:val>
                                            <p:strVal val="#ppt_x"/>
                                          </p:val>
                                        </p:tav>
                                      </p:tavLst>
                                    </p:anim>
                                    <p:anim calcmode="lin" valueType="num">
                                      <p:cBhvr additive="base">
                                        <p:cTn id="32"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0-#ppt_w/2"/>
                                          </p:val>
                                        </p:tav>
                                        <p:tav tm="100000">
                                          <p:val>
                                            <p:strVal val="#ppt_x"/>
                                          </p:val>
                                        </p:tav>
                                      </p:tavLst>
                                    </p:anim>
                                    <p:anim calcmode="lin" valueType="num">
                                      <p:cBhvr additive="base">
                                        <p:cTn id="38"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additive="base">
                                        <p:cTn id="49" dur="500" fill="hold"/>
                                        <p:tgtEl>
                                          <p:spTgt spid="103"/>
                                        </p:tgtEl>
                                        <p:attrNameLst>
                                          <p:attrName>ppt_x</p:attrName>
                                        </p:attrNameLst>
                                      </p:cBhvr>
                                      <p:tavLst>
                                        <p:tav tm="0">
                                          <p:val>
                                            <p:strVal val="0-#ppt_w/2"/>
                                          </p:val>
                                        </p:tav>
                                        <p:tav tm="100000">
                                          <p:val>
                                            <p:strVal val="#ppt_x"/>
                                          </p:val>
                                        </p:tav>
                                      </p:tavLst>
                                    </p:anim>
                                    <p:anim calcmode="lin" valueType="num">
                                      <p:cBhvr additive="base">
                                        <p:cTn id="50"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fill="hold"/>
                                        <p:tgtEl>
                                          <p:spTgt spid="125"/>
                                        </p:tgtEl>
                                        <p:attrNameLst>
                                          <p:attrName>ppt_x</p:attrName>
                                        </p:attrNameLst>
                                      </p:cBhvr>
                                      <p:tavLst>
                                        <p:tav tm="0">
                                          <p:val>
                                            <p:strVal val="0-#ppt_w/2"/>
                                          </p:val>
                                        </p:tav>
                                        <p:tav tm="100000">
                                          <p:val>
                                            <p:strVal val="#ppt_x"/>
                                          </p:val>
                                        </p:tav>
                                      </p:tavLst>
                                    </p:anim>
                                    <p:anim calcmode="lin" valueType="num">
                                      <p:cBhvr additive="base">
                                        <p:cTn id="56"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4"/>
                                        </p:tgtEl>
                                        <p:attrNameLst>
                                          <p:attrName>style.visibility</p:attrName>
                                        </p:attrNameLst>
                                      </p:cBhvr>
                                      <p:to>
                                        <p:strVal val="visible"/>
                                      </p:to>
                                    </p:set>
                                    <p:anim calcmode="lin" valueType="num">
                                      <p:cBhvr additive="base">
                                        <p:cTn id="61" dur="500" fill="hold"/>
                                        <p:tgtEl>
                                          <p:spTgt spid="124"/>
                                        </p:tgtEl>
                                        <p:attrNameLst>
                                          <p:attrName>ppt_x</p:attrName>
                                        </p:attrNameLst>
                                      </p:cBhvr>
                                      <p:tavLst>
                                        <p:tav tm="0">
                                          <p:val>
                                            <p:strVal val="0-#ppt_w/2"/>
                                          </p:val>
                                        </p:tav>
                                        <p:tav tm="100000">
                                          <p:val>
                                            <p:strVal val="#ppt_x"/>
                                          </p:val>
                                        </p:tav>
                                      </p:tavLst>
                                    </p:anim>
                                    <p:anim calcmode="lin" valueType="num">
                                      <p:cBhvr additive="base">
                                        <p:cTn id="62"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0-#ppt_w/2"/>
                                          </p:val>
                                        </p:tav>
                                        <p:tav tm="100000">
                                          <p:val>
                                            <p:strVal val="#ppt_x"/>
                                          </p:val>
                                        </p:tav>
                                      </p:tavLst>
                                    </p:anim>
                                    <p:anim calcmode="lin" valueType="num">
                                      <p:cBhvr additive="base">
                                        <p:cTn id="6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0-#ppt_w/2"/>
                                          </p:val>
                                        </p:tav>
                                        <p:tav tm="100000">
                                          <p:val>
                                            <p:strVal val="#ppt_x"/>
                                          </p:val>
                                        </p:tav>
                                      </p:tavLst>
                                    </p:anim>
                                    <p:anim calcmode="lin" valueType="num">
                                      <p:cBhvr additive="base">
                                        <p:cTn id="7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04"/>
                                        </p:tgtEl>
                                        <p:attrNameLst>
                                          <p:attrName>style.visibility</p:attrName>
                                        </p:attrNameLst>
                                      </p:cBhvr>
                                      <p:to>
                                        <p:strVal val="visible"/>
                                      </p:to>
                                    </p:set>
                                    <p:anim calcmode="lin" valueType="num">
                                      <p:cBhvr additive="base">
                                        <p:cTn id="79" dur="500" fill="hold"/>
                                        <p:tgtEl>
                                          <p:spTgt spid="104"/>
                                        </p:tgtEl>
                                        <p:attrNameLst>
                                          <p:attrName>ppt_x</p:attrName>
                                        </p:attrNameLst>
                                      </p:cBhvr>
                                      <p:tavLst>
                                        <p:tav tm="0">
                                          <p:val>
                                            <p:strVal val="0-#ppt_w/2"/>
                                          </p:val>
                                        </p:tav>
                                        <p:tav tm="100000">
                                          <p:val>
                                            <p:strVal val="#ppt_x"/>
                                          </p:val>
                                        </p:tav>
                                      </p:tavLst>
                                    </p:anim>
                                    <p:anim calcmode="lin" valueType="num">
                                      <p:cBhvr additive="base">
                                        <p:cTn id="8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1"/>
                                        </p:tgtEl>
                                        <p:attrNameLst>
                                          <p:attrName>style.visibility</p:attrName>
                                        </p:attrNameLst>
                                      </p:cBhvr>
                                      <p:to>
                                        <p:strVal val="visible"/>
                                      </p:to>
                                    </p:set>
                                    <p:anim calcmode="lin" valueType="num">
                                      <p:cBhvr additive="base">
                                        <p:cTn id="85" dur="500" fill="hold"/>
                                        <p:tgtEl>
                                          <p:spTgt spid="91"/>
                                        </p:tgtEl>
                                        <p:attrNameLst>
                                          <p:attrName>ppt_x</p:attrName>
                                        </p:attrNameLst>
                                      </p:cBhvr>
                                      <p:tavLst>
                                        <p:tav tm="0">
                                          <p:val>
                                            <p:strVal val="0-#ppt_w/2"/>
                                          </p:val>
                                        </p:tav>
                                        <p:tav tm="100000">
                                          <p:val>
                                            <p:strVal val="#ppt_x"/>
                                          </p:val>
                                        </p:tav>
                                      </p:tavLst>
                                    </p:anim>
                                    <p:anim calcmode="lin" valueType="num">
                                      <p:cBhvr additive="base">
                                        <p:cTn id="86"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4"/>
                                        </p:tgtEl>
                                        <p:attrNameLst>
                                          <p:attrName>style.visibility</p:attrName>
                                        </p:attrNameLst>
                                      </p:cBhvr>
                                      <p:to>
                                        <p:strVal val="visible"/>
                                      </p:to>
                                    </p:set>
                                    <p:anim calcmode="lin" valueType="num">
                                      <p:cBhvr additive="base">
                                        <p:cTn id="91" dur="500" fill="hold"/>
                                        <p:tgtEl>
                                          <p:spTgt spid="84"/>
                                        </p:tgtEl>
                                        <p:attrNameLst>
                                          <p:attrName>ppt_x</p:attrName>
                                        </p:attrNameLst>
                                      </p:cBhvr>
                                      <p:tavLst>
                                        <p:tav tm="0">
                                          <p:val>
                                            <p:strVal val="0-#ppt_w/2"/>
                                          </p:val>
                                        </p:tav>
                                        <p:tav tm="100000">
                                          <p:val>
                                            <p:strVal val="#ppt_x"/>
                                          </p:val>
                                        </p:tav>
                                      </p:tavLst>
                                    </p:anim>
                                    <p:anim calcmode="lin" valueType="num">
                                      <p:cBhvr additive="base">
                                        <p:cTn id="92"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0-#ppt_w/2"/>
                                          </p:val>
                                        </p:tav>
                                        <p:tav tm="100000">
                                          <p:val>
                                            <p:strVal val="#ppt_x"/>
                                          </p:val>
                                        </p:tav>
                                      </p:tavLst>
                                    </p:anim>
                                    <p:anim calcmode="lin" valueType="num">
                                      <p:cBhvr additive="base">
                                        <p:cTn id="9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0-#ppt_w/2"/>
                                          </p:val>
                                        </p:tav>
                                        <p:tav tm="100000">
                                          <p:val>
                                            <p:strVal val="#ppt_x"/>
                                          </p:val>
                                        </p:tav>
                                      </p:tavLst>
                                    </p:anim>
                                    <p:anim calcmode="lin" valueType="num">
                                      <p:cBhvr additive="base">
                                        <p:cTn id="10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 calcmode="lin" valueType="num">
                                      <p:cBhvr additive="base">
                                        <p:cTn id="109" dur="500" fill="hold"/>
                                        <p:tgtEl>
                                          <p:spTgt spid="105"/>
                                        </p:tgtEl>
                                        <p:attrNameLst>
                                          <p:attrName>ppt_x</p:attrName>
                                        </p:attrNameLst>
                                      </p:cBhvr>
                                      <p:tavLst>
                                        <p:tav tm="0">
                                          <p:val>
                                            <p:strVal val="0-#ppt_w/2"/>
                                          </p:val>
                                        </p:tav>
                                        <p:tav tm="100000">
                                          <p:val>
                                            <p:strVal val="#ppt_x"/>
                                          </p:val>
                                        </p:tav>
                                      </p:tavLst>
                                    </p:anim>
                                    <p:anim calcmode="lin" valueType="num">
                                      <p:cBhvr additive="base">
                                        <p:cTn id="110"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0-#ppt_w/2"/>
                                          </p:val>
                                        </p:tav>
                                        <p:tav tm="100000">
                                          <p:val>
                                            <p:strVal val="#ppt_x"/>
                                          </p:val>
                                        </p:tav>
                                      </p:tavLst>
                                    </p:anim>
                                    <p:anim calcmode="lin" valueType="num">
                                      <p:cBhvr additive="base">
                                        <p:cTn id="11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9"/>
                                        </p:tgtEl>
                                        <p:attrNameLst>
                                          <p:attrName>style.visibility</p:attrName>
                                        </p:attrNameLst>
                                      </p:cBhvr>
                                      <p:to>
                                        <p:strVal val="visible"/>
                                      </p:to>
                                    </p:set>
                                    <p:anim calcmode="lin" valueType="num">
                                      <p:cBhvr additive="base">
                                        <p:cTn id="121" dur="500" fill="hold"/>
                                        <p:tgtEl>
                                          <p:spTgt spid="9"/>
                                        </p:tgtEl>
                                        <p:attrNameLst>
                                          <p:attrName>ppt_x</p:attrName>
                                        </p:attrNameLst>
                                      </p:cBhvr>
                                      <p:tavLst>
                                        <p:tav tm="0">
                                          <p:val>
                                            <p:strVal val="0-#ppt_w/2"/>
                                          </p:val>
                                        </p:tav>
                                        <p:tav tm="100000">
                                          <p:val>
                                            <p:strVal val="#ppt_x"/>
                                          </p:val>
                                        </p:tav>
                                      </p:tavLst>
                                    </p:anim>
                                    <p:anim calcmode="lin" valueType="num">
                                      <p:cBhvr additive="base">
                                        <p:cTn id="1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06"/>
                                        </p:tgtEl>
                                        <p:attrNameLst>
                                          <p:attrName>style.visibility</p:attrName>
                                        </p:attrNameLst>
                                      </p:cBhvr>
                                      <p:to>
                                        <p:strVal val="visible"/>
                                      </p:to>
                                    </p:set>
                                    <p:anim calcmode="lin" valueType="num">
                                      <p:cBhvr additive="base">
                                        <p:cTn id="127" dur="500" fill="hold"/>
                                        <p:tgtEl>
                                          <p:spTgt spid="106"/>
                                        </p:tgtEl>
                                        <p:attrNameLst>
                                          <p:attrName>ppt_x</p:attrName>
                                        </p:attrNameLst>
                                      </p:cBhvr>
                                      <p:tavLst>
                                        <p:tav tm="0">
                                          <p:val>
                                            <p:strVal val="0-#ppt_w/2"/>
                                          </p:val>
                                        </p:tav>
                                        <p:tav tm="100000">
                                          <p:val>
                                            <p:strVal val="#ppt_x"/>
                                          </p:val>
                                        </p:tav>
                                      </p:tavLst>
                                    </p:anim>
                                    <p:anim calcmode="lin" valueType="num">
                                      <p:cBhvr additive="base">
                                        <p:cTn id="12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0-#ppt_w/2"/>
                                          </p:val>
                                        </p:tav>
                                        <p:tav tm="100000">
                                          <p:val>
                                            <p:strVal val="#ppt_x"/>
                                          </p:val>
                                        </p:tav>
                                      </p:tavLst>
                                    </p:anim>
                                    <p:anim calcmode="lin" valueType="num">
                                      <p:cBhvr additive="base">
                                        <p:cTn id="1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5"/>
                                        </p:tgtEl>
                                        <p:attrNameLst>
                                          <p:attrName>style.visibility</p:attrName>
                                        </p:attrNameLst>
                                      </p:cBhvr>
                                      <p:to>
                                        <p:strVal val="visible"/>
                                      </p:to>
                                    </p:set>
                                    <p:anim calcmode="lin" valueType="num">
                                      <p:cBhvr additive="base">
                                        <p:cTn id="139" dur="500" fill="hold"/>
                                        <p:tgtEl>
                                          <p:spTgt spid="15"/>
                                        </p:tgtEl>
                                        <p:attrNameLst>
                                          <p:attrName>ppt_x</p:attrName>
                                        </p:attrNameLst>
                                      </p:cBhvr>
                                      <p:tavLst>
                                        <p:tav tm="0">
                                          <p:val>
                                            <p:strVal val="0-#ppt_w/2"/>
                                          </p:val>
                                        </p:tav>
                                        <p:tav tm="100000">
                                          <p:val>
                                            <p:strVal val="#ppt_x"/>
                                          </p:val>
                                        </p:tav>
                                      </p:tavLst>
                                    </p:anim>
                                    <p:anim calcmode="lin" valueType="num">
                                      <p:cBhvr additive="base">
                                        <p:cTn id="14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0-#ppt_w/2"/>
                                          </p:val>
                                        </p:tav>
                                        <p:tav tm="100000">
                                          <p:val>
                                            <p:strVal val="#ppt_x"/>
                                          </p:val>
                                        </p:tav>
                                      </p:tavLst>
                                    </p:anim>
                                    <p:anim calcmode="lin" valueType="num">
                                      <p:cBhvr additive="base">
                                        <p:cTn id="14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additive="base">
                                        <p:cTn id="151" dur="500" fill="hold"/>
                                        <p:tgtEl>
                                          <p:spTgt spid="18"/>
                                        </p:tgtEl>
                                        <p:attrNameLst>
                                          <p:attrName>ppt_x</p:attrName>
                                        </p:attrNameLst>
                                      </p:cBhvr>
                                      <p:tavLst>
                                        <p:tav tm="0">
                                          <p:val>
                                            <p:strVal val="0-#ppt_w/2"/>
                                          </p:val>
                                        </p:tav>
                                        <p:tav tm="100000">
                                          <p:val>
                                            <p:strVal val="#ppt_x"/>
                                          </p:val>
                                        </p:tav>
                                      </p:tavLst>
                                    </p:anim>
                                    <p:anim calcmode="lin" valueType="num">
                                      <p:cBhvr additive="base">
                                        <p:cTn id="1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07"/>
                                        </p:tgtEl>
                                        <p:attrNameLst>
                                          <p:attrName>style.visibility</p:attrName>
                                        </p:attrNameLst>
                                      </p:cBhvr>
                                      <p:to>
                                        <p:strVal val="visible"/>
                                      </p:to>
                                    </p:set>
                                    <p:anim calcmode="lin" valueType="num">
                                      <p:cBhvr additive="base">
                                        <p:cTn id="157" dur="500" fill="hold"/>
                                        <p:tgtEl>
                                          <p:spTgt spid="107"/>
                                        </p:tgtEl>
                                        <p:attrNameLst>
                                          <p:attrName>ppt_x</p:attrName>
                                        </p:attrNameLst>
                                      </p:cBhvr>
                                      <p:tavLst>
                                        <p:tav tm="0">
                                          <p:val>
                                            <p:strVal val="0-#ppt_w/2"/>
                                          </p:val>
                                        </p:tav>
                                        <p:tav tm="100000">
                                          <p:val>
                                            <p:strVal val="#ppt_x"/>
                                          </p:val>
                                        </p:tav>
                                      </p:tavLst>
                                    </p:anim>
                                    <p:anim calcmode="lin" valueType="num">
                                      <p:cBhvr additive="base">
                                        <p:cTn id="158"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12"/>
                                        </p:tgtEl>
                                        <p:attrNameLst>
                                          <p:attrName>style.visibility</p:attrName>
                                        </p:attrNameLst>
                                      </p:cBhvr>
                                      <p:to>
                                        <p:strVal val="visible"/>
                                      </p:to>
                                    </p:set>
                                    <p:anim calcmode="lin" valueType="num">
                                      <p:cBhvr additive="base">
                                        <p:cTn id="163" dur="500" fill="hold"/>
                                        <p:tgtEl>
                                          <p:spTgt spid="12"/>
                                        </p:tgtEl>
                                        <p:attrNameLst>
                                          <p:attrName>ppt_x</p:attrName>
                                        </p:attrNameLst>
                                      </p:cBhvr>
                                      <p:tavLst>
                                        <p:tav tm="0">
                                          <p:val>
                                            <p:strVal val="0-#ppt_w/2"/>
                                          </p:val>
                                        </p:tav>
                                        <p:tav tm="100000">
                                          <p:val>
                                            <p:strVal val="#ppt_x"/>
                                          </p:val>
                                        </p:tav>
                                      </p:tavLst>
                                    </p:anim>
                                    <p:anim calcmode="lin" valueType="num">
                                      <p:cBhvr additive="base">
                                        <p:cTn id="16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09"/>
                                        </p:tgtEl>
                                        <p:attrNameLst>
                                          <p:attrName>style.visibility</p:attrName>
                                        </p:attrNameLst>
                                      </p:cBhvr>
                                      <p:to>
                                        <p:strVal val="visible"/>
                                      </p:to>
                                    </p:set>
                                    <p:anim calcmode="lin" valueType="num">
                                      <p:cBhvr additive="base">
                                        <p:cTn id="169" dur="500" fill="hold"/>
                                        <p:tgtEl>
                                          <p:spTgt spid="109"/>
                                        </p:tgtEl>
                                        <p:attrNameLst>
                                          <p:attrName>ppt_x</p:attrName>
                                        </p:attrNameLst>
                                      </p:cBhvr>
                                      <p:tavLst>
                                        <p:tav tm="0">
                                          <p:val>
                                            <p:strVal val="0-#ppt_w/2"/>
                                          </p:val>
                                        </p:tav>
                                        <p:tav tm="100000">
                                          <p:val>
                                            <p:strVal val="#ppt_x"/>
                                          </p:val>
                                        </p:tav>
                                      </p:tavLst>
                                    </p:anim>
                                    <p:anim calcmode="lin" valueType="num">
                                      <p:cBhvr additive="base">
                                        <p:cTn id="170"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57"/>
                                        </p:tgtEl>
                                        <p:attrNameLst>
                                          <p:attrName>style.visibility</p:attrName>
                                        </p:attrNameLst>
                                      </p:cBhvr>
                                      <p:to>
                                        <p:strVal val="visible"/>
                                      </p:to>
                                    </p:set>
                                    <p:anim calcmode="lin" valueType="num">
                                      <p:cBhvr additive="base">
                                        <p:cTn id="175" dur="500" fill="hold"/>
                                        <p:tgtEl>
                                          <p:spTgt spid="57"/>
                                        </p:tgtEl>
                                        <p:attrNameLst>
                                          <p:attrName>ppt_x</p:attrName>
                                        </p:attrNameLst>
                                      </p:cBhvr>
                                      <p:tavLst>
                                        <p:tav tm="0">
                                          <p:val>
                                            <p:strVal val="0-#ppt_w/2"/>
                                          </p:val>
                                        </p:tav>
                                        <p:tav tm="100000">
                                          <p:val>
                                            <p:strVal val="#ppt_x"/>
                                          </p:val>
                                        </p:tav>
                                      </p:tavLst>
                                    </p:anim>
                                    <p:anim calcmode="lin" valueType="num">
                                      <p:cBhvr additive="base">
                                        <p:cTn id="17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55"/>
                                        </p:tgtEl>
                                        <p:attrNameLst>
                                          <p:attrName>style.visibility</p:attrName>
                                        </p:attrNameLst>
                                      </p:cBhvr>
                                      <p:to>
                                        <p:strVal val="visible"/>
                                      </p:to>
                                    </p:set>
                                    <p:anim calcmode="lin" valueType="num">
                                      <p:cBhvr additive="base">
                                        <p:cTn id="181" dur="500" fill="hold"/>
                                        <p:tgtEl>
                                          <p:spTgt spid="55"/>
                                        </p:tgtEl>
                                        <p:attrNameLst>
                                          <p:attrName>ppt_x</p:attrName>
                                        </p:attrNameLst>
                                      </p:cBhvr>
                                      <p:tavLst>
                                        <p:tav tm="0">
                                          <p:val>
                                            <p:strVal val="0-#ppt_w/2"/>
                                          </p:val>
                                        </p:tav>
                                        <p:tav tm="100000">
                                          <p:val>
                                            <p:strVal val="#ppt_x"/>
                                          </p:val>
                                        </p:tav>
                                      </p:tavLst>
                                    </p:anim>
                                    <p:anim calcmode="lin" valueType="num">
                                      <p:cBhvr additive="base">
                                        <p:cTn id="18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nodeType="clickEffect">
                                  <p:stCondLst>
                                    <p:cond delay="0"/>
                                  </p:stCondLst>
                                  <p:childTnLst>
                                    <p:set>
                                      <p:cBhvr>
                                        <p:cTn id="186" dur="1" fill="hold">
                                          <p:stCondLst>
                                            <p:cond delay="0"/>
                                          </p:stCondLst>
                                        </p:cTn>
                                        <p:tgtEl>
                                          <p:spTgt spid="59"/>
                                        </p:tgtEl>
                                        <p:attrNameLst>
                                          <p:attrName>style.visibility</p:attrName>
                                        </p:attrNameLst>
                                      </p:cBhvr>
                                      <p:to>
                                        <p:strVal val="visible"/>
                                      </p:to>
                                    </p:set>
                                    <p:anim calcmode="lin" valueType="num">
                                      <p:cBhvr additive="base">
                                        <p:cTn id="187" dur="500" fill="hold"/>
                                        <p:tgtEl>
                                          <p:spTgt spid="59"/>
                                        </p:tgtEl>
                                        <p:attrNameLst>
                                          <p:attrName>ppt_x</p:attrName>
                                        </p:attrNameLst>
                                      </p:cBhvr>
                                      <p:tavLst>
                                        <p:tav tm="0">
                                          <p:val>
                                            <p:strVal val="0-#ppt_w/2"/>
                                          </p:val>
                                        </p:tav>
                                        <p:tav tm="100000">
                                          <p:val>
                                            <p:strVal val="#ppt_x"/>
                                          </p:val>
                                        </p:tav>
                                      </p:tavLst>
                                    </p:anim>
                                    <p:anim calcmode="lin" valueType="num">
                                      <p:cBhvr additive="base">
                                        <p:cTn id="188"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55"/>
                                        </p:tgtEl>
                                        <p:attrNameLst>
                                          <p:attrName>style.visibility</p:attrName>
                                        </p:attrNameLst>
                                      </p:cBhvr>
                                      <p:to>
                                        <p:strVal val="visible"/>
                                      </p:to>
                                    </p:set>
                                    <p:anim calcmode="lin" valueType="num">
                                      <p:cBhvr additive="base">
                                        <p:cTn id="193" dur="500" fill="hold"/>
                                        <p:tgtEl>
                                          <p:spTgt spid="55"/>
                                        </p:tgtEl>
                                        <p:attrNameLst>
                                          <p:attrName>ppt_x</p:attrName>
                                        </p:attrNameLst>
                                      </p:cBhvr>
                                      <p:tavLst>
                                        <p:tav tm="0">
                                          <p:val>
                                            <p:strVal val="0-#ppt_w/2"/>
                                          </p:val>
                                        </p:tav>
                                        <p:tav tm="100000">
                                          <p:val>
                                            <p:strVal val="#ppt_x"/>
                                          </p:val>
                                        </p:tav>
                                      </p:tavLst>
                                    </p:anim>
                                    <p:anim calcmode="lin" valueType="num">
                                      <p:cBhvr additive="base">
                                        <p:cTn id="19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119"/>
                                        </p:tgtEl>
                                        <p:attrNameLst>
                                          <p:attrName>style.visibility</p:attrName>
                                        </p:attrNameLst>
                                      </p:cBhvr>
                                      <p:to>
                                        <p:strVal val="visible"/>
                                      </p:to>
                                    </p:set>
                                    <p:anim calcmode="lin" valueType="num">
                                      <p:cBhvr additive="base">
                                        <p:cTn id="199" dur="500" fill="hold"/>
                                        <p:tgtEl>
                                          <p:spTgt spid="119"/>
                                        </p:tgtEl>
                                        <p:attrNameLst>
                                          <p:attrName>ppt_x</p:attrName>
                                        </p:attrNameLst>
                                      </p:cBhvr>
                                      <p:tavLst>
                                        <p:tav tm="0">
                                          <p:val>
                                            <p:strVal val="0-#ppt_w/2"/>
                                          </p:val>
                                        </p:tav>
                                        <p:tav tm="100000">
                                          <p:val>
                                            <p:strVal val="#ppt_x"/>
                                          </p:val>
                                        </p:tav>
                                      </p:tavLst>
                                    </p:anim>
                                    <p:anim calcmode="lin" valueType="num">
                                      <p:cBhvr additive="base">
                                        <p:cTn id="200"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20"/>
                                        </p:tgtEl>
                                        <p:attrNameLst>
                                          <p:attrName>style.visibility</p:attrName>
                                        </p:attrNameLst>
                                      </p:cBhvr>
                                      <p:to>
                                        <p:strVal val="visible"/>
                                      </p:to>
                                    </p:set>
                                    <p:anim calcmode="lin" valueType="num">
                                      <p:cBhvr additive="base">
                                        <p:cTn id="205" dur="500" fill="hold"/>
                                        <p:tgtEl>
                                          <p:spTgt spid="120"/>
                                        </p:tgtEl>
                                        <p:attrNameLst>
                                          <p:attrName>ppt_x</p:attrName>
                                        </p:attrNameLst>
                                      </p:cBhvr>
                                      <p:tavLst>
                                        <p:tav tm="0">
                                          <p:val>
                                            <p:strVal val="0-#ppt_w/2"/>
                                          </p:val>
                                        </p:tav>
                                        <p:tav tm="100000">
                                          <p:val>
                                            <p:strVal val="#ppt_x"/>
                                          </p:val>
                                        </p:tav>
                                      </p:tavLst>
                                    </p:anim>
                                    <p:anim calcmode="lin" valueType="num">
                                      <p:cBhvr additive="base">
                                        <p:cTn id="206"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21"/>
                                        </p:tgtEl>
                                        <p:attrNameLst>
                                          <p:attrName>style.visibility</p:attrName>
                                        </p:attrNameLst>
                                      </p:cBhvr>
                                      <p:to>
                                        <p:strVal val="visible"/>
                                      </p:to>
                                    </p:set>
                                    <p:anim calcmode="lin" valueType="num">
                                      <p:cBhvr additive="base">
                                        <p:cTn id="211" dur="500" fill="hold"/>
                                        <p:tgtEl>
                                          <p:spTgt spid="121"/>
                                        </p:tgtEl>
                                        <p:attrNameLst>
                                          <p:attrName>ppt_x</p:attrName>
                                        </p:attrNameLst>
                                      </p:cBhvr>
                                      <p:tavLst>
                                        <p:tav tm="0">
                                          <p:val>
                                            <p:strVal val="0-#ppt_w/2"/>
                                          </p:val>
                                        </p:tav>
                                        <p:tav tm="100000">
                                          <p:val>
                                            <p:strVal val="#ppt_x"/>
                                          </p:val>
                                        </p:tav>
                                      </p:tavLst>
                                    </p:anim>
                                    <p:anim calcmode="lin" valueType="num">
                                      <p:cBhvr additive="base">
                                        <p:cTn id="212" dur="5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126"/>
                                        </p:tgtEl>
                                        <p:attrNameLst>
                                          <p:attrName>style.visibility</p:attrName>
                                        </p:attrNameLst>
                                      </p:cBhvr>
                                      <p:to>
                                        <p:strVal val="visible"/>
                                      </p:to>
                                    </p:set>
                                    <p:anim calcmode="lin" valueType="num">
                                      <p:cBhvr additive="base">
                                        <p:cTn id="217" dur="500" fill="hold"/>
                                        <p:tgtEl>
                                          <p:spTgt spid="126"/>
                                        </p:tgtEl>
                                        <p:attrNameLst>
                                          <p:attrName>ppt_x</p:attrName>
                                        </p:attrNameLst>
                                      </p:cBhvr>
                                      <p:tavLst>
                                        <p:tav tm="0">
                                          <p:val>
                                            <p:strVal val="0-#ppt_w/2"/>
                                          </p:val>
                                        </p:tav>
                                        <p:tav tm="100000">
                                          <p:val>
                                            <p:strVal val="#ppt_x"/>
                                          </p:val>
                                        </p:tav>
                                      </p:tavLst>
                                    </p:anim>
                                    <p:anim calcmode="lin" valueType="num">
                                      <p:cBhvr additive="base">
                                        <p:cTn id="218"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nodeType="clickEffect">
                                  <p:stCondLst>
                                    <p:cond delay="0"/>
                                  </p:stCondLst>
                                  <p:childTnLst>
                                    <p:set>
                                      <p:cBhvr>
                                        <p:cTn id="222" dur="1" fill="hold">
                                          <p:stCondLst>
                                            <p:cond delay="0"/>
                                          </p:stCondLst>
                                        </p:cTn>
                                        <p:tgtEl>
                                          <p:spTgt spid="53"/>
                                        </p:tgtEl>
                                        <p:attrNameLst>
                                          <p:attrName>style.visibility</p:attrName>
                                        </p:attrNameLst>
                                      </p:cBhvr>
                                      <p:to>
                                        <p:strVal val="visible"/>
                                      </p:to>
                                    </p:set>
                                    <p:anim calcmode="lin" valueType="num">
                                      <p:cBhvr additive="base">
                                        <p:cTn id="223" dur="500" fill="hold"/>
                                        <p:tgtEl>
                                          <p:spTgt spid="53"/>
                                        </p:tgtEl>
                                        <p:attrNameLst>
                                          <p:attrName>ppt_x</p:attrName>
                                        </p:attrNameLst>
                                      </p:cBhvr>
                                      <p:tavLst>
                                        <p:tav tm="0">
                                          <p:val>
                                            <p:strVal val="0-#ppt_w/2"/>
                                          </p:val>
                                        </p:tav>
                                        <p:tav tm="100000">
                                          <p:val>
                                            <p:strVal val="#ppt_x"/>
                                          </p:val>
                                        </p:tav>
                                      </p:tavLst>
                                    </p:anim>
                                    <p:anim calcmode="lin" valueType="num">
                                      <p:cBhvr additive="base">
                                        <p:cTn id="2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17"/>
                                        </p:tgtEl>
                                        <p:attrNameLst>
                                          <p:attrName>style.visibility</p:attrName>
                                        </p:attrNameLst>
                                      </p:cBhvr>
                                      <p:to>
                                        <p:strVal val="visible"/>
                                      </p:to>
                                    </p:set>
                                    <p:anim calcmode="lin" valueType="num">
                                      <p:cBhvr additive="base">
                                        <p:cTn id="229" dur="500" fill="hold"/>
                                        <p:tgtEl>
                                          <p:spTgt spid="17"/>
                                        </p:tgtEl>
                                        <p:attrNameLst>
                                          <p:attrName>ppt_x</p:attrName>
                                        </p:attrNameLst>
                                      </p:cBhvr>
                                      <p:tavLst>
                                        <p:tav tm="0">
                                          <p:val>
                                            <p:strVal val="0-#ppt_w/2"/>
                                          </p:val>
                                        </p:tav>
                                        <p:tav tm="100000">
                                          <p:val>
                                            <p:strVal val="#ppt_x"/>
                                          </p:val>
                                        </p:tav>
                                      </p:tavLst>
                                    </p:anim>
                                    <p:anim calcmode="lin" valueType="num">
                                      <p:cBhvr additive="base">
                                        <p:cTn id="23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110"/>
                                        </p:tgtEl>
                                        <p:attrNameLst>
                                          <p:attrName>style.visibility</p:attrName>
                                        </p:attrNameLst>
                                      </p:cBhvr>
                                      <p:to>
                                        <p:strVal val="visible"/>
                                      </p:to>
                                    </p:set>
                                    <p:anim calcmode="lin" valueType="num">
                                      <p:cBhvr additive="base">
                                        <p:cTn id="235" dur="500" fill="hold"/>
                                        <p:tgtEl>
                                          <p:spTgt spid="110"/>
                                        </p:tgtEl>
                                        <p:attrNameLst>
                                          <p:attrName>ppt_x</p:attrName>
                                        </p:attrNameLst>
                                      </p:cBhvr>
                                      <p:tavLst>
                                        <p:tav tm="0">
                                          <p:val>
                                            <p:strVal val="0-#ppt_w/2"/>
                                          </p:val>
                                        </p:tav>
                                        <p:tav tm="100000">
                                          <p:val>
                                            <p:strVal val="#ppt_x"/>
                                          </p:val>
                                        </p:tav>
                                      </p:tavLst>
                                    </p:anim>
                                    <p:anim calcmode="lin" valueType="num">
                                      <p:cBhvr additive="base">
                                        <p:cTn id="236"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nodeType="clickEffect">
                                  <p:stCondLst>
                                    <p:cond delay="0"/>
                                  </p:stCondLst>
                                  <p:childTnLst>
                                    <p:set>
                                      <p:cBhvr>
                                        <p:cTn id="240" dur="1" fill="hold">
                                          <p:stCondLst>
                                            <p:cond delay="0"/>
                                          </p:stCondLst>
                                        </p:cTn>
                                        <p:tgtEl>
                                          <p:spTgt spid="51"/>
                                        </p:tgtEl>
                                        <p:attrNameLst>
                                          <p:attrName>style.visibility</p:attrName>
                                        </p:attrNameLst>
                                      </p:cBhvr>
                                      <p:to>
                                        <p:strVal val="visible"/>
                                      </p:to>
                                    </p:set>
                                    <p:anim calcmode="lin" valueType="num">
                                      <p:cBhvr additive="base">
                                        <p:cTn id="241" dur="500" fill="hold"/>
                                        <p:tgtEl>
                                          <p:spTgt spid="51"/>
                                        </p:tgtEl>
                                        <p:attrNameLst>
                                          <p:attrName>ppt_x</p:attrName>
                                        </p:attrNameLst>
                                      </p:cBhvr>
                                      <p:tavLst>
                                        <p:tav tm="0">
                                          <p:val>
                                            <p:strVal val="0-#ppt_w/2"/>
                                          </p:val>
                                        </p:tav>
                                        <p:tav tm="100000">
                                          <p:val>
                                            <p:strVal val="#ppt_x"/>
                                          </p:val>
                                        </p:tav>
                                      </p:tavLst>
                                    </p:anim>
                                    <p:anim calcmode="lin" valueType="num">
                                      <p:cBhvr additive="base">
                                        <p:cTn id="24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16"/>
                                        </p:tgtEl>
                                        <p:attrNameLst>
                                          <p:attrName>style.visibility</p:attrName>
                                        </p:attrNameLst>
                                      </p:cBhvr>
                                      <p:to>
                                        <p:strVal val="visible"/>
                                      </p:to>
                                    </p:set>
                                    <p:anim calcmode="lin" valueType="num">
                                      <p:cBhvr additive="base">
                                        <p:cTn id="247" dur="500" fill="hold"/>
                                        <p:tgtEl>
                                          <p:spTgt spid="16"/>
                                        </p:tgtEl>
                                        <p:attrNameLst>
                                          <p:attrName>ppt_x</p:attrName>
                                        </p:attrNameLst>
                                      </p:cBhvr>
                                      <p:tavLst>
                                        <p:tav tm="0">
                                          <p:val>
                                            <p:strVal val="0-#ppt_w/2"/>
                                          </p:val>
                                        </p:tav>
                                        <p:tav tm="100000">
                                          <p:val>
                                            <p:strVal val="#ppt_x"/>
                                          </p:val>
                                        </p:tav>
                                      </p:tavLst>
                                    </p:anim>
                                    <p:anim calcmode="lin" valueType="num">
                                      <p:cBhvr additive="base">
                                        <p:cTn id="24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113"/>
                                        </p:tgtEl>
                                        <p:attrNameLst>
                                          <p:attrName>style.visibility</p:attrName>
                                        </p:attrNameLst>
                                      </p:cBhvr>
                                      <p:to>
                                        <p:strVal val="visible"/>
                                      </p:to>
                                    </p:set>
                                    <p:anim calcmode="lin" valueType="num">
                                      <p:cBhvr additive="base">
                                        <p:cTn id="253" dur="500" fill="hold"/>
                                        <p:tgtEl>
                                          <p:spTgt spid="113"/>
                                        </p:tgtEl>
                                        <p:attrNameLst>
                                          <p:attrName>ppt_x</p:attrName>
                                        </p:attrNameLst>
                                      </p:cBhvr>
                                      <p:tavLst>
                                        <p:tav tm="0">
                                          <p:val>
                                            <p:strVal val="0-#ppt_w/2"/>
                                          </p:val>
                                        </p:tav>
                                        <p:tav tm="100000">
                                          <p:val>
                                            <p:strVal val="#ppt_x"/>
                                          </p:val>
                                        </p:tav>
                                      </p:tavLst>
                                    </p:anim>
                                    <p:anim calcmode="lin" valueType="num">
                                      <p:cBhvr additive="base">
                                        <p:cTn id="254"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nodeType="clickEffect">
                                  <p:stCondLst>
                                    <p:cond delay="0"/>
                                  </p:stCondLst>
                                  <p:childTnLst>
                                    <p:set>
                                      <p:cBhvr>
                                        <p:cTn id="258" dur="1" fill="hold">
                                          <p:stCondLst>
                                            <p:cond delay="0"/>
                                          </p:stCondLst>
                                        </p:cTn>
                                        <p:tgtEl>
                                          <p:spTgt spid="49"/>
                                        </p:tgtEl>
                                        <p:attrNameLst>
                                          <p:attrName>style.visibility</p:attrName>
                                        </p:attrNameLst>
                                      </p:cBhvr>
                                      <p:to>
                                        <p:strVal val="visible"/>
                                      </p:to>
                                    </p:set>
                                    <p:anim calcmode="lin" valueType="num">
                                      <p:cBhvr additive="base">
                                        <p:cTn id="259" dur="500" fill="hold"/>
                                        <p:tgtEl>
                                          <p:spTgt spid="49"/>
                                        </p:tgtEl>
                                        <p:attrNameLst>
                                          <p:attrName>ppt_x</p:attrName>
                                        </p:attrNameLst>
                                      </p:cBhvr>
                                      <p:tavLst>
                                        <p:tav tm="0">
                                          <p:val>
                                            <p:strVal val="0-#ppt_w/2"/>
                                          </p:val>
                                        </p:tav>
                                        <p:tav tm="100000">
                                          <p:val>
                                            <p:strVal val="#ppt_x"/>
                                          </p:val>
                                        </p:tav>
                                      </p:tavLst>
                                    </p:anim>
                                    <p:anim calcmode="lin" valueType="num">
                                      <p:cBhvr additive="base">
                                        <p:cTn id="26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19"/>
                                        </p:tgtEl>
                                        <p:attrNameLst>
                                          <p:attrName>style.visibility</p:attrName>
                                        </p:attrNameLst>
                                      </p:cBhvr>
                                      <p:to>
                                        <p:strVal val="visible"/>
                                      </p:to>
                                    </p:set>
                                    <p:anim calcmode="lin" valueType="num">
                                      <p:cBhvr additive="base">
                                        <p:cTn id="265" dur="500" fill="hold"/>
                                        <p:tgtEl>
                                          <p:spTgt spid="19"/>
                                        </p:tgtEl>
                                        <p:attrNameLst>
                                          <p:attrName>ppt_x</p:attrName>
                                        </p:attrNameLst>
                                      </p:cBhvr>
                                      <p:tavLst>
                                        <p:tav tm="0">
                                          <p:val>
                                            <p:strVal val="0-#ppt_w/2"/>
                                          </p:val>
                                        </p:tav>
                                        <p:tav tm="100000">
                                          <p:val>
                                            <p:strVal val="#ppt_x"/>
                                          </p:val>
                                        </p:tav>
                                      </p:tavLst>
                                    </p:anim>
                                    <p:anim calcmode="lin" valueType="num">
                                      <p:cBhvr additive="base">
                                        <p:cTn id="26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grpId="0" nodeType="clickEffect">
                                  <p:stCondLst>
                                    <p:cond delay="0"/>
                                  </p:stCondLst>
                                  <p:childTnLst>
                                    <p:set>
                                      <p:cBhvr>
                                        <p:cTn id="270" dur="1" fill="hold">
                                          <p:stCondLst>
                                            <p:cond delay="0"/>
                                          </p:stCondLst>
                                        </p:cTn>
                                        <p:tgtEl>
                                          <p:spTgt spid="116"/>
                                        </p:tgtEl>
                                        <p:attrNameLst>
                                          <p:attrName>style.visibility</p:attrName>
                                        </p:attrNameLst>
                                      </p:cBhvr>
                                      <p:to>
                                        <p:strVal val="visible"/>
                                      </p:to>
                                    </p:set>
                                    <p:anim calcmode="lin" valueType="num">
                                      <p:cBhvr additive="base">
                                        <p:cTn id="271" dur="500" fill="hold"/>
                                        <p:tgtEl>
                                          <p:spTgt spid="116"/>
                                        </p:tgtEl>
                                        <p:attrNameLst>
                                          <p:attrName>ppt_x</p:attrName>
                                        </p:attrNameLst>
                                      </p:cBhvr>
                                      <p:tavLst>
                                        <p:tav tm="0">
                                          <p:val>
                                            <p:strVal val="0-#ppt_w/2"/>
                                          </p:val>
                                        </p:tav>
                                        <p:tav tm="100000">
                                          <p:val>
                                            <p:strVal val="#ppt_x"/>
                                          </p:val>
                                        </p:tav>
                                      </p:tavLst>
                                    </p:anim>
                                    <p:anim calcmode="lin" valueType="num">
                                      <p:cBhvr additive="base">
                                        <p:cTn id="272"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nodeType="clickEffect">
                                  <p:stCondLst>
                                    <p:cond delay="0"/>
                                  </p:stCondLst>
                                  <p:childTnLst>
                                    <p:set>
                                      <p:cBhvr>
                                        <p:cTn id="276" dur="1" fill="hold">
                                          <p:stCondLst>
                                            <p:cond delay="0"/>
                                          </p:stCondLst>
                                        </p:cTn>
                                        <p:tgtEl>
                                          <p:spTgt spid="35"/>
                                        </p:tgtEl>
                                        <p:attrNameLst>
                                          <p:attrName>style.visibility</p:attrName>
                                        </p:attrNameLst>
                                      </p:cBhvr>
                                      <p:to>
                                        <p:strVal val="visible"/>
                                      </p:to>
                                    </p:set>
                                    <p:anim calcmode="lin" valueType="num">
                                      <p:cBhvr additive="base">
                                        <p:cTn id="277" dur="500" fill="hold"/>
                                        <p:tgtEl>
                                          <p:spTgt spid="35"/>
                                        </p:tgtEl>
                                        <p:attrNameLst>
                                          <p:attrName>ppt_x</p:attrName>
                                        </p:attrNameLst>
                                      </p:cBhvr>
                                      <p:tavLst>
                                        <p:tav tm="0">
                                          <p:val>
                                            <p:strVal val="0-#ppt_w/2"/>
                                          </p:val>
                                        </p:tav>
                                        <p:tav tm="100000">
                                          <p:val>
                                            <p:strVal val="#ppt_x"/>
                                          </p:val>
                                        </p:tav>
                                      </p:tavLst>
                                    </p:anim>
                                    <p:anim calcmode="lin" valueType="num">
                                      <p:cBhvr additive="base">
                                        <p:cTn id="27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14"/>
                                        </p:tgtEl>
                                        <p:attrNameLst>
                                          <p:attrName>style.visibility</p:attrName>
                                        </p:attrNameLst>
                                      </p:cBhvr>
                                      <p:to>
                                        <p:strVal val="visible"/>
                                      </p:to>
                                    </p:set>
                                    <p:anim calcmode="lin" valueType="num">
                                      <p:cBhvr additive="base">
                                        <p:cTn id="283" dur="500" fill="hold"/>
                                        <p:tgtEl>
                                          <p:spTgt spid="14"/>
                                        </p:tgtEl>
                                        <p:attrNameLst>
                                          <p:attrName>ppt_x</p:attrName>
                                        </p:attrNameLst>
                                      </p:cBhvr>
                                      <p:tavLst>
                                        <p:tav tm="0">
                                          <p:val>
                                            <p:strVal val="0-#ppt_w/2"/>
                                          </p:val>
                                        </p:tav>
                                        <p:tav tm="100000">
                                          <p:val>
                                            <p:strVal val="#ppt_x"/>
                                          </p:val>
                                        </p:tav>
                                      </p:tavLst>
                                    </p:anim>
                                    <p:anim calcmode="lin" valueType="num">
                                      <p:cBhvr additive="base">
                                        <p:cTn id="28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grpId="0" nodeType="clickEffect">
                                  <p:stCondLst>
                                    <p:cond delay="0"/>
                                  </p:stCondLst>
                                  <p:childTnLst>
                                    <p:set>
                                      <p:cBhvr>
                                        <p:cTn id="288" dur="1" fill="hold">
                                          <p:stCondLst>
                                            <p:cond delay="0"/>
                                          </p:stCondLst>
                                        </p:cTn>
                                        <p:tgtEl>
                                          <p:spTgt spid="111"/>
                                        </p:tgtEl>
                                        <p:attrNameLst>
                                          <p:attrName>style.visibility</p:attrName>
                                        </p:attrNameLst>
                                      </p:cBhvr>
                                      <p:to>
                                        <p:strVal val="visible"/>
                                      </p:to>
                                    </p:set>
                                    <p:anim calcmode="lin" valueType="num">
                                      <p:cBhvr additive="base">
                                        <p:cTn id="289" dur="500" fill="hold"/>
                                        <p:tgtEl>
                                          <p:spTgt spid="111"/>
                                        </p:tgtEl>
                                        <p:attrNameLst>
                                          <p:attrName>ppt_x</p:attrName>
                                        </p:attrNameLst>
                                      </p:cBhvr>
                                      <p:tavLst>
                                        <p:tav tm="0">
                                          <p:val>
                                            <p:strVal val="0-#ppt_w/2"/>
                                          </p:val>
                                        </p:tav>
                                        <p:tav tm="100000">
                                          <p:val>
                                            <p:strVal val="#ppt_x"/>
                                          </p:val>
                                        </p:tav>
                                      </p:tavLst>
                                    </p:anim>
                                    <p:anim calcmode="lin" valueType="num">
                                      <p:cBhvr additive="base">
                                        <p:cTn id="290"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nodeType="clickEffect">
                                  <p:stCondLst>
                                    <p:cond delay="0"/>
                                  </p:stCondLst>
                                  <p:childTnLst>
                                    <p:set>
                                      <p:cBhvr>
                                        <p:cTn id="294" dur="1" fill="hold">
                                          <p:stCondLst>
                                            <p:cond delay="0"/>
                                          </p:stCondLst>
                                        </p:cTn>
                                        <p:tgtEl>
                                          <p:spTgt spid="43"/>
                                        </p:tgtEl>
                                        <p:attrNameLst>
                                          <p:attrName>style.visibility</p:attrName>
                                        </p:attrNameLst>
                                      </p:cBhvr>
                                      <p:to>
                                        <p:strVal val="visible"/>
                                      </p:to>
                                    </p:set>
                                    <p:anim calcmode="lin" valueType="num">
                                      <p:cBhvr additive="base">
                                        <p:cTn id="295" dur="500" fill="hold"/>
                                        <p:tgtEl>
                                          <p:spTgt spid="43"/>
                                        </p:tgtEl>
                                        <p:attrNameLst>
                                          <p:attrName>ppt_x</p:attrName>
                                        </p:attrNameLst>
                                      </p:cBhvr>
                                      <p:tavLst>
                                        <p:tav tm="0">
                                          <p:val>
                                            <p:strVal val="0-#ppt_w/2"/>
                                          </p:val>
                                        </p:tav>
                                        <p:tav tm="100000">
                                          <p:val>
                                            <p:strVal val="#ppt_x"/>
                                          </p:val>
                                        </p:tav>
                                      </p:tavLst>
                                    </p:anim>
                                    <p:anim calcmode="lin" valueType="num">
                                      <p:cBhvr additive="base">
                                        <p:cTn id="296"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8" fill="hold" grpId="0" nodeType="clickEffect">
                                  <p:stCondLst>
                                    <p:cond delay="0"/>
                                  </p:stCondLst>
                                  <p:childTnLst>
                                    <p:set>
                                      <p:cBhvr>
                                        <p:cTn id="300" dur="1" fill="hold">
                                          <p:stCondLst>
                                            <p:cond delay="0"/>
                                          </p:stCondLst>
                                        </p:cTn>
                                        <p:tgtEl>
                                          <p:spTgt spid="13"/>
                                        </p:tgtEl>
                                        <p:attrNameLst>
                                          <p:attrName>style.visibility</p:attrName>
                                        </p:attrNameLst>
                                      </p:cBhvr>
                                      <p:to>
                                        <p:strVal val="visible"/>
                                      </p:to>
                                    </p:set>
                                    <p:anim calcmode="lin" valueType="num">
                                      <p:cBhvr additive="base">
                                        <p:cTn id="301" dur="500" fill="hold"/>
                                        <p:tgtEl>
                                          <p:spTgt spid="13"/>
                                        </p:tgtEl>
                                        <p:attrNameLst>
                                          <p:attrName>ppt_x</p:attrName>
                                        </p:attrNameLst>
                                      </p:cBhvr>
                                      <p:tavLst>
                                        <p:tav tm="0">
                                          <p:val>
                                            <p:strVal val="0-#ppt_w/2"/>
                                          </p:val>
                                        </p:tav>
                                        <p:tav tm="100000">
                                          <p:val>
                                            <p:strVal val="#ppt_x"/>
                                          </p:val>
                                        </p:tav>
                                      </p:tavLst>
                                    </p:anim>
                                    <p:anim calcmode="lin" valueType="num">
                                      <p:cBhvr additive="base">
                                        <p:cTn id="30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8" fill="hold" grpId="0" nodeType="clickEffect">
                                  <p:stCondLst>
                                    <p:cond delay="0"/>
                                  </p:stCondLst>
                                  <p:childTnLst>
                                    <p:set>
                                      <p:cBhvr>
                                        <p:cTn id="306" dur="1" fill="hold">
                                          <p:stCondLst>
                                            <p:cond delay="0"/>
                                          </p:stCondLst>
                                        </p:cTn>
                                        <p:tgtEl>
                                          <p:spTgt spid="114"/>
                                        </p:tgtEl>
                                        <p:attrNameLst>
                                          <p:attrName>style.visibility</p:attrName>
                                        </p:attrNameLst>
                                      </p:cBhvr>
                                      <p:to>
                                        <p:strVal val="visible"/>
                                      </p:to>
                                    </p:set>
                                    <p:anim calcmode="lin" valueType="num">
                                      <p:cBhvr additive="base">
                                        <p:cTn id="307" dur="500" fill="hold"/>
                                        <p:tgtEl>
                                          <p:spTgt spid="114"/>
                                        </p:tgtEl>
                                        <p:attrNameLst>
                                          <p:attrName>ppt_x</p:attrName>
                                        </p:attrNameLst>
                                      </p:cBhvr>
                                      <p:tavLst>
                                        <p:tav tm="0">
                                          <p:val>
                                            <p:strVal val="0-#ppt_w/2"/>
                                          </p:val>
                                        </p:tav>
                                        <p:tav tm="100000">
                                          <p:val>
                                            <p:strVal val="#ppt_x"/>
                                          </p:val>
                                        </p:tav>
                                      </p:tavLst>
                                    </p:anim>
                                    <p:anim calcmode="lin" valueType="num">
                                      <p:cBhvr additive="base">
                                        <p:cTn id="308"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8" fill="hold" nodeType="clickEffect">
                                  <p:stCondLst>
                                    <p:cond delay="0"/>
                                  </p:stCondLst>
                                  <p:childTnLst>
                                    <p:set>
                                      <p:cBhvr>
                                        <p:cTn id="312" dur="1" fill="hold">
                                          <p:stCondLst>
                                            <p:cond delay="0"/>
                                          </p:stCondLst>
                                        </p:cTn>
                                        <p:tgtEl>
                                          <p:spTgt spid="47"/>
                                        </p:tgtEl>
                                        <p:attrNameLst>
                                          <p:attrName>style.visibility</p:attrName>
                                        </p:attrNameLst>
                                      </p:cBhvr>
                                      <p:to>
                                        <p:strVal val="visible"/>
                                      </p:to>
                                    </p:set>
                                    <p:anim calcmode="lin" valueType="num">
                                      <p:cBhvr additive="base">
                                        <p:cTn id="313" dur="500" fill="hold"/>
                                        <p:tgtEl>
                                          <p:spTgt spid="47"/>
                                        </p:tgtEl>
                                        <p:attrNameLst>
                                          <p:attrName>ppt_x</p:attrName>
                                        </p:attrNameLst>
                                      </p:cBhvr>
                                      <p:tavLst>
                                        <p:tav tm="0">
                                          <p:val>
                                            <p:strVal val="0-#ppt_w/2"/>
                                          </p:val>
                                        </p:tav>
                                        <p:tav tm="100000">
                                          <p:val>
                                            <p:strVal val="#ppt_x"/>
                                          </p:val>
                                        </p:tav>
                                      </p:tavLst>
                                    </p:anim>
                                    <p:anim calcmode="lin" valueType="num">
                                      <p:cBhvr additive="base">
                                        <p:cTn id="31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grpId="0" nodeType="clickEffect">
                                  <p:stCondLst>
                                    <p:cond delay="0"/>
                                  </p:stCondLst>
                                  <p:childTnLst>
                                    <p:set>
                                      <p:cBhvr>
                                        <p:cTn id="318" dur="1" fill="hold">
                                          <p:stCondLst>
                                            <p:cond delay="0"/>
                                          </p:stCondLst>
                                        </p:cTn>
                                        <p:tgtEl>
                                          <p:spTgt spid="20"/>
                                        </p:tgtEl>
                                        <p:attrNameLst>
                                          <p:attrName>style.visibility</p:attrName>
                                        </p:attrNameLst>
                                      </p:cBhvr>
                                      <p:to>
                                        <p:strVal val="visible"/>
                                      </p:to>
                                    </p:set>
                                    <p:anim calcmode="lin" valueType="num">
                                      <p:cBhvr additive="base">
                                        <p:cTn id="319" dur="500" fill="hold"/>
                                        <p:tgtEl>
                                          <p:spTgt spid="20"/>
                                        </p:tgtEl>
                                        <p:attrNameLst>
                                          <p:attrName>ppt_x</p:attrName>
                                        </p:attrNameLst>
                                      </p:cBhvr>
                                      <p:tavLst>
                                        <p:tav tm="0">
                                          <p:val>
                                            <p:strVal val="0-#ppt_w/2"/>
                                          </p:val>
                                        </p:tav>
                                        <p:tav tm="100000">
                                          <p:val>
                                            <p:strVal val="#ppt_x"/>
                                          </p:val>
                                        </p:tav>
                                      </p:tavLst>
                                    </p:anim>
                                    <p:anim calcmode="lin" valueType="num">
                                      <p:cBhvr additive="base">
                                        <p:cTn id="3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117"/>
                                        </p:tgtEl>
                                        <p:attrNameLst>
                                          <p:attrName>style.visibility</p:attrName>
                                        </p:attrNameLst>
                                      </p:cBhvr>
                                      <p:to>
                                        <p:strVal val="visible"/>
                                      </p:to>
                                    </p:set>
                                    <p:anim calcmode="lin" valueType="num">
                                      <p:cBhvr additive="base">
                                        <p:cTn id="325" dur="500" fill="hold"/>
                                        <p:tgtEl>
                                          <p:spTgt spid="117"/>
                                        </p:tgtEl>
                                        <p:attrNameLst>
                                          <p:attrName>ppt_x</p:attrName>
                                        </p:attrNameLst>
                                      </p:cBhvr>
                                      <p:tavLst>
                                        <p:tav tm="0">
                                          <p:val>
                                            <p:strVal val="0-#ppt_w/2"/>
                                          </p:val>
                                        </p:tav>
                                        <p:tav tm="100000">
                                          <p:val>
                                            <p:strVal val="#ppt_x"/>
                                          </p:val>
                                        </p:tav>
                                      </p:tavLst>
                                    </p:anim>
                                    <p:anim calcmode="lin" valueType="num">
                                      <p:cBhvr additive="base">
                                        <p:cTn id="326"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8" fill="hold" nodeType="clickEffect">
                                  <p:stCondLst>
                                    <p:cond delay="0"/>
                                  </p:stCondLst>
                                  <p:childTnLst>
                                    <p:set>
                                      <p:cBhvr>
                                        <p:cTn id="330" dur="1" fill="hold">
                                          <p:stCondLst>
                                            <p:cond delay="0"/>
                                          </p:stCondLst>
                                        </p:cTn>
                                        <p:tgtEl>
                                          <p:spTgt spid="94"/>
                                        </p:tgtEl>
                                        <p:attrNameLst>
                                          <p:attrName>style.visibility</p:attrName>
                                        </p:attrNameLst>
                                      </p:cBhvr>
                                      <p:to>
                                        <p:strVal val="visible"/>
                                      </p:to>
                                    </p:set>
                                    <p:anim calcmode="lin" valueType="num">
                                      <p:cBhvr additive="base">
                                        <p:cTn id="331" dur="500" fill="hold"/>
                                        <p:tgtEl>
                                          <p:spTgt spid="94"/>
                                        </p:tgtEl>
                                        <p:attrNameLst>
                                          <p:attrName>ppt_x</p:attrName>
                                        </p:attrNameLst>
                                      </p:cBhvr>
                                      <p:tavLst>
                                        <p:tav tm="0">
                                          <p:val>
                                            <p:strVal val="0-#ppt_w/2"/>
                                          </p:val>
                                        </p:tav>
                                        <p:tav tm="100000">
                                          <p:val>
                                            <p:strVal val="#ppt_x"/>
                                          </p:val>
                                        </p:tav>
                                      </p:tavLst>
                                    </p:anim>
                                    <p:anim calcmode="lin" valueType="num">
                                      <p:cBhvr additive="base">
                                        <p:cTn id="332"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8" fill="hold" grpId="0" nodeType="clickEffect">
                                  <p:stCondLst>
                                    <p:cond delay="0"/>
                                  </p:stCondLst>
                                  <p:childTnLst>
                                    <p:set>
                                      <p:cBhvr>
                                        <p:cTn id="336" dur="1" fill="hold">
                                          <p:stCondLst>
                                            <p:cond delay="0"/>
                                          </p:stCondLst>
                                        </p:cTn>
                                        <p:tgtEl>
                                          <p:spTgt spid="11"/>
                                        </p:tgtEl>
                                        <p:attrNameLst>
                                          <p:attrName>style.visibility</p:attrName>
                                        </p:attrNameLst>
                                      </p:cBhvr>
                                      <p:to>
                                        <p:strVal val="visible"/>
                                      </p:to>
                                    </p:set>
                                    <p:anim calcmode="lin" valueType="num">
                                      <p:cBhvr additive="base">
                                        <p:cTn id="337" dur="500" fill="hold"/>
                                        <p:tgtEl>
                                          <p:spTgt spid="11"/>
                                        </p:tgtEl>
                                        <p:attrNameLst>
                                          <p:attrName>ppt_x</p:attrName>
                                        </p:attrNameLst>
                                      </p:cBhvr>
                                      <p:tavLst>
                                        <p:tav tm="0">
                                          <p:val>
                                            <p:strVal val="0-#ppt_w/2"/>
                                          </p:val>
                                        </p:tav>
                                        <p:tav tm="100000">
                                          <p:val>
                                            <p:strVal val="#ppt_x"/>
                                          </p:val>
                                        </p:tav>
                                      </p:tavLst>
                                    </p:anim>
                                    <p:anim calcmode="lin" valueType="num">
                                      <p:cBhvr additive="base">
                                        <p:cTn id="3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8" fill="hold" grpId="0" nodeType="clickEffect">
                                  <p:stCondLst>
                                    <p:cond delay="0"/>
                                  </p:stCondLst>
                                  <p:childTnLst>
                                    <p:set>
                                      <p:cBhvr>
                                        <p:cTn id="342" dur="1" fill="hold">
                                          <p:stCondLst>
                                            <p:cond delay="0"/>
                                          </p:stCondLst>
                                        </p:cTn>
                                        <p:tgtEl>
                                          <p:spTgt spid="112"/>
                                        </p:tgtEl>
                                        <p:attrNameLst>
                                          <p:attrName>style.visibility</p:attrName>
                                        </p:attrNameLst>
                                      </p:cBhvr>
                                      <p:to>
                                        <p:strVal val="visible"/>
                                      </p:to>
                                    </p:set>
                                    <p:anim calcmode="lin" valueType="num">
                                      <p:cBhvr additive="base">
                                        <p:cTn id="343" dur="500" fill="hold"/>
                                        <p:tgtEl>
                                          <p:spTgt spid="112"/>
                                        </p:tgtEl>
                                        <p:attrNameLst>
                                          <p:attrName>ppt_x</p:attrName>
                                        </p:attrNameLst>
                                      </p:cBhvr>
                                      <p:tavLst>
                                        <p:tav tm="0">
                                          <p:val>
                                            <p:strVal val="0-#ppt_w/2"/>
                                          </p:val>
                                        </p:tav>
                                        <p:tav tm="100000">
                                          <p:val>
                                            <p:strVal val="#ppt_x"/>
                                          </p:val>
                                        </p:tav>
                                      </p:tavLst>
                                    </p:anim>
                                    <p:anim calcmode="lin" valueType="num">
                                      <p:cBhvr additive="base">
                                        <p:cTn id="344"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8" fill="hold" nodeType="clickEffect">
                                  <p:stCondLst>
                                    <p:cond delay="0"/>
                                  </p:stCondLst>
                                  <p:childTnLst>
                                    <p:set>
                                      <p:cBhvr>
                                        <p:cTn id="348" dur="1" fill="hold">
                                          <p:stCondLst>
                                            <p:cond delay="0"/>
                                          </p:stCondLst>
                                        </p:cTn>
                                        <p:tgtEl>
                                          <p:spTgt spid="96"/>
                                        </p:tgtEl>
                                        <p:attrNameLst>
                                          <p:attrName>style.visibility</p:attrName>
                                        </p:attrNameLst>
                                      </p:cBhvr>
                                      <p:to>
                                        <p:strVal val="visible"/>
                                      </p:to>
                                    </p:set>
                                    <p:anim calcmode="lin" valueType="num">
                                      <p:cBhvr additive="base">
                                        <p:cTn id="349" dur="500" fill="hold"/>
                                        <p:tgtEl>
                                          <p:spTgt spid="96"/>
                                        </p:tgtEl>
                                        <p:attrNameLst>
                                          <p:attrName>ppt_x</p:attrName>
                                        </p:attrNameLst>
                                      </p:cBhvr>
                                      <p:tavLst>
                                        <p:tav tm="0">
                                          <p:val>
                                            <p:strVal val="0-#ppt_w/2"/>
                                          </p:val>
                                        </p:tav>
                                        <p:tav tm="100000">
                                          <p:val>
                                            <p:strVal val="#ppt_x"/>
                                          </p:val>
                                        </p:tav>
                                      </p:tavLst>
                                    </p:anim>
                                    <p:anim calcmode="lin" valueType="num">
                                      <p:cBhvr additive="base">
                                        <p:cTn id="350"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8" fill="hold" grpId="0" nodeType="clickEffect">
                                  <p:stCondLst>
                                    <p:cond delay="0"/>
                                  </p:stCondLst>
                                  <p:childTnLst>
                                    <p:set>
                                      <p:cBhvr>
                                        <p:cTn id="354" dur="1" fill="hold">
                                          <p:stCondLst>
                                            <p:cond delay="0"/>
                                          </p:stCondLst>
                                        </p:cTn>
                                        <p:tgtEl>
                                          <p:spTgt spid="10"/>
                                        </p:tgtEl>
                                        <p:attrNameLst>
                                          <p:attrName>style.visibility</p:attrName>
                                        </p:attrNameLst>
                                      </p:cBhvr>
                                      <p:to>
                                        <p:strVal val="visible"/>
                                      </p:to>
                                    </p:set>
                                    <p:anim calcmode="lin" valueType="num">
                                      <p:cBhvr additive="base">
                                        <p:cTn id="355" dur="500" fill="hold"/>
                                        <p:tgtEl>
                                          <p:spTgt spid="10"/>
                                        </p:tgtEl>
                                        <p:attrNameLst>
                                          <p:attrName>ppt_x</p:attrName>
                                        </p:attrNameLst>
                                      </p:cBhvr>
                                      <p:tavLst>
                                        <p:tav tm="0">
                                          <p:val>
                                            <p:strVal val="0-#ppt_w/2"/>
                                          </p:val>
                                        </p:tav>
                                        <p:tav tm="100000">
                                          <p:val>
                                            <p:strVal val="#ppt_x"/>
                                          </p:val>
                                        </p:tav>
                                      </p:tavLst>
                                    </p:anim>
                                    <p:anim calcmode="lin" valueType="num">
                                      <p:cBhvr additive="base">
                                        <p:cTn id="3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8" fill="hold" grpId="0" nodeType="clickEffect">
                                  <p:stCondLst>
                                    <p:cond delay="0"/>
                                  </p:stCondLst>
                                  <p:childTnLst>
                                    <p:set>
                                      <p:cBhvr>
                                        <p:cTn id="360" dur="1" fill="hold">
                                          <p:stCondLst>
                                            <p:cond delay="0"/>
                                          </p:stCondLst>
                                        </p:cTn>
                                        <p:tgtEl>
                                          <p:spTgt spid="115"/>
                                        </p:tgtEl>
                                        <p:attrNameLst>
                                          <p:attrName>style.visibility</p:attrName>
                                        </p:attrNameLst>
                                      </p:cBhvr>
                                      <p:to>
                                        <p:strVal val="visible"/>
                                      </p:to>
                                    </p:set>
                                    <p:anim calcmode="lin" valueType="num">
                                      <p:cBhvr additive="base">
                                        <p:cTn id="361" dur="500" fill="hold"/>
                                        <p:tgtEl>
                                          <p:spTgt spid="115"/>
                                        </p:tgtEl>
                                        <p:attrNameLst>
                                          <p:attrName>ppt_x</p:attrName>
                                        </p:attrNameLst>
                                      </p:cBhvr>
                                      <p:tavLst>
                                        <p:tav tm="0">
                                          <p:val>
                                            <p:strVal val="0-#ppt_w/2"/>
                                          </p:val>
                                        </p:tav>
                                        <p:tav tm="100000">
                                          <p:val>
                                            <p:strVal val="#ppt_x"/>
                                          </p:val>
                                        </p:tav>
                                      </p:tavLst>
                                    </p:anim>
                                    <p:anim calcmode="lin" valueType="num">
                                      <p:cBhvr additive="base">
                                        <p:cTn id="362"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8" fill="hold" nodeType="clickEffect">
                                  <p:stCondLst>
                                    <p:cond delay="0"/>
                                  </p:stCondLst>
                                  <p:childTnLst>
                                    <p:set>
                                      <p:cBhvr>
                                        <p:cTn id="366" dur="1" fill="hold">
                                          <p:stCondLst>
                                            <p:cond delay="0"/>
                                          </p:stCondLst>
                                        </p:cTn>
                                        <p:tgtEl>
                                          <p:spTgt spid="98"/>
                                        </p:tgtEl>
                                        <p:attrNameLst>
                                          <p:attrName>style.visibility</p:attrName>
                                        </p:attrNameLst>
                                      </p:cBhvr>
                                      <p:to>
                                        <p:strVal val="visible"/>
                                      </p:to>
                                    </p:set>
                                    <p:anim calcmode="lin" valueType="num">
                                      <p:cBhvr additive="base">
                                        <p:cTn id="367" dur="500" fill="hold"/>
                                        <p:tgtEl>
                                          <p:spTgt spid="98"/>
                                        </p:tgtEl>
                                        <p:attrNameLst>
                                          <p:attrName>ppt_x</p:attrName>
                                        </p:attrNameLst>
                                      </p:cBhvr>
                                      <p:tavLst>
                                        <p:tav tm="0">
                                          <p:val>
                                            <p:strVal val="0-#ppt_w/2"/>
                                          </p:val>
                                        </p:tav>
                                        <p:tav tm="100000">
                                          <p:val>
                                            <p:strVal val="#ppt_x"/>
                                          </p:val>
                                        </p:tav>
                                      </p:tavLst>
                                    </p:anim>
                                    <p:anim calcmode="lin" valueType="num">
                                      <p:cBhvr additive="base">
                                        <p:cTn id="368"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8" fill="hold" grpId="0" nodeType="clickEffect">
                                  <p:stCondLst>
                                    <p:cond delay="0"/>
                                  </p:stCondLst>
                                  <p:childTnLst>
                                    <p:set>
                                      <p:cBhvr>
                                        <p:cTn id="372" dur="1" fill="hold">
                                          <p:stCondLst>
                                            <p:cond delay="0"/>
                                          </p:stCondLst>
                                        </p:cTn>
                                        <p:tgtEl>
                                          <p:spTgt spid="21"/>
                                        </p:tgtEl>
                                        <p:attrNameLst>
                                          <p:attrName>style.visibility</p:attrName>
                                        </p:attrNameLst>
                                      </p:cBhvr>
                                      <p:to>
                                        <p:strVal val="visible"/>
                                      </p:to>
                                    </p:set>
                                    <p:anim calcmode="lin" valueType="num">
                                      <p:cBhvr additive="base">
                                        <p:cTn id="373" dur="500" fill="hold"/>
                                        <p:tgtEl>
                                          <p:spTgt spid="21"/>
                                        </p:tgtEl>
                                        <p:attrNameLst>
                                          <p:attrName>ppt_x</p:attrName>
                                        </p:attrNameLst>
                                      </p:cBhvr>
                                      <p:tavLst>
                                        <p:tav tm="0">
                                          <p:val>
                                            <p:strVal val="0-#ppt_w/2"/>
                                          </p:val>
                                        </p:tav>
                                        <p:tav tm="100000">
                                          <p:val>
                                            <p:strVal val="#ppt_x"/>
                                          </p:val>
                                        </p:tav>
                                      </p:tavLst>
                                    </p:anim>
                                    <p:anim calcmode="lin" valueType="num">
                                      <p:cBhvr additive="base">
                                        <p:cTn id="37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8" fill="hold" grpId="0" nodeType="clickEffect">
                                  <p:stCondLst>
                                    <p:cond delay="0"/>
                                  </p:stCondLst>
                                  <p:childTnLst>
                                    <p:set>
                                      <p:cBhvr>
                                        <p:cTn id="378" dur="1" fill="hold">
                                          <p:stCondLst>
                                            <p:cond delay="0"/>
                                          </p:stCondLst>
                                        </p:cTn>
                                        <p:tgtEl>
                                          <p:spTgt spid="118"/>
                                        </p:tgtEl>
                                        <p:attrNameLst>
                                          <p:attrName>style.visibility</p:attrName>
                                        </p:attrNameLst>
                                      </p:cBhvr>
                                      <p:to>
                                        <p:strVal val="visible"/>
                                      </p:to>
                                    </p:set>
                                    <p:anim calcmode="lin" valueType="num">
                                      <p:cBhvr additive="base">
                                        <p:cTn id="379" dur="500" fill="hold"/>
                                        <p:tgtEl>
                                          <p:spTgt spid="118"/>
                                        </p:tgtEl>
                                        <p:attrNameLst>
                                          <p:attrName>ppt_x</p:attrName>
                                        </p:attrNameLst>
                                      </p:cBhvr>
                                      <p:tavLst>
                                        <p:tav tm="0">
                                          <p:val>
                                            <p:strVal val="0-#ppt_w/2"/>
                                          </p:val>
                                        </p:tav>
                                        <p:tav tm="100000">
                                          <p:val>
                                            <p:strVal val="#ppt_x"/>
                                          </p:val>
                                        </p:tav>
                                      </p:tavLst>
                                    </p:anim>
                                    <p:anim calcmode="lin" valueType="num">
                                      <p:cBhvr additive="base">
                                        <p:cTn id="380" dur="500" fill="hold"/>
                                        <p:tgtEl>
                                          <p:spTgt spid="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99"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endParaRPr lang="en-IN" dirty="0" smtClean="0"/>
          </a:p>
          <a:p>
            <a:pPr algn="ctr">
              <a:buNone/>
            </a:pPr>
            <a:r>
              <a:rPr lang="en-IN" dirty="0" smtClean="0"/>
              <a:t>																																											  </a:t>
            </a:r>
            <a:r>
              <a:rPr lang="en-IN" sz="2200" dirty="0" smtClean="0"/>
              <a:t>Sn</a:t>
            </a:r>
            <a:r>
              <a:rPr lang="en-IN" dirty="0" smtClean="0"/>
              <a:t>																																																</a:t>
            </a:r>
            <a:r>
              <a:rPr lang="en-IN" sz="1800" b="1" dirty="0" smtClean="0"/>
              <a:t>Reference Architecture for a Federated MDBS</a:t>
            </a:r>
            <a:endParaRPr lang="en-IN" sz="1800" b="1" dirty="0"/>
          </a:p>
        </p:txBody>
      </p:sp>
      <p:sp>
        <p:nvSpPr>
          <p:cNvPr id="4" name="TextBox 3"/>
          <p:cNvSpPr txBox="1"/>
          <p:nvPr/>
        </p:nvSpPr>
        <p:spPr>
          <a:xfrm>
            <a:off x="838200" y="457200"/>
            <a:ext cx="1219200" cy="461665"/>
          </a:xfrm>
          <a:prstGeom prst="rect">
            <a:avLst/>
          </a:prstGeom>
          <a:noFill/>
        </p:spPr>
        <p:txBody>
          <a:bodyPr wrap="square" rtlCol="0">
            <a:spAutoFit/>
          </a:bodyPr>
          <a:lstStyle/>
          <a:p>
            <a:pPr algn="ctr"/>
            <a:r>
              <a:rPr lang="en-IN" sz="1200" b="1" dirty="0" smtClean="0"/>
              <a:t>Global External Schema</a:t>
            </a:r>
            <a:endParaRPr lang="en-IN" sz="1200" b="1" dirty="0"/>
          </a:p>
        </p:txBody>
      </p:sp>
      <p:sp>
        <p:nvSpPr>
          <p:cNvPr id="5" name="Rectangle 4"/>
          <p:cNvSpPr/>
          <p:nvPr/>
        </p:nvSpPr>
        <p:spPr>
          <a:xfrm>
            <a:off x="685800" y="3810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781800" y="304800"/>
            <a:ext cx="1219200" cy="461665"/>
          </a:xfrm>
          <a:prstGeom prst="rect">
            <a:avLst/>
          </a:prstGeom>
          <a:noFill/>
        </p:spPr>
        <p:txBody>
          <a:bodyPr wrap="square" rtlCol="0">
            <a:spAutoFit/>
          </a:bodyPr>
          <a:lstStyle/>
          <a:p>
            <a:pPr algn="ctr"/>
            <a:r>
              <a:rPr lang="en-IN" sz="1200" b="1" dirty="0" smtClean="0"/>
              <a:t>Global External Schema</a:t>
            </a:r>
            <a:endParaRPr lang="en-IN" sz="1200" b="1" dirty="0"/>
          </a:p>
        </p:txBody>
      </p:sp>
      <p:sp>
        <p:nvSpPr>
          <p:cNvPr id="7" name="Rectangle 6"/>
          <p:cNvSpPr/>
          <p:nvPr/>
        </p:nvSpPr>
        <p:spPr>
          <a:xfrm>
            <a:off x="6629400" y="3048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429000" y="12954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505200" y="1295400"/>
            <a:ext cx="1351934" cy="461665"/>
          </a:xfrm>
          <a:prstGeom prst="rect">
            <a:avLst/>
          </a:prstGeom>
          <a:noFill/>
        </p:spPr>
        <p:txBody>
          <a:bodyPr wrap="square" rtlCol="0">
            <a:spAutoFit/>
          </a:bodyPr>
          <a:lstStyle/>
          <a:p>
            <a:pPr algn="ctr"/>
            <a:r>
              <a:rPr lang="en-IN" sz="1200" b="1" dirty="0" smtClean="0"/>
              <a:t>Global Conceptual</a:t>
            </a:r>
          </a:p>
          <a:p>
            <a:pPr algn="ctr"/>
            <a:r>
              <a:rPr lang="en-IN" sz="1200" b="1" dirty="0" smtClean="0"/>
              <a:t> Schema</a:t>
            </a:r>
            <a:endParaRPr lang="en-IN" sz="1200" b="1" dirty="0"/>
          </a:p>
        </p:txBody>
      </p:sp>
      <p:sp>
        <p:nvSpPr>
          <p:cNvPr id="10" name="TextBox 9"/>
          <p:cNvSpPr txBox="1"/>
          <p:nvPr/>
        </p:nvSpPr>
        <p:spPr>
          <a:xfrm>
            <a:off x="457200" y="3352800"/>
            <a:ext cx="1351934" cy="461665"/>
          </a:xfrm>
          <a:prstGeom prst="rect">
            <a:avLst/>
          </a:prstGeom>
          <a:noFill/>
        </p:spPr>
        <p:txBody>
          <a:bodyPr wrap="square" rtlCol="0">
            <a:spAutoFit/>
          </a:bodyPr>
          <a:lstStyle/>
          <a:p>
            <a:pPr algn="ctr"/>
            <a:r>
              <a:rPr lang="en-IN" sz="1200" b="1" dirty="0" smtClean="0"/>
              <a:t>Local External</a:t>
            </a:r>
          </a:p>
          <a:p>
            <a:pPr algn="ctr"/>
            <a:r>
              <a:rPr lang="en-IN" sz="1200" b="1" dirty="0" smtClean="0"/>
              <a:t> Schema</a:t>
            </a:r>
            <a:endParaRPr lang="en-IN" sz="1200" b="1" dirty="0"/>
          </a:p>
        </p:txBody>
      </p:sp>
      <p:sp>
        <p:nvSpPr>
          <p:cNvPr id="11" name="Rectangle 10"/>
          <p:cNvSpPr/>
          <p:nvPr/>
        </p:nvSpPr>
        <p:spPr>
          <a:xfrm>
            <a:off x="381000" y="3276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209800" y="33528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286000" y="3352800"/>
            <a:ext cx="1351934" cy="461665"/>
          </a:xfrm>
          <a:prstGeom prst="rect">
            <a:avLst/>
          </a:prstGeom>
          <a:noFill/>
        </p:spPr>
        <p:txBody>
          <a:bodyPr wrap="square" rtlCol="0">
            <a:spAutoFit/>
          </a:bodyPr>
          <a:lstStyle/>
          <a:p>
            <a:pPr algn="ctr"/>
            <a:r>
              <a:rPr lang="en-IN" sz="1200" b="1" dirty="0" smtClean="0"/>
              <a:t>Local External</a:t>
            </a:r>
          </a:p>
          <a:p>
            <a:pPr algn="ctr"/>
            <a:r>
              <a:rPr lang="en-IN" sz="1200" b="1" dirty="0" smtClean="0"/>
              <a:t> Schema</a:t>
            </a:r>
            <a:endParaRPr lang="en-IN" sz="1200" b="1" dirty="0"/>
          </a:p>
        </p:txBody>
      </p:sp>
      <p:sp>
        <p:nvSpPr>
          <p:cNvPr id="14" name="TextBox 13"/>
          <p:cNvSpPr txBox="1"/>
          <p:nvPr/>
        </p:nvSpPr>
        <p:spPr>
          <a:xfrm>
            <a:off x="5562600" y="3276600"/>
            <a:ext cx="1351934" cy="461665"/>
          </a:xfrm>
          <a:prstGeom prst="rect">
            <a:avLst/>
          </a:prstGeom>
          <a:noFill/>
        </p:spPr>
        <p:txBody>
          <a:bodyPr wrap="square" rtlCol="0">
            <a:spAutoFit/>
          </a:bodyPr>
          <a:lstStyle/>
          <a:p>
            <a:pPr algn="ctr"/>
            <a:r>
              <a:rPr lang="en-IN" sz="1200" b="1" dirty="0" smtClean="0"/>
              <a:t>Local External</a:t>
            </a:r>
          </a:p>
          <a:p>
            <a:pPr algn="ctr"/>
            <a:r>
              <a:rPr lang="en-IN" sz="1200" b="1" dirty="0" smtClean="0"/>
              <a:t> Schema</a:t>
            </a:r>
            <a:endParaRPr lang="en-IN" sz="1200" b="1" dirty="0"/>
          </a:p>
        </p:txBody>
      </p:sp>
      <p:sp>
        <p:nvSpPr>
          <p:cNvPr id="16" name="Rectangle 15"/>
          <p:cNvSpPr/>
          <p:nvPr/>
        </p:nvSpPr>
        <p:spPr>
          <a:xfrm>
            <a:off x="5410200" y="3276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7391400" y="32766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467600" y="3276600"/>
            <a:ext cx="1351934" cy="461665"/>
          </a:xfrm>
          <a:prstGeom prst="rect">
            <a:avLst/>
          </a:prstGeom>
          <a:noFill/>
        </p:spPr>
        <p:txBody>
          <a:bodyPr wrap="square" rtlCol="0">
            <a:spAutoFit/>
          </a:bodyPr>
          <a:lstStyle/>
          <a:p>
            <a:pPr algn="ctr"/>
            <a:r>
              <a:rPr lang="en-IN" sz="1200" b="1" dirty="0" smtClean="0"/>
              <a:t>Local External</a:t>
            </a:r>
          </a:p>
          <a:p>
            <a:pPr algn="ctr"/>
            <a:r>
              <a:rPr lang="en-IN" sz="1200" b="1" dirty="0" smtClean="0"/>
              <a:t> Schema</a:t>
            </a:r>
            <a:endParaRPr lang="en-IN" sz="1200" b="1" dirty="0"/>
          </a:p>
        </p:txBody>
      </p:sp>
      <p:sp>
        <p:nvSpPr>
          <p:cNvPr id="19" name="Rectangle 18"/>
          <p:cNvSpPr/>
          <p:nvPr/>
        </p:nvSpPr>
        <p:spPr>
          <a:xfrm>
            <a:off x="1295400" y="42672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295400" y="51054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477000" y="41910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6477000" y="4953000"/>
            <a:ext cx="1447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1752600" y="6172200"/>
            <a:ext cx="452368" cy="369332"/>
          </a:xfrm>
          <a:prstGeom prst="rect">
            <a:avLst/>
          </a:prstGeom>
          <a:noFill/>
        </p:spPr>
        <p:txBody>
          <a:bodyPr wrap="none" rtlCol="0">
            <a:spAutoFit/>
          </a:bodyPr>
          <a:lstStyle/>
          <a:p>
            <a:r>
              <a:rPr lang="en-IN" dirty="0" smtClean="0"/>
              <a:t>DB</a:t>
            </a:r>
            <a:endParaRPr lang="en-IN" dirty="0"/>
          </a:p>
        </p:txBody>
      </p:sp>
      <p:sp>
        <p:nvSpPr>
          <p:cNvPr id="25" name="Flowchart: Magnetic Disk 24"/>
          <p:cNvSpPr/>
          <p:nvPr/>
        </p:nvSpPr>
        <p:spPr>
          <a:xfrm>
            <a:off x="1676400" y="5943600"/>
            <a:ext cx="609600" cy="685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Magnetic Disk 25"/>
          <p:cNvSpPr/>
          <p:nvPr/>
        </p:nvSpPr>
        <p:spPr>
          <a:xfrm>
            <a:off x="7239000" y="5791200"/>
            <a:ext cx="609600" cy="685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7315200" y="6019800"/>
            <a:ext cx="452368" cy="369332"/>
          </a:xfrm>
          <a:prstGeom prst="rect">
            <a:avLst/>
          </a:prstGeom>
          <a:noFill/>
        </p:spPr>
        <p:txBody>
          <a:bodyPr wrap="none" rtlCol="0">
            <a:spAutoFit/>
          </a:bodyPr>
          <a:lstStyle/>
          <a:p>
            <a:r>
              <a:rPr lang="en-IN" dirty="0" smtClean="0"/>
              <a:t>DB</a:t>
            </a:r>
            <a:endParaRPr lang="en-IN" dirty="0"/>
          </a:p>
        </p:txBody>
      </p:sp>
      <p:sp>
        <p:nvSpPr>
          <p:cNvPr id="28" name="TextBox 27"/>
          <p:cNvSpPr txBox="1"/>
          <p:nvPr/>
        </p:nvSpPr>
        <p:spPr>
          <a:xfrm>
            <a:off x="1371600" y="0"/>
            <a:ext cx="407484" cy="369332"/>
          </a:xfrm>
          <a:prstGeom prst="rect">
            <a:avLst/>
          </a:prstGeom>
          <a:noFill/>
        </p:spPr>
        <p:txBody>
          <a:bodyPr wrap="none" rtlCol="0">
            <a:spAutoFit/>
          </a:bodyPr>
          <a:lstStyle/>
          <a:p>
            <a:r>
              <a:rPr lang="en-IN" dirty="0" smtClean="0"/>
              <a:t>S1</a:t>
            </a:r>
            <a:endParaRPr lang="en-IN" dirty="0"/>
          </a:p>
        </p:txBody>
      </p:sp>
      <p:sp>
        <p:nvSpPr>
          <p:cNvPr id="29" name="TextBox 28"/>
          <p:cNvSpPr txBox="1"/>
          <p:nvPr/>
        </p:nvSpPr>
        <p:spPr>
          <a:xfrm>
            <a:off x="3505200" y="0"/>
            <a:ext cx="574196" cy="769441"/>
          </a:xfrm>
          <a:prstGeom prst="rect">
            <a:avLst/>
          </a:prstGeom>
          <a:noFill/>
        </p:spPr>
        <p:txBody>
          <a:bodyPr wrap="none" rtlCol="0">
            <a:spAutoFit/>
          </a:bodyPr>
          <a:lstStyle/>
          <a:p>
            <a:r>
              <a:rPr lang="en-IN" sz="4400" dirty="0" smtClean="0"/>
              <a:t>…</a:t>
            </a:r>
            <a:endParaRPr lang="en-IN" sz="4400" dirty="0"/>
          </a:p>
        </p:txBody>
      </p:sp>
      <p:sp>
        <p:nvSpPr>
          <p:cNvPr id="30" name="TextBox 29"/>
          <p:cNvSpPr txBox="1"/>
          <p:nvPr/>
        </p:nvSpPr>
        <p:spPr>
          <a:xfrm>
            <a:off x="7086600" y="0"/>
            <a:ext cx="412292" cy="369332"/>
          </a:xfrm>
          <a:prstGeom prst="rect">
            <a:avLst/>
          </a:prstGeom>
          <a:noFill/>
        </p:spPr>
        <p:txBody>
          <a:bodyPr wrap="none" rtlCol="0">
            <a:spAutoFit/>
          </a:bodyPr>
          <a:lstStyle/>
          <a:p>
            <a:r>
              <a:rPr lang="en-IN" dirty="0" smtClean="0"/>
              <a:t>Sn</a:t>
            </a:r>
            <a:endParaRPr lang="en-IN" dirty="0"/>
          </a:p>
        </p:txBody>
      </p:sp>
      <p:sp>
        <p:nvSpPr>
          <p:cNvPr id="31" name="TextBox 30"/>
          <p:cNvSpPr txBox="1"/>
          <p:nvPr/>
        </p:nvSpPr>
        <p:spPr>
          <a:xfrm>
            <a:off x="1371600" y="4267200"/>
            <a:ext cx="1351934" cy="461665"/>
          </a:xfrm>
          <a:prstGeom prst="rect">
            <a:avLst/>
          </a:prstGeom>
          <a:noFill/>
        </p:spPr>
        <p:txBody>
          <a:bodyPr wrap="square" rtlCol="0">
            <a:spAutoFit/>
          </a:bodyPr>
          <a:lstStyle/>
          <a:p>
            <a:pPr algn="ctr"/>
            <a:r>
              <a:rPr lang="en-IN" sz="1200" b="1" dirty="0" smtClean="0"/>
              <a:t>Local conceptual</a:t>
            </a:r>
          </a:p>
          <a:p>
            <a:pPr algn="ctr"/>
            <a:r>
              <a:rPr lang="en-IN" sz="1200" b="1" dirty="0" smtClean="0"/>
              <a:t> Schema</a:t>
            </a:r>
            <a:endParaRPr lang="en-IN" sz="1200" b="1" dirty="0"/>
          </a:p>
        </p:txBody>
      </p:sp>
      <p:sp>
        <p:nvSpPr>
          <p:cNvPr id="32" name="TextBox 31"/>
          <p:cNvSpPr txBox="1"/>
          <p:nvPr/>
        </p:nvSpPr>
        <p:spPr>
          <a:xfrm>
            <a:off x="6477000" y="4191000"/>
            <a:ext cx="1351934" cy="461665"/>
          </a:xfrm>
          <a:prstGeom prst="rect">
            <a:avLst/>
          </a:prstGeom>
          <a:noFill/>
        </p:spPr>
        <p:txBody>
          <a:bodyPr wrap="square" rtlCol="0">
            <a:spAutoFit/>
          </a:bodyPr>
          <a:lstStyle/>
          <a:p>
            <a:pPr algn="ctr"/>
            <a:r>
              <a:rPr lang="en-IN" sz="1200" b="1" dirty="0" smtClean="0"/>
              <a:t>Local conceptual</a:t>
            </a:r>
          </a:p>
          <a:p>
            <a:pPr algn="ctr"/>
            <a:r>
              <a:rPr lang="en-IN" sz="1200" b="1" dirty="0" smtClean="0"/>
              <a:t> Schema</a:t>
            </a:r>
            <a:endParaRPr lang="en-IN" sz="1200" b="1" dirty="0"/>
          </a:p>
        </p:txBody>
      </p:sp>
      <p:sp>
        <p:nvSpPr>
          <p:cNvPr id="33" name="TextBox 32"/>
          <p:cNvSpPr txBox="1"/>
          <p:nvPr/>
        </p:nvSpPr>
        <p:spPr>
          <a:xfrm>
            <a:off x="1295400" y="5105400"/>
            <a:ext cx="1351934" cy="461665"/>
          </a:xfrm>
          <a:prstGeom prst="rect">
            <a:avLst/>
          </a:prstGeom>
          <a:noFill/>
        </p:spPr>
        <p:txBody>
          <a:bodyPr wrap="square" rtlCol="0">
            <a:spAutoFit/>
          </a:bodyPr>
          <a:lstStyle/>
          <a:p>
            <a:pPr algn="ctr"/>
            <a:r>
              <a:rPr lang="en-IN" sz="1200" b="1" dirty="0" smtClean="0"/>
              <a:t>Local Internal</a:t>
            </a:r>
          </a:p>
          <a:p>
            <a:pPr algn="ctr"/>
            <a:r>
              <a:rPr lang="en-IN" sz="1200" b="1" dirty="0" smtClean="0"/>
              <a:t> Schema</a:t>
            </a:r>
            <a:endParaRPr lang="en-IN" sz="1200" b="1" dirty="0"/>
          </a:p>
        </p:txBody>
      </p:sp>
      <p:sp>
        <p:nvSpPr>
          <p:cNvPr id="34" name="TextBox 33"/>
          <p:cNvSpPr txBox="1"/>
          <p:nvPr/>
        </p:nvSpPr>
        <p:spPr>
          <a:xfrm>
            <a:off x="6553200" y="4953000"/>
            <a:ext cx="1351934" cy="461665"/>
          </a:xfrm>
          <a:prstGeom prst="rect">
            <a:avLst/>
          </a:prstGeom>
          <a:noFill/>
        </p:spPr>
        <p:txBody>
          <a:bodyPr wrap="square" rtlCol="0">
            <a:spAutoFit/>
          </a:bodyPr>
          <a:lstStyle/>
          <a:p>
            <a:pPr algn="ctr"/>
            <a:r>
              <a:rPr lang="en-IN" sz="1200" b="1" dirty="0" smtClean="0"/>
              <a:t>Local Internal</a:t>
            </a:r>
          </a:p>
          <a:p>
            <a:pPr algn="ctr"/>
            <a:r>
              <a:rPr lang="en-IN" sz="1200" b="1" dirty="0" smtClean="0"/>
              <a:t> Schema</a:t>
            </a:r>
            <a:endParaRPr lang="en-IN" sz="1200" b="1" dirty="0"/>
          </a:p>
        </p:txBody>
      </p:sp>
      <p:cxnSp>
        <p:nvCxnSpPr>
          <p:cNvPr id="36" name="Straight Connector 35"/>
          <p:cNvCxnSpPr/>
          <p:nvPr/>
        </p:nvCxnSpPr>
        <p:spPr>
          <a:xfrm>
            <a:off x="2057400" y="914400"/>
            <a:ext cx="1371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4876800" y="838200"/>
            <a:ext cx="1752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p:cNvCxnSpPr>
          <p:nvPr/>
        </p:nvCxnSpPr>
        <p:spPr>
          <a:xfrm rot="16200000" flipH="1">
            <a:off x="3067050" y="2914650"/>
            <a:ext cx="2209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67000" y="4038600"/>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2590800" y="41148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6400800" y="41148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31" idx="0"/>
          </p:cNvCxnSpPr>
          <p:nvPr/>
        </p:nvCxnSpPr>
        <p:spPr>
          <a:xfrm rot="10800000" flipV="1">
            <a:off x="2047568" y="3886200"/>
            <a:ext cx="619433"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1" idx="0"/>
          </p:cNvCxnSpPr>
          <p:nvPr/>
        </p:nvCxnSpPr>
        <p:spPr>
          <a:xfrm>
            <a:off x="1295400" y="3810000"/>
            <a:ext cx="75216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324600" y="38100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flipV="1">
            <a:off x="7010400" y="3810000"/>
            <a:ext cx="990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1" idx="2"/>
            <a:endCxn id="33" idx="0"/>
          </p:cNvCxnSpPr>
          <p:nvPr/>
        </p:nvCxnSpPr>
        <p:spPr>
          <a:xfrm rot="5400000">
            <a:off x="1821200" y="4879032"/>
            <a:ext cx="376535"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3" idx="2"/>
            <a:endCxn id="25" idx="1"/>
          </p:cNvCxnSpPr>
          <p:nvPr/>
        </p:nvCxnSpPr>
        <p:spPr>
          <a:xfrm rot="16200000" flipH="1">
            <a:off x="1788016" y="5750415"/>
            <a:ext cx="376535" cy="9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2" idx="2"/>
            <a:endCxn id="34" idx="0"/>
          </p:cNvCxnSpPr>
          <p:nvPr/>
        </p:nvCxnSpPr>
        <p:spPr>
          <a:xfrm rot="16200000" flipH="1">
            <a:off x="7040900" y="4764732"/>
            <a:ext cx="300335"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3" idx="2"/>
            <a:endCxn id="26" idx="1"/>
          </p:cNvCxnSpPr>
          <p:nvPr/>
        </p:nvCxnSpPr>
        <p:spPr>
          <a:xfrm rot="16200000" flipH="1">
            <a:off x="7219950" y="5467350"/>
            <a:ext cx="30480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600200" y="2819400"/>
            <a:ext cx="407484" cy="369332"/>
          </a:xfrm>
          <a:prstGeom prst="rect">
            <a:avLst/>
          </a:prstGeom>
          <a:noFill/>
        </p:spPr>
        <p:txBody>
          <a:bodyPr wrap="none" rtlCol="0">
            <a:spAutoFit/>
          </a:bodyPr>
          <a:lstStyle/>
          <a:p>
            <a:r>
              <a:rPr lang="en-IN" dirty="0" smtClean="0"/>
              <a:t>S1</a:t>
            </a:r>
            <a:endParaRPr lang="en-IN" dirty="0"/>
          </a:p>
        </p:txBody>
      </p:sp>
      <p:sp>
        <p:nvSpPr>
          <p:cNvPr id="70" name="TextBox 69"/>
          <p:cNvSpPr txBox="1"/>
          <p:nvPr/>
        </p:nvSpPr>
        <p:spPr>
          <a:xfrm>
            <a:off x="7543800" y="3429000"/>
            <a:ext cx="184731" cy="369332"/>
          </a:xfrm>
          <a:prstGeom prst="rect">
            <a:avLst/>
          </a:prstGeom>
          <a:noFill/>
        </p:spPr>
        <p:txBody>
          <a:bodyPr wrap="none" rtlCol="0">
            <a:spAutoFit/>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0-#ppt_w/2"/>
                                          </p:val>
                                        </p:tav>
                                        <p:tav tm="100000">
                                          <p:val>
                                            <p:strVal val="#ppt_x"/>
                                          </p:val>
                                        </p:tav>
                                      </p:tavLst>
                                    </p:anim>
                                    <p:anim calcmode="lin" valueType="num">
                                      <p:cBhvr additive="base">
                                        <p:cTn id="4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0-#ppt_w/2"/>
                                          </p:val>
                                        </p:tav>
                                        <p:tav tm="100000">
                                          <p:val>
                                            <p:strVal val="#ppt_x"/>
                                          </p:val>
                                        </p:tav>
                                      </p:tavLst>
                                    </p:anim>
                                    <p:anim calcmode="lin" valueType="num">
                                      <p:cBhvr additive="base">
                                        <p:cTn id="5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0-#ppt_w/2"/>
                                          </p:val>
                                        </p:tav>
                                        <p:tav tm="100000">
                                          <p:val>
                                            <p:strVal val="#ppt_x"/>
                                          </p:val>
                                        </p:tav>
                                      </p:tavLst>
                                    </p:anim>
                                    <p:anim calcmode="lin" valueType="num">
                                      <p:cBhvr additive="base">
                                        <p:cTn id="6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0-#ppt_w/2"/>
                                          </p:val>
                                        </p:tav>
                                        <p:tav tm="100000">
                                          <p:val>
                                            <p:strVal val="#ppt_x"/>
                                          </p:val>
                                        </p:tav>
                                      </p:tavLst>
                                    </p:anim>
                                    <p:anim calcmode="lin" valueType="num">
                                      <p:cBhvr additive="base">
                                        <p:cTn id="7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0-#ppt_w/2"/>
                                          </p:val>
                                        </p:tav>
                                        <p:tav tm="100000">
                                          <p:val>
                                            <p:strVal val="#ppt_x"/>
                                          </p:val>
                                        </p:tav>
                                      </p:tavLst>
                                    </p:anim>
                                    <p:anim calcmode="lin" valueType="num">
                                      <p:cBhvr additive="base">
                                        <p:cTn id="8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0-#ppt_w/2"/>
                                          </p:val>
                                        </p:tav>
                                        <p:tav tm="100000">
                                          <p:val>
                                            <p:strVal val="#ppt_x"/>
                                          </p:val>
                                        </p:tav>
                                      </p:tavLst>
                                    </p:anim>
                                    <p:anim calcmode="lin" valueType="num">
                                      <p:cBhvr additive="base">
                                        <p:cTn id="8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additive="base">
                                        <p:cTn id="91" dur="500" fill="hold"/>
                                        <p:tgtEl>
                                          <p:spTgt spid="69"/>
                                        </p:tgtEl>
                                        <p:attrNameLst>
                                          <p:attrName>ppt_x</p:attrName>
                                        </p:attrNameLst>
                                      </p:cBhvr>
                                      <p:tavLst>
                                        <p:tav tm="0">
                                          <p:val>
                                            <p:strVal val="0-#ppt_w/2"/>
                                          </p:val>
                                        </p:tav>
                                        <p:tav tm="100000">
                                          <p:val>
                                            <p:strVal val="#ppt_x"/>
                                          </p:val>
                                        </p:tav>
                                      </p:tavLst>
                                    </p:anim>
                                    <p:anim calcmode="lin" valueType="num">
                                      <p:cBhvr additive="base">
                                        <p:cTn id="9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additive="base">
                                        <p:cTn id="97" dur="500" fill="hold"/>
                                        <p:tgtEl>
                                          <p:spTgt spid="12"/>
                                        </p:tgtEl>
                                        <p:attrNameLst>
                                          <p:attrName>ppt_x</p:attrName>
                                        </p:attrNameLst>
                                      </p:cBhvr>
                                      <p:tavLst>
                                        <p:tav tm="0">
                                          <p:val>
                                            <p:strVal val="0-#ppt_w/2"/>
                                          </p:val>
                                        </p:tav>
                                        <p:tav tm="100000">
                                          <p:val>
                                            <p:strVal val="#ppt_x"/>
                                          </p:val>
                                        </p:tav>
                                      </p:tavLst>
                                    </p:anim>
                                    <p:anim calcmode="lin" valueType="num">
                                      <p:cBhvr additive="base">
                                        <p:cTn id="9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500" fill="hold"/>
                                        <p:tgtEl>
                                          <p:spTgt spid="13"/>
                                        </p:tgtEl>
                                        <p:attrNameLst>
                                          <p:attrName>ppt_x</p:attrName>
                                        </p:attrNameLst>
                                      </p:cBhvr>
                                      <p:tavLst>
                                        <p:tav tm="0">
                                          <p:val>
                                            <p:strVal val="0-#ppt_w/2"/>
                                          </p:val>
                                        </p:tav>
                                        <p:tav tm="100000">
                                          <p:val>
                                            <p:strVal val="#ppt_x"/>
                                          </p:val>
                                        </p:tav>
                                      </p:tavLst>
                                    </p:anim>
                                    <p:anim calcmode="lin" valueType="num">
                                      <p:cBhvr additive="base">
                                        <p:cTn id="10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additive="base">
                                        <p:cTn id="109" dur="500" fill="hold"/>
                                        <p:tgtEl>
                                          <p:spTgt spid="16"/>
                                        </p:tgtEl>
                                        <p:attrNameLst>
                                          <p:attrName>ppt_x</p:attrName>
                                        </p:attrNameLst>
                                      </p:cBhvr>
                                      <p:tavLst>
                                        <p:tav tm="0">
                                          <p:val>
                                            <p:strVal val="0-#ppt_w/2"/>
                                          </p:val>
                                        </p:tav>
                                        <p:tav tm="100000">
                                          <p:val>
                                            <p:strVal val="#ppt_x"/>
                                          </p:val>
                                        </p:tav>
                                      </p:tavLst>
                                    </p:anim>
                                    <p:anim calcmode="lin" valueType="num">
                                      <p:cBhvr additive="base">
                                        <p:cTn id="11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0-#ppt_w/2"/>
                                          </p:val>
                                        </p:tav>
                                        <p:tav tm="100000">
                                          <p:val>
                                            <p:strVal val="#ppt_x"/>
                                          </p:val>
                                        </p:tav>
                                      </p:tavLst>
                                    </p:anim>
                                    <p:anim calcmode="lin" valueType="num">
                                      <p:cBhvr additive="base">
                                        <p:cTn id="1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0-#ppt_w/2"/>
                                          </p:val>
                                        </p:tav>
                                        <p:tav tm="100000">
                                          <p:val>
                                            <p:strVal val="#ppt_x"/>
                                          </p:val>
                                        </p:tav>
                                      </p:tavLst>
                                    </p:anim>
                                    <p:anim calcmode="lin" valueType="num">
                                      <p:cBhvr additive="base">
                                        <p:cTn id="1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0-#ppt_w/2"/>
                                          </p:val>
                                        </p:tav>
                                        <p:tav tm="100000">
                                          <p:val>
                                            <p:strVal val="#ppt_x"/>
                                          </p:val>
                                        </p:tav>
                                      </p:tavLst>
                                    </p:anim>
                                    <p:anim calcmode="lin" valueType="num">
                                      <p:cBhvr additive="base">
                                        <p:cTn id="1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pRg st="1" end="1"/>
                                            </p:txEl>
                                          </p:spTgt>
                                        </p:tgtEl>
                                        <p:attrNameLst>
                                          <p:attrName>style.visibility</p:attrName>
                                        </p:attrNameLst>
                                      </p:cBhvr>
                                      <p:to>
                                        <p:strVal val="visible"/>
                                      </p:to>
                                    </p:set>
                                    <p:anim calcmode="lin" valueType="num">
                                      <p:cBhvr additive="base">
                                        <p:cTn id="13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43"/>
                                        </p:tgtEl>
                                        <p:attrNameLst>
                                          <p:attrName>style.visibility</p:attrName>
                                        </p:attrNameLst>
                                      </p:cBhvr>
                                      <p:to>
                                        <p:strVal val="visible"/>
                                      </p:to>
                                    </p:set>
                                    <p:anim calcmode="lin" valueType="num">
                                      <p:cBhvr additive="base">
                                        <p:cTn id="139" dur="500" fill="hold"/>
                                        <p:tgtEl>
                                          <p:spTgt spid="43"/>
                                        </p:tgtEl>
                                        <p:attrNameLst>
                                          <p:attrName>ppt_x</p:attrName>
                                        </p:attrNameLst>
                                      </p:cBhvr>
                                      <p:tavLst>
                                        <p:tav tm="0">
                                          <p:val>
                                            <p:strVal val="0-#ppt_w/2"/>
                                          </p:val>
                                        </p:tav>
                                        <p:tav tm="100000">
                                          <p:val>
                                            <p:strVal val="#ppt_x"/>
                                          </p:val>
                                        </p:tav>
                                      </p:tavLst>
                                    </p:anim>
                                    <p:anim calcmode="lin" valueType="num">
                                      <p:cBhvr additive="base">
                                        <p:cTn id="14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9"/>
                                        </p:tgtEl>
                                        <p:attrNameLst>
                                          <p:attrName>style.visibility</p:attrName>
                                        </p:attrNameLst>
                                      </p:cBhvr>
                                      <p:to>
                                        <p:strVal val="visible"/>
                                      </p:to>
                                    </p:set>
                                    <p:anim calcmode="lin" valueType="num">
                                      <p:cBhvr additive="base">
                                        <p:cTn id="145" dur="500" fill="hold"/>
                                        <p:tgtEl>
                                          <p:spTgt spid="19"/>
                                        </p:tgtEl>
                                        <p:attrNameLst>
                                          <p:attrName>ppt_x</p:attrName>
                                        </p:attrNameLst>
                                      </p:cBhvr>
                                      <p:tavLst>
                                        <p:tav tm="0">
                                          <p:val>
                                            <p:strVal val="0-#ppt_w/2"/>
                                          </p:val>
                                        </p:tav>
                                        <p:tav tm="100000">
                                          <p:val>
                                            <p:strVal val="#ppt_x"/>
                                          </p:val>
                                        </p:tav>
                                      </p:tavLst>
                                    </p:anim>
                                    <p:anim calcmode="lin" valueType="num">
                                      <p:cBhvr additive="base">
                                        <p:cTn id="14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additive="base">
                                        <p:cTn id="151" dur="500" fill="hold"/>
                                        <p:tgtEl>
                                          <p:spTgt spid="31"/>
                                        </p:tgtEl>
                                        <p:attrNameLst>
                                          <p:attrName>ppt_x</p:attrName>
                                        </p:attrNameLst>
                                      </p:cBhvr>
                                      <p:tavLst>
                                        <p:tav tm="0">
                                          <p:val>
                                            <p:strVal val="0-#ppt_w/2"/>
                                          </p:val>
                                        </p:tav>
                                        <p:tav tm="100000">
                                          <p:val>
                                            <p:strVal val="#ppt_x"/>
                                          </p:val>
                                        </p:tav>
                                      </p:tavLst>
                                    </p:anim>
                                    <p:anim calcmode="lin" valueType="num">
                                      <p:cBhvr additive="base">
                                        <p:cTn id="15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500" fill="hold"/>
                                        <p:tgtEl>
                                          <p:spTgt spid="56"/>
                                        </p:tgtEl>
                                        <p:attrNameLst>
                                          <p:attrName>ppt_x</p:attrName>
                                        </p:attrNameLst>
                                      </p:cBhvr>
                                      <p:tavLst>
                                        <p:tav tm="0">
                                          <p:val>
                                            <p:strVal val="0-#ppt_w/2"/>
                                          </p:val>
                                        </p:tav>
                                        <p:tav tm="100000">
                                          <p:val>
                                            <p:strVal val="#ppt_x"/>
                                          </p:val>
                                        </p:tav>
                                      </p:tavLst>
                                    </p:anim>
                                    <p:anim calcmode="lin" valueType="num">
                                      <p:cBhvr additive="base">
                                        <p:cTn id="15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54"/>
                                        </p:tgtEl>
                                        <p:attrNameLst>
                                          <p:attrName>style.visibility</p:attrName>
                                        </p:attrNameLst>
                                      </p:cBhvr>
                                      <p:to>
                                        <p:strVal val="visible"/>
                                      </p:to>
                                    </p:set>
                                    <p:anim calcmode="lin" valueType="num">
                                      <p:cBhvr additive="base">
                                        <p:cTn id="163" dur="500" fill="hold"/>
                                        <p:tgtEl>
                                          <p:spTgt spid="54"/>
                                        </p:tgtEl>
                                        <p:attrNameLst>
                                          <p:attrName>ppt_x</p:attrName>
                                        </p:attrNameLst>
                                      </p:cBhvr>
                                      <p:tavLst>
                                        <p:tav tm="0">
                                          <p:val>
                                            <p:strVal val="0-#ppt_w/2"/>
                                          </p:val>
                                        </p:tav>
                                        <p:tav tm="100000">
                                          <p:val>
                                            <p:strVal val="#ppt_x"/>
                                          </p:val>
                                        </p:tav>
                                      </p:tavLst>
                                    </p:anim>
                                    <p:anim calcmode="lin" valueType="num">
                                      <p:cBhvr additive="base">
                                        <p:cTn id="16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58"/>
                                        </p:tgtEl>
                                        <p:attrNameLst>
                                          <p:attrName>style.visibility</p:attrName>
                                        </p:attrNameLst>
                                      </p:cBhvr>
                                      <p:to>
                                        <p:strVal val="visible"/>
                                      </p:to>
                                    </p:set>
                                    <p:anim calcmode="lin" valueType="num">
                                      <p:cBhvr additive="base">
                                        <p:cTn id="169" dur="500" fill="hold"/>
                                        <p:tgtEl>
                                          <p:spTgt spid="58"/>
                                        </p:tgtEl>
                                        <p:attrNameLst>
                                          <p:attrName>ppt_x</p:attrName>
                                        </p:attrNameLst>
                                      </p:cBhvr>
                                      <p:tavLst>
                                        <p:tav tm="0">
                                          <p:val>
                                            <p:strVal val="0-#ppt_w/2"/>
                                          </p:val>
                                        </p:tav>
                                        <p:tav tm="100000">
                                          <p:val>
                                            <p:strVal val="#ppt_x"/>
                                          </p:val>
                                        </p:tav>
                                      </p:tavLst>
                                    </p:anim>
                                    <p:anim calcmode="lin" valueType="num">
                                      <p:cBhvr additive="base">
                                        <p:cTn id="17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500" fill="hold"/>
                                        <p:tgtEl>
                                          <p:spTgt spid="60"/>
                                        </p:tgtEl>
                                        <p:attrNameLst>
                                          <p:attrName>ppt_x</p:attrName>
                                        </p:attrNameLst>
                                      </p:cBhvr>
                                      <p:tavLst>
                                        <p:tav tm="0">
                                          <p:val>
                                            <p:strVal val="0-#ppt_w/2"/>
                                          </p:val>
                                        </p:tav>
                                        <p:tav tm="100000">
                                          <p:val>
                                            <p:strVal val="#ppt_x"/>
                                          </p:val>
                                        </p:tav>
                                      </p:tavLst>
                                    </p:anim>
                                    <p:anim calcmode="lin" valueType="num">
                                      <p:cBhvr additive="base">
                                        <p:cTn id="176"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51"/>
                                        </p:tgtEl>
                                        <p:attrNameLst>
                                          <p:attrName>style.visibility</p:attrName>
                                        </p:attrNameLst>
                                      </p:cBhvr>
                                      <p:to>
                                        <p:strVal val="visible"/>
                                      </p:to>
                                    </p:set>
                                    <p:anim calcmode="lin" valueType="num">
                                      <p:cBhvr additive="base">
                                        <p:cTn id="181" dur="500" fill="hold"/>
                                        <p:tgtEl>
                                          <p:spTgt spid="51"/>
                                        </p:tgtEl>
                                        <p:attrNameLst>
                                          <p:attrName>ppt_x</p:attrName>
                                        </p:attrNameLst>
                                      </p:cBhvr>
                                      <p:tavLst>
                                        <p:tav tm="0">
                                          <p:val>
                                            <p:strVal val="0-#ppt_w/2"/>
                                          </p:val>
                                        </p:tav>
                                        <p:tav tm="100000">
                                          <p:val>
                                            <p:strVal val="#ppt_x"/>
                                          </p:val>
                                        </p:tav>
                                      </p:tavLst>
                                    </p:anim>
                                    <p:anim calcmode="lin" valueType="num">
                                      <p:cBhvr additive="base">
                                        <p:cTn id="18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nodeType="clickEffect">
                                  <p:stCondLst>
                                    <p:cond delay="0"/>
                                  </p:stCondLst>
                                  <p:childTnLst>
                                    <p:set>
                                      <p:cBhvr>
                                        <p:cTn id="186" dur="1" fill="hold">
                                          <p:stCondLst>
                                            <p:cond delay="0"/>
                                          </p:stCondLst>
                                        </p:cTn>
                                        <p:tgtEl>
                                          <p:spTgt spid="48"/>
                                        </p:tgtEl>
                                        <p:attrNameLst>
                                          <p:attrName>style.visibility</p:attrName>
                                        </p:attrNameLst>
                                      </p:cBhvr>
                                      <p:to>
                                        <p:strVal val="visible"/>
                                      </p:to>
                                    </p:set>
                                    <p:anim calcmode="lin" valueType="num">
                                      <p:cBhvr additive="base">
                                        <p:cTn id="187" dur="500" fill="hold"/>
                                        <p:tgtEl>
                                          <p:spTgt spid="48"/>
                                        </p:tgtEl>
                                        <p:attrNameLst>
                                          <p:attrName>ppt_x</p:attrName>
                                        </p:attrNameLst>
                                      </p:cBhvr>
                                      <p:tavLst>
                                        <p:tav tm="0">
                                          <p:val>
                                            <p:strVal val="0-#ppt_w/2"/>
                                          </p:val>
                                        </p:tav>
                                        <p:tav tm="100000">
                                          <p:val>
                                            <p:strVal val="#ppt_x"/>
                                          </p:val>
                                        </p:tav>
                                      </p:tavLst>
                                    </p:anim>
                                    <p:anim calcmode="lin" valueType="num">
                                      <p:cBhvr additive="base">
                                        <p:cTn id="18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62"/>
                                        </p:tgtEl>
                                        <p:attrNameLst>
                                          <p:attrName>style.visibility</p:attrName>
                                        </p:attrNameLst>
                                      </p:cBhvr>
                                      <p:to>
                                        <p:strVal val="visible"/>
                                      </p:to>
                                    </p:set>
                                    <p:anim calcmode="lin" valueType="num">
                                      <p:cBhvr additive="base">
                                        <p:cTn id="193" dur="500" fill="hold"/>
                                        <p:tgtEl>
                                          <p:spTgt spid="62"/>
                                        </p:tgtEl>
                                        <p:attrNameLst>
                                          <p:attrName>ppt_x</p:attrName>
                                        </p:attrNameLst>
                                      </p:cBhvr>
                                      <p:tavLst>
                                        <p:tav tm="0">
                                          <p:val>
                                            <p:strVal val="0-#ppt_w/2"/>
                                          </p:val>
                                        </p:tav>
                                        <p:tav tm="100000">
                                          <p:val>
                                            <p:strVal val="#ppt_x"/>
                                          </p:val>
                                        </p:tav>
                                      </p:tavLst>
                                    </p:anim>
                                    <p:anim calcmode="lin" valueType="num">
                                      <p:cBhvr additive="base">
                                        <p:cTn id="194"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nodeType="click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500" fill="hold"/>
                                        <p:tgtEl>
                                          <p:spTgt spid="66"/>
                                        </p:tgtEl>
                                        <p:attrNameLst>
                                          <p:attrName>ppt_x</p:attrName>
                                        </p:attrNameLst>
                                      </p:cBhvr>
                                      <p:tavLst>
                                        <p:tav tm="0">
                                          <p:val>
                                            <p:strVal val="0-#ppt_w/2"/>
                                          </p:val>
                                        </p:tav>
                                        <p:tav tm="100000">
                                          <p:val>
                                            <p:strVal val="#ppt_x"/>
                                          </p:val>
                                        </p:tav>
                                      </p:tavLst>
                                    </p:anim>
                                    <p:anim calcmode="lin" valueType="num">
                                      <p:cBhvr additive="base">
                                        <p:cTn id="200"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21"/>
                                        </p:tgtEl>
                                        <p:attrNameLst>
                                          <p:attrName>style.visibility</p:attrName>
                                        </p:attrNameLst>
                                      </p:cBhvr>
                                      <p:to>
                                        <p:strVal val="visible"/>
                                      </p:to>
                                    </p:set>
                                    <p:anim calcmode="lin" valueType="num">
                                      <p:cBhvr additive="base">
                                        <p:cTn id="205" dur="500" fill="hold"/>
                                        <p:tgtEl>
                                          <p:spTgt spid="21"/>
                                        </p:tgtEl>
                                        <p:attrNameLst>
                                          <p:attrName>ppt_x</p:attrName>
                                        </p:attrNameLst>
                                      </p:cBhvr>
                                      <p:tavLst>
                                        <p:tav tm="0">
                                          <p:val>
                                            <p:strVal val="0-#ppt_w/2"/>
                                          </p:val>
                                        </p:tav>
                                        <p:tav tm="100000">
                                          <p:val>
                                            <p:strVal val="#ppt_x"/>
                                          </p:val>
                                        </p:tav>
                                      </p:tavLst>
                                    </p:anim>
                                    <p:anim calcmode="lin" valueType="num">
                                      <p:cBhvr additive="base">
                                        <p:cTn id="20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33"/>
                                        </p:tgtEl>
                                        <p:attrNameLst>
                                          <p:attrName>style.visibility</p:attrName>
                                        </p:attrNameLst>
                                      </p:cBhvr>
                                      <p:to>
                                        <p:strVal val="visible"/>
                                      </p:to>
                                    </p:set>
                                    <p:anim calcmode="lin" valueType="num">
                                      <p:cBhvr additive="base">
                                        <p:cTn id="211" dur="500" fill="hold"/>
                                        <p:tgtEl>
                                          <p:spTgt spid="33"/>
                                        </p:tgtEl>
                                        <p:attrNameLst>
                                          <p:attrName>ppt_x</p:attrName>
                                        </p:attrNameLst>
                                      </p:cBhvr>
                                      <p:tavLst>
                                        <p:tav tm="0">
                                          <p:val>
                                            <p:strVal val="0-#ppt_w/2"/>
                                          </p:val>
                                        </p:tav>
                                        <p:tav tm="100000">
                                          <p:val>
                                            <p:strVal val="#ppt_x"/>
                                          </p:val>
                                        </p:tav>
                                      </p:tavLst>
                                    </p:anim>
                                    <p:anim calcmode="lin" valueType="num">
                                      <p:cBhvr additive="base">
                                        <p:cTn id="212"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23"/>
                                        </p:tgtEl>
                                        <p:attrNameLst>
                                          <p:attrName>style.visibility</p:attrName>
                                        </p:attrNameLst>
                                      </p:cBhvr>
                                      <p:to>
                                        <p:strVal val="visible"/>
                                      </p:to>
                                    </p:set>
                                    <p:anim calcmode="lin" valueType="num">
                                      <p:cBhvr additive="base">
                                        <p:cTn id="217" dur="500" fill="hold"/>
                                        <p:tgtEl>
                                          <p:spTgt spid="23"/>
                                        </p:tgtEl>
                                        <p:attrNameLst>
                                          <p:attrName>ppt_x</p:attrName>
                                        </p:attrNameLst>
                                      </p:cBhvr>
                                      <p:tavLst>
                                        <p:tav tm="0">
                                          <p:val>
                                            <p:strVal val="0-#ppt_w/2"/>
                                          </p:val>
                                        </p:tav>
                                        <p:tav tm="100000">
                                          <p:val>
                                            <p:strVal val="#ppt_x"/>
                                          </p:val>
                                        </p:tav>
                                      </p:tavLst>
                                    </p:anim>
                                    <p:anim calcmode="lin" valueType="num">
                                      <p:cBhvr additive="base">
                                        <p:cTn id="2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 calcmode="lin" valueType="num">
                                      <p:cBhvr additive="base">
                                        <p:cTn id="223" dur="500" fill="hold"/>
                                        <p:tgtEl>
                                          <p:spTgt spid="34"/>
                                        </p:tgtEl>
                                        <p:attrNameLst>
                                          <p:attrName>ppt_x</p:attrName>
                                        </p:attrNameLst>
                                      </p:cBhvr>
                                      <p:tavLst>
                                        <p:tav tm="0">
                                          <p:val>
                                            <p:strVal val="0-#ppt_w/2"/>
                                          </p:val>
                                        </p:tav>
                                        <p:tav tm="100000">
                                          <p:val>
                                            <p:strVal val="#ppt_x"/>
                                          </p:val>
                                        </p:tav>
                                      </p:tavLst>
                                    </p:anim>
                                    <p:anim calcmode="lin" valueType="num">
                                      <p:cBhvr additive="base">
                                        <p:cTn id="22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nodeType="clickEffect">
                                  <p:stCondLst>
                                    <p:cond delay="0"/>
                                  </p:stCondLst>
                                  <p:childTnLst>
                                    <p:set>
                                      <p:cBhvr>
                                        <p:cTn id="228" dur="1" fill="hold">
                                          <p:stCondLst>
                                            <p:cond delay="0"/>
                                          </p:stCondLst>
                                        </p:cTn>
                                        <p:tgtEl>
                                          <p:spTgt spid="64"/>
                                        </p:tgtEl>
                                        <p:attrNameLst>
                                          <p:attrName>style.visibility</p:attrName>
                                        </p:attrNameLst>
                                      </p:cBhvr>
                                      <p:to>
                                        <p:strVal val="visible"/>
                                      </p:to>
                                    </p:set>
                                    <p:anim calcmode="lin" valueType="num">
                                      <p:cBhvr additive="base">
                                        <p:cTn id="229" dur="500" fill="hold"/>
                                        <p:tgtEl>
                                          <p:spTgt spid="64"/>
                                        </p:tgtEl>
                                        <p:attrNameLst>
                                          <p:attrName>ppt_x</p:attrName>
                                        </p:attrNameLst>
                                      </p:cBhvr>
                                      <p:tavLst>
                                        <p:tav tm="0">
                                          <p:val>
                                            <p:strVal val="0-#ppt_w/2"/>
                                          </p:val>
                                        </p:tav>
                                        <p:tav tm="100000">
                                          <p:val>
                                            <p:strVal val="#ppt_x"/>
                                          </p:val>
                                        </p:tav>
                                      </p:tavLst>
                                    </p:anim>
                                    <p:anim calcmode="lin" valueType="num">
                                      <p:cBhvr additive="base">
                                        <p:cTn id="230"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nodeType="clickEffect">
                                  <p:stCondLst>
                                    <p:cond delay="0"/>
                                  </p:stCondLst>
                                  <p:childTnLst>
                                    <p:set>
                                      <p:cBhvr>
                                        <p:cTn id="234" dur="1" fill="hold">
                                          <p:stCondLst>
                                            <p:cond delay="0"/>
                                          </p:stCondLst>
                                        </p:cTn>
                                        <p:tgtEl>
                                          <p:spTgt spid="68"/>
                                        </p:tgtEl>
                                        <p:attrNameLst>
                                          <p:attrName>style.visibility</p:attrName>
                                        </p:attrNameLst>
                                      </p:cBhvr>
                                      <p:to>
                                        <p:strVal val="visible"/>
                                      </p:to>
                                    </p:set>
                                    <p:anim calcmode="lin" valueType="num">
                                      <p:cBhvr additive="base">
                                        <p:cTn id="235" dur="500" fill="hold"/>
                                        <p:tgtEl>
                                          <p:spTgt spid="68"/>
                                        </p:tgtEl>
                                        <p:attrNameLst>
                                          <p:attrName>ppt_x</p:attrName>
                                        </p:attrNameLst>
                                      </p:cBhvr>
                                      <p:tavLst>
                                        <p:tav tm="0">
                                          <p:val>
                                            <p:strVal val="0-#ppt_w/2"/>
                                          </p:val>
                                        </p:tav>
                                        <p:tav tm="100000">
                                          <p:val>
                                            <p:strVal val="#ppt_x"/>
                                          </p:val>
                                        </p:tav>
                                      </p:tavLst>
                                    </p:anim>
                                    <p:anim calcmode="lin" valueType="num">
                                      <p:cBhvr additive="base">
                                        <p:cTn id="23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25"/>
                                        </p:tgtEl>
                                        <p:attrNameLst>
                                          <p:attrName>style.visibility</p:attrName>
                                        </p:attrNameLst>
                                      </p:cBhvr>
                                      <p:to>
                                        <p:strVal val="visible"/>
                                      </p:to>
                                    </p:set>
                                    <p:anim calcmode="lin" valueType="num">
                                      <p:cBhvr additive="base">
                                        <p:cTn id="241" dur="500" fill="hold"/>
                                        <p:tgtEl>
                                          <p:spTgt spid="25"/>
                                        </p:tgtEl>
                                        <p:attrNameLst>
                                          <p:attrName>ppt_x</p:attrName>
                                        </p:attrNameLst>
                                      </p:cBhvr>
                                      <p:tavLst>
                                        <p:tav tm="0">
                                          <p:val>
                                            <p:strVal val="0-#ppt_w/2"/>
                                          </p:val>
                                        </p:tav>
                                        <p:tav tm="100000">
                                          <p:val>
                                            <p:strVal val="#ppt_x"/>
                                          </p:val>
                                        </p:tav>
                                      </p:tavLst>
                                    </p:anim>
                                    <p:anim calcmode="lin" valueType="num">
                                      <p:cBhvr additive="base">
                                        <p:cTn id="24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grpId="0" nodeType="clickEffect">
                                  <p:stCondLst>
                                    <p:cond delay="0"/>
                                  </p:stCondLst>
                                  <p:childTnLst>
                                    <p:set>
                                      <p:cBhvr>
                                        <p:cTn id="246" dur="1" fill="hold">
                                          <p:stCondLst>
                                            <p:cond delay="0"/>
                                          </p:stCondLst>
                                        </p:cTn>
                                        <p:tgtEl>
                                          <p:spTgt spid="24"/>
                                        </p:tgtEl>
                                        <p:attrNameLst>
                                          <p:attrName>style.visibility</p:attrName>
                                        </p:attrNameLst>
                                      </p:cBhvr>
                                      <p:to>
                                        <p:strVal val="visible"/>
                                      </p:to>
                                    </p:set>
                                    <p:anim calcmode="lin" valueType="num">
                                      <p:cBhvr additive="base">
                                        <p:cTn id="247" dur="500" fill="hold"/>
                                        <p:tgtEl>
                                          <p:spTgt spid="24"/>
                                        </p:tgtEl>
                                        <p:attrNameLst>
                                          <p:attrName>ppt_x</p:attrName>
                                        </p:attrNameLst>
                                      </p:cBhvr>
                                      <p:tavLst>
                                        <p:tav tm="0">
                                          <p:val>
                                            <p:strVal val="0-#ppt_w/2"/>
                                          </p:val>
                                        </p:tav>
                                        <p:tav tm="100000">
                                          <p:val>
                                            <p:strVal val="#ppt_x"/>
                                          </p:val>
                                        </p:tav>
                                      </p:tavLst>
                                    </p:anim>
                                    <p:anim calcmode="lin" valueType="num">
                                      <p:cBhvr additive="base">
                                        <p:cTn id="24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nodeType="clickEffect">
                                  <p:stCondLst>
                                    <p:cond delay="0"/>
                                  </p:stCondLst>
                                  <p:childTnLst>
                                    <p:set>
                                      <p:cBhvr>
                                        <p:cTn id="252" dur="1" fill="hold">
                                          <p:stCondLst>
                                            <p:cond delay="0"/>
                                          </p:stCondLst>
                                        </p:cTn>
                                        <p:tgtEl>
                                          <p:spTgt spid="68"/>
                                        </p:tgtEl>
                                        <p:attrNameLst>
                                          <p:attrName>style.visibility</p:attrName>
                                        </p:attrNameLst>
                                      </p:cBhvr>
                                      <p:to>
                                        <p:strVal val="visible"/>
                                      </p:to>
                                    </p:set>
                                    <p:anim calcmode="lin" valueType="num">
                                      <p:cBhvr additive="base">
                                        <p:cTn id="253" dur="500" fill="hold"/>
                                        <p:tgtEl>
                                          <p:spTgt spid="68"/>
                                        </p:tgtEl>
                                        <p:attrNameLst>
                                          <p:attrName>ppt_x</p:attrName>
                                        </p:attrNameLst>
                                      </p:cBhvr>
                                      <p:tavLst>
                                        <p:tav tm="0">
                                          <p:val>
                                            <p:strVal val="0-#ppt_w/2"/>
                                          </p:val>
                                        </p:tav>
                                        <p:tav tm="100000">
                                          <p:val>
                                            <p:strVal val="#ppt_x"/>
                                          </p:val>
                                        </p:tav>
                                      </p:tavLst>
                                    </p:anim>
                                    <p:anim calcmode="lin" valueType="num">
                                      <p:cBhvr additive="base">
                                        <p:cTn id="25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grpId="0" nodeType="clickEffect">
                                  <p:stCondLst>
                                    <p:cond delay="0"/>
                                  </p:stCondLst>
                                  <p:childTnLst>
                                    <p:set>
                                      <p:cBhvr>
                                        <p:cTn id="258" dur="1" fill="hold">
                                          <p:stCondLst>
                                            <p:cond delay="0"/>
                                          </p:stCondLst>
                                        </p:cTn>
                                        <p:tgtEl>
                                          <p:spTgt spid="26"/>
                                        </p:tgtEl>
                                        <p:attrNameLst>
                                          <p:attrName>style.visibility</p:attrName>
                                        </p:attrNameLst>
                                      </p:cBhvr>
                                      <p:to>
                                        <p:strVal val="visible"/>
                                      </p:to>
                                    </p:set>
                                    <p:anim calcmode="lin" valueType="num">
                                      <p:cBhvr additive="base">
                                        <p:cTn id="259" dur="500" fill="hold"/>
                                        <p:tgtEl>
                                          <p:spTgt spid="26"/>
                                        </p:tgtEl>
                                        <p:attrNameLst>
                                          <p:attrName>ppt_x</p:attrName>
                                        </p:attrNameLst>
                                      </p:cBhvr>
                                      <p:tavLst>
                                        <p:tav tm="0">
                                          <p:val>
                                            <p:strVal val="0-#ppt_w/2"/>
                                          </p:val>
                                        </p:tav>
                                        <p:tav tm="100000">
                                          <p:val>
                                            <p:strVal val="#ppt_x"/>
                                          </p:val>
                                        </p:tav>
                                      </p:tavLst>
                                    </p:anim>
                                    <p:anim calcmode="lin" valueType="num">
                                      <p:cBhvr additive="base">
                                        <p:cTn id="2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grpId="0" nodeType="clickEffect">
                                  <p:stCondLst>
                                    <p:cond delay="0"/>
                                  </p:stCondLst>
                                  <p:childTnLst>
                                    <p:set>
                                      <p:cBhvr>
                                        <p:cTn id="264" dur="1" fill="hold">
                                          <p:stCondLst>
                                            <p:cond delay="0"/>
                                          </p:stCondLst>
                                        </p:cTn>
                                        <p:tgtEl>
                                          <p:spTgt spid="27"/>
                                        </p:tgtEl>
                                        <p:attrNameLst>
                                          <p:attrName>style.visibility</p:attrName>
                                        </p:attrNameLst>
                                      </p:cBhvr>
                                      <p:to>
                                        <p:strVal val="visible"/>
                                      </p:to>
                                    </p:set>
                                    <p:anim calcmode="lin" valueType="num">
                                      <p:cBhvr additive="base">
                                        <p:cTn id="265" dur="500" fill="hold"/>
                                        <p:tgtEl>
                                          <p:spTgt spid="27"/>
                                        </p:tgtEl>
                                        <p:attrNameLst>
                                          <p:attrName>ppt_x</p:attrName>
                                        </p:attrNameLst>
                                      </p:cBhvr>
                                      <p:tavLst>
                                        <p:tav tm="0">
                                          <p:val>
                                            <p:strVal val="0-#ppt_w/2"/>
                                          </p:val>
                                        </p:tav>
                                        <p:tav tm="100000">
                                          <p:val>
                                            <p:strVal val="#ppt_x"/>
                                          </p:val>
                                        </p:tav>
                                      </p:tavLst>
                                    </p:anim>
                                    <p:anim calcmode="lin" valueType="num">
                                      <p:cBhvr additive="base">
                                        <p:cTn id="2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grpId="0" nodeType="clickEffect">
                                  <p:stCondLst>
                                    <p:cond delay="0"/>
                                  </p:stCondLst>
                                  <p:childTnLst>
                                    <p:set>
                                      <p:cBhvr>
                                        <p:cTn id="270" dur="1" fill="hold">
                                          <p:stCondLst>
                                            <p:cond delay="0"/>
                                          </p:stCondLst>
                                        </p:cTn>
                                        <p:tgtEl>
                                          <p:spTgt spid="22"/>
                                        </p:tgtEl>
                                        <p:attrNameLst>
                                          <p:attrName>style.visibility</p:attrName>
                                        </p:attrNameLst>
                                      </p:cBhvr>
                                      <p:to>
                                        <p:strVal val="visible"/>
                                      </p:to>
                                    </p:set>
                                    <p:anim calcmode="lin" valueType="num">
                                      <p:cBhvr additive="base">
                                        <p:cTn id="271" dur="500" fill="hold"/>
                                        <p:tgtEl>
                                          <p:spTgt spid="22"/>
                                        </p:tgtEl>
                                        <p:attrNameLst>
                                          <p:attrName>ppt_x</p:attrName>
                                        </p:attrNameLst>
                                      </p:cBhvr>
                                      <p:tavLst>
                                        <p:tav tm="0">
                                          <p:val>
                                            <p:strVal val="0-#ppt_w/2"/>
                                          </p:val>
                                        </p:tav>
                                        <p:tav tm="100000">
                                          <p:val>
                                            <p:strVal val="#ppt_x"/>
                                          </p:val>
                                        </p:tav>
                                      </p:tavLst>
                                    </p:anim>
                                    <p:anim calcmode="lin" valueType="num">
                                      <p:cBhvr additive="base">
                                        <p:cTn id="2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grpId="0" nodeType="clickEffect">
                                  <p:stCondLst>
                                    <p:cond delay="0"/>
                                  </p:stCondLst>
                                  <p:childTnLst>
                                    <p:set>
                                      <p:cBhvr>
                                        <p:cTn id="276" dur="1" fill="hold">
                                          <p:stCondLst>
                                            <p:cond delay="0"/>
                                          </p:stCondLst>
                                        </p:cTn>
                                        <p:tgtEl>
                                          <p:spTgt spid="32"/>
                                        </p:tgtEl>
                                        <p:attrNameLst>
                                          <p:attrName>style.visibility</p:attrName>
                                        </p:attrNameLst>
                                      </p:cBhvr>
                                      <p:to>
                                        <p:strVal val="visible"/>
                                      </p:to>
                                    </p:set>
                                    <p:anim calcmode="lin" valueType="num">
                                      <p:cBhvr additive="base">
                                        <p:cTn id="277" dur="500" fill="hold"/>
                                        <p:tgtEl>
                                          <p:spTgt spid="32"/>
                                        </p:tgtEl>
                                        <p:attrNameLst>
                                          <p:attrName>ppt_x</p:attrName>
                                        </p:attrNameLst>
                                      </p:cBhvr>
                                      <p:tavLst>
                                        <p:tav tm="0">
                                          <p:val>
                                            <p:strVal val="0-#ppt_w/2"/>
                                          </p:val>
                                        </p:tav>
                                        <p:tav tm="100000">
                                          <p:val>
                                            <p:strVal val="#ppt_x"/>
                                          </p:val>
                                        </p:tav>
                                      </p:tavLst>
                                    </p:anim>
                                    <p:anim calcmode="lin" valueType="num">
                                      <p:cBhvr additive="base">
                                        <p:cTn id="27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p:bldP spid="10" grpId="0"/>
      <p:bldP spid="11" grpId="0" animBg="1"/>
      <p:bldP spid="12" grpId="0" animBg="1"/>
      <p:bldP spid="13" grpId="0"/>
      <p:bldP spid="14" grpId="0"/>
      <p:bldP spid="16" grpId="0" animBg="1"/>
      <p:bldP spid="17" grpId="0" animBg="1"/>
      <p:bldP spid="18" grpId="0"/>
      <p:bldP spid="19" grpId="0" animBg="1"/>
      <p:bldP spid="21" grpId="0" animBg="1"/>
      <p:bldP spid="22" grpId="0" animBg="1"/>
      <p:bldP spid="23" grpId="0" animBg="1"/>
      <p:bldP spid="24" grpId="0"/>
      <p:bldP spid="25" grpId="0" animBg="1"/>
      <p:bldP spid="26" grpId="0" animBg="1"/>
      <p:bldP spid="27" grpId="0"/>
      <p:bldP spid="28" grpId="0"/>
      <p:bldP spid="29" grpId="0"/>
      <p:bldP spid="30" grpId="0"/>
      <p:bldP spid="31" grpId="0"/>
      <p:bldP spid="32" grpId="0"/>
      <p:bldP spid="33" grpId="0"/>
      <p:bldP spid="34" grpId="0"/>
      <p:bldP spid="6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IN" sz="2200" b="1" dirty="0" smtClean="0"/>
              <a:t>Reference Architecture for MDBS</a:t>
            </a:r>
          </a:p>
          <a:p>
            <a:pPr>
              <a:buNone/>
            </a:pPr>
            <a:r>
              <a:rPr lang="en-IN" sz="1800" dirty="0" smtClean="0"/>
              <a:t>1. In DDBMS, GCS is union of all local conceptual schemas.</a:t>
            </a:r>
          </a:p>
          <a:p>
            <a:pPr>
              <a:buNone/>
            </a:pPr>
            <a:r>
              <a:rPr lang="en-IN" sz="1800" dirty="0" smtClean="0"/>
              <a:t>2. In FMDBS, GCS is subset of local conceptual schemas (LCS), consisting of data that each local system agrees to share.</a:t>
            </a:r>
          </a:p>
          <a:p>
            <a:pPr>
              <a:buNone/>
            </a:pPr>
            <a:r>
              <a:rPr lang="en-IN" sz="1800" dirty="0" smtClean="0"/>
              <a:t>3. GCS of tightly coupled system involves integration of either parts of LCSs or local external schemas.</a:t>
            </a:r>
          </a:p>
          <a:p>
            <a:pPr>
              <a:buNone/>
            </a:pPr>
            <a:r>
              <a:rPr lang="en-IN" sz="1800" dirty="0" smtClean="0"/>
              <a:t>4. FMDBS with noGCS called loosely coupled.</a:t>
            </a:r>
          </a:p>
          <a:p>
            <a:pPr>
              <a:buNone/>
            </a:pPr>
            <a:r>
              <a:rPr lang="en-IN" sz="1800" b="1" dirty="0" smtClean="0"/>
              <a:t>Components of DDBMS:</a:t>
            </a:r>
            <a:endParaRPr lang="en-IN" sz="1800" dirty="0" smtClean="0"/>
          </a:p>
          <a:p>
            <a:pPr>
              <a:buNone/>
            </a:pPr>
            <a:endParaRPr lang="en-IN" sz="1800" dirty="0"/>
          </a:p>
        </p:txBody>
      </p:sp>
      <p:pic>
        <p:nvPicPr>
          <p:cNvPr id="4" name="Picture 3"/>
          <p:cNvPicPr/>
          <p:nvPr/>
        </p:nvPicPr>
        <p:blipFill>
          <a:blip r:embed="rId2" cstate="print"/>
          <a:srcRect/>
          <a:stretch>
            <a:fillRect/>
          </a:stretch>
        </p:blipFill>
        <p:spPr bwMode="auto">
          <a:xfrm>
            <a:off x="533400" y="3124200"/>
            <a:ext cx="8077200" cy="3429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buNone/>
            </a:pPr>
            <a:r>
              <a:rPr lang="en-IN" sz="2200" b="1" dirty="0" smtClean="0"/>
              <a:t>Local DBMS component:</a:t>
            </a:r>
          </a:p>
          <a:p>
            <a:r>
              <a:rPr lang="en-IN" sz="1800" dirty="0" smtClean="0"/>
              <a:t>The LDBMS component is a standard DBMS, responsible for controlling the local data at each site that has a database.</a:t>
            </a:r>
          </a:p>
          <a:p>
            <a:r>
              <a:rPr lang="en-IN" sz="1800" dirty="0" smtClean="0"/>
              <a:t> It has its own local system catalog that stores information about the data held at that site.</a:t>
            </a:r>
          </a:p>
          <a:p>
            <a:r>
              <a:rPr lang="en-IN" sz="1800" dirty="0" smtClean="0"/>
              <a:t>In a homogeneous system, the LDBMS component is the same product, replicated at each site.</a:t>
            </a:r>
          </a:p>
          <a:p>
            <a:r>
              <a:rPr lang="en-IN" sz="1800" dirty="0" smtClean="0"/>
              <a:t>In a heterogeneous system, there would be at least two sites with different DBMS products and/or platforms.</a:t>
            </a:r>
          </a:p>
          <a:p>
            <a:pPr>
              <a:buNone/>
            </a:pPr>
            <a:r>
              <a:rPr lang="en-IN" sz="2200" b="1" dirty="0" smtClean="0"/>
              <a:t>Data communications component:</a:t>
            </a:r>
          </a:p>
          <a:p>
            <a:r>
              <a:rPr lang="en-IN" sz="1800" dirty="0" smtClean="0"/>
              <a:t>The DC component is the software that enables all sites to communicate with each other.</a:t>
            </a:r>
          </a:p>
          <a:p>
            <a:r>
              <a:rPr lang="en-IN" sz="1800" dirty="0" smtClean="0"/>
              <a:t>The DC component contains information about the sites and the links.</a:t>
            </a:r>
          </a:p>
          <a:p>
            <a:pPr>
              <a:buNone/>
            </a:pPr>
            <a:r>
              <a:rPr lang="en-IN" sz="2200" b="1" dirty="0" smtClean="0"/>
              <a:t>Global system catalog:</a:t>
            </a:r>
          </a:p>
          <a:p>
            <a:r>
              <a:rPr lang="en-IN" sz="1800" dirty="0" smtClean="0"/>
              <a:t>The GSC has the same functionality as the system catalog of a centralized system. </a:t>
            </a:r>
          </a:p>
          <a:p>
            <a:r>
              <a:rPr lang="en-IN" sz="1800" dirty="0" smtClean="0"/>
              <a:t>The GSC holds information specific to the distributed nature of the system, such as the fragmentation, replication, and allocation schemas.</a:t>
            </a:r>
          </a:p>
          <a:p>
            <a:pPr>
              <a:buNone/>
            </a:pPr>
            <a:r>
              <a:rPr lang="en-IN" sz="2200" b="1" dirty="0" smtClean="0"/>
              <a:t>Distributed DBMS component:</a:t>
            </a:r>
          </a:p>
          <a:p>
            <a:r>
              <a:rPr lang="en-IN" sz="1800" dirty="0" smtClean="0"/>
              <a:t>The DDBMS component is the controlling unit of the entire system.</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None/>
            </a:pPr>
            <a:r>
              <a:rPr lang="en-IN" sz="2200" b="1" dirty="0" smtClean="0"/>
              <a:t>Distributed Database Design</a:t>
            </a:r>
          </a:p>
          <a:p>
            <a:pPr>
              <a:buNone/>
            </a:pPr>
            <a:r>
              <a:rPr lang="en-IN" sz="1800" dirty="0" smtClean="0"/>
              <a:t>Three key issues:</a:t>
            </a:r>
          </a:p>
          <a:p>
            <a:pPr lvl="1">
              <a:buNone/>
            </a:pPr>
            <a:r>
              <a:rPr lang="en-IN" sz="1800" dirty="0" smtClean="0"/>
              <a:t>– Fragmentat ion,</a:t>
            </a:r>
          </a:p>
          <a:p>
            <a:pPr lvl="1">
              <a:buNone/>
            </a:pPr>
            <a:r>
              <a:rPr lang="en-IN" sz="1800" dirty="0" smtClean="0"/>
              <a:t>– Allocat ion,</a:t>
            </a:r>
          </a:p>
          <a:p>
            <a:pPr>
              <a:buNone/>
            </a:pPr>
            <a:r>
              <a:rPr lang="en-IN" sz="1800" dirty="0" smtClean="0"/>
              <a:t>	  – Replicat ion.</a:t>
            </a:r>
          </a:p>
          <a:p>
            <a:pPr>
              <a:buNone/>
            </a:pPr>
            <a:r>
              <a:rPr lang="en-IN" sz="2200" b="1" dirty="0" smtClean="0"/>
              <a:t>Fragmentation</a:t>
            </a:r>
          </a:p>
          <a:p>
            <a:pPr lvl="1"/>
            <a:r>
              <a:rPr lang="en-IN" sz="1800" dirty="0" smtClean="0"/>
              <a:t>Relation may be divided into a number of sub relations, which are then distributed.</a:t>
            </a:r>
          </a:p>
          <a:p>
            <a:pPr>
              <a:buNone/>
            </a:pPr>
            <a:r>
              <a:rPr lang="en-IN" sz="2200" b="1" dirty="0" smtClean="0"/>
              <a:t>Allocation</a:t>
            </a:r>
          </a:p>
          <a:p>
            <a:pPr lvl="1"/>
            <a:r>
              <a:rPr lang="en-IN" sz="1800" dirty="0" smtClean="0"/>
              <a:t>Each fragment is stored at site with “optimal" distribution.</a:t>
            </a:r>
          </a:p>
          <a:p>
            <a:pPr>
              <a:buNone/>
            </a:pPr>
            <a:r>
              <a:rPr lang="en-IN" sz="2200" b="1" dirty="0" smtClean="0"/>
              <a:t>Replication</a:t>
            </a:r>
          </a:p>
          <a:p>
            <a:pPr lvl="1"/>
            <a:r>
              <a:rPr lang="en-IN" sz="1800" dirty="0" smtClean="0"/>
              <a:t>Copy of fragment may be maintained at several sites.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5410200"/>
          </a:xfrm>
        </p:spPr>
        <p:txBody>
          <a:bodyPr>
            <a:normAutofit/>
          </a:bodyPr>
          <a:lstStyle/>
          <a:p>
            <a:pPr>
              <a:buNone/>
            </a:pPr>
            <a:r>
              <a:rPr lang="en-US" sz="2000" b="1" dirty="0" smtClean="0"/>
              <a:t>Query Processing:</a:t>
            </a:r>
          </a:p>
          <a:p>
            <a:pPr>
              <a:buNone/>
            </a:pPr>
            <a:endParaRPr lang="en-US" sz="2000" b="1" dirty="0" smtClean="0"/>
          </a:p>
          <a:p>
            <a:r>
              <a:rPr lang="en-US" sz="2000" b="1" dirty="0" smtClean="0"/>
              <a:t>Query The activities involved in parsing, validating, optimizing, and executing processing a query.</a:t>
            </a:r>
          </a:p>
          <a:p>
            <a:endParaRPr lang="en-US" sz="2000" b="1" dirty="0" smtClean="0"/>
          </a:p>
          <a:p>
            <a:endParaRPr lang="en-US" sz="2000" b="1" dirty="0" smtClean="0"/>
          </a:p>
          <a:p>
            <a:endParaRPr lang="en-US" sz="2000" b="1" dirty="0" smtClean="0"/>
          </a:p>
          <a:p>
            <a:endParaRPr lang="en-US" sz="2000" b="1" dirty="0" smtClean="0"/>
          </a:p>
          <a:p>
            <a:pPr>
              <a:buNone/>
            </a:pPr>
            <a:r>
              <a:rPr lang="en-US" sz="2000" b="1" dirty="0" smtClean="0"/>
              <a:t>Query Optimization:</a:t>
            </a:r>
          </a:p>
          <a:p>
            <a:pPr>
              <a:buNone/>
            </a:pPr>
            <a:endParaRPr lang="en-US" sz="2000" b="1" dirty="0" smtClean="0"/>
          </a:p>
          <a:p>
            <a:r>
              <a:rPr lang="en-US" sz="2000" b="1" dirty="0" smtClean="0"/>
              <a:t>Query The activity of choosing an efficient execution strategy for processing optimization a query.</a:t>
            </a:r>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152400"/>
            <a:ext cx="8534400" cy="6705600"/>
          </a:xfrm>
        </p:spPr>
        <p:txBody>
          <a:bodyPr>
            <a:noAutofit/>
          </a:bodyPr>
          <a:lstStyle/>
          <a:p>
            <a:pPr algn="just">
              <a:buNone/>
            </a:pPr>
            <a:r>
              <a:rPr lang="en-US" sz="1800" b="1" dirty="0" smtClean="0"/>
              <a:t>Query Processing:</a:t>
            </a:r>
            <a:endParaRPr lang="en-US" sz="1800" dirty="0" smtClean="0"/>
          </a:p>
          <a:p>
            <a:pPr algn="just">
              <a:buNone/>
            </a:pPr>
            <a:r>
              <a:rPr lang="en-US" sz="1800" b="1" dirty="0" smtClean="0"/>
              <a:t>What is a Query ?</a:t>
            </a:r>
            <a:endParaRPr lang="en-US" sz="1800" dirty="0" smtClean="0"/>
          </a:p>
          <a:p>
            <a:pPr lvl="1" algn="just">
              <a:buFont typeface="+mj-lt"/>
              <a:buAutoNum type="arabicPeriod"/>
            </a:pPr>
            <a:r>
              <a:rPr lang="en-US" sz="1800" dirty="0" smtClean="0"/>
              <a:t>A database query is the vehicle for instructing a DBMS to update or retrieve specific data to/from the physically stored medium.</a:t>
            </a:r>
          </a:p>
          <a:p>
            <a:pPr lvl="1" algn="just">
              <a:buFont typeface="+mj-lt"/>
              <a:buAutoNum type="arabicPeriod"/>
            </a:pPr>
            <a:r>
              <a:rPr lang="en-US" sz="1800" dirty="0" smtClean="0"/>
              <a:t>The actual updating and retrieval of data is performed through various “low-level” operations.</a:t>
            </a:r>
          </a:p>
          <a:p>
            <a:pPr lvl="1" algn="just">
              <a:buFont typeface="+mj-lt"/>
              <a:buAutoNum type="arabicPeriod"/>
            </a:pPr>
            <a:r>
              <a:rPr lang="en-US" sz="1800" dirty="0" smtClean="0"/>
              <a:t>Examples of such operations for a relational DBMS can be relational algebra operations such as project, join, select, Cartesian product, etc.</a:t>
            </a:r>
          </a:p>
          <a:p>
            <a:pPr lvl="0" algn="just"/>
            <a:r>
              <a:rPr lang="en-US" sz="1800" dirty="0" smtClean="0"/>
              <a:t>While the DBMS is designed to process these low-level operations efficiently, it can be quite the burden to a user to submit requests to the DBMS in these formats.</a:t>
            </a:r>
          </a:p>
          <a:p>
            <a:pPr algn="just">
              <a:buFont typeface="Wingdings" pitchFamily="2" charset="2"/>
              <a:buChar char="q"/>
            </a:pPr>
            <a:r>
              <a:rPr lang="en-US" sz="1800" b="1" dirty="0" smtClean="0"/>
              <a:t>Consider the following request:</a:t>
            </a:r>
            <a:endParaRPr lang="en-US" sz="1800" dirty="0" smtClean="0"/>
          </a:p>
          <a:p>
            <a:pPr algn="ctr">
              <a:buNone/>
            </a:pPr>
            <a:r>
              <a:rPr lang="en-US" sz="1800" b="1" dirty="0" smtClean="0"/>
              <a:t>“Give me the vehicle ids of all Chevrolet Camaros built in the year 1977.”</a:t>
            </a:r>
            <a:endParaRPr lang="en-US" sz="1800" dirty="0" smtClean="0"/>
          </a:p>
          <a:p>
            <a:pPr lvl="1" algn="just">
              <a:buFont typeface="Arial" pitchFamily="34" charset="0"/>
              <a:buChar char="•"/>
            </a:pPr>
            <a:r>
              <a:rPr lang="en-US" sz="1800" dirty="0" smtClean="0"/>
              <a:t>While this is easily understandable by a human, a DBMS must be presented with a   format it can understand, such as this SQL statement:</a:t>
            </a:r>
          </a:p>
          <a:p>
            <a:pPr algn="just">
              <a:buNone/>
            </a:pPr>
            <a:r>
              <a:rPr lang="en-US" sz="1800" b="1" dirty="0" smtClean="0"/>
              <a:t>		select </a:t>
            </a:r>
            <a:r>
              <a:rPr lang="en-US" sz="1800" dirty="0" smtClean="0"/>
              <a:t>vehicle_id</a:t>
            </a:r>
          </a:p>
          <a:p>
            <a:pPr algn="just">
              <a:buNone/>
            </a:pPr>
            <a:r>
              <a:rPr lang="en-US" sz="1800" b="1" dirty="0" smtClean="0"/>
              <a:t>		from </a:t>
            </a:r>
            <a:r>
              <a:rPr lang="en-US" sz="1800" dirty="0" smtClean="0"/>
              <a:t>vehicles</a:t>
            </a:r>
          </a:p>
          <a:p>
            <a:pPr algn="just">
              <a:buNone/>
            </a:pPr>
            <a:r>
              <a:rPr lang="en-US" sz="1800" b="1" dirty="0" smtClean="0"/>
              <a:t>        	where </a:t>
            </a:r>
            <a:r>
              <a:rPr lang="en-US" sz="1800" dirty="0" smtClean="0"/>
              <a:t>year = 1997 </a:t>
            </a:r>
          </a:p>
          <a:p>
            <a:pPr lvl="1" algn="just">
              <a:buFont typeface="Arial" pitchFamily="34" charset="0"/>
              <a:buChar char="•"/>
            </a:pPr>
            <a:r>
              <a:rPr lang="en-US" sz="1800" dirty="0" smtClean="0"/>
              <a:t>Note that this SQL statement will still need to be translated further by the DBMS so that the functions/methods within the DBMS program can not only process the request, but do it in a timely manner.</a:t>
            </a:r>
          </a:p>
          <a:p>
            <a:pPr algn="just">
              <a:buNone/>
            </a:pPr>
            <a:endParaRPr lang="en-US" sz="1800" dirty="0" smtClean="0"/>
          </a:p>
          <a:p>
            <a:pPr algn="just"/>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 calcmode="lin" valueType="num">
                                      <p:cBhvr additive="base">
                                        <p:cTn id="79" dur="500" fill="hold"/>
                                        <p:tgtEl>
                                          <p:spTgt spid="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48400"/>
          </a:xfrm>
        </p:spPr>
        <p:txBody>
          <a:bodyPr>
            <a:normAutofit/>
          </a:bodyPr>
          <a:lstStyle/>
          <a:p>
            <a:pPr>
              <a:buNone/>
            </a:pPr>
            <a:r>
              <a:rPr lang="en-US" sz="2200" b="1" dirty="0" smtClean="0"/>
              <a:t>Parallel database systems:</a:t>
            </a:r>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endParaRPr lang="en-US" sz="2200" b="1" dirty="0" smtClean="0"/>
          </a:p>
          <a:p>
            <a:pPr>
              <a:buNone/>
            </a:pPr>
            <a:endParaRPr lang="en-US" sz="2200" b="1" dirty="0"/>
          </a:p>
          <a:p>
            <a:pPr>
              <a:buNone/>
            </a:pPr>
            <a:r>
              <a:rPr lang="en-US" sz="2200" b="1" dirty="0" smtClean="0"/>
              <a:t>								    Database server</a:t>
            </a:r>
            <a:endParaRPr lang="en-US" sz="2200" b="1" dirty="0"/>
          </a:p>
        </p:txBody>
      </p:sp>
      <p:sp>
        <p:nvSpPr>
          <p:cNvPr id="4" name="Rectangle 3"/>
          <p:cNvSpPr/>
          <p:nvPr/>
        </p:nvSpPr>
        <p:spPr>
          <a:xfrm>
            <a:off x="609600" y="8382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514600" y="838200"/>
            <a:ext cx="1295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781800" y="7620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657600" y="2438400"/>
            <a:ext cx="2209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38200" y="3962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971800" y="39624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8200" y="5181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971800" y="5181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58000" y="3886200"/>
            <a:ext cx="1524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715000" y="5181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543800" y="5181600"/>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p:cNvPicPr>
            <a:picLocks noChangeAspect="1" noChangeArrowheads="1"/>
          </p:cNvPicPr>
          <p:nvPr/>
        </p:nvPicPr>
        <p:blipFill>
          <a:blip r:embed="rId2" cstate="print"/>
          <a:srcRect/>
          <a:stretch>
            <a:fillRect/>
          </a:stretch>
        </p:blipFill>
        <p:spPr bwMode="auto">
          <a:xfrm>
            <a:off x="4876800" y="914401"/>
            <a:ext cx="740410" cy="304800"/>
          </a:xfrm>
          <a:prstGeom prst="rect">
            <a:avLst/>
          </a:prstGeom>
          <a:noFill/>
          <a:ln w="9525">
            <a:noFill/>
            <a:miter lim="800000"/>
            <a:headEnd/>
            <a:tailEnd/>
          </a:ln>
        </p:spPr>
      </p:pic>
      <p:pic>
        <p:nvPicPr>
          <p:cNvPr id="18" name="Picture 2"/>
          <p:cNvPicPr>
            <a:picLocks noChangeAspect="1" noChangeArrowheads="1"/>
          </p:cNvPicPr>
          <p:nvPr/>
        </p:nvPicPr>
        <p:blipFill>
          <a:blip r:embed="rId2" cstate="print"/>
          <a:srcRect/>
          <a:stretch>
            <a:fillRect/>
          </a:stretch>
        </p:blipFill>
        <p:spPr bwMode="auto">
          <a:xfrm>
            <a:off x="4648200" y="5410200"/>
            <a:ext cx="628650" cy="352425"/>
          </a:xfrm>
          <a:prstGeom prst="rect">
            <a:avLst/>
          </a:prstGeom>
          <a:noFill/>
          <a:ln w="9525">
            <a:noFill/>
            <a:miter lim="800000"/>
            <a:headEnd/>
            <a:tailEnd/>
          </a:ln>
        </p:spPr>
      </p:pic>
      <p:sp>
        <p:nvSpPr>
          <p:cNvPr id="19" name="TextBox 18"/>
          <p:cNvSpPr txBox="1"/>
          <p:nvPr/>
        </p:nvSpPr>
        <p:spPr>
          <a:xfrm>
            <a:off x="609600" y="914398"/>
            <a:ext cx="1219200" cy="369332"/>
          </a:xfrm>
          <a:prstGeom prst="rect">
            <a:avLst/>
          </a:prstGeom>
          <a:noFill/>
        </p:spPr>
        <p:txBody>
          <a:bodyPr wrap="square" rtlCol="0">
            <a:spAutoFit/>
          </a:bodyPr>
          <a:lstStyle/>
          <a:p>
            <a:pPr algn="ctr"/>
            <a:r>
              <a:rPr lang="en-US" b="1" dirty="0" smtClean="0"/>
              <a:t>User task1</a:t>
            </a:r>
            <a:endParaRPr lang="en-US" b="1" dirty="0"/>
          </a:p>
        </p:txBody>
      </p:sp>
      <p:sp>
        <p:nvSpPr>
          <p:cNvPr id="20" name="TextBox 19"/>
          <p:cNvSpPr txBox="1"/>
          <p:nvPr/>
        </p:nvSpPr>
        <p:spPr>
          <a:xfrm>
            <a:off x="2590801" y="990600"/>
            <a:ext cx="1187505" cy="369332"/>
          </a:xfrm>
          <a:prstGeom prst="rect">
            <a:avLst/>
          </a:prstGeom>
          <a:noFill/>
        </p:spPr>
        <p:txBody>
          <a:bodyPr wrap="none" rtlCol="0">
            <a:spAutoFit/>
          </a:bodyPr>
          <a:lstStyle/>
          <a:p>
            <a:pPr algn="ctr"/>
            <a:r>
              <a:rPr lang="en-US" b="1" dirty="0" smtClean="0"/>
              <a:t>User task2</a:t>
            </a:r>
            <a:endParaRPr lang="en-US" b="1" dirty="0"/>
          </a:p>
        </p:txBody>
      </p:sp>
      <p:sp>
        <p:nvSpPr>
          <p:cNvPr id="21" name="TextBox 20"/>
          <p:cNvSpPr txBox="1"/>
          <p:nvPr/>
        </p:nvSpPr>
        <p:spPr>
          <a:xfrm>
            <a:off x="6858000" y="838200"/>
            <a:ext cx="1275670" cy="646331"/>
          </a:xfrm>
          <a:prstGeom prst="rect">
            <a:avLst/>
          </a:prstGeom>
          <a:noFill/>
        </p:spPr>
        <p:txBody>
          <a:bodyPr wrap="none" rtlCol="0">
            <a:spAutoFit/>
          </a:bodyPr>
          <a:lstStyle/>
          <a:p>
            <a:r>
              <a:rPr lang="en-US" b="1" dirty="0" smtClean="0"/>
              <a:t>User task N</a:t>
            </a:r>
          </a:p>
          <a:p>
            <a:endParaRPr lang="en-US" dirty="0"/>
          </a:p>
        </p:txBody>
      </p:sp>
      <p:sp>
        <p:nvSpPr>
          <p:cNvPr id="22" name="TextBox 21"/>
          <p:cNvSpPr txBox="1"/>
          <p:nvPr/>
        </p:nvSpPr>
        <p:spPr>
          <a:xfrm flipH="1">
            <a:off x="3809997" y="2590800"/>
            <a:ext cx="1828801" cy="369332"/>
          </a:xfrm>
          <a:prstGeom prst="rect">
            <a:avLst/>
          </a:prstGeom>
          <a:noFill/>
        </p:spPr>
        <p:txBody>
          <a:bodyPr wrap="square" rtlCol="0">
            <a:spAutoFit/>
          </a:bodyPr>
          <a:lstStyle/>
          <a:p>
            <a:r>
              <a:rPr lang="en-US" b="1" dirty="0" smtClean="0"/>
              <a:t>Session Manager</a:t>
            </a:r>
            <a:endParaRPr lang="en-US" b="1" dirty="0"/>
          </a:p>
        </p:txBody>
      </p:sp>
      <p:sp>
        <p:nvSpPr>
          <p:cNvPr id="23" name="TextBox 22"/>
          <p:cNvSpPr txBox="1"/>
          <p:nvPr/>
        </p:nvSpPr>
        <p:spPr>
          <a:xfrm>
            <a:off x="914400" y="4038600"/>
            <a:ext cx="1295400" cy="646331"/>
          </a:xfrm>
          <a:prstGeom prst="rect">
            <a:avLst/>
          </a:prstGeom>
          <a:noFill/>
        </p:spPr>
        <p:txBody>
          <a:bodyPr wrap="square" rtlCol="0">
            <a:spAutoFit/>
          </a:bodyPr>
          <a:lstStyle/>
          <a:p>
            <a:pPr algn="ctr"/>
            <a:r>
              <a:rPr lang="en-US" b="1" dirty="0" smtClean="0"/>
              <a:t>Request Mgr task1</a:t>
            </a:r>
            <a:endParaRPr lang="en-US" b="1" dirty="0"/>
          </a:p>
        </p:txBody>
      </p:sp>
      <p:sp>
        <p:nvSpPr>
          <p:cNvPr id="24" name="TextBox 23"/>
          <p:cNvSpPr txBox="1"/>
          <p:nvPr/>
        </p:nvSpPr>
        <p:spPr>
          <a:xfrm>
            <a:off x="3048000" y="4038600"/>
            <a:ext cx="1304472" cy="923330"/>
          </a:xfrm>
          <a:prstGeom prst="rect">
            <a:avLst/>
          </a:prstGeom>
          <a:noFill/>
        </p:spPr>
        <p:txBody>
          <a:bodyPr wrap="square" rtlCol="0">
            <a:spAutoFit/>
          </a:bodyPr>
          <a:lstStyle/>
          <a:p>
            <a:r>
              <a:rPr lang="en-US" b="1" dirty="0" smtClean="0"/>
              <a:t>Request Mgr task2</a:t>
            </a:r>
          </a:p>
          <a:p>
            <a:endParaRPr lang="en-US" dirty="0"/>
          </a:p>
        </p:txBody>
      </p:sp>
      <p:sp>
        <p:nvSpPr>
          <p:cNvPr id="26" name="TextBox 25"/>
          <p:cNvSpPr txBox="1"/>
          <p:nvPr/>
        </p:nvSpPr>
        <p:spPr>
          <a:xfrm>
            <a:off x="7924800" y="0"/>
            <a:ext cx="45719" cy="369332"/>
          </a:xfrm>
          <a:prstGeom prst="rect">
            <a:avLst/>
          </a:prstGeom>
          <a:noFill/>
        </p:spPr>
        <p:txBody>
          <a:bodyPr wrap="square" rtlCol="0">
            <a:spAutoFit/>
          </a:bodyPr>
          <a:lstStyle/>
          <a:p>
            <a:endParaRPr lang="en-US" dirty="0"/>
          </a:p>
        </p:txBody>
      </p:sp>
      <p:sp>
        <p:nvSpPr>
          <p:cNvPr id="27" name="TextBox 26"/>
          <p:cNvSpPr txBox="1"/>
          <p:nvPr/>
        </p:nvSpPr>
        <p:spPr>
          <a:xfrm flipH="1">
            <a:off x="6781800" y="3962400"/>
            <a:ext cx="1600200" cy="646331"/>
          </a:xfrm>
          <a:prstGeom prst="rect">
            <a:avLst/>
          </a:prstGeom>
          <a:noFill/>
        </p:spPr>
        <p:txBody>
          <a:bodyPr wrap="square" rtlCol="0">
            <a:spAutoFit/>
          </a:bodyPr>
          <a:lstStyle/>
          <a:p>
            <a:pPr algn="ctr"/>
            <a:r>
              <a:rPr lang="en-US" b="1" dirty="0" smtClean="0"/>
              <a:t>Request Mgr task N</a:t>
            </a:r>
            <a:endParaRPr lang="en-US" b="1" dirty="0"/>
          </a:p>
        </p:txBody>
      </p:sp>
      <p:sp>
        <p:nvSpPr>
          <p:cNvPr id="28" name="TextBox 27"/>
          <p:cNvSpPr txBox="1"/>
          <p:nvPr/>
        </p:nvSpPr>
        <p:spPr>
          <a:xfrm>
            <a:off x="914400" y="5181600"/>
            <a:ext cx="1295400" cy="646331"/>
          </a:xfrm>
          <a:prstGeom prst="rect">
            <a:avLst/>
          </a:prstGeom>
          <a:noFill/>
        </p:spPr>
        <p:txBody>
          <a:bodyPr wrap="square" rtlCol="0">
            <a:spAutoFit/>
          </a:bodyPr>
          <a:lstStyle/>
          <a:p>
            <a:pPr algn="ctr"/>
            <a:r>
              <a:rPr lang="en-US" b="1" dirty="0" smtClean="0"/>
              <a:t>Data Mgr task1</a:t>
            </a:r>
            <a:endParaRPr lang="en-US" b="1" dirty="0"/>
          </a:p>
        </p:txBody>
      </p:sp>
      <p:sp>
        <p:nvSpPr>
          <p:cNvPr id="29" name="TextBox 28"/>
          <p:cNvSpPr txBox="1"/>
          <p:nvPr/>
        </p:nvSpPr>
        <p:spPr>
          <a:xfrm>
            <a:off x="3124200" y="5181600"/>
            <a:ext cx="1079591" cy="646331"/>
          </a:xfrm>
          <a:prstGeom prst="rect">
            <a:avLst/>
          </a:prstGeom>
          <a:noFill/>
        </p:spPr>
        <p:txBody>
          <a:bodyPr wrap="none" rtlCol="0">
            <a:spAutoFit/>
          </a:bodyPr>
          <a:lstStyle/>
          <a:p>
            <a:pPr algn="ctr"/>
            <a:r>
              <a:rPr lang="en-US" b="1" dirty="0" smtClean="0"/>
              <a:t>Data Mgr</a:t>
            </a:r>
            <a:br>
              <a:rPr lang="en-US" b="1" dirty="0" smtClean="0"/>
            </a:br>
            <a:r>
              <a:rPr lang="en-US" b="1" dirty="0" smtClean="0"/>
              <a:t> task2</a:t>
            </a:r>
          </a:p>
        </p:txBody>
      </p:sp>
      <p:sp>
        <p:nvSpPr>
          <p:cNvPr id="30" name="TextBox 29"/>
          <p:cNvSpPr txBox="1"/>
          <p:nvPr/>
        </p:nvSpPr>
        <p:spPr>
          <a:xfrm>
            <a:off x="5791200" y="5105400"/>
            <a:ext cx="1142569" cy="646331"/>
          </a:xfrm>
          <a:prstGeom prst="rect">
            <a:avLst/>
          </a:prstGeom>
          <a:noFill/>
        </p:spPr>
        <p:txBody>
          <a:bodyPr wrap="square" rtlCol="0">
            <a:spAutoFit/>
          </a:bodyPr>
          <a:lstStyle/>
          <a:p>
            <a:pPr algn="ctr"/>
            <a:r>
              <a:rPr lang="en-US" b="1" dirty="0" smtClean="0"/>
              <a:t>Data Mgr taskm-1</a:t>
            </a:r>
            <a:endParaRPr lang="en-US" b="1" dirty="0"/>
          </a:p>
        </p:txBody>
      </p:sp>
      <p:sp>
        <p:nvSpPr>
          <p:cNvPr id="31" name="TextBox 30"/>
          <p:cNvSpPr txBox="1"/>
          <p:nvPr/>
        </p:nvSpPr>
        <p:spPr>
          <a:xfrm flipH="1">
            <a:off x="7543800" y="5181600"/>
            <a:ext cx="1219200" cy="646331"/>
          </a:xfrm>
          <a:prstGeom prst="rect">
            <a:avLst/>
          </a:prstGeom>
          <a:noFill/>
        </p:spPr>
        <p:txBody>
          <a:bodyPr wrap="square" rtlCol="0">
            <a:spAutoFit/>
          </a:bodyPr>
          <a:lstStyle/>
          <a:p>
            <a:pPr algn="ctr"/>
            <a:r>
              <a:rPr lang="en-US" b="1" dirty="0" smtClean="0"/>
              <a:t>Data Mgr task M</a:t>
            </a:r>
            <a:endParaRPr lang="en-US" b="1" dirty="0"/>
          </a:p>
        </p:txBody>
      </p:sp>
      <p:cxnSp>
        <p:nvCxnSpPr>
          <p:cNvPr id="33" name="Straight Arrow Connector 32"/>
          <p:cNvCxnSpPr/>
          <p:nvPr/>
        </p:nvCxnSpPr>
        <p:spPr>
          <a:xfrm>
            <a:off x="1447800" y="1524000"/>
            <a:ext cx="2286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2"/>
          </p:cNvCxnSpPr>
          <p:nvPr/>
        </p:nvCxnSpPr>
        <p:spPr>
          <a:xfrm>
            <a:off x="1219200" y="1524000"/>
            <a:ext cx="0" cy="2438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219200" y="46482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8800" y="4648200"/>
            <a:ext cx="16002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4572000"/>
            <a:ext cx="12954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077200" y="4572000"/>
            <a:ext cx="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543800" y="1371600"/>
            <a:ext cx="47964" cy="2514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410200" y="1524000"/>
            <a:ext cx="1600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352800" y="35052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676400" y="3352800"/>
            <a:ext cx="1981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2"/>
          </p:cNvCxnSpPr>
          <p:nvPr/>
        </p:nvCxnSpPr>
        <p:spPr>
          <a:xfrm>
            <a:off x="3162300" y="1524000"/>
            <a:ext cx="38100" cy="2362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581400" y="15240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029200" y="3429000"/>
            <a:ext cx="2286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0-#ppt_w/2"/>
                                          </p:val>
                                        </p:tav>
                                        <p:tav tm="100000">
                                          <p:val>
                                            <p:strVal val="#ppt_x"/>
                                          </p:val>
                                        </p:tav>
                                      </p:tavLst>
                                    </p:anim>
                                    <p:anim calcmode="lin" valueType="num">
                                      <p:cBhvr additive="base">
                                        <p:cTn id="62"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0-#ppt_w/2"/>
                                          </p:val>
                                        </p:tav>
                                        <p:tav tm="100000">
                                          <p:val>
                                            <p:strVal val="#ppt_x"/>
                                          </p:val>
                                        </p:tav>
                                      </p:tavLst>
                                    </p:anim>
                                    <p:anim calcmode="lin" valueType="num">
                                      <p:cBhvr additive="base">
                                        <p:cTn id="6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0-#ppt_w/2"/>
                                          </p:val>
                                        </p:tav>
                                        <p:tav tm="100000">
                                          <p:val>
                                            <p:strVal val="#ppt_x"/>
                                          </p:val>
                                        </p:tav>
                                      </p:tavLst>
                                    </p:anim>
                                    <p:anim calcmode="lin" valueType="num">
                                      <p:cBhvr additive="base">
                                        <p:cTn id="7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0-#ppt_w/2"/>
                                          </p:val>
                                        </p:tav>
                                        <p:tav tm="100000">
                                          <p:val>
                                            <p:strVal val="#ppt_x"/>
                                          </p:val>
                                        </p:tav>
                                      </p:tavLst>
                                    </p:anim>
                                    <p:anim calcmode="lin" valueType="num">
                                      <p:cBhvr additive="base">
                                        <p:cTn id="80"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0-#ppt_w/2"/>
                                          </p:val>
                                        </p:tav>
                                        <p:tav tm="100000">
                                          <p:val>
                                            <p:strVal val="#ppt_x"/>
                                          </p:val>
                                        </p:tav>
                                      </p:tavLst>
                                    </p:anim>
                                    <p:anim calcmode="lin" valueType="num">
                                      <p:cBhvr additive="base">
                                        <p:cTn id="8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0-#ppt_w/2"/>
                                          </p:val>
                                        </p:tav>
                                        <p:tav tm="100000">
                                          <p:val>
                                            <p:strVal val="#ppt_x"/>
                                          </p:val>
                                        </p:tav>
                                      </p:tavLst>
                                    </p:anim>
                                    <p:anim calcmode="lin" valueType="num">
                                      <p:cBhvr additive="base">
                                        <p:cTn id="9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0-#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additive="base">
                                        <p:cTn id="103" dur="500" fill="hold"/>
                                        <p:tgtEl>
                                          <p:spTgt spid="51"/>
                                        </p:tgtEl>
                                        <p:attrNameLst>
                                          <p:attrName>ppt_x</p:attrName>
                                        </p:attrNameLst>
                                      </p:cBhvr>
                                      <p:tavLst>
                                        <p:tav tm="0">
                                          <p:val>
                                            <p:strVal val="0-#ppt_w/2"/>
                                          </p:val>
                                        </p:tav>
                                        <p:tav tm="100000">
                                          <p:val>
                                            <p:strVal val="#ppt_x"/>
                                          </p:val>
                                        </p:tav>
                                      </p:tavLst>
                                    </p:anim>
                                    <p:anim calcmode="lin" valueType="num">
                                      <p:cBhvr additive="base">
                                        <p:cTn id="104"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
                                        </p:tgtEl>
                                        <p:attrNameLst>
                                          <p:attrName>style.visibility</p:attrName>
                                        </p:attrNameLst>
                                      </p:cBhvr>
                                      <p:to>
                                        <p:strVal val="visible"/>
                                      </p:to>
                                    </p:set>
                                    <p:anim calcmode="lin" valueType="num">
                                      <p:cBhvr additive="base">
                                        <p:cTn id="109" dur="500" fill="hold"/>
                                        <p:tgtEl>
                                          <p:spTgt spid="11"/>
                                        </p:tgtEl>
                                        <p:attrNameLst>
                                          <p:attrName>ppt_x</p:attrName>
                                        </p:attrNameLst>
                                      </p:cBhvr>
                                      <p:tavLst>
                                        <p:tav tm="0">
                                          <p:val>
                                            <p:strVal val="0-#ppt_w/2"/>
                                          </p:val>
                                        </p:tav>
                                        <p:tav tm="100000">
                                          <p:val>
                                            <p:strVal val="#ppt_x"/>
                                          </p:val>
                                        </p:tav>
                                      </p:tavLst>
                                    </p:anim>
                                    <p:anim calcmode="lin" valueType="num">
                                      <p:cBhvr additive="base">
                                        <p:cTn id="11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additive="base">
                                        <p:cTn id="115" dur="500" fill="hold"/>
                                        <p:tgtEl>
                                          <p:spTgt spid="24"/>
                                        </p:tgtEl>
                                        <p:attrNameLst>
                                          <p:attrName>ppt_x</p:attrName>
                                        </p:attrNameLst>
                                      </p:cBhvr>
                                      <p:tavLst>
                                        <p:tav tm="0">
                                          <p:val>
                                            <p:strVal val="0-#ppt_w/2"/>
                                          </p:val>
                                        </p:tav>
                                        <p:tav tm="100000">
                                          <p:val>
                                            <p:strVal val="#ppt_x"/>
                                          </p:val>
                                        </p:tav>
                                      </p:tavLst>
                                    </p:anim>
                                    <p:anim calcmode="lin" valueType="num">
                                      <p:cBhvr additive="base">
                                        <p:cTn id="11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0-#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9"/>
                                        </p:tgtEl>
                                        <p:attrNameLst>
                                          <p:attrName>style.visibility</p:attrName>
                                        </p:attrNameLst>
                                      </p:cBhvr>
                                      <p:to>
                                        <p:strVal val="visible"/>
                                      </p:to>
                                    </p:set>
                                    <p:anim calcmode="lin" valueType="num">
                                      <p:cBhvr additive="base">
                                        <p:cTn id="127" dur="500" fill="hold"/>
                                        <p:tgtEl>
                                          <p:spTgt spid="59"/>
                                        </p:tgtEl>
                                        <p:attrNameLst>
                                          <p:attrName>ppt_x</p:attrName>
                                        </p:attrNameLst>
                                      </p:cBhvr>
                                      <p:tavLst>
                                        <p:tav tm="0">
                                          <p:val>
                                            <p:strVal val="0-#ppt_w/2"/>
                                          </p:val>
                                        </p:tav>
                                        <p:tav tm="100000">
                                          <p:val>
                                            <p:strVal val="#ppt_x"/>
                                          </p:val>
                                        </p:tav>
                                      </p:tavLst>
                                    </p:anim>
                                    <p:anim calcmode="lin" valueType="num">
                                      <p:cBhvr additive="base">
                                        <p:cTn id="128"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4"/>
                                        </p:tgtEl>
                                        <p:attrNameLst>
                                          <p:attrName>style.visibility</p:attrName>
                                        </p:attrNameLst>
                                      </p:cBhvr>
                                      <p:to>
                                        <p:strVal val="visible"/>
                                      </p:to>
                                    </p:set>
                                    <p:anim calcmode="lin" valueType="num">
                                      <p:cBhvr additive="base">
                                        <p:cTn id="133" dur="500" fill="hold"/>
                                        <p:tgtEl>
                                          <p:spTgt spid="14"/>
                                        </p:tgtEl>
                                        <p:attrNameLst>
                                          <p:attrName>ppt_x</p:attrName>
                                        </p:attrNameLst>
                                      </p:cBhvr>
                                      <p:tavLst>
                                        <p:tav tm="0">
                                          <p:val>
                                            <p:strVal val="0-#ppt_w/2"/>
                                          </p:val>
                                        </p:tav>
                                        <p:tav tm="100000">
                                          <p:val>
                                            <p:strVal val="#ppt_x"/>
                                          </p:val>
                                        </p:tav>
                                      </p:tavLst>
                                    </p:anim>
                                    <p:anim calcmode="lin" valueType="num">
                                      <p:cBhvr additive="base">
                                        <p:cTn id="1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additive="base">
                                        <p:cTn id="139" dur="500" fill="hold"/>
                                        <p:tgtEl>
                                          <p:spTgt spid="27"/>
                                        </p:tgtEl>
                                        <p:attrNameLst>
                                          <p:attrName>ppt_x</p:attrName>
                                        </p:attrNameLst>
                                      </p:cBhvr>
                                      <p:tavLst>
                                        <p:tav tm="0">
                                          <p:val>
                                            <p:strVal val="0-#ppt_w/2"/>
                                          </p:val>
                                        </p:tav>
                                        <p:tav tm="100000">
                                          <p:val>
                                            <p:strVal val="#ppt_x"/>
                                          </p:val>
                                        </p:tav>
                                      </p:tavLst>
                                    </p:anim>
                                    <p:anim calcmode="lin" valueType="num">
                                      <p:cBhvr additive="base">
                                        <p:cTn id="1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46"/>
                                        </p:tgtEl>
                                        <p:attrNameLst>
                                          <p:attrName>style.visibility</p:attrName>
                                        </p:attrNameLst>
                                      </p:cBhvr>
                                      <p:to>
                                        <p:strVal val="visible"/>
                                      </p:to>
                                    </p:set>
                                    <p:anim calcmode="lin" valueType="num">
                                      <p:cBhvr additive="base">
                                        <p:cTn id="145" dur="500" fill="hold"/>
                                        <p:tgtEl>
                                          <p:spTgt spid="46"/>
                                        </p:tgtEl>
                                        <p:attrNameLst>
                                          <p:attrName>ppt_x</p:attrName>
                                        </p:attrNameLst>
                                      </p:cBhvr>
                                      <p:tavLst>
                                        <p:tav tm="0">
                                          <p:val>
                                            <p:strVal val="0-#ppt_w/2"/>
                                          </p:val>
                                        </p:tav>
                                        <p:tav tm="100000">
                                          <p:val>
                                            <p:strVal val="#ppt_x"/>
                                          </p:val>
                                        </p:tav>
                                      </p:tavLst>
                                    </p:anim>
                                    <p:anim calcmode="lin" valueType="num">
                                      <p:cBhvr additive="base">
                                        <p:cTn id="14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0-#ppt_w/2"/>
                                          </p:val>
                                        </p:tav>
                                        <p:tav tm="100000">
                                          <p:val>
                                            <p:strVal val="#ppt_x"/>
                                          </p:val>
                                        </p:tav>
                                      </p:tavLst>
                                    </p:anim>
                                    <p:anim calcmode="lin" valueType="num">
                                      <p:cBhvr additive="base">
                                        <p:cTn id="15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2"/>
                                        </p:tgtEl>
                                        <p:attrNameLst>
                                          <p:attrName>style.visibility</p:attrName>
                                        </p:attrNameLst>
                                      </p:cBhvr>
                                      <p:to>
                                        <p:strVal val="visible"/>
                                      </p:to>
                                    </p:set>
                                    <p:anim calcmode="lin" valueType="num">
                                      <p:cBhvr additive="base">
                                        <p:cTn id="157" dur="500" fill="hold"/>
                                        <p:tgtEl>
                                          <p:spTgt spid="12"/>
                                        </p:tgtEl>
                                        <p:attrNameLst>
                                          <p:attrName>ppt_x</p:attrName>
                                        </p:attrNameLst>
                                      </p:cBhvr>
                                      <p:tavLst>
                                        <p:tav tm="0">
                                          <p:val>
                                            <p:strVal val="0-#ppt_w/2"/>
                                          </p:val>
                                        </p:tav>
                                        <p:tav tm="100000">
                                          <p:val>
                                            <p:strVal val="#ppt_x"/>
                                          </p:val>
                                        </p:tav>
                                      </p:tavLst>
                                    </p:anim>
                                    <p:anim calcmode="lin" valueType="num">
                                      <p:cBhvr additive="base">
                                        <p:cTn id="15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8"/>
                                        </p:tgtEl>
                                        <p:attrNameLst>
                                          <p:attrName>style.visibility</p:attrName>
                                        </p:attrNameLst>
                                      </p:cBhvr>
                                      <p:to>
                                        <p:strVal val="visible"/>
                                      </p:to>
                                    </p:set>
                                    <p:anim calcmode="lin" valueType="num">
                                      <p:cBhvr additive="base">
                                        <p:cTn id="163" dur="500" fill="hold"/>
                                        <p:tgtEl>
                                          <p:spTgt spid="28"/>
                                        </p:tgtEl>
                                        <p:attrNameLst>
                                          <p:attrName>ppt_x</p:attrName>
                                        </p:attrNameLst>
                                      </p:cBhvr>
                                      <p:tavLst>
                                        <p:tav tm="0">
                                          <p:val>
                                            <p:strVal val="0-#ppt_w/2"/>
                                          </p:val>
                                        </p:tav>
                                        <p:tav tm="100000">
                                          <p:val>
                                            <p:strVal val="#ppt_x"/>
                                          </p:val>
                                        </p:tav>
                                      </p:tavLst>
                                    </p:anim>
                                    <p:anim calcmode="lin" valueType="num">
                                      <p:cBhvr additive="base">
                                        <p:cTn id="16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39"/>
                                        </p:tgtEl>
                                        <p:attrNameLst>
                                          <p:attrName>style.visibility</p:attrName>
                                        </p:attrNameLst>
                                      </p:cBhvr>
                                      <p:to>
                                        <p:strVal val="visible"/>
                                      </p:to>
                                    </p:set>
                                    <p:anim calcmode="lin" valueType="num">
                                      <p:cBhvr additive="base">
                                        <p:cTn id="169" dur="500" fill="hold"/>
                                        <p:tgtEl>
                                          <p:spTgt spid="39"/>
                                        </p:tgtEl>
                                        <p:attrNameLst>
                                          <p:attrName>ppt_x</p:attrName>
                                        </p:attrNameLst>
                                      </p:cBhvr>
                                      <p:tavLst>
                                        <p:tav tm="0">
                                          <p:val>
                                            <p:strVal val="0-#ppt_w/2"/>
                                          </p:val>
                                        </p:tav>
                                        <p:tav tm="100000">
                                          <p:val>
                                            <p:strVal val="#ppt_x"/>
                                          </p:val>
                                        </p:tav>
                                      </p:tavLst>
                                    </p:anim>
                                    <p:anim calcmode="lin" valueType="num">
                                      <p:cBhvr additive="base">
                                        <p:cTn id="17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13"/>
                                        </p:tgtEl>
                                        <p:attrNameLst>
                                          <p:attrName>style.visibility</p:attrName>
                                        </p:attrNameLst>
                                      </p:cBhvr>
                                      <p:to>
                                        <p:strVal val="visible"/>
                                      </p:to>
                                    </p:set>
                                    <p:anim calcmode="lin" valueType="num">
                                      <p:cBhvr additive="base">
                                        <p:cTn id="175" dur="500" fill="hold"/>
                                        <p:tgtEl>
                                          <p:spTgt spid="13"/>
                                        </p:tgtEl>
                                        <p:attrNameLst>
                                          <p:attrName>ppt_x</p:attrName>
                                        </p:attrNameLst>
                                      </p:cBhvr>
                                      <p:tavLst>
                                        <p:tav tm="0">
                                          <p:val>
                                            <p:strVal val="0-#ppt_w/2"/>
                                          </p:val>
                                        </p:tav>
                                        <p:tav tm="100000">
                                          <p:val>
                                            <p:strVal val="#ppt_x"/>
                                          </p:val>
                                        </p:tav>
                                      </p:tavLst>
                                    </p:anim>
                                    <p:anim calcmode="lin" valueType="num">
                                      <p:cBhvr additive="base">
                                        <p:cTn id="17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29"/>
                                        </p:tgtEl>
                                        <p:attrNameLst>
                                          <p:attrName>style.visibility</p:attrName>
                                        </p:attrNameLst>
                                      </p:cBhvr>
                                      <p:to>
                                        <p:strVal val="visible"/>
                                      </p:to>
                                    </p:set>
                                    <p:anim calcmode="lin" valueType="num">
                                      <p:cBhvr additive="base">
                                        <p:cTn id="181" dur="500" fill="hold"/>
                                        <p:tgtEl>
                                          <p:spTgt spid="29"/>
                                        </p:tgtEl>
                                        <p:attrNameLst>
                                          <p:attrName>ppt_x</p:attrName>
                                        </p:attrNameLst>
                                      </p:cBhvr>
                                      <p:tavLst>
                                        <p:tav tm="0">
                                          <p:val>
                                            <p:strVal val="0-#ppt_w/2"/>
                                          </p:val>
                                        </p:tav>
                                        <p:tav tm="100000">
                                          <p:val>
                                            <p:strVal val="#ppt_x"/>
                                          </p:val>
                                        </p:tav>
                                      </p:tavLst>
                                    </p:anim>
                                    <p:anim calcmode="lin" valueType="num">
                                      <p:cBhvr additive="base">
                                        <p:cTn id="18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nodeType="clickEffect">
                                  <p:stCondLst>
                                    <p:cond delay="0"/>
                                  </p:stCondLst>
                                  <p:childTnLst>
                                    <p:set>
                                      <p:cBhvr>
                                        <p:cTn id="186" dur="1" fill="hold">
                                          <p:stCondLst>
                                            <p:cond delay="0"/>
                                          </p:stCondLst>
                                        </p:cTn>
                                        <p:tgtEl>
                                          <p:spTgt spid="42"/>
                                        </p:tgtEl>
                                        <p:attrNameLst>
                                          <p:attrName>style.visibility</p:attrName>
                                        </p:attrNameLst>
                                      </p:cBhvr>
                                      <p:to>
                                        <p:strVal val="visible"/>
                                      </p:to>
                                    </p:set>
                                    <p:anim calcmode="lin" valueType="num">
                                      <p:cBhvr additive="base">
                                        <p:cTn id="187" dur="500" fill="hold"/>
                                        <p:tgtEl>
                                          <p:spTgt spid="42"/>
                                        </p:tgtEl>
                                        <p:attrNameLst>
                                          <p:attrName>ppt_x</p:attrName>
                                        </p:attrNameLst>
                                      </p:cBhvr>
                                      <p:tavLst>
                                        <p:tav tm="0">
                                          <p:val>
                                            <p:strVal val="0-#ppt_w/2"/>
                                          </p:val>
                                        </p:tav>
                                        <p:tav tm="100000">
                                          <p:val>
                                            <p:strVal val="#ppt_x"/>
                                          </p:val>
                                        </p:tav>
                                      </p:tavLst>
                                    </p:anim>
                                    <p:anim calcmode="lin" valueType="num">
                                      <p:cBhvr additive="base">
                                        <p:cTn id="18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5"/>
                                        </p:tgtEl>
                                        <p:attrNameLst>
                                          <p:attrName>style.visibility</p:attrName>
                                        </p:attrNameLst>
                                      </p:cBhvr>
                                      <p:to>
                                        <p:strVal val="visible"/>
                                      </p:to>
                                    </p:set>
                                    <p:anim calcmode="lin" valueType="num">
                                      <p:cBhvr additive="base">
                                        <p:cTn id="193" dur="500" fill="hold"/>
                                        <p:tgtEl>
                                          <p:spTgt spid="15"/>
                                        </p:tgtEl>
                                        <p:attrNameLst>
                                          <p:attrName>ppt_x</p:attrName>
                                        </p:attrNameLst>
                                      </p:cBhvr>
                                      <p:tavLst>
                                        <p:tav tm="0">
                                          <p:val>
                                            <p:strVal val="0-#ppt_w/2"/>
                                          </p:val>
                                        </p:tav>
                                        <p:tav tm="100000">
                                          <p:val>
                                            <p:strVal val="#ppt_x"/>
                                          </p:val>
                                        </p:tav>
                                      </p:tavLst>
                                    </p:anim>
                                    <p:anim calcmode="lin" valueType="num">
                                      <p:cBhvr additive="base">
                                        <p:cTn id="19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30"/>
                                        </p:tgtEl>
                                        <p:attrNameLst>
                                          <p:attrName>style.visibility</p:attrName>
                                        </p:attrNameLst>
                                      </p:cBhvr>
                                      <p:to>
                                        <p:strVal val="visible"/>
                                      </p:to>
                                    </p:set>
                                    <p:anim calcmode="lin" valueType="num">
                                      <p:cBhvr additive="base">
                                        <p:cTn id="199" dur="500" fill="hold"/>
                                        <p:tgtEl>
                                          <p:spTgt spid="30"/>
                                        </p:tgtEl>
                                        <p:attrNameLst>
                                          <p:attrName>ppt_x</p:attrName>
                                        </p:attrNameLst>
                                      </p:cBhvr>
                                      <p:tavLst>
                                        <p:tav tm="0">
                                          <p:val>
                                            <p:strVal val="0-#ppt_w/2"/>
                                          </p:val>
                                        </p:tav>
                                        <p:tav tm="100000">
                                          <p:val>
                                            <p:strVal val="#ppt_x"/>
                                          </p:val>
                                        </p:tav>
                                      </p:tavLst>
                                    </p:anim>
                                    <p:anim calcmode="lin" valueType="num">
                                      <p:cBhvr additive="base">
                                        <p:cTn id="20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31"/>
                                        </p:tgtEl>
                                        <p:attrNameLst>
                                          <p:attrName>style.visibility</p:attrName>
                                        </p:attrNameLst>
                                      </p:cBhvr>
                                      <p:to>
                                        <p:strVal val="visible"/>
                                      </p:to>
                                    </p:set>
                                    <p:anim calcmode="lin" valueType="num">
                                      <p:cBhvr additive="base">
                                        <p:cTn id="205" dur="500" fill="hold"/>
                                        <p:tgtEl>
                                          <p:spTgt spid="31"/>
                                        </p:tgtEl>
                                        <p:attrNameLst>
                                          <p:attrName>ppt_x</p:attrName>
                                        </p:attrNameLst>
                                      </p:cBhvr>
                                      <p:tavLst>
                                        <p:tav tm="0">
                                          <p:val>
                                            <p:strVal val="0-#ppt_w/2"/>
                                          </p:val>
                                        </p:tav>
                                        <p:tav tm="100000">
                                          <p:val>
                                            <p:strVal val="#ppt_x"/>
                                          </p:val>
                                        </p:tav>
                                      </p:tavLst>
                                    </p:anim>
                                    <p:anim calcmode="lin" valueType="num">
                                      <p:cBhvr additive="base">
                                        <p:cTn id="20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16"/>
                                        </p:tgtEl>
                                        <p:attrNameLst>
                                          <p:attrName>style.visibility</p:attrName>
                                        </p:attrNameLst>
                                      </p:cBhvr>
                                      <p:to>
                                        <p:strVal val="visible"/>
                                      </p:to>
                                    </p:set>
                                    <p:anim calcmode="lin" valueType="num">
                                      <p:cBhvr additive="base">
                                        <p:cTn id="211" dur="500" fill="hold"/>
                                        <p:tgtEl>
                                          <p:spTgt spid="16"/>
                                        </p:tgtEl>
                                        <p:attrNameLst>
                                          <p:attrName>ppt_x</p:attrName>
                                        </p:attrNameLst>
                                      </p:cBhvr>
                                      <p:tavLst>
                                        <p:tav tm="0">
                                          <p:val>
                                            <p:strVal val="0-#ppt_w/2"/>
                                          </p:val>
                                        </p:tav>
                                        <p:tav tm="100000">
                                          <p:val>
                                            <p:strVal val="#ppt_x"/>
                                          </p:val>
                                        </p:tav>
                                      </p:tavLst>
                                    </p:anim>
                                    <p:anim calcmode="lin" valueType="num">
                                      <p:cBhvr additive="base">
                                        <p:cTn id="2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nodeType="clickEffect">
                                  <p:stCondLst>
                                    <p:cond delay="0"/>
                                  </p:stCondLst>
                                  <p:childTnLst>
                                    <p:set>
                                      <p:cBhvr>
                                        <p:cTn id="216" dur="1" fill="hold">
                                          <p:stCondLst>
                                            <p:cond delay="0"/>
                                          </p:stCondLst>
                                        </p:cTn>
                                        <p:tgtEl>
                                          <p:spTgt spid="44"/>
                                        </p:tgtEl>
                                        <p:attrNameLst>
                                          <p:attrName>style.visibility</p:attrName>
                                        </p:attrNameLst>
                                      </p:cBhvr>
                                      <p:to>
                                        <p:strVal val="visible"/>
                                      </p:to>
                                    </p:set>
                                    <p:anim calcmode="lin" valueType="num">
                                      <p:cBhvr additive="base">
                                        <p:cTn id="217" dur="500" fill="hold"/>
                                        <p:tgtEl>
                                          <p:spTgt spid="44"/>
                                        </p:tgtEl>
                                        <p:attrNameLst>
                                          <p:attrName>ppt_x</p:attrName>
                                        </p:attrNameLst>
                                      </p:cBhvr>
                                      <p:tavLst>
                                        <p:tav tm="0">
                                          <p:val>
                                            <p:strVal val="0-#ppt_w/2"/>
                                          </p:val>
                                        </p:tav>
                                        <p:tav tm="100000">
                                          <p:val>
                                            <p:strVal val="#ppt_x"/>
                                          </p:val>
                                        </p:tav>
                                      </p:tavLst>
                                    </p:anim>
                                    <p:anim calcmode="lin" valueType="num">
                                      <p:cBhvr additive="base">
                                        <p:cTn id="21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nodeType="clickEffect">
                                  <p:stCondLst>
                                    <p:cond delay="0"/>
                                  </p:stCondLst>
                                  <p:childTnLst>
                                    <p:set>
                                      <p:cBhvr>
                                        <p:cTn id="222" dur="1" fill="hold">
                                          <p:stCondLst>
                                            <p:cond delay="0"/>
                                          </p:stCondLst>
                                        </p:cTn>
                                        <p:tgtEl>
                                          <p:spTgt spid="18"/>
                                        </p:tgtEl>
                                        <p:attrNameLst>
                                          <p:attrName>style.visibility</p:attrName>
                                        </p:attrNameLst>
                                      </p:cBhvr>
                                      <p:to>
                                        <p:strVal val="visible"/>
                                      </p:to>
                                    </p:set>
                                    <p:anim calcmode="lin" valueType="num">
                                      <p:cBhvr additive="base">
                                        <p:cTn id="223" dur="500" fill="hold"/>
                                        <p:tgtEl>
                                          <p:spTgt spid="18"/>
                                        </p:tgtEl>
                                        <p:attrNameLst>
                                          <p:attrName>ppt_x</p:attrName>
                                        </p:attrNameLst>
                                      </p:cBhvr>
                                      <p:tavLst>
                                        <p:tav tm="0">
                                          <p:val>
                                            <p:strVal val="0-#ppt_w/2"/>
                                          </p:val>
                                        </p:tav>
                                        <p:tav tm="100000">
                                          <p:val>
                                            <p:strVal val="#ppt_x"/>
                                          </p:val>
                                        </p:tav>
                                      </p:tavLst>
                                    </p:anim>
                                    <p:anim calcmode="lin" valueType="num">
                                      <p:cBhvr additive="base">
                                        <p:cTn id="2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nodeType="clickEffect">
                                  <p:stCondLst>
                                    <p:cond delay="0"/>
                                  </p:stCondLst>
                                  <p:childTnLst>
                                    <p:set>
                                      <p:cBhvr>
                                        <p:cTn id="228" dur="1" fill="hold">
                                          <p:stCondLst>
                                            <p:cond delay="0"/>
                                          </p:stCondLst>
                                        </p:cTn>
                                        <p:tgtEl>
                                          <p:spTgt spid="3">
                                            <p:txEl>
                                              <p:pRg st="14" end="14"/>
                                            </p:txEl>
                                          </p:spTgt>
                                        </p:tgtEl>
                                        <p:attrNameLst>
                                          <p:attrName>style.visibility</p:attrName>
                                        </p:attrNameLst>
                                      </p:cBhvr>
                                      <p:to>
                                        <p:strVal val="visible"/>
                                      </p:to>
                                    </p:set>
                                    <p:anim calcmode="lin" valueType="num">
                                      <p:cBhvr additive="base">
                                        <p:cTn id="229"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230"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9" grpId="0"/>
      <p:bldP spid="20" grpId="0"/>
      <p:bldP spid="21" grpId="0"/>
      <p:bldP spid="22" grpId="0"/>
      <p:bldP spid="23" grpId="0"/>
      <p:bldP spid="24" grpId="0"/>
      <p:bldP spid="27" grpId="0"/>
      <p:bldP spid="28" grpId="0"/>
      <p:bldP spid="29" grpId="0"/>
      <p:bldP spid="30" grpId="0"/>
      <p:bldP spid="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04800" y="228600"/>
            <a:ext cx="8839200" cy="6400800"/>
          </a:xfrm>
        </p:spPr>
        <p:txBody>
          <a:bodyPr/>
          <a:lstStyle/>
          <a:p>
            <a:pPr>
              <a:buNone/>
            </a:pPr>
            <a:r>
              <a:rPr lang="en-US" sz="2200" b="1" dirty="0" smtClean="0"/>
              <a:t>Basic Steps in Query Processing:</a:t>
            </a:r>
            <a:endParaRPr lang="en-US" sz="2200" dirty="0" smtClean="0"/>
          </a:p>
          <a:p>
            <a:pPr marL="914400" lvl="1" indent="-514350">
              <a:buFont typeface="+mj-lt"/>
              <a:buAutoNum type="arabicPeriod"/>
            </a:pPr>
            <a:r>
              <a:rPr lang="en-US" sz="1800" dirty="0" smtClean="0"/>
              <a:t>Parsing and translation</a:t>
            </a:r>
          </a:p>
          <a:p>
            <a:pPr marL="914400" lvl="1" indent="-514350">
              <a:buFont typeface="+mj-lt"/>
              <a:buAutoNum type="arabicPeriod"/>
            </a:pPr>
            <a:r>
              <a:rPr lang="en-US" sz="1800" dirty="0" smtClean="0"/>
              <a:t>Optimization</a:t>
            </a:r>
          </a:p>
          <a:p>
            <a:pPr marL="914400" lvl="1" indent="-514350">
              <a:buFont typeface="+mj-lt"/>
              <a:buAutoNum type="arabicPeriod"/>
            </a:pPr>
            <a:r>
              <a:rPr lang="en-US" sz="1800" dirty="0" smtClean="0"/>
              <a:t>Evaluation</a:t>
            </a:r>
            <a:endParaRPr lang="en-US" sz="1800" dirty="0"/>
          </a:p>
        </p:txBody>
      </p:sp>
      <p:sp>
        <p:nvSpPr>
          <p:cNvPr id="6" name="Rectangle 5"/>
          <p:cNvSpPr/>
          <p:nvPr/>
        </p:nvSpPr>
        <p:spPr>
          <a:xfrm>
            <a:off x="381000" y="1752600"/>
            <a:ext cx="137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3400" y="1828800"/>
            <a:ext cx="1219200" cy="369332"/>
          </a:xfrm>
          <a:prstGeom prst="rect">
            <a:avLst/>
          </a:prstGeom>
          <a:noFill/>
        </p:spPr>
        <p:txBody>
          <a:bodyPr wrap="square" rtlCol="0">
            <a:spAutoFit/>
          </a:bodyPr>
          <a:lstStyle/>
          <a:p>
            <a:r>
              <a:rPr lang="en-US" b="1" dirty="0" smtClean="0"/>
              <a:t>Query</a:t>
            </a:r>
            <a:endParaRPr lang="en-US" b="1" dirty="0"/>
          </a:p>
        </p:txBody>
      </p:sp>
      <p:sp>
        <p:nvSpPr>
          <p:cNvPr id="8" name="Flowchart: Decision 7"/>
          <p:cNvSpPr/>
          <p:nvPr/>
        </p:nvSpPr>
        <p:spPr>
          <a:xfrm>
            <a:off x="2971800" y="1447800"/>
            <a:ext cx="2895600" cy="990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95600" y="1752600"/>
            <a:ext cx="2667001" cy="369332"/>
          </a:xfrm>
          <a:prstGeom prst="rect">
            <a:avLst/>
          </a:prstGeom>
          <a:noFill/>
        </p:spPr>
        <p:txBody>
          <a:bodyPr wrap="square" rtlCol="0">
            <a:spAutoFit/>
          </a:bodyPr>
          <a:lstStyle/>
          <a:p>
            <a:pPr marL="914400" lvl="1" indent="-514350"/>
            <a:r>
              <a:rPr lang="en-US" b="1" dirty="0" smtClean="0"/>
              <a:t>  Parser &amp;translator</a:t>
            </a:r>
          </a:p>
        </p:txBody>
      </p:sp>
      <p:sp>
        <p:nvSpPr>
          <p:cNvPr id="10" name="Rectangle 9"/>
          <p:cNvSpPr/>
          <p:nvPr/>
        </p:nvSpPr>
        <p:spPr>
          <a:xfrm>
            <a:off x="6400800" y="228600"/>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53200" y="381000"/>
            <a:ext cx="2209799" cy="646331"/>
          </a:xfrm>
          <a:prstGeom prst="rect">
            <a:avLst/>
          </a:prstGeom>
          <a:noFill/>
        </p:spPr>
        <p:txBody>
          <a:bodyPr wrap="square" rtlCol="0">
            <a:spAutoFit/>
          </a:bodyPr>
          <a:lstStyle/>
          <a:p>
            <a:pPr algn="ctr"/>
            <a:r>
              <a:rPr lang="en-US" b="1" dirty="0" smtClean="0"/>
              <a:t>Relational algebra</a:t>
            </a:r>
          </a:p>
          <a:p>
            <a:pPr algn="ctr"/>
            <a:r>
              <a:rPr lang="en-US" b="1" dirty="0" smtClean="0"/>
              <a:t> Expression</a:t>
            </a:r>
            <a:endParaRPr lang="en-US" b="1" dirty="0"/>
          </a:p>
        </p:txBody>
      </p:sp>
      <p:sp>
        <p:nvSpPr>
          <p:cNvPr id="13" name="Flowchart: Decision 12"/>
          <p:cNvSpPr/>
          <p:nvPr/>
        </p:nvSpPr>
        <p:spPr>
          <a:xfrm>
            <a:off x="6477000" y="1905000"/>
            <a:ext cx="2133600" cy="9144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0" y="2133600"/>
            <a:ext cx="1411385" cy="369332"/>
          </a:xfrm>
          <a:prstGeom prst="rect">
            <a:avLst/>
          </a:prstGeom>
          <a:noFill/>
        </p:spPr>
        <p:txBody>
          <a:bodyPr wrap="square" rtlCol="0">
            <a:spAutoFit/>
          </a:bodyPr>
          <a:lstStyle/>
          <a:p>
            <a:pPr algn="ctr"/>
            <a:r>
              <a:rPr lang="en-US" b="1" dirty="0" smtClean="0"/>
              <a:t>Optimizer</a:t>
            </a:r>
            <a:endParaRPr lang="en-US" b="1" dirty="0"/>
          </a:p>
        </p:txBody>
      </p:sp>
      <p:sp>
        <p:nvSpPr>
          <p:cNvPr id="15" name="Rectangle 14"/>
          <p:cNvSpPr/>
          <p:nvPr/>
        </p:nvSpPr>
        <p:spPr>
          <a:xfrm>
            <a:off x="381000" y="3200400"/>
            <a:ext cx="1371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3400" y="3124201"/>
            <a:ext cx="1219200" cy="646331"/>
          </a:xfrm>
          <a:prstGeom prst="rect">
            <a:avLst/>
          </a:prstGeom>
          <a:noFill/>
        </p:spPr>
        <p:txBody>
          <a:bodyPr wrap="square" rtlCol="0">
            <a:spAutoFit/>
          </a:bodyPr>
          <a:lstStyle/>
          <a:p>
            <a:r>
              <a:rPr lang="en-US" b="1" dirty="0" smtClean="0"/>
              <a:t>Query output</a:t>
            </a:r>
            <a:endParaRPr lang="en-US" b="1" dirty="0"/>
          </a:p>
        </p:txBody>
      </p:sp>
      <p:sp>
        <p:nvSpPr>
          <p:cNvPr id="17" name="Flowchart: Decision 16"/>
          <p:cNvSpPr/>
          <p:nvPr/>
        </p:nvSpPr>
        <p:spPr>
          <a:xfrm>
            <a:off x="3124200" y="3124200"/>
            <a:ext cx="2895600" cy="9906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57600" y="3429000"/>
            <a:ext cx="1877181" cy="369332"/>
          </a:xfrm>
          <a:prstGeom prst="rect">
            <a:avLst/>
          </a:prstGeom>
          <a:noFill/>
        </p:spPr>
        <p:txBody>
          <a:bodyPr wrap="none" rtlCol="0">
            <a:spAutoFit/>
          </a:bodyPr>
          <a:lstStyle/>
          <a:p>
            <a:r>
              <a:rPr lang="en-US" b="1" dirty="0" smtClean="0"/>
              <a:t>Evaluation Engine</a:t>
            </a:r>
            <a:endParaRPr lang="en-US" b="1" dirty="0"/>
          </a:p>
        </p:txBody>
      </p:sp>
      <p:sp>
        <p:nvSpPr>
          <p:cNvPr id="19" name="Rectangle 18"/>
          <p:cNvSpPr/>
          <p:nvPr/>
        </p:nvSpPr>
        <p:spPr>
          <a:xfrm>
            <a:off x="6705600" y="33528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781800" y="3429000"/>
            <a:ext cx="1600200" cy="369332"/>
          </a:xfrm>
          <a:prstGeom prst="rect">
            <a:avLst/>
          </a:prstGeom>
          <a:noFill/>
        </p:spPr>
        <p:txBody>
          <a:bodyPr wrap="square" rtlCol="0">
            <a:spAutoFit/>
          </a:bodyPr>
          <a:lstStyle/>
          <a:p>
            <a:r>
              <a:rPr lang="en-US" b="1" dirty="0" smtClean="0"/>
              <a:t>Execution Plan</a:t>
            </a:r>
            <a:endParaRPr lang="en-US" b="1" dirty="0"/>
          </a:p>
        </p:txBody>
      </p:sp>
      <p:sp>
        <p:nvSpPr>
          <p:cNvPr id="22" name="Flowchart: Magnetic Disk 21"/>
          <p:cNvSpPr/>
          <p:nvPr/>
        </p:nvSpPr>
        <p:spPr>
          <a:xfrm>
            <a:off x="3200400" y="4724400"/>
            <a:ext cx="1143000" cy="609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4724400" y="4724400"/>
            <a:ext cx="1066800" cy="609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agnetic Disk 24"/>
          <p:cNvSpPr/>
          <p:nvPr/>
        </p:nvSpPr>
        <p:spPr>
          <a:xfrm>
            <a:off x="7772400" y="4800600"/>
            <a:ext cx="1143000" cy="609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7" idx="3"/>
          </p:cNvCxnSpPr>
          <p:nvPr/>
        </p:nvCxnSpPr>
        <p:spPr>
          <a:xfrm flipV="1">
            <a:off x="1752600" y="1981200"/>
            <a:ext cx="12954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3"/>
          </p:cNvCxnSpPr>
          <p:nvPr/>
        </p:nvCxnSpPr>
        <p:spPr>
          <a:xfrm flipV="1">
            <a:off x="5867400" y="1143000"/>
            <a:ext cx="12954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7543800" y="1143000"/>
            <a:ext cx="76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2"/>
            <a:endCxn id="19" idx="0"/>
          </p:cNvCxnSpPr>
          <p:nvPr/>
        </p:nvCxnSpPr>
        <p:spPr>
          <a:xfrm flipH="1">
            <a:off x="7505700" y="2819400"/>
            <a:ext cx="381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9" idx="1"/>
            <a:endCxn id="17" idx="3"/>
          </p:cNvCxnSpPr>
          <p:nvPr/>
        </p:nvCxnSpPr>
        <p:spPr>
          <a:xfrm flipH="1" flipV="1">
            <a:off x="6019800" y="36195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1"/>
            <a:endCxn id="16" idx="3"/>
          </p:cNvCxnSpPr>
          <p:nvPr/>
        </p:nvCxnSpPr>
        <p:spPr>
          <a:xfrm flipH="1" flipV="1">
            <a:off x="1752600" y="3447367"/>
            <a:ext cx="1371600" cy="172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7" idx="2"/>
          </p:cNvCxnSpPr>
          <p:nvPr/>
        </p:nvCxnSpPr>
        <p:spPr>
          <a:xfrm>
            <a:off x="4572000" y="4114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962400" y="44958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2" idx="1"/>
          </p:cNvCxnSpPr>
          <p:nvPr/>
        </p:nvCxnSpPr>
        <p:spPr>
          <a:xfrm flipH="1">
            <a:off x="3771900" y="4495800"/>
            <a:ext cx="1905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257800" y="44958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hape 62"/>
          <p:cNvCxnSpPr>
            <a:endCxn id="21" idx="3"/>
          </p:cNvCxnSpPr>
          <p:nvPr/>
        </p:nvCxnSpPr>
        <p:spPr>
          <a:xfrm rot="16200000" flipV="1">
            <a:off x="7940933" y="4054733"/>
            <a:ext cx="1186934"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419600" y="5791200"/>
            <a:ext cx="633956" cy="369332"/>
          </a:xfrm>
          <a:prstGeom prst="rect">
            <a:avLst/>
          </a:prstGeom>
          <a:noFill/>
        </p:spPr>
        <p:txBody>
          <a:bodyPr wrap="none" rtlCol="0">
            <a:spAutoFit/>
          </a:bodyPr>
          <a:lstStyle/>
          <a:p>
            <a:r>
              <a:rPr lang="en-US" b="1" dirty="0" smtClean="0"/>
              <a:t>Data</a:t>
            </a:r>
            <a:endParaRPr lang="en-US" b="1" dirty="0"/>
          </a:p>
        </p:txBody>
      </p:sp>
      <p:sp>
        <p:nvSpPr>
          <p:cNvPr id="66" name="TextBox 65"/>
          <p:cNvSpPr txBox="1"/>
          <p:nvPr/>
        </p:nvSpPr>
        <p:spPr>
          <a:xfrm>
            <a:off x="6858000" y="5791200"/>
            <a:ext cx="2129044" cy="369332"/>
          </a:xfrm>
          <a:prstGeom prst="rect">
            <a:avLst/>
          </a:prstGeom>
          <a:noFill/>
        </p:spPr>
        <p:txBody>
          <a:bodyPr wrap="none" rtlCol="0">
            <a:spAutoFit/>
          </a:bodyPr>
          <a:lstStyle/>
          <a:p>
            <a:r>
              <a:rPr lang="en-US" b="1" dirty="0" smtClean="0"/>
              <a:t>Statistics about data</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0-#ppt_w/2"/>
                                          </p:val>
                                        </p:tav>
                                        <p:tav tm="100000">
                                          <p:val>
                                            <p:strVal val="#ppt_x"/>
                                          </p:val>
                                        </p:tav>
                                      </p:tavLst>
                                    </p:anim>
                                    <p:anim calcmode="lin" valueType="num">
                                      <p:cBhvr additive="base">
                                        <p:cTn id="6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0-#ppt_w/2"/>
                                          </p:val>
                                        </p:tav>
                                        <p:tav tm="100000">
                                          <p:val>
                                            <p:strVal val="#ppt_x"/>
                                          </p:val>
                                        </p:tav>
                                      </p:tavLst>
                                    </p:anim>
                                    <p:anim calcmode="lin" valueType="num">
                                      <p:cBhvr additive="base">
                                        <p:cTn id="6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0-#ppt_w/2"/>
                                          </p:val>
                                        </p:tav>
                                        <p:tav tm="100000">
                                          <p:val>
                                            <p:strVal val="#ppt_x"/>
                                          </p:val>
                                        </p:tav>
                                      </p:tavLst>
                                    </p:anim>
                                    <p:anim calcmode="lin" valueType="num">
                                      <p:cBhvr additive="base">
                                        <p:cTn id="7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0-#ppt_w/2"/>
                                          </p:val>
                                        </p:tav>
                                        <p:tav tm="100000">
                                          <p:val>
                                            <p:strVal val="#ppt_x"/>
                                          </p:val>
                                        </p:tav>
                                      </p:tavLst>
                                    </p:anim>
                                    <p:anim calcmode="lin" valueType="num">
                                      <p:cBhvr additive="base">
                                        <p:cTn id="8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0-#ppt_w/2"/>
                                          </p:val>
                                        </p:tav>
                                        <p:tav tm="100000">
                                          <p:val>
                                            <p:strVal val="#ppt_x"/>
                                          </p:val>
                                        </p:tav>
                                      </p:tavLst>
                                    </p:anim>
                                    <p:anim calcmode="lin" valueType="num">
                                      <p:cBhvr additive="base">
                                        <p:cTn id="8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0-#ppt_w/2"/>
                                          </p:val>
                                        </p:tav>
                                        <p:tav tm="100000">
                                          <p:val>
                                            <p:strVal val="#ppt_x"/>
                                          </p:val>
                                        </p:tav>
                                      </p:tavLst>
                                    </p:anim>
                                    <p:anim calcmode="lin" valueType="num">
                                      <p:cBhvr additive="base">
                                        <p:cTn id="9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fill="hold"/>
                                        <p:tgtEl>
                                          <p:spTgt spid="42"/>
                                        </p:tgtEl>
                                        <p:attrNameLst>
                                          <p:attrName>ppt_x</p:attrName>
                                        </p:attrNameLst>
                                      </p:cBhvr>
                                      <p:tavLst>
                                        <p:tav tm="0">
                                          <p:val>
                                            <p:strVal val="0-#ppt_w/2"/>
                                          </p:val>
                                        </p:tav>
                                        <p:tav tm="100000">
                                          <p:val>
                                            <p:strVal val="#ppt_x"/>
                                          </p:val>
                                        </p:tav>
                                      </p:tavLst>
                                    </p:anim>
                                    <p:anim calcmode="lin" valueType="num">
                                      <p:cBhvr additive="base">
                                        <p:cTn id="9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0-#ppt_w/2"/>
                                          </p:val>
                                        </p:tav>
                                        <p:tav tm="100000">
                                          <p:val>
                                            <p:strVal val="#ppt_x"/>
                                          </p:val>
                                        </p:tav>
                                      </p:tavLst>
                                    </p:anim>
                                    <p:anim calcmode="lin" valueType="num">
                                      <p:cBhvr additive="base">
                                        <p:cTn id="10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1"/>
                                        </p:tgtEl>
                                        <p:attrNameLst>
                                          <p:attrName>style.visibility</p:attrName>
                                        </p:attrNameLst>
                                      </p:cBhvr>
                                      <p:to>
                                        <p:strVal val="visible"/>
                                      </p:to>
                                    </p:set>
                                    <p:anim calcmode="lin" valueType="num">
                                      <p:cBhvr additive="base">
                                        <p:cTn id="109" dur="500" fill="hold"/>
                                        <p:tgtEl>
                                          <p:spTgt spid="21"/>
                                        </p:tgtEl>
                                        <p:attrNameLst>
                                          <p:attrName>ppt_x</p:attrName>
                                        </p:attrNameLst>
                                      </p:cBhvr>
                                      <p:tavLst>
                                        <p:tav tm="0">
                                          <p:val>
                                            <p:strVal val="0-#ppt_w/2"/>
                                          </p:val>
                                        </p:tav>
                                        <p:tav tm="100000">
                                          <p:val>
                                            <p:strVal val="#ppt_x"/>
                                          </p:val>
                                        </p:tav>
                                      </p:tavLst>
                                    </p:anim>
                                    <p:anim calcmode="lin" valueType="num">
                                      <p:cBhvr additive="base">
                                        <p:cTn id="11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0-#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0-#ppt_w/2"/>
                                          </p:val>
                                        </p:tav>
                                        <p:tav tm="100000">
                                          <p:val>
                                            <p:strVal val="#ppt_x"/>
                                          </p:val>
                                        </p:tav>
                                      </p:tavLst>
                                    </p:anim>
                                    <p:anim calcmode="lin" valueType="num">
                                      <p:cBhvr additive="base">
                                        <p:cTn id="1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0-#ppt_w/2"/>
                                          </p:val>
                                        </p:tav>
                                        <p:tav tm="100000">
                                          <p:val>
                                            <p:strVal val="#ppt_x"/>
                                          </p:val>
                                        </p:tav>
                                      </p:tavLst>
                                    </p:anim>
                                    <p:anim calcmode="lin" valueType="num">
                                      <p:cBhvr additive="base">
                                        <p:cTn id="1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additive="base">
                                        <p:cTn id="133" dur="500" fill="hold"/>
                                        <p:tgtEl>
                                          <p:spTgt spid="48"/>
                                        </p:tgtEl>
                                        <p:attrNameLst>
                                          <p:attrName>ppt_x</p:attrName>
                                        </p:attrNameLst>
                                      </p:cBhvr>
                                      <p:tavLst>
                                        <p:tav tm="0">
                                          <p:val>
                                            <p:strVal val="0-#ppt_w/2"/>
                                          </p:val>
                                        </p:tav>
                                        <p:tav tm="100000">
                                          <p:val>
                                            <p:strVal val="#ppt_x"/>
                                          </p:val>
                                        </p:tav>
                                      </p:tavLst>
                                    </p:anim>
                                    <p:anim calcmode="lin" valueType="num">
                                      <p:cBhvr additive="base">
                                        <p:cTn id="13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50"/>
                                        </p:tgtEl>
                                        <p:attrNameLst>
                                          <p:attrName>style.visibility</p:attrName>
                                        </p:attrNameLst>
                                      </p:cBhvr>
                                      <p:to>
                                        <p:strVal val="visible"/>
                                      </p:to>
                                    </p:set>
                                    <p:anim calcmode="lin" valueType="num">
                                      <p:cBhvr additive="base">
                                        <p:cTn id="139" dur="500" fill="hold"/>
                                        <p:tgtEl>
                                          <p:spTgt spid="50"/>
                                        </p:tgtEl>
                                        <p:attrNameLst>
                                          <p:attrName>ppt_x</p:attrName>
                                        </p:attrNameLst>
                                      </p:cBhvr>
                                      <p:tavLst>
                                        <p:tav tm="0">
                                          <p:val>
                                            <p:strVal val="0-#ppt_w/2"/>
                                          </p:val>
                                        </p:tav>
                                        <p:tav tm="100000">
                                          <p:val>
                                            <p:strVal val="#ppt_x"/>
                                          </p:val>
                                        </p:tav>
                                      </p:tavLst>
                                    </p:anim>
                                    <p:anim calcmode="lin" valueType="num">
                                      <p:cBhvr additive="base">
                                        <p:cTn id="14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55"/>
                                        </p:tgtEl>
                                        <p:attrNameLst>
                                          <p:attrName>style.visibility</p:attrName>
                                        </p:attrNameLst>
                                      </p:cBhvr>
                                      <p:to>
                                        <p:strVal val="visible"/>
                                      </p:to>
                                    </p:set>
                                    <p:anim calcmode="lin" valueType="num">
                                      <p:cBhvr additive="base">
                                        <p:cTn id="145" dur="500" fill="hold"/>
                                        <p:tgtEl>
                                          <p:spTgt spid="55"/>
                                        </p:tgtEl>
                                        <p:attrNameLst>
                                          <p:attrName>ppt_x</p:attrName>
                                        </p:attrNameLst>
                                      </p:cBhvr>
                                      <p:tavLst>
                                        <p:tav tm="0">
                                          <p:val>
                                            <p:strVal val="0-#ppt_w/2"/>
                                          </p:val>
                                        </p:tav>
                                        <p:tav tm="100000">
                                          <p:val>
                                            <p:strVal val="#ppt_x"/>
                                          </p:val>
                                        </p:tav>
                                      </p:tavLst>
                                    </p:anim>
                                    <p:anim calcmode="lin" valueType="num">
                                      <p:cBhvr additive="base">
                                        <p:cTn id="14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2"/>
                                        </p:tgtEl>
                                        <p:attrNameLst>
                                          <p:attrName>style.visibility</p:attrName>
                                        </p:attrNameLst>
                                      </p:cBhvr>
                                      <p:to>
                                        <p:strVal val="visible"/>
                                      </p:to>
                                    </p:set>
                                    <p:anim calcmode="lin" valueType="num">
                                      <p:cBhvr additive="base">
                                        <p:cTn id="151" dur="500" fill="hold"/>
                                        <p:tgtEl>
                                          <p:spTgt spid="22"/>
                                        </p:tgtEl>
                                        <p:attrNameLst>
                                          <p:attrName>ppt_x</p:attrName>
                                        </p:attrNameLst>
                                      </p:cBhvr>
                                      <p:tavLst>
                                        <p:tav tm="0">
                                          <p:val>
                                            <p:strVal val="0-#ppt_w/2"/>
                                          </p:val>
                                        </p:tav>
                                        <p:tav tm="100000">
                                          <p:val>
                                            <p:strVal val="#ppt_x"/>
                                          </p:val>
                                        </p:tav>
                                      </p:tavLst>
                                    </p:anim>
                                    <p:anim calcmode="lin" valueType="num">
                                      <p:cBhvr additive="base">
                                        <p:cTn id="15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57"/>
                                        </p:tgtEl>
                                        <p:attrNameLst>
                                          <p:attrName>style.visibility</p:attrName>
                                        </p:attrNameLst>
                                      </p:cBhvr>
                                      <p:to>
                                        <p:strVal val="visible"/>
                                      </p:to>
                                    </p:set>
                                    <p:anim calcmode="lin" valueType="num">
                                      <p:cBhvr additive="base">
                                        <p:cTn id="157" dur="500" fill="hold"/>
                                        <p:tgtEl>
                                          <p:spTgt spid="57"/>
                                        </p:tgtEl>
                                        <p:attrNameLst>
                                          <p:attrName>ppt_x</p:attrName>
                                        </p:attrNameLst>
                                      </p:cBhvr>
                                      <p:tavLst>
                                        <p:tav tm="0">
                                          <p:val>
                                            <p:strVal val="0-#ppt_w/2"/>
                                          </p:val>
                                        </p:tav>
                                        <p:tav tm="100000">
                                          <p:val>
                                            <p:strVal val="#ppt_x"/>
                                          </p:val>
                                        </p:tav>
                                      </p:tavLst>
                                    </p:anim>
                                    <p:anim calcmode="lin" valueType="num">
                                      <p:cBhvr additive="base">
                                        <p:cTn id="15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4"/>
                                        </p:tgtEl>
                                        <p:attrNameLst>
                                          <p:attrName>style.visibility</p:attrName>
                                        </p:attrNameLst>
                                      </p:cBhvr>
                                      <p:to>
                                        <p:strVal val="visible"/>
                                      </p:to>
                                    </p:set>
                                    <p:anim calcmode="lin" valueType="num">
                                      <p:cBhvr additive="base">
                                        <p:cTn id="163" dur="500" fill="hold"/>
                                        <p:tgtEl>
                                          <p:spTgt spid="24"/>
                                        </p:tgtEl>
                                        <p:attrNameLst>
                                          <p:attrName>ppt_x</p:attrName>
                                        </p:attrNameLst>
                                      </p:cBhvr>
                                      <p:tavLst>
                                        <p:tav tm="0">
                                          <p:val>
                                            <p:strVal val="0-#ppt_w/2"/>
                                          </p:val>
                                        </p:tav>
                                        <p:tav tm="100000">
                                          <p:val>
                                            <p:strVal val="#ppt_x"/>
                                          </p:val>
                                        </p:tav>
                                      </p:tavLst>
                                    </p:anim>
                                    <p:anim calcmode="lin" valueType="num">
                                      <p:cBhvr additive="base">
                                        <p:cTn id="16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63"/>
                                        </p:tgtEl>
                                        <p:attrNameLst>
                                          <p:attrName>style.visibility</p:attrName>
                                        </p:attrNameLst>
                                      </p:cBhvr>
                                      <p:to>
                                        <p:strVal val="visible"/>
                                      </p:to>
                                    </p:set>
                                    <p:anim calcmode="lin" valueType="num">
                                      <p:cBhvr additive="base">
                                        <p:cTn id="169" dur="500" fill="hold"/>
                                        <p:tgtEl>
                                          <p:spTgt spid="63"/>
                                        </p:tgtEl>
                                        <p:attrNameLst>
                                          <p:attrName>ppt_x</p:attrName>
                                        </p:attrNameLst>
                                      </p:cBhvr>
                                      <p:tavLst>
                                        <p:tav tm="0">
                                          <p:val>
                                            <p:strVal val="0-#ppt_w/2"/>
                                          </p:val>
                                        </p:tav>
                                        <p:tav tm="100000">
                                          <p:val>
                                            <p:strVal val="#ppt_x"/>
                                          </p:val>
                                        </p:tav>
                                      </p:tavLst>
                                    </p:anim>
                                    <p:anim calcmode="lin" valueType="num">
                                      <p:cBhvr additive="base">
                                        <p:cTn id="17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additive="base">
                                        <p:cTn id="175" dur="500" fill="hold"/>
                                        <p:tgtEl>
                                          <p:spTgt spid="25"/>
                                        </p:tgtEl>
                                        <p:attrNameLst>
                                          <p:attrName>ppt_x</p:attrName>
                                        </p:attrNameLst>
                                      </p:cBhvr>
                                      <p:tavLst>
                                        <p:tav tm="0">
                                          <p:val>
                                            <p:strVal val="0-#ppt_w/2"/>
                                          </p:val>
                                        </p:tav>
                                        <p:tav tm="100000">
                                          <p:val>
                                            <p:strVal val="#ppt_x"/>
                                          </p:val>
                                        </p:tav>
                                      </p:tavLst>
                                    </p:anim>
                                    <p:anim calcmode="lin" valueType="num">
                                      <p:cBhvr additive="base">
                                        <p:cTn id="17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46"/>
                                        </p:tgtEl>
                                        <p:attrNameLst>
                                          <p:attrName>style.visibility</p:attrName>
                                        </p:attrNameLst>
                                      </p:cBhvr>
                                      <p:to>
                                        <p:strVal val="visible"/>
                                      </p:to>
                                    </p:set>
                                    <p:anim calcmode="lin" valueType="num">
                                      <p:cBhvr additive="base">
                                        <p:cTn id="181" dur="500" fill="hold"/>
                                        <p:tgtEl>
                                          <p:spTgt spid="46"/>
                                        </p:tgtEl>
                                        <p:attrNameLst>
                                          <p:attrName>ppt_x</p:attrName>
                                        </p:attrNameLst>
                                      </p:cBhvr>
                                      <p:tavLst>
                                        <p:tav tm="0">
                                          <p:val>
                                            <p:strVal val="0-#ppt_w/2"/>
                                          </p:val>
                                        </p:tav>
                                        <p:tav tm="100000">
                                          <p:val>
                                            <p:strVal val="#ppt_x"/>
                                          </p:val>
                                        </p:tav>
                                      </p:tavLst>
                                    </p:anim>
                                    <p:anim calcmode="lin" valueType="num">
                                      <p:cBhvr additive="base">
                                        <p:cTn id="18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15"/>
                                        </p:tgtEl>
                                        <p:attrNameLst>
                                          <p:attrName>style.visibility</p:attrName>
                                        </p:attrNameLst>
                                      </p:cBhvr>
                                      <p:to>
                                        <p:strVal val="visible"/>
                                      </p:to>
                                    </p:set>
                                    <p:anim calcmode="lin" valueType="num">
                                      <p:cBhvr additive="base">
                                        <p:cTn id="187" dur="500" fill="hold"/>
                                        <p:tgtEl>
                                          <p:spTgt spid="15"/>
                                        </p:tgtEl>
                                        <p:attrNameLst>
                                          <p:attrName>ppt_x</p:attrName>
                                        </p:attrNameLst>
                                      </p:cBhvr>
                                      <p:tavLst>
                                        <p:tav tm="0">
                                          <p:val>
                                            <p:strVal val="0-#ppt_w/2"/>
                                          </p:val>
                                        </p:tav>
                                        <p:tav tm="100000">
                                          <p:val>
                                            <p:strVal val="#ppt_x"/>
                                          </p:val>
                                        </p:tav>
                                      </p:tavLst>
                                    </p:anim>
                                    <p:anim calcmode="lin" valueType="num">
                                      <p:cBhvr additive="base">
                                        <p:cTn id="18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6"/>
                                        </p:tgtEl>
                                        <p:attrNameLst>
                                          <p:attrName>style.visibility</p:attrName>
                                        </p:attrNameLst>
                                      </p:cBhvr>
                                      <p:to>
                                        <p:strVal val="visible"/>
                                      </p:to>
                                    </p:set>
                                    <p:anim calcmode="lin" valueType="num">
                                      <p:cBhvr additive="base">
                                        <p:cTn id="193" dur="500" fill="hold"/>
                                        <p:tgtEl>
                                          <p:spTgt spid="16"/>
                                        </p:tgtEl>
                                        <p:attrNameLst>
                                          <p:attrName>ppt_x</p:attrName>
                                        </p:attrNameLst>
                                      </p:cBhvr>
                                      <p:tavLst>
                                        <p:tav tm="0">
                                          <p:val>
                                            <p:strVal val="0-#ppt_w/2"/>
                                          </p:val>
                                        </p:tav>
                                        <p:tav tm="100000">
                                          <p:val>
                                            <p:strVal val="#ppt_x"/>
                                          </p:val>
                                        </p:tav>
                                      </p:tavLst>
                                    </p:anim>
                                    <p:anim calcmode="lin" valueType="num">
                                      <p:cBhvr additive="base">
                                        <p:cTn id="19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64"/>
                                        </p:tgtEl>
                                        <p:attrNameLst>
                                          <p:attrName>style.visibility</p:attrName>
                                        </p:attrNameLst>
                                      </p:cBhvr>
                                      <p:to>
                                        <p:strVal val="visible"/>
                                      </p:to>
                                    </p:set>
                                    <p:anim calcmode="lin" valueType="num">
                                      <p:cBhvr additive="base">
                                        <p:cTn id="199" dur="500" fill="hold"/>
                                        <p:tgtEl>
                                          <p:spTgt spid="64"/>
                                        </p:tgtEl>
                                        <p:attrNameLst>
                                          <p:attrName>ppt_x</p:attrName>
                                        </p:attrNameLst>
                                      </p:cBhvr>
                                      <p:tavLst>
                                        <p:tav tm="0">
                                          <p:val>
                                            <p:strVal val="0-#ppt_w/2"/>
                                          </p:val>
                                        </p:tav>
                                        <p:tav tm="100000">
                                          <p:val>
                                            <p:strVal val="#ppt_x"/>
                                          </p:val>
                                        </p:tav>
                                      </p:tavLst>
                                    </p:anim>
                                    <p:anim calcmode="lin" valueType="num">
                                      <p:cBhvr additive="base">
                                        <p:cTn id="200"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66"/>
                                        </p:tgtEl>
                                        <p:attrNameLst>
                                          <p:attrName>style.visibility</p:attrName>
                                        </p:attrNameLst>
                                      </p:cBhvr>
                                      <p:to>
                                        <p:strVal val="visible"/>
                                      </p:to>
                                    </p:set>
                                    <p:anim calcmode="lin" valueType="num">
                                      <p:cBhvr additive="base">
                                        <p:cTn id="205" dur="500" fill="hold"/>
                                        <p:tgtEl>
                                          <p:spTgt spid="66"/>
                                        </p:tgtEl>
                                        <p:attrNameLst>
                                          <p:attrName>ppt_x</p:attrName>
                                        </p:attrNameLst>
                                      </p:cBhvr>
                                      <p:tavLst>
                                        <p:tav tm="0">
                                          <p:val>
                                            <p:strVal val="0-#ppt_w/2"/>
                                          </p:val>
                                        </p:tav>
                                        <p:tav tm="100000">
                                          <p:val>
                                            <p:strVal val="#ppt_x"/>
                                          </p:val>
                                        </p:tav>
                                      </p:tavLst>
                                    </p:anim>
                                    <p:anim calcmode="lin" valueType="num">
                                      <p:cBhvr additive="base">
                                        <p:cTn id="206"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2" grpId="0"/>
      <p:bldP spid="13" grpId="0" animBg="1"/>
      <p:bldP spid="14" grpId="0"/>
      <p:bldP spid="15" grpId="0" animBg="1"/>
      <p:bldP spid="16" grpId="0"/>
      <p:bldP spid="17" grpId="0" animBg="1"/>
      <p:bldP spid="18" grpId="0"/>
      <p:bldP spid="19" grpId="0" animBg="1"/>
      <p:bldP spid="21" grpId="0"/>
      <p:bldP spid="22" grpId="0" animBg="1"/>
      <p:bldP spid="24" grpId="0" animBg="1"/>
      <p:bldP spid="25" grpId="0" animBg="1"/>
      <p:bldP spid="64" grpId="0"/>
      <p:bldP spid="6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228600" y="200025"/>
            <a:ext cx="8534400" cy="6457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304800"/>
            <a:ext cx="8686800" cy="6324600"/>
          </a:xfrm>
        </p:spPr>
        <p:txBody>
          <a:bodyPr>
            <a:normAutofit/>
          </a:bodyPr>
          <a:lstStyle/>
          <a:p>
            <a:pPr algn="just">
              <a:buNone/>
            </a:pPr>
            <a:r>
              <a:rPr lang="en-US" sz="2200" b="1" dirty="0" smtClean="0"/>
              <a:t>Parsing and translation</a:t>
            </a:r>
            <a:endParaRPr lang="en-US" sz="2200" dirty="0" smtClean="0"/>
          </a:p>
          <a:p>
            <a:pPr lvl="1" algn="just">
              <a:buFont typeface="+mj-lt"/>
              <a:buAutoNum type="arabicPeriod"/>
            </a:pPr>
            <a:r>
              <a:rPr lang="en-US" sz="1800" dirty="0" smtClean="0"/>
              <a:t>Translate the query into its internal form. This is then translated into relational algebra.</a:t>
            </a:r>
          </a:p>
          <a:p>
            <a:pPr lvl="1" algn="just">
              <a:buFont typeface="+mj-lt"/>
              <a:buAutoNum type="arabicPeriod"/>
            </a:pPr>
            <a:r>
              <a:rPr lang="en-US" sz="1800" dirty="0" smtClean="0"/>
              <a:t>Parser checks syntax, verifies relation</a:t>
            </a:r>
            <a:r>
              <a:rPr lang="en-US" sz="1400" dirty="0" smtClean="0"/>
              <a:t>s.</a:t>
            </a:r>
          </a:p>
          <a:p>
            <a:pPr>
              <a:buNone/>
            </a:pPr>
            <a:r>
              <a:rPr lang="en-US" sz="2200" b="1" dirty="0" smtClean="0"/>
              <a:t>Consider the following SQL query:</a:t>
            </a:r>
          </a:p>
          <a:p>
            <a:r>
              <a:rPr lang="en-US" sz="1800" b="1" dirty="0" smtClean="0"/>
              <a:t>select make</a:t>
            </a:r>
          </a:p>
          <a:p>
            <a:r>
              <a:rPr lang="en-US" sz="1800" b="1" dirty="0" smtClean="0"/>
              <a:t>from vehicles</a:t>
            </a:r>
          </a:p>
          <a:p>
            <a:r>
              <a:rPr lang="en-US" sz="1800" b="1" dirty="0" smtClean="0"/>
              <a:t>where make = “Ford”</a:t>
            </a:r>
          </a:p>
          <a:p>
            <a:r>
              <a:rPr lang="en-US" sz="1800" dirty="0" smtClean="0"/>
              <a:t>This can be translated into either of the following relational algebra expressions: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Which can also be represented as either of the following query trees:</a:t>
            </a:r>
          </a:p>
          <a:p>
            <a:pPr>
              <a:buNone/>
            </a:pPr>
            <a:endParaRPr lang="en-US" sz="1800" dirty="0" smtClean="0"/>
          </a:p>
          <a:p>
            <a:pPr lvl="1" algn="just">
              <a:buNone/>
            </a:pPr>
            <a:endParaRPr lang="en-US" sz="1400" dirty="0" smtClean="0"/>
          </a:p>
          <a:p>
            <a:pPr algn="just">
              <a:buNone/>
            </a:pPr>
            <a:endParaRPr lang="en-US" sz="1800" dirty="0" smtClean="0"/>
          </a:p>
          <a:p>
            <a:pPr algn="just">
              <a:buNone/>
            </a:pPr>
            <a:endParaRPr lang="en-US" sz="1800" dirty="0" smtClean="0"/>
          </a:p>
          <a:p>
            <a:pPr algn="just">
              <a:buNone/>
            </a:pPr>
            <a:endParaRPr lang="en-US" sz="1800" dirty="0" smtClean="0"/>
          </a:p>
          <a:p>
            <a:pPr algn="just">
              <a:buNone/>
            </a:pPr>
            <a:endParaRPr lang="en-US" sz="1800" dirty="0" smtClean="0"/>
          </a:p>
          <a:p>
            <a:pPr algn="just">
              <a:buNone/>
            </a:pPr>
            <a:endParaRPr lang="en-US" sz="1800" dirty="0" smtClean="0"/>
          </a:p>
          <a:p>
            <a:pPr algn="just">
              <a:buNone/>
            </a:pPr>
            <a:endParaRPr lang="en-US" sz="1800" dirty="0"/>
          </a:p>
        </p:txBody>
      </p:sp>
      <p:pic>
        <p:nvPicPr>
          <p:cNvPr id="3" name="Picture 5"/>
          <p:cNvPicPr>
            <a:picLocks noChangeAspect="1" noChangeArrowheads="1"/>
          </p:cNvPicPr>
          <p:nvPr/>
        </p:nvPicPr>
        <p:blipFill>
          <a:blip r:embed="rId2" cstate="print"/>
          <a:srcRect/>
          <a:stretch>
            <a:fillRect/>
          </a:stretch>
        </p:blipFill>
        <p:spPr bwMode="auto">
          <a:xfrm>
            <a:off x="1752600" y="3657600"/>
            <a:ext cx="571500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0-#ppt_w/2"/>
                                          </p:val>
                                        </p:tav>
                                        <p:tav tm="100000">
                                          <p:val>
                                            <p:strVal val="#ppt_x"/>
                                          </p:val>
                                        </p:tav>
                                      </p:tavLst>
                                    </p:anim>
                                    <p:anim calcmode="lin" valueType="num">
                                      <p:cBhvr additive="base">
                                        <p:cTn id="5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anim calcmode="lin" valueType="num">
                                      <p:cBhvr additive="base">
                                        <p:cTn id="61" dur="500" fill="hold"/>
                                        <p:tgtEl>
                                          <p:spTgt spid="4">
                                            <p:txEl>
                                              <p:pRg st="15" end="1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20000"/>
          </a:bodyPr>
          <a:lstStyle/>
          <a:p>
            <a:pPr algn="just">
              <a:lnSpc>
                <a:spcPct val="150000"/>
              </a:lnSpc>
              <a:buNone/>
            </a:pPr>
            <a:r>
              <a:rPr lang="en-US" sz="2200" b="1" dirty="0" smtClean="0"/>
              <a:t>Evaluation</a:t>
            </a:r>
            <a:endParaRPr lang="en-US" sz="2200" dirty="0" smtClean="0"/>
          </a:p>
          <a:p>
            <a:pPr lvl="1" algn="just">
              <a:lnSpc>
                <a:spcPct val="150000"/>
              </a:lnSpc>
              <a:buFont typeface="+mj-lt"/>
              <a:buAutoNum type="arabicPeriod"/>
            </a:pPr>
            <a:r>
              <a:rPr lang="en-US" sz="1800" dirty="0" smtClean="0"/>
              <a:t>The query-execution engine takes a query-evaluation plan, executes that</a:t>
            </a:r>
          </a:p>
          <a:p>
            <a:pPr algn="just">
              <a:lnSpc>
                <a:spcPct val="150000"/>
              </a:lnSpc>
              <a:buNone/>
            </a:pPr>
            <a:r>
              <a:rPr lang="en-US" sz="1800" dirty="0" smtClean="0"/>
              <a:t>	       plan, and returns the answers to the query.</a:t>
            </a:r>
          </a:p>
          <a:p>
            <a:pPr algn="just">
              <a:lnSpc>
                <a:spcPct val="150000"/>
              </a:lnSpc>
              <a:buNone/>
            </a:pPr>
            <a:r>
              <a:rPr lang="en-US" sz="2200" dirty="0" smtClean="0"/>
              <a:t> </a:t>
            </a:r>
            <a:r>
              <a:rPr lang="en-US" sz="2200" b="1" dirty="0" smtClean="0"/>
              <a:t>Optimization</a:t>
            </a:r>
            <a:endParaRPr lang="en-US" sz="2200" dirty="0" smtClean="0"/>
          </a:p>
          <a:p>
            <a:pPr algn="just">
              <a:lnSpc>
                <a:spcPct val="150000"/>
              </a:lnSpc>
              <a:buNone/>
            </a:pPr>
            <a:r>
              <a:rPr lang="en-US" sz="1800" dirty="0" smtClean="0"/>
              <a:t>A relational algebra expression may have many equivalent expressions</a:t>
            </a:r>
          </a:p>
          <a:p>
            <a:pPr algn="just">
              <a:lnSpc>
                <a:spcPct val="150000"/>
              </a:lnSpc>
              <a:buNone/>
            </a:pPr>
            <a:r>
              <a:rPr lang="en-US" sz="1800" dirty="0" smtClean="0"/>
              <a:t>         E.g., balance&lt;2500(balance (account)) is equivalent to</a:t>
            </a:r>
          </a:p>
          <a:p>
            <a:pPr algn="just">
              <a:lnSpc>
                <a:spcPct val="150000"/>
              </a:lnSpc>
              <a:buNone/>
            </a:pPr>
            <a:r>
              <a:rPr lang="en-US" sz="1800" dirty="0" smtClean="0"/>
              <a:t>                  balance (balance&lt;2500(account))</a:t>
            </a:r>
          </a:p>
          <a:p>
            <a:pPr lvl="1" algn="just">
              <a:lnSpc>
                <a:spcPct val="150000"/>
              </a:lnSpc>
              <a:buFont typeface="Arial" pitchFamily="34" charset="0"/>
              <a:buChar char="•"/>
            </a:pPr>
            <a:r>
              <a:rPr lang="en-US" sz="1800" dirty="0" smtClean="0"/>
              <a:t> Each relational algebra operation can be evaluated using one of several</a:t>
            </a:r>
          </a:p>
          <a:p>
            <a:pPr algn="just">
              <a:lnSpc>
                <a:spcPct val="150000"/>
              </a:lnSpc>
              <a:buNone/>
            </a:pPr>
            <a:r>
              <a:rPr lang="en-US" sz="1800" dirty="0" smtClean="0"/>
              <a:t>              different algorithms</a:t>
            </a:r>
          </a:p>
          <a:p>
            <a:pPr lvl="1" algn="just">
              <a:lnSpc>
                <a:spcPct val="150000"/>
              </a:lnSpc>
              <a:buFont typeface="Arial" pitchFamily="34" charset="0"/>
              <a:buChar char="•"/>
            </a:pPr>
            <a:r>
              <a:rPr lang="en-US" sz="1800" dirty="0" smtClean="0"/>
              <a:t>Correspondingly, a relational-algebra expression can be evaluated in</a:t>
            </a:r>
          </a:p>
          <a:p>
            <a:pPr algn="just">
              <a:lnSpc>
                <a:spcPct val="150000"/>
              </a:lnSpc>
              <a:buNone/>
            </a:pPr>
            <a:r>
              <a:rPr lang="en-US" sz="1800" dirty="0" smtClean="0"/>
              <a:t>             many ways.</a:t>
            </a:r>
          </a:p>
          <a:p>
            <a:pPr lvl="1" algn="just">
              <a:lnSpc>
                <a:spcPct val="150000"/>
              </a:lnSpc>
              <a:buFont typeface="Arial" pitchFamily="34" charset="0"/>
              <a:buChar char="•"/>
            </a:pPr>
            <a:r>
              <a:rPr lang="en-US" sz="1800" dirty="0" smtClean="0"/>
              <a:t>Annotated expression specifying detailed evaluation strategy is called an</a:t>
            </a:r>
          </a:p>
          <a:p>
            <a:pPr algn="just">
              <a:lnSpc>
                <a:spcPct val="150000"/>
              </a:lnSpc>
              <a:buNone/>
            </a:pPr>
            <a:r>
              <a:rPr lang="en-US" sz="1800" dirty="0" smtClean="0"/>
              <a:t>              evaluation-plan.</a:t>
            </a:r>
          </a:p>
          <a:p>
            <a:pPr algn="just">
              <a:lnSpc>
                <a:spcPct val="150000"/>
              </a:lnSpc>
              <a:buNone/>
            </a:pPr>
            <a:r>
              <a:rPr lang="en-US" sz="1800" dirty="0" smtClean="0"/>
              <a:t> </a:t>
            </a:r>
            <a:r>
              <a:rPr lang="en-US" sz="1800" b="1" dirty="0" smtClean="0"/>
              <a:t>E.g.,   </a:t>
            </a:r>
            <a:r>
              <a:rPr lang="en-US" sz="1800" dirty="0" smtClean="0"/>
              <a:t> can use an index on balance to find accounts with balance &lt; 2500, or can perform      </a:t>
            </a:r>
          </a:p>
          <a:p>
            <a:pPr algn="just">
              <a:lnSpc>
                <a:spcPct val="150000"/>
              </a:lnSpc>
              <a:buNone/>
            </a:pPr>
            <a:r>
              <a:rPr lang="en-US" sz="1800" dirty="0" smtClean="0"/>
              <a:t>           complete relation scan and discard accounts with balance &gt;= 2500.</a:t>
            </a:r>
          </a:p>
          <a:p>
            <a:pPr algn="just">
              <a:lnSpc>
                <a:spcPct val="150000"/>
              </a:lnSpc>
              <a:buNone/>
            </a:pPr>
            <a:endParaRPr lang="en-US" sz="1800" dirty="0" smtClean="0"/>
          </a:p>
          <a:p>
            <a:pPr>
              <a:lnSpc>
                <a:spcPct val="150000"/>
              </a:lnSpc>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 calcmode="lin" valueType="num">
                                      <p:cBhvr additive="base">
                                        <p:cTn id="83"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 calcmode="lin" valueType="num">
                                      <p:cBhvr additive="base">
                                        <p:cTn id="89"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a:bodyPr>
          <a:lstStyle/>
          <a:p>
            <a:pPr>
              <a:buNone/>
            </a:pPr>
            <a:r>
              <a:rPr lang="en-IN" sz="2200" b="1" dirty="0" smtClean="0"/>
              <a:t>Fragmentation:</a:t>
            </a:r>
          </a:p>
          <a:p>
            <a:pPr>
              <a:buNone/>
            </a:pPr>
            <a:r>
              <a:rPr lang="en-IN" sz="2100" b="1" dirty="0" smtClean="0"/>
              <a:t>Distribution Design Issues</a:t>
            </a:r>
          </a:p>
          <a:p>
            <a:r>
              <a:rPr lang="en-IN" sz="2100" dirty="0" smtClean="0"/>
              <a:t> </a:t>
            </a:r>
            <a:r>
              <a:rPr lang="en-IN" sz="1900" dirty="0" smtClean="0"/>
              <a:t>Why fragment at all?</a:t>
            </a:r>
          </a:p>
          <a:p>
            <a:r>
              <a:rPr lang="en-IN" sz="1900" dirty="0" smtClean="0"/>
              <a:t> How to fragment?</a:t>
            </a:r>
          </a:p>
          <a:p>
            <a:r>
              <a:rPr lang="en-IN" sz="1900" dirty="0" smtClean="0"/>
              <a:t> How much to fragment?</a:t>
            </a:r>
          </a:p>
          <a:p>
            <a:r>
              <a:rPr lang="en-IN" sz="1900" dirty="0" smtClean="0"/>
              <a:t> How to test correctness?</a:t>
            </a:r>
          </a:p>
          <a:p>
            <a:r>
              <a:rPr lang="en-IN" sz="1900" dirty="0" smtClean="0"/>
              <a:t> How to allocate?</a:t>
            </a:r>
          </a:p>
          <a:p>
            <a:r>
              <a:rPr lang="en-IN" sz="1900" dirty="0" smtClean="0"/>
              <a:t> Information requirements?</a:t>
            </a:r>
          </a:p>
          <a:p>
            <a:r>
              <a:rPr lang="en-IN" sz="1900" dirty="0" smtClean="0"/>
              <a:t> Can't we just distribute relations?</a:t>
            </a:r>
          </a:p>
          <a:p>
            <a:r>
              <a:rPr lang="en-IN" sz="1900" dirty="0" smtClean="0"/>
              <a:t> What is a reasonable unit of distribution?</a:t>
            </a:r>
          </a:p>
          <a:p>
            <a:pPr>
              <a:buNone/>
            </a:pPr>
            <a:r>
              <a:rPr lang="en-IN" sz="2400" b="1" dirty="0" smtClean="0"/>
              <a:t>Relation</a:t>
            </a:r>
          </a:p>
          <a:p>
            <a:r>
              <a:rPr lang="en-IN" sz="2100" dirty="0" smtClean="0"/>
              <a:t> views are subsets of relations  locality.</a:t>
            </a:r>
          </a:p>
          <a:p>
            <a:r>
              <a:rPr lang="en-IN" sz="2100" dirty="0" smtClean="0"/>
              <a:t> extra communication.</a:t>
            </a:r>
          </a:p>
          <a:p>
            <a:pPr>
              <a:buNone/>
            </a:pPr>
            <a:r>
              <a:rPr lang="en-IN" sz="2400" b="1" dirty="0" smtClean="0"/>
              <a:t>Fragments of relations (sub-relations)</a:t>
            </a:r>
          </a:p>
          <a:p>
            <a:r>
              <a:rPr lang="en-IN" sz="2100" dirty="0" smtClean="0"/>
              <a:t> concurrent execution of a number of transactions that access different portions of a relation.</a:t>
            </a:r>
          </a:p>
          <a:p>
            <a:r>
              <a:rPr lang="en-IN" sz="2100" dirty="0" smtClean="0"/>
              <a:t> views that cannot be defined on a single fragment will require extra processing.</a:t>
            </a:r>
          </a:p>
          <a:p>
            <a:r>
              <a:rPr lang="en-IN" sz="2100" dirty="0" smtClean="0"/>
              <a:t> semantic data control (especially integrity enforcement) more difficult.</a:t>
            </a:r>
            <a:endParaRPr lang="en-IN" sz="21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858000"/>
          </a:xfrm>
        </p:spPr>
        <p:txBody>
          <a:bodyPr>
            <a:noAutofit/>
          </a:bodyPr>
          <a:lstStyle/>
          <a:p>
            <a:pPr>
              <a:lnSpc>
                <a:spcPct val="160000"/>
              </a:lnSpc>
              <a:buNone/>
            </a:pPr>
            <a:r>
              <a:rPr lang="en-IN" sz="1800" b="1" dirty="0" smtClean="0"/>
              <a:t>Why fragment?</a:t>
            </a:r>
          </a:p>
          <a:p>
            <a:pPr>
              <a:lnSpc>
                <a:spcPct val="160000"/>
              </a:lnSpc>
              <a:buNone/>
            </a:pPr>
            <a:r>
              <a:rPr lang="en-IN" sz="1800" b="1" dirty="0" smtClean="0"/>
              <a:t>Usage:</a:t>
            </a:r>
            <a:r>
              <a:rPr lang="en-IN" sz="1800" dirty="0" smtClean="0"/>
              <a:t>- Apps work with views rather than entire relations.</a:t>
            </a:r>
          </a:p>
          <a:p>
            <a:pPr>
              <a:lnSpc>
                <a:spcPct val="160000"/>
              </a:lnSpc>
              <a:buNone/>
            </a:pPr>
            <a:r>
              <a:rPr lang="en-IN" sz="1800" b="1" dirty="0" smtClean="0"/>
              <a:t>Efficiency:</a:t>
            </a:r>
            <a:r>
              <a:rPr lang="en-IN" sz="1800" dirty="0" smtClean="0"/>
              <a:t> Data stored close to where most frequently used.</a:t>
            </a:r>
          </a:p>
          <a:p>
            <a:pPr>
              <a:lnSpc>
                <a:spcPct val="160000"/>
              </a:lnSpc>
              <a:buNone/>
            </a:pPr>
            <a:r>
              <a:rPr lang="en-IN" sz="1800" dirty="0" smtClean="0"/>
              <a:t>	            - Data not needed by local applications is not stored.</a:t>
            </a:r>
          </a:p>
          <a:p>
            <a:pPr>
              <a:lnSpc>
                <a:spcPct val="160000"/>
              </a:lnSpc>
              <a:buNone/>
            </a:pPr>
            <a:r>
              <a:rPr lang="en-IN" sz="1800" b="1" dirty="0" smtClean="0"/>
              <a:t>Security:</a:t>
            </a:r>
            <a:r>
              <a:rPr lang="en-IN" sz="1800" dirty="0" smtClean="0"/>
              <a:t>	- And so not available to unauthorized users.</a:t>
            </a:r>
          </a:p>
          <a:p>
            <a:pPr>
              <a:lnSpc>
                <a:spcPct val="160000"/>
              </a:lnSpc>
              <a:buNone/>
            </a:pPr>
            <a:r>
              <a:rPr lang="en-IN" sz="1800" b="1" dirty="0" smtClean="0"/>
              <a:t>Parallelism:</a:t>
            </a:r>
            <a:r>
              <a:rPr lang="en-IN" sz="1800" dirty="0" smtClean="0"/>
              <a:t>    With fragments as unit of distribution, T can be divided into several   </a:t>
            </a:r>
          </a:p>
          <a:p>
            <a:pPr>
              <a:lnSpc>
                <a:spcPct val="160000"/>
              </a:lnSpc>
              <a:buNone/>
            </a:pPr>
            <a:r>
              <a:rPr lang="en-IN" sz="1800" dirty="0" smtClean="0"/>
              <a:t>                            subqueries that operate on fragments.</a:t>
            </a:r>
            <a:r>
              <a:rPr lang="en-IN" sz="1800" b="1" dirty="0" smtClean="0"/>
              <a:t> </a:t>
            </a:r>
          </a:p>
          <a:p>
            <a:pPr>
              <a:lnSpc>
                <a:spcPct val="160000"/>
              </a:lnSpc>
              <a:buNone/>
            </a:pPr>
            <a:r>
              <a:rPr lang="en-IN" sz="1800" b="1" dirty="0" smtClean="0"/>
              <a:t>Disadvantages: </a:t>
            </a:r>
            <a:r>
              <a:rPr lang="en-IN" sz="1800" dirty="0" smtClean="0"/>
              <a:t>Performance &amp; Integrity.</a:t>
            </a:r>
          </a:p>
          <a:p>
            <a:pPr>
              <a:lnSpc>
                <a:spcPct val="160000"/>
              </a:lnSpc>
              <a:buNone/>
            </a:pPr>
            <a:r>
              <a:rPr lang="en-IN" sz="1800" b="1" dirty="0" smtClean="0"/>
              <a:t>Types of Fragmentation: </a:t>
            </a:r>
            <a:r>
              <a:rPr lang="en-IN" sz="1800" dirty="0" smtClean="0"/>
              <a:t>Four types of fragmentation:</a:t>
            </a:r>
          </a:p>
          <a:p>
            <a:pPr>
              <a:lnSpc>
                <a:spcPct val="160000"/>
              </a:lnSpc>
              <a:buNone/>
            </a:pPr>
            <a:r>
              <a:rPr lang="en-IN" sz="1800" dirty="0" smtClean="0"/>
              <a:t>	– Horizontal,</a:t>
            </a:r>
          </a:p>
          <a:p>
            <a:pPr>
              <a:lnSpc>
                <a:spcPct val="160000"/>
              </a:lnSpc>
              <a:buNone/>
            </a:pPr>
            <a:r>
              <a:rPr lang="en-IN" sz="1800" dirty="0" smtClean="0"/>
              <a:t>	– Vertical,</a:t>
            </a:r>
          </a:p>
          <a:p>
            <a:pPr>
              <a:lnSpc>
                <a:spcPct val="160000"/>
              </a:lnSpc>
              <a:buNone/>
            </a:pPr>
            <a:r>
              <a:rPr lang="en-IN" sz="1800" dirty="0" smtClean="0"/>
              <a:t>	– Mixed,</a:t>
            </a:r>
          </a:p>
          <a:p>
            <a:pPr>
              <a:lnSpc>
                <a:spcPct val="160000"/>
              </a:lnSpc>
              <a:buNone/>
            </a:pPr>
            <a:r>
              <a:rPr lang="en-IN" sz="1800" dirty="0" smtClean="0"/>
              <a:t>	– Derived.</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IN" sz="2200" b="1" dirty="0" smtClean="0"/>
              <a:t>Horizontal Fragmentation:</a:t>
            </a:r>
          </a:p>
          <a:p>
            <a:pPr>
              <a:buNone/>
            </a:pPr>
            <a:endParaRPr lang="en-IN" sz="2200" b="1" dirty="0" smtClean="0"/>
          </a:p>
          <a:p>
            <a:pPr>
              <a:buNone/>
            </a:pPr>
            <a:endParaRPr lang="en-IN" sz="2200" b="1" dirty="0" smtClean="0"/>
          </a:p>
          <a:p>
            <a:pPr>
              <a:buNone/>
            </a:pPr>
            <a:endParaRPr lang="en-IN" sz="2200" b="1" dirty="0" smtClean="0"/>
          </a:p>
          <a:p>
            <a:pPr lvl="1"/>
            <a:r>
              <a:rPr lang="en-IN" sz="1400" dirty="0" smtClean="0"/>
              <a:t>   </a:t>
            </a:r>
            <a:r>
              <a:rPr lang="en-IN" sz="1800" dirty="0" smtClean="0"/>
              <a:t>Splitting the database by rows.</a:t>
            </a:r>
          </a:p>
          <a:p>
            <a:pPr lvl="1"/>
            <a:r>
              <a:rPr lang="en-IN" sz="1800" dirty="0" smtClean="0"/>
              <a:t>   e.g. A-J in site 1, K-S in site 2 and T-Z in site 3.</a:t>
            </a:r>
          </a:p>
          <a:p>
            <a:pPr lvl="1"/>
            <a:r>
              <a:rPr lang="en-IN" sz="1800" dirty="0" smtClean="0"/>
              <a:t>   Primary Horizontal Fragmentation (PHF).</a:t>
            </a:r>
          </a:p>
          <a:p>
            <a:pPr lvl="1"/>
            <a:r>
              <a:rPr lang="en-IN" sz="1800" dirty="0" smtClean="0"/>
              <a:t>   Derived Horizontal Fragmentation (DHF).</a:t>
            </a:r>
            <a:endParaRPr lang="en-IN" sz="2200" b="1" dirty="0" smtClean="0"/>
          </a:p>
          <a:p>
            <a:pPr>
              <a:buNone/>
            </a:pPr>
            <a:r>
              <a:rPr lang="en-IN" sz="2200" b="1" dirty="0" smtClean="0"/>
              <a:t>Vertical Fragmentation:</a:t>
            </a:r>
          </a:p>
          <a:p>
            <a:pPr>
              <a:buNone/>
            </a:pPr>
            <a:endParaRPr lang="en-IN" sz="2200" b="1" dirty="0" smtClean="0"/>
          </a:p>
          <a:p>
            <a:pPr>
              <a:buNone/>
            </a:pPr>
            <a:endParaRPr lang="en-IN" sz="2200" b="1" dirty="0" smtClean="0"/>
          </a:p>
          <a:p>
            <a:pPr>
              <a:buNone/>
            </a:pPr>
            <a:endParaRPr lang="en-IN" sz="2200" b="1" dirty="0" smtClean="0"/>
          </a:p>
          <a:p>
            <a:pPr lvl="1"/>
            <a:r>
              <a:rPr lang="en-IN" sz="1800" dirty="0" smtClean="0"/>
              <a:t>Splitting database by columns/fields.</a:t>
            </a:r>
          </a:p>
          <a:p>
            <a:pPr lvl="1"/>
            <a:r>
              <a:rPr lang="en-IN" sz="1800" dirty="0" smtClean="0"/>
              <a:t> e.g. columns/fields 1-3 in site A, 4-6 in site B.</a:t>
            </a:r>
          </a:p>
          <a:p>
            <a:pPr lvl="1"/>
            <a:r>
              <a:rPr lang="en-IN" sz="1800" dirty="0" smtClean="0"/>
              <a:t>Take the primary key to all sites.</a:t>
            </a:r>
            <a:endParaRPr lang="en-IN" sz="1800" b="1" dirty="0" smtClean="0"/>
          </a:p>
          <a:p>
            <a:pPr>
              <a:buNone/>
            </a:pPr>
            <a:endParaRPr lang="en-IN" sz="2200" b="1" dirty="0" smtClean="0"/>
          </a:p>
          <a:p>
            <a:pPr>
              <a:buNone/>
            </a:pPr>
            <a:endParaRPr lang="en-IN" sz="2200" b="1" dirty="0" smtClean="0"/>
          </a:p>
          <a:p>
            <a:pPr>
              <a:buNone/>
            </a:pPr>
            <a:endParaRPr lang="en-IN" sz="2200" b="1" dirty="0" smtClean="0"/>
          </a:p>
          <a:p>
            <a:pPr>
              <a:buNone/>
            </a:pPr>
            <a:endParaRPr lang="en-IN" sz="2200" b="1" dirty="0" smtClean="0"/>
          </a:p>
          <a:p>
            <a:pPr>
              <a:buNone/>
            </a:pPr>
            <a:endParaRPr lang="en-IN" sz="2200" b="1" dirty="0" smtClean="0"/>
          </a:p>
          <a:p>
            <a:pPr>
              <a:buNone/>
            </a:pPr>
            <a:endParaRPr lang="en-IN" sz="2200" b="1" dirty="0" smtClean="0"/>
          </a:p>
          <a:p>
            <a:pPr>
              <a:buNone/>
            </a:pPr>
            <a:endParaRPr lang="en-IN" sz="2200" b="1" dirty="0" smtClean="0"/>
          </a:p>
          <a:p>
            <a:pPr>
              <a:buNone/>
            </a:pPr>
            <a:endParaRPr lang="en-IN" dirty="0" smtClean="0"/>
          </a:p>
        </p:txBody>
      </p:sp>
      <p:pic>
        <p:nvPicPr>
          <p:cNvPr id="1029" name="Picture 5"/>
          <p:cNvPicPr>
            <a:picLocks noChangeAspect="1" noChangeArrowheads="1"/>
          </p:cNvPicPr>
          <p:nvPr/>
        </p:nvPicPr>
        <p:blipFill>
          <a:blip r:embed="rId2" cstate="print"/>
          <a:srcRect/>
          <a:stretch>
            <a:fillRect/>
          </a:stretch>
        </p:blipFill>
        <p:spPr bwMode="auto">
          <a:xfrm>
            <a:off x="1219200" y="762000"/>
            <a:ext cx="6781800" cy="1152525"/>
          </a:xfrm>
          <a:prstGeom prst="rect">
            <a:avLst/>
          </a:prstGeom>
          <a:noFill/>
          <a:ln w="9525">
            <a:noFill/>
            <a:miter lim="800000"/>
            <a:headEnd/>
            <a:tailEnd/>
          </a:ln>
          <a:effectLst/>
        </p:spPr>
      </p:pic>
      <p:pic>
        <p:nvPicPr>
          <p:cNvPr id="1035" name="Picture 11"/>
          <p:cNvPicPr>
            <a:picLocks noChangeAspect="1" noChangeArrowheads="1"/>
          </p:cNvPicPr>
          <p:nvPr/>
        </p:nvPicPr>
        <p:blipFill>
          <a:blip r:embed="rId3" cstate="print"/>
          <a:srcRect/>
          <a:stretch>
            <a:fillRect/>
          </a:stretch>
        </p:blipFill>
        <p:spPr bwMode="auto">
          <a:xfrm>
            <a:off x="1447800" y="3733800"/>
            <a:ext cx="6705600" cy="106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0-#ppt_w/2"/>
                                          </p:val>
                                        </p:tav>
                                        <p:tav tm="100000">
                                          <p:val>
                                            <p:strVal val="#ppt_x"/>
                                          </p:val>
                                        </p:tav>
                                      </p:tavLst>
                                    </p:anim>
                                    <p:anim calcmode="lin" valueType="num">
                                      <p:cBhvr additive="base">
                                        <p:cTn id="14"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35"/>
                                        </p:tgtEl>
                                        <p:attrNameLst>
                                          <p:attrName>style.visibility</p:attrName>
                                        </p:attrNameLst>
                                      </p:cBhvr>
                                      <p:to>
                                        <p:strVal val="visible"/>
                                      </p:to>
                                    </p:set>
                                    <p:anim calcmode="lin" valueType="num">
                                      <p:cBhvr additive="base">
                                        <p:cTn id="49" dur="500" fill="hold"/>
                                        <p:tgtEl>
                                          <p:spTgt spid="1035"/>
                                        </p:tgtEl>
                                        <p:attrNameLst>
                                          <p:attrName>ppt_x</p:attrName>
                                        </p:attrNameLst>
                                      </p:cBhvr>
                                      <p:tavLst>
                                        <p:tav tm="0">
                                          <p:val>
                                            <p:strVal val="0-#ppt_w/2"/>
                                          </p:val>
                                        </p:tav>
                                        <p:tav tm="100000">
                                          <p:val>
                                            <p:strVal val="#ppt_x"/>
                                          </p:val>
                                        </p:tav>
                                      </p:tavLst>
                                    </p:anim>
                                    <p:anim calcmode="lin" valueType="num">
                                      <p:cBhvr additive="base">
                                        <p:cTn id="50" dur="500" fill="hold"/>
                                        <p:tgtEl>
                                          <p:spTgt spid="103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ppt_y"/>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52400" y="152400"/>
            <a:ext cx="8991600" cy="6477000"/>
          </a:xfrm>
        </p:spPr>
        <p:txBody>
          <a:bodyPr>
            <a:normAutofit/>
          </a:bodyPr>
          <a:lstStyle/>
          <a:p>
            <a:pPr>
              <a:buNone/>
            </a:pPr>
            <a:r>
              <a:rPr lang="en-IN" sz="2200" b="1" dirty="0" smtClean="0"/>
              <a:t>Mixed Fragmentation:</a:t>
            </a:r>
          </a:p>
          <a:p>
            <a:pPr>
              <a:buNone/>
            </a:pPr>
            <a:r>
              <a:rPr lang="en-IN" sz="1800" dirty="0" smtClean="0"/>
              <a:t>	a)Vertical fragments, horizontally fragmented.</a:t>
            </a:r>
          </a:p>
          <a:p>
            <a:pPr>
              <a:buNone/>
            </a:pPr>
            <a:r>
              <a:rPr lang="en-IN" sz="1800" dirty="0" smtClean="0"/>
              <a:t>       b)Horizontal fragments, vertically fragmented.</a:t>
            </a:r>
          </a:p>
          <a:p>
            <a:pPr>
              <a:buNone/>
            </a:pPr>
            <a:endParaRPr lang="en-IN" sz="1800" dirty="0" smtClean="0"/>
          </a:p>
          <a:p>
            <a:pPr>
              <a:buNone/>
            </a:pPr>
            <a:endParaRPr lang="en-IN" sz="1800" dirty="0" smtClean="0"/>
          </a:p>
          <a:p>
            <a:pPr>
              <a:buNone/>
            </a:pPr>
            <a:endParaRPr lang="en-IN" sz="1800" dirty="0" smtClean="0"/>
          </a:p>
          <a:p>
            <a:pPr>
              <a:buNone/>
            </a:pPr>
            <a:endParaRPr lang="en-IN" sz="1800" dirty="0" smtClean="0"/>
          </a:p>
          <a:p>
            <a:pPr>
              <a:buNone/>
            </a:pPr>
            <a:endParaRPr lang="en-IN" sz="1800" dirty="0" smtClean="0"/>
          </a:p>
          <a:p>
            <a:pPr lvl="1"/>
            <a:r>
              <a:rPr lang="en-IN" sz="1800" dirty="0" smtClean="0"/>
              <a:t>Horizontal fragment that is vertically fragmented, or a vertical fragment that is horizontally fragmented.</a:t>
            </a:r>
          </a:p>
          <a:p>
            <a:pPr lvl="1"/>
            <a:r>
              <a:rPr lang="en-IN" sz="1800" dirty="0" smtClean="0"/>
              <a:t>Defined using Selection and Projection operations.</a:t>
            </a:r>
          </a:p>
          <a:p>
            <a:pPr>
              <a:buNone/>
            </a:pPr>
            <a:r>
              <a:rPr lang="en-IN" sz="2200" b="1" dirty="0" smtClean="0"/>
              <a:t>Horizontal  </a:t>
            </a:r>
            <a:r>
              <a:rPr lang="en-IN" sz="1800" b="1" dirty="0" smtClean="0"/>
              <a:t>fragmentation:  Consists of a subset of the tuples of a relation:</a:t>
            </a:r>
          </a:p>
          <a:p>
            <a:pPr lvl="1"/>
            <a:r>
              <a:rPr lang="en-IN" sz="1800" dirty="0" smtClean="0"/>
              <a:t>Defined using Selection operation.</a:t>
            </a:r>
          </a:p>
          <a:p>
            <a:pPr lvl="1"/>
            <a:r>
              <a:rPr lang="en-IN" sz="1800" dirty="0" smtClean="0"/>
              <a:t>Determined by looking at predicates used by Ts.</a:t>
            </a:r>
          </a:p>
          <a:p>
            <a:pPr lvl="1"/>
            <a:r>
              <a:rPr lang="en-IN" sz="1800" dirty="0" smtClean="0"/>
              <a:t>Involves finding set of minimal (complete and relevant) predicates.</a:t>
            </a:r>
          </a:p>
          <a:p>
            <a:pPr lvl="1"/>
            <a:r>
              <a:rPr lang="en-IN" sz="1800" dirty="0" smtClean="0"/>
              <a:t>Set of predicates is complete, if, any two tuples in same fragment are</a:t>
            </a:r>
          </a:p>
          <a:p>
            <a:pPr>
              <a:buNone/>
            </a:pPr>
            <a:r>
              <a:rPr lang="en-IN" sz="1800" dirty="0" smtClean="0"/>
              <a:t>               referenced with same probability by any application.</a:t>
            </a:r>
          </a:p>
          <a:p>
            <a:pPr lvl="1"/>
            <a:r>
              <a:rPr lang="en-IN" sz="1800" dirty="0" smtClean="0"/>
              <a:t> Predicate is relevant if there is at least one application that accesses</a:t>
            </a:r>
          </a:p>
          <a:p>
            <a:pPr>
              <a:buNone/>
            </a:pPr>
            <a:r>
              <a:rPr lang="en-IN" sz="1800" dirty="0" smtClean="0"/>
              <a:t>                fragments differently.</a:t>
            </a:r>
          </a:p>
          <a:p>
            <a:pPr>
              <a:buNone/>
            </a:pPr>
            <a:endParaRPr lang="en-IN" sz="2100" dirty="0"/>
          </a:p>
        </p:txBody>
      </p:sp>
      <p:pic>
        <p:nvPicPr>
          <p:cNvPr id="2057" name="Picture 9"/>
          <p:cNvPicPr>
            <a:picLocks noChangeAspect="1" noChangeArrowheads="1"/>
          </p:cNvPicPr>
          <p:nvPr/>
        </p:nvPicPr>
        <p:blipFill>
          <a:blip r:embed="rId2" cstate="print"/>
          <a:srcRect/>
          <a:stretch>
            <a:fillRect/>
          </a:stretch>
        </p:blipFill>
        <p:spPr bwMode="auto">
          <a:xfrm>
            <a:off x="1371600" y="1219200"/>
            <a:ext cx="6324600" cy="1371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57"/>
                                        </p:tgtEl>
                                        <p:attrNameLst>
                                          <p:attrName>style.visibility</p:attrName>
                                        </p:attrNameLst>
                                      </p:cBhvr>
                                      <p:to>
                                        <p:strVal val="visible"/>
                                      </p:to>
                                    </p:set>
                                    <p:anim calcmode="lin" valueType="num">
                                      <p:cBhvr additive="base">
                                        <p:cTn id="25" dur="500" fill="hold"/>
                                        <p:tgtEl>
                                          <p:spTgt spid="2057"/>
                                        </p:tgtEl>
                                        <p:attrNameLst>
                                          <p:attrName>ppt_x</p:attrName>
                                        </p:attrNameLst>
                                      </p:cBhvr>
                                      <p:tavLst>
                                        <p:tav tm="0">
                                          <p:val>
                                            <p:strVal val="0-#ppt_w/2"/>
                                          </p:val>
                                        </p:tav>
                                        <p:tav tm="100000">
                                          <p:val>
                                            <p:strVal val="#ppt_x"/>
                                          </p:val>
                                        </p:tav>
                                      </p:tavLst>
                                    </p:anim>
                                    <p:anim calcmode="lin" valueType="num">
                                      <p:cBhvr additive="base">
                                        <p:cTn id="26" dur="500" fill="hold"/>
                                        <p:tgtEl>
                                          <p:spTgt spid="205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anim calcmode="lin" valueType="num">
                                      <p:cBhvr additive="base">
                                        <p:cTn id="49" dur="500" fill="hold"/>
                                        <p:tgtEl>
                                          <p:spTgt spid="9">
                                            <p:txEl>
                                              <p:pRg st="11" end="1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12" end="12"/>
                                            </p:txEl>
                                          </p:spTgt>
                                        </p:tgtEl>
                                        <p:attrNameLst>
                                          <p:attrName>style.visibility</p:attrName>
                                        </p:attrNameLst>
                                      </p:cBhvr>
                                      <p:to>
                                        <p:strVal val="visible"/>
                                      </p:to>
                                    </p:set>
                                    <p:anim calcmode="lin" valueType="num">
                                      <p:cBhvr additive="base">
                                        <p:cTn id="55" dur="500" fill="hold"/>
                                        <p:tgtEl>
                                          <p:spTgt spid="9">
                                            <p:txEl>
                                              <p:pRg st="12" end="1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13" end="13"/>
                                            </p:txEl>
                                          </p:spTgt>
                                        </p:tgtEl>
                                        <p:attrNameLst>
                                          <p:attrName>style.visibility</p:attrName>
                                        </p:attrNameLst>
                                      </p:cBhvr>
                                      <p:to>
                                        <p:strVal val="visible"/>
                                      </p:to>
                                    </p:set>
                                    <p:anim calcmode="lin" valueType="num">
                                      <p:cBhvr additive="base">
                                        <p:cTn id="61" dur="500" fill="hold"/>
                                        <p:tgtEl>
                                          <p:spTgt spid="9">
                                            <p:txEl>
                                              <p:pRg st="13" end="1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
                                            <p:txEl>
                                              <p:pRg st="14" end="14"/>
                                            </p:txEl>
                                          </p:spTgt>
                                        </p:tgtEl>
                                        <p:attrNameLst>
                                          <p:attrName>style.visibility</p:attrName>
                                        </p:attrNameLst>
                                      </p:cBhvr>
                                      <p:to>
                                        <p:strVal val="visible"/>
                                      </p:to>
                                    </p:set>
                                    <p:anim calcmode="lin" valueType="num">
                                      <p:cBhvr additive="base">
                                        <p:cTn id="67" dur="500" fill="hold"/>
                                        <p:tgtEl>
                                          <p:spTgt spid="9">
                                            <p:txEl>
                                              <p:pRg st="14" end="1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
                                            <p:txEl>
                                              <p:pRg st="15" end="15"/>
                                            </p:txEl>
                                          </p:spTgt>
                                        </p:tgtEl>
                                        <p:attrNameLst>
                                          <p:attrName>style.visibility</p:attrName>
                                        </p:attrNameLst>
                                      </p:cBhvr>
                                      <p:to>
                                        <p:strVal val="visible"/>
                                      </p:to>
                                    </p:set>
                                    <p:anim calcmode="lin" valueType="num">
                                      <p:cBhvr additive="base">
                                        <p:cTn id="73" dur="500" fill="hold"/>
                                        <p:tgtEl>
                                          <p:spTgt spid="9">
                                            <p:txEl>
                                              <p:pRg st="15" end="1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9">
                                            <p:txEl>
                                              <p:pRg st="16" end="16"/>
                                            </p:txEl>
                                          </p:spTgt>
                                        </p:tgtEl>
                                        <p:attrNameLst>
                                          <p:attrName>style.visibility</p:attrName>
                                        </p:attrNameLst>
                                      </p:cBhvr>
                                      <p:to>
                                        <p:strVal val="visible"/>
                                      </p:to>
                                    </p:set>
                                    <p:anim calcmode="lin" valueType="num">
                                      <p:cBhvr additive="base">
                                        <p:cTn id="79" dur="500" fill="hold"/>
                                        <p:tgtEl>
                                          <p:spTgt spid="9">
                                            <p:txEl>
                                              <p:pRg st="16" end="1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9">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9">
                                            <p:txEl>
                                              <p:pRg st="17" end="17"/>
                                            </p:txEl>
                                          </p:spTgt>
                                        </p:tgtEl>
                                        <p:attrNameLst>
                                          <p:attrName>style.visibility</p:attrName>
                                        </p:attrNameLst>
                                      </p:cBhvr>
                                      <p:to>
                                        <p:strVal val="visible"/>
                                      </p:to>
                                    </p:set>
                                    <p:anim calcmode="lin" valueType="num">
                                      <p:cBhvr additive="base">
                                        <p:cTn id="85" dur="500" fill="hold"/>
                                        <p:tgtEl>
                                          <p:spTgt spid="9">
                                            <p:txEl>
                                              <p:pRg st="17" end="1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9">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610600" cy="6172200"/>
          </a:xfrm>
        </p:spPr>
        <p:txBody>
          <a:bodyPr>
            <a:normAutofit/>
          </a:bodyPr>
          <a:lstStyle/>
          <a:p>
            <a:pPr algn="ctr">
              <a:buNone/>
            </a:pPr>
            <a:r>
              <a:rPr lang="en-IN" sz="2200" b="1" dirty="0" smtClean="0"/>
              <a:t>Horizontal  fragmentation Cont….</a:t>
            </a:r>
          </a:p>
          <a:p>
            <a:pPr>
              <a:buNone/>
            </a:pPr>
            <a:r>
              <a:rPr lang="en-IN" sz="1800" b="1" dirty="0" smtClean="0"/>
              <a:t>Example: </a:t>
            </a:r>
          </a:p>
          <a:p>
            <a:pPr lvl="1"/>
            <a:r>
              <a:rPr lang="en-IN" sz="1800" dirty="0" smtClean="0"/>
              <a:t>the tuples are all used by the same application or at the same site. Given a relation R, a horizontal fragment is defined as:</a:t>
            </a:r>
          </a:p>
          <a:p>
            <a:pPr algn="ctr">
              <a:buNone/>
            </a:pPr>
            <a:r>
              <a:rPr lang="el-GR" sz="1800" b="1" dirty="0" smtClean="0"/>
              <a:t>σ</a:t>
            </a:r>
            <a:r>
              <a:rPr lang="en-IN" sz="1800" b="1" dirty="0" smtClean="0"/>
              <a:t>p(R)</a:t>
            </a:r>
          </a:p>
          <a:p>
            <a:pPr lvl="1"/>
            <a:r>
              <a:rPr lang="en-IN" sz="1800" dirty="0" smtClean="0"/>
              <a:t>where p is a predicate based on one or more attributes of the relation.</a:t>
            </a:r>
            <a:endParaRPr lang="en-IN" sz="1800" b="1" dirty="0" smtClean="0"/>
          </a:p>
          <a:p>
            <a:pPr lvl="1"/>
            <a:r>
              <a:rPr lang="en-IN" sz="1800" dirty="0" smtClean="0"/>
              <a:t>Assuming that there are only two property types, Flat and House, the horizontal fragmentation of PropertyForRent by property type can be obtained as follows:</a:t>
            </a:r>
          </a:p>
          <a:p>
            <a:pPr lvl="1" algn="ctr"/>
            <a:r>
              <a:rPr lang="en-IN" sz="1800" b="1" dirty="0" smtClean="0"/>
              <a:t>P1: </a:t>
            </a:r>
            <a:r>
              <a:rPr lang="el-GR" sz="1800" b="1" dirty="0" smtClean="0"/>
              <a:t>σ</a:t>
            </a:r>
            <a:r>
              <a:rPr lang="en-IN" sz="1800" b="1" dirty="0" smtClean="0"/>
              <a:t> type=‘House’(PropertyForRent)</a:t>
            </a:r>
          </a:p>
          <a:p>
            <a:pPr lvl="1" algn="ctr"/>
            <a:r>
              <a:rPr lang="en-IN" sz="1800" b="1" dirty="0" smtClean="0"/>
              <a:t>P2: </a:t>
            </a:r>
            <a:r>
              <a:rPr lang="el-GR" sz="1800" b="1" dirty="0" smtClean="0"/>
              <a:t>σ</a:t>
            </a:r>
            <a:r>
              <a:rPr lang="en-IN" sz="1800" b="1" dirty="0" smtClean="0"/>
              <a:t> type=‘Flat’(PropertyForRent</a:t>
            </a:r>
            <a:r>
              <a:rPr lang="en-IN" sz="1800" dirty="0" smtClean="0"/>
              <a:t>)</a:t>
            </a:r>
          </a:p>
          <a:p>
            <a:pPr lvl="1">
              <a:buNone/>
            </a:pPr>
            <a:endParaRPr lang="en-IN" sz="1800" dirty="0"/>
          </a:p>
        </p:txBody>
      </p:sp>
      <p:pic>
        <p:nvPicPr>
          <p:cNvPr id="9" name="Picture 5"/>
          <p:cNvPicPr>
            <a:picLocks noChangeAspect="1" noChangeArrowheads="1"/>
          </p:cNvPicPr>
          <p:nvPr/>
        </p:nvPicPr>
        <p:blipFill>
          <a:blip r:embed="rId2" cstate="print"/>
          <a:srcRect/>
          <a:stretch>
            <a:fillRect/>
          </a:stretch>
        </p:blipFill>
        <p:spPr bwMode="auto">
          <a:xfrm>
            <a:off x="381000" y="3429000"/>
            <a:ext cx="8458200" cy="3276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228600"/>
            <a:ext cx="8686800" cy="6400800"/>
          </a:xfrm>
        </p:spPr>
        <p:txBody>
          <a:bodyPr>
            <a:normAutofit fontScale="92500" lnSpcReduction="2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endParaRPr lang="en-IN" sz="2100" i="1" dirty="0" smtClean="0"/>
          </a:p>
          <a:p>
            <a:endParaRPr lang="en-IN" sz="2100" i="1" dirty="0" smtClean="0"/>
          </a:p>
          <a:p>
            <a:endParaRPr lang="en-IN" sz="2100" i="1" dirty="0" smtClean="0"/>
          </a:p>
          <a:p>
            <a:pPr>
              <a:buNone/>
            </a:pPr>
            <a:r>
              <a:rPr lang="en-IN" sz="1900" b="1" dirty="0" smtClean="0"/>
              <a:t>Completeness:</a:t>
            </a:r>
          </a:p>
          <a:p>
            <a:pPr>
              <a:buNone/>
            </a:pPr>
            <a:r>
              <a:rPr lang="en-IN" sz="1900" dirty="0" smtClean="0"/>
              <a:t>              Each tuple in the relation appears in either fragment P1 or P2.</a:t>
            </a:r>
          </a:p>
          <a:p>
            <a:pPr>
              <a:buNone/>
            </a:pPr>
            <a:r>
              <a:rPr lang="en-IN" sz="1900" dirty="0" smtClean="0"/>
              <a:t> </a:t>
            </a:r>
            <a:r>
              <a:rPr lang="en-IN" sz="1900" b="1" dirty="0" smtClean="0"/>
              <a:t>Reconstruction:</a:t>
            </a:r>
          </a:p>
          <a:p>
            <a:pPr lvl="1"/>
            <a:r>
              <a:rPr lang="en-IN" sz="1900" dirty="0" smtClean="0"/>
              <a:t> The PropertyForRent relation can be reconstructed from the fragments using the Union operation, thus:</a:t>
            </a:r>
          </a:p>
          <a:p>
            <a:pPr lvl="1"/>
            <a:r>
              <a:rPr lang="en-IN" sz="1900" dirty="0" smtClean="0"/>
              <a:t>P1 ∪ P2 = PropertyForRent</a:t>
            </a:r>
          </a:p>
          <a:p>
            <a:pPr>
              <a:buNone/>
            </a:pPr>
            <a:r>
              <a:rPr lang="en-IN" sz="1900" b="1" dirty="0" smtClean="0"/>
              <a:t> Disjointness:</a:t>
            </a:r>
          </a:p>
          <a:p>
            <a:pPr>
              <a:buNone/>
            </a:pPr>
            <a:r>
              <a:rPr lang="en-IN" sz="1900" dirty="0" smtClean="0"/>
              <a:t>              The fragments are disjoint; there can be no property type that is both ‘House’ and </a:t>
            </a:r>
          </a:p>
          <a:p>
            <a:pPr>
              <a:buNone/>
            </a:pPr>
            <a:r>
              <a:rPr lang="en-IN" sz="1900" dirty="0" smtClean="0"/>
              <a:t>               ‘Flat’.</a:t>
            </a:r>
          </a:p>
          <a:p>
            <a:pPr>
              <a:buNone/>
            </a:pPr>
            <a:endParaRPr lang="en-IN" sz="1900" dirty="0"/>
          </a:p>
        </p:txBody>
      </p:sp>
      <p:pic>
        <p:nvPicPr>
          <p:cNvPr id="6" name="Picture 2"/>
          <p:cNvPicPr>
            <a:picLocks noChangeAspect="1" noChangeArrowheads="1"/>
          </p:cNvPicPr>
          <p:nvPr/>
        </p:nvPicPr>
        <p:blipFill>
          <a:blip r:embed="rId2" cstate="print"/>
          <a:srcRect/>
          <a:stretch>
            <a:fillRect/>
          </a:stretch>
        </p:blipFill>
        <p:spPr bwMode="auto">
          <a:xfrm>
            <a:off x="228600" y="0"/>
            <a:ext cx="8686800"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 calcmode="lin" valueType="num">
                                      <p:cBhvr additive="base">
                                        <p:cTn id="13"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 calcmode="lin" valueType="num">
                                      <p:cBhvr additive="base">
                                        <p:cTn id="19"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anim calcmode="lin" valueType="num">
                                      <p:cBhvr additive="base">
                                        <p:cTn id="25"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 calcmode="lin" valueType="num">
                                      <p:cBhvr additive="base">
                                        <p:cTn id="31" dur="500" fill="hold"/>
                                        <p:tgtEl>
                                          <p:spTgt spid="5">
                                            <p:txEl>
                                              <p:pRg st="12"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 calcmode="lin" valueType="num">
                                      <p:cBhvr additive="base">
                                        <p:cTn id="37" dur="500" fill="hold"/>
                                        <p:tgtEl>
                                          <p:spTgt spid="5">
                                            <p:txEl>
                                              <p:pRg st="13" end="1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 calcmode="lin" valueType="num">
                                      <p:cBhvr additive="base">
                                        <p:cTn id="43" dur="500" fill="hold"/>
                                        <p:tgtEl>
                                          <p:spTgt spid="5">
                                            <p:txEl>
                                              <p:pRg st="14" end="1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 calcmode="lin" valueType="num">
                                      <p:cBhvr additive="base">
                                        <p:cTn id="49" dur="500" fill="hold"/>
                                        <p:tgtEl>
                                          <p:spTgt spid="5">
                                            <p:txEl>
                                              <p:pRg st="15" end="1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 calcmode="lin" valueType="num">
                                      <p:cBhvr additive="base">
                                        <p:cTn id="55" dur="500" fill="hold"/>
                                        <p:tgtEl>
                                          <p:spTgt spid="5">
                                            <p:txEl>
                                              <p:pRg st="16" end="1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610600" cy="6172200"/>
          </a:xfrm>
        </p:spPr>
        <p:txBody>
          <a:bodyPr>
            <a:noAutofit/>
          </a:bodyPr>
          <a:lstStyle/>
          <a:p>
            <a:pPr>
              <a:lnSpc>
                <a:spcPct val="150000"/>
              </a:lnSpc>
              <a:buNone/>
            </a:pPr>
            <a:r>
              <a:rPr lang="en-US" sz="2200" b="1" dirty="0" smtClean="0">
                <a:latin typeface="+mj-lt"/>
              </a:rPr>
              <a:t>What you meant by Parallel DBMS:</a:t>
            </a:r>
          </a:p>
          <a:p>
            <a:pPr>
              <a:lnSpc>
                <a:spcPct val="150000"/>
              </a:lnSpc>
              <a:buFont typeface="Arial" pitchFamily="34" charset="0"/>
              <a:buChar char="•"/>
            </a:pPr>
            <a:r>
              <a:rPr lang="en-US" sz="1800" dirty="0" smtClean="0">
                <a:latin typeface="+mj-lt"/>
              </a:rPr>
              <a:t>A DBMS running across multiple processors and disk that is designed to execute operations in parallel whenever possible in order to improve performance.</a:t>
            </a:r>
          </a:p>
          <a:p>
            <a:pPr>
              <a:lnSpc>
                <a:spcPct val="150000"/>
              </a:lnSpc>
              <a:buNone/>
            </a:pPr>
            <a:r>
              <a:rPr lang="en-US" sz="2200" b="1" dirty="0" smtClean="0">
                <a:latin typeface="+mj-lt"/>
              </a:rPr>
              <a:t>Parallel Database:</a:t>
            </a:r>
          </a:p>
          <a:p>
            <a:pPr marL="822960" lvl="1" indent="-457200" algn="just">
              <a:lnSpc>
                <a:spcPct val="150000"/>
              </a:lnSpc>
              <a:buFont typeface="Arial" pitchFamily="34" charset="0"/>
              <a:buChar char="•"/>
            </a:pPr>
            <a:r>
              <a:rPr lang="en-US" sz="1800" dirty="0" smtClean="0">
                <a:latin typeface="+mj-lt"/>
              </a:rPr>
              <a:t>A parallel database system seeks to improve performance through parallelization of various operations, such as loading data, building indexes and evaluating queries.</a:t>
            </a:r>
          </a:p>
          <a:p>
            <a:pPr marL="822960" lvl="1" indent="-457200" algn="just">
              <a:lnSpc>
                <a:spcPct val="150000"/>
              </a:lnSpc>
              <a:buFont typeface="Arial" pitchFamily="34" charset="0"/>
              <a:buChar char="•"/>
            </a:pPr>
            <a:r>
              <a:rPr lang="en-US" sz="1800" dirty="0" smtClean="0">
                <a:latin typeface="+mj-lt"/>
              </a:rPr>
              <a:t> Although data may be stored in a distributed fashion, the distribution is governed exclusively by performance considerations.</a:t>
            </a:r>
          </a:p>
          <a:p>
            <a:pPr marL="822960" lvl="1" indent="-457200" algn="just">
              <a:lnSpc>
                <a:spcPct val="150000"/>
              </a:lnSpc>
              <a:buFont typeface="Arial" pitchFamily="34" charset="0"/>
              <a:buChar char="•"/>
            </a:pPr>
            <a:r>
              <a:rPr lang="en-US" sz="1800" dirty="0" smtClean="0">
                <a:latin typeface="+mj-lt"/>
              </a:rPr>
              <a:t>Parallel databases improve processing and input/output speeds by using multiple CPUs and disks in parallel.</a:t>
            </a:r>
          </a:p>
          <a:p>
            <a:pPr marL="822960" lvl="1" indent="-457200" algn="just">
              <a:lnSpc>
                <a:spcPct val="150000"/>
              </a:lnSpc>
              <a:buFont typeface="Arial" pitchFamily="34" charset="0"/>
              <a:buChar char="•"/>
            </a:pPr>
            <a:r>
              <a:rPr lang="en-US" sz="1800" dirty="0" smtClean="0">
                <a:latin typeface="+mj-lt"/>
              </a:rPr>
              <a:t>Centralized and client–server database systems are not powerful enough to handle such applications.</a:t>
            </a:r>
          </a:p>
          <a:p>
            <a:pPr marL="822960" lvl="1" indent="-457200" algn="just">
              <a:lnSpc>
                <a:spcPct val="150000"/>
              </a:lnSpc>
              <a:buFont typeface="Arial" pitchFamily="34" charset="0"/>
              <a:buChar char="•"/>
            </a:pPr>
            <a:endParaRPr lang="en-US" sz="1800" b="1" dirty="0" smtClean="0">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pPr>
              <a:buNone/>
            </a:pPr>
            <a:r>
              <a:rPr lang="en-IN" sz="2200" b="1" dirty="0" smtClean="0"/>
              <a:t>Vertical Fragmentation:</a:t>
            </a:r>
          </a:p>
          <a:p>
            <a:r>
              <a:rPr lang="en-IN" sz="1800" dirty="0" smtClean="0"/>
              <a:t>Consists of a subset of attributes of a relation.</a:t>
            </a:r>
          </a:p>
          <a:p>
            <a:r>
              <a:rPr lang="en-IN" sz="1800" dirty="0" smtClean="0"/>
              <a:t>Defined using Projection operation of relational algebra</a:t>
            </a:r>
            <a:r>
              <a:rPr lang="en-IN" sz="1800" b="1" dirty="0" smtClean="0"/>
              <a:t>:</a:t>
            </a:r>
          </a:p>
          <a:p>
            <a:r>
              <a:rPr lang="en-IN" sz="1800" dirty="0" smtClean="0"/>
              <a:t>Given a relation </a:t>
            </a:r>
            <a:r>
              <a:rPr lang="en-IN" sz="1800" b="1" dirty="0" smtClean="0"/>
              <a:t>R,</a:t>
            </a:r>
            <a:r>
              <a:rPr lang="en-IN" sz="1800" dirty="0" smtClean="0"/>
              <a:t> a </a:t>
            </a:r>
            <a:r>
              <a:rPr lang="en-IN" sz="1800" b="1" dirty="0" smtClean="0"/>
              <a:t>vertical fragment </a:t>
            </a:r>
            <a:r>
              <a:rPr lang="en-IN" sz="1800" dirty="0" smtClean="0"/>
              <a:t>is defined as:</a:t>
            </a:r>
          </a:p>
          <a:p>
            <a:pPr>
              <a:buNone/>
            </a:pPr>
            <a:r>
              <a:rPr lang="en-IN" sz="1800" b="1" dirty="0" smtClean="0"/>
              <a:t>                   </a:t>
            </a:r>
            <a:r>
              <a:rPr lang="el-GR" sz="1800" b="1" dirty="0" smtClean="0"/>
              <a:t>Π</a:t>
            </a:r>
            <a:r>
              <a:rPr lang="en-IN" sz="1800" b="1" i="1" dirty="0" smtClean="0"/>
              <a:t>a1, . . . , an(R)</a:t>
            </a:r>
          </a:p>
          <a:p>
            <a:pPr>
              <a:buNone/>
            </a:pPr>
            <a:r>
              <a:rPr lang="en-IN" sz="1800" b="1" dirty="0" smtClean="0"/>
              <a:t>                             where </a:t>
            </a:r>
            <a:r>
              <a:rPr lang="en-IN" sz="1800" b="1" i="1" dirty="0" smtClean="0"/>
              <a:t>a1, . . . , an are attributes of the relation R.</a:t>
            </a:r>
          </a:p>
          <a:p>
            <a:pPr>
              <a:buNone/>
            </a:pPr>
            <a:endParaRPr lang="en-IN" sz="1800" b="1" i="1" dirty="0" smtClean="0"/>
          </a:p>
          <a:p>
            <a:pPr>
              <a:buNone/>
            </a:pPr>
            <a:endParaRPr lang="en-IN" sz="1800" b="1" i="1" dirty="0" smtClean="0"/>
          </a:p>
          <a:p>
            <a:endParaRPr lang="en-IN" sz="1800" dirty="0" smtClean="0"/>
          </a:p>
          <a:p>
            <a:endParaRPr lang="en-IN" sz="1800" dirty="0" smtClean="0"/>
          </a:p>
          <a:p>
            <a:endParaRPr lang="en-IN" sz="1800" dirty="0" smtClean="0"/>
          </a:p>
          <a:p>
            <a:endParaRPr lang="en-IN" sz="1800" dirty="0" smtClean="0"/>
          </a:p>
          <a:p>
            <a:r>
              <a:rPr lang="en-IN" sz="1800" dirty="0" smtClean="0"/>
              <a:t>The </a:t>
            </a:r>
            <a:r>
              <a:rPr lang="en-IN" sz="1800" b="1" dirty="0" smtClean="0"/>
              <a:t>DreamHom</a:t>
            </a:r>
            <a:r>
              <a:rPr lang="en-IN" sz="1800" dirty="0" smtClean="0"/>
              <a:t>e payroll application requires the </a:t>
            </a:r>
            <a:r>
              <a:rPr lang="en-IN" sz="1800" b="1" dirty="0" smtClean="0"/>
              <a:t>staff number staffNo </a:t>
            </a:r>
            <a:r>
              <a:rPr lang="en-IN" sz="1800" dirty="0" smtClean="0"/>
              <a:t>and the </a:t>
            </a:r>
            <a:r>
              <a:rPr lang="en-IN" sz="1800" b="1" dirty="0" smtClean="0"/>
              <a:t>position, sex, DOB</a:t>
            </a:r>
            <a:r>
              <a:rPr lang="en-IN" sz="1800" dirty="0" smtClean="0"/>
              <a:t>, and s</a:t>
            </a:r>
            <a:r>
              <a:rPr lang="en-IN" sz="1800" b="1" dirty="0" smtClean="0"/>
              <a:t>alary </a:t>
            </a:r>
            <a:r>
              <a:rPr lang="en-IN" sz="1800" dirty="0" smtClean="0"/>
              <a:t>attributes of each member of staff; </a:t>
            </a:r>
          </a:p>
          <a:p>
            <a:r>
              <a:rPr lang="en-IN" sz="1800" dirty="0" smtClean="0"/>
              <a:t>the </a:t>
            </a:r>
            <a:r>
              <a:rPr lang="en-IN" sz="1800" b="1" dirty="0" smtClean="0"/>
              <a:t>personnel department </a:t>
            </a:r>
            <a:r>
              <a:rPr lang="en-IN" sz="1800" dirty="0" smtClean="0"/>
              <a:t>requires the </a:t>
            </a:r>
            <a:r>
              <a:rPr lang="en-IN" sz="1800" b="1" dirty="0" smtClean="0"/>
              <a:t>staffNo, fName, lName, and branchNo</a:t>
            </a:r>
            <a:r>
              <a:rPr lang="en-IN" sz="1800" dirty="0" smtClean="0"/>
              <a:t> attributes.</a:t>
            </a:r>
          </a:p>
          <a:p>
            <a:pPr algn="ctr"/>
            <a:r>
              <a:rPr lang="en-IN" sz="1800" b="1" dirty="0" smtClean="0"/>
              <a:t>S1: ΠstaffNo, position, sex, DOB, salary(Staff)</a:t>
            </a:r>
          </a:p>
          <a:p>
            <a:pPr algn="ctr"/>
            <a:r>
              <a:rPr lang="en-IN" sz="1800" b="1" dirty="0" smtClean="0"/>
              <a:t>S2: ΠstaffNo, fName, lName, branchNo(Staff)</a:t>
            </a:r>
            <a:endParaRPr lang="en-IN" sz="1800" b="1" dirty="0"/>
          </a:p>
        </p:txBody>
      </p:sp>
      <p:pic>
        <p:nvPicPr>
          <p:cNvPr id="5125" name="Picture 5"/>
          <p:cNvPicPr>
            <a:picLocks noChangeAspect="1" noChangeArrowheads="1"/>
          </p:cNvPicPr>
          <p:nvPr/>
        </p:nvPicPr>
        <p:blipFill>
          <a:blip r:embed="rId2" cstate="print"/>
          <a:srcRect/>
          <a:stretch>
            <a:fillRect/>
          </a:stretch>
        </p:blipFill>
        <p:spPr bwMode="auto">
          <a:xfrm>
            <a:off x="304800" y="2438400"/>
            <a:ext cx="8458200" cy="1809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125"/>
                                        </p:tgtEl>
                                        <p:attrNameLst>
                                          <p:attrName>style.visibility</p:attrName>
                                        </p:attrNameLst>
                                      </p:cBhvr>
                                      <p:to>
                                        <p:strVal val="visible"/>
                                      </p:to>
                                    </p:set>
                                    <p:anim calcmode="lin" valueType="num">
                                      <p:cBhvr additive="base">
                                        <p:cTn id="43" dur="500" fill="hold"/>
                                        <p:tgtEl>
                                          <p:spTgt spid="5125"/>
                                        </p:tgtEl>
                                        <p:attrNameLst>
                                          <p:attrName>ppt_x</p:attrName>
                                        </p:attrNameLst>
                                      </p:cBhvr>
                                      <p:tavLst>
                                        <p:tav tm="0">
                                          <p:val>
                                            <p:strVal val="0-#ppt_w/2"/>
                                          </p:val>
                                        </p:tav>
                                        <p:tav tm="100000">
                                          <p:val>
                                            <p:strVal val="#ppt_x"/>
                                          </p:val>
                                        </p:tav>
                                      </p:tavLst>
                                    </p:anim>
                                    <p:anim calcmode="lin" valueType="num">
                                      <p:cBhvr additive="base">
                                        <p:cTn id="44"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a:bodyPr>
          <a:lstStyle/>
          <a:p>
            <a:endParaRPr lang="en-IN" sz="1800" i="1" dirty="0" smtClean="0"/>
          </a:p>
          <a:p>
            <a:endParaRPr lang="en-IN" sz="1800" i="1" dirty="0" smtClean="0"/>
          </a:p>
          <a:p>
            <a:endParaRPr lang="en-IN" sz="1800" i="1" dirty="0" smtClean="0"/>
          </a:p>
          <a:p>
            <a:endParaRPr lang="en-IN" sz="1800" i="1" dirty="0" smtClean="0"/>
          </a:p>
          <a:p>
            <a:endParaRPr lang="en-IN" sz="1800" i="1" dirty="0" smtClean="0"/>
          </a:p>
          <a:p>
            <a:endParaRPr lang="en-IN" sz="1800" i="1" dirty="0" smtClean="0"/>
          </a:p>
          <a:p>
            <a:endParaRPr lang="en-IN" sz="1800" i="1" dirty="0" smtClean="0"/>
          </a:p>
          <a:p>
            <a:endParaRPr lang="en-IN" sz="1800" i="1" dirty="0" smtClean="0"/>
          </a:p>
          <a:p>
            <a:endParaRPr lang="en-IN" sz="1800" i="1" dirty="0" smtClean="0"/>
          </a:p>
          <a:p>
            <a:endParaRPr lang="en-IN" sz="1800" i="1" dirty="0" smtClean="0"/>
          </a:p>
          <a:p>
            <a:endParaRPr lang="en-IN" sz="1800" i="1" dirty="0" smtClean="0"/>
          </a:p>
          <a:p>
            <a:pPr>
              <a:buNone/>
            </a:pPr>
            <a:r>
              <a:rPr lang="en-IN" sz="1800" b="1" dirty="0" smtClean="0"/>
              <a:t>Completeness :</a:t>
            </a:r>
            <a:r>
              <a:rPr lang="en-IN" sz="1800" dirty="0" smtClean="0"/>
              <a:t>Each attribute in the Staff relation appears in either fragment S1 or S2.</a:t>
            </a:r>
          </a:p>
          <a:p>
            <a:pPr>
              <a:buNone/>
            </a:pPr>
            <a:r>
              <a:rPr lang="en-IN" sz="1800" dirty="0" smtClean="0"/>
              <a:t> </a:t>
            </a:r>
            <a:r>
              <a:rPr lang="en-IN" sz="1800" b="1" dirty="0" smtClean="0"/>
              <a:t>Reconstruction: </a:t>
            </a:r>
            <a:r>
              <a:rPr lang="en-IN" sz="1800" dirty="0" smtClean="0"/>
              <a:t>The Staff relation can be reconstructed from the fragments using the</a:t>
            </a:r>
          </a:p>
          <a:p>
            <a:pPr>
              <a:buNone/>
            </a:pPr>
            <a:r>
              <a:rPr lang="en-IN" sz="1800" dirty="0" smtClean="0"/>
              <a:t>                                Natural join operation, thus:</a:t>
            </a:r>
          </a:p>
          <a:p>
            <a:pPr>
              <a:buNone/>
            </a:pPr>
            <a:endParaRPr lang="en-IN" sz="1800" dirty="0" smtClean="0"/>
          </a:p>
          <a:p>
            <a:pPr>
              <a:buNone/>
            </a:pPr>
            <a:r>
              <a:rPr lang="en-IN" sz="1800" dirty="0" smtClean="0"/>
              <a:t> </a:t>
            </a:r>
            <a:r>
              <a:rPr lang="en-IN" sz="1800" b="1" dirty="0" smtClean="0"/>
              <a:t>Disjointness : </a:t>
            </a:r>
            <a:r>
              <a:rPr lang="en-IN" sz="1800" dirty="0" smtClean="0"/>
              <a:t>The fragments are disjoint except for the primary key, which is necessary</a:t>
            </a:r>
          </a:p>
          <a:p>
            <a:pPr>
              <a:buNone/>
            </a:pPr>
            <a:r>
              <a:rPr lang="en-IN" sz="1800" dirty="0" smtClean="0"/>
              <a:t>                           for reconstruction.</a:t>
            </a:r>
            <a:endParaRPr lang="en-IN" sz="1800" dirty="0"/>
          </a:p>
        </p:txBody>
      </p:sp>
      <p:pic>
        <p:nvPicPr>
          <p:cNvPr id="6146" name="Picture 2"/>
          <p:cNvPicPr>
            <a:picLocks noChangeAspect="1" noChangeArrowheads="1"/>
          </p:cNvPicPr>
          <p:nvPr/>
        </p:nvPicPr>
        <p:blipFill>
          <a:blip r:embed="rId2" cstate="print"/>
          <a:srcRect/>
          <a:stretch>
            <a:fillRect/>
          </a:stretch>
        </p:blipFill>
        <p:spPr bwMode="auto">
          <a:xfrm>
            <a:off x="1066800" y="381000"/>
            <a:ext cx="5410200" cy="3276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2743200" y="4876800"/>
            <a:ext cx="1609725" cy="2667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48"/>
                                        </p:tgtEl>
                                        <p:attrNameLst>
                                          <p:attrName>style.visibility</p:attrName>
                                        </p:attrNameLst>
                                      </p:cBhvr>
                                      <p:to>
                                        <p:strVal val="visible"/>
                                      </p:to>
                                    </p:set>
                                    <p:anim calcmode="lin" valueType="num">
                                      <p:cBhvr additive="base">
                                        <p:cTn id="31" dur="500" fill="hold"/>
                                        <p:tgtEl>
                                          <p:spTgt spid="6148"/>
                                        </p:tgtEl>
                                        <p:attrNameLst>
                                          <p:attrName>ppt_x</p:attrName>
                                        </p:attrNameLst>
                                      </p:cBhvr>
                                      <p:tavLst>
                                        <p:tav tm="0">
                                          <p:val>
                                            <p:strVal val="0-#ppt_w/2"/>
                                          </p:val>
                                        </p:tav>
                                        <p:tav tm="100000">
                                          <p:val>
                                            <p:strVal val="#ppt_x"/>
                                          </p:val>
                                        </p:tav>
                                      </p:tavLst>
                                    </p:anim>
                                    <p:anim calcmode="lin" valueType="num">
                                      <p:cBhvr additive="base">
                                        <p:cTn id="32"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anim calcmode="lin" valueType="num">
                                      <p:cBhvr additive="base">
                                        <p:cTn id="4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pPr>
              <a:buNone/>
            </a:pPr>
            <a:r>
              <a:rPr lang="en-IN" sz="2200" b="1" dirty="0" smtClean="0"/>
              <a:t>Mixed Fragmentation:</a:t>
            </a:r>
          </a:p>
          <a:p>
            <a:r>
              <a:rPr lang="en-IN" sz="1800" dirty="0" smtClean="0"/>
              <a:t>Consists of a horizontal fragment that is vertically fragmented, or a vertical fragment that is horizontally fragmented.</a:t>
            </a:r>
          </a:p>
          <a:p>
            <a:r>
              <a:rPr lang="en-IN" sz="1800" dirty="0" smtClean="0"/>
              <a:t>Defined using Selection and Projection operations of relational algebra:</a:t>
            </a:r>
          </a:p>
          <a:p>
            <a:r>
              <a:rPr lang="en-IN" sz="1800" dirty="0" smtClean="0"/>
              <a:t>Given a relation </a:t>
            </a:r>
            <a:r>
              <a:rPr lang="en-IN" sz="1800" b="1" i="1" dirty="0" smtClean="0"/>
              <a:t>R,</a:t>
            </a:r>
            <a:r>
              <a:rPr lang="en-IN" sz="1800" i="1" dirty="0" smtClean="0"/>
              <a:t> a </a:t>
            </a:r>
            <a:r>
              <a:rPr lang="en-IN" sz="1800" b="1" dirty="0" smtClean="0"/>
              <a:t>mixed fragment </a:t>
            </a:r>
            <a:r>
              <a:rPr lang="en-IN" sz="1800" dirty="0" smtClean="0"/>
              <a:t>is defined as:</a:t>
            </a:r>
          </a:p>
          <a:p>
            <a:pPr>
              <a:buNone/>
            </a:pPr>
            <a:r>
              <a:rPr lang="en-IN" sz="1800" dirty="0" smtClean="0"/>
              <a:t>		</a:t>
            </a:r>
            <a:r>
              <a:rPr lang="el-GR" sz="1800" b="1" dirty="0" smtClean="0"/>
              <a:t>σ</a:t>
            </a:r>
            <a:r>
              <a:rPr lang="en-IN" sz="1800" b="1" dirty="0" smtClean="0"/>
              <a:t> p(</a:t>
            </a:r>
            <a:r>
              <a:rPr lang="el-GR" sz="1800" b="1" dirty="0" smtClean="0"/>
              <a:t>Π</a:t>
            </a:r>
            <a:r>
              <a:rPr lang="en-IN" sz="1800" b="1" dirty="0" smtClean="0"/>
              <a:t>a1, . . . , an(R))</a:t>
            </a:r>
          </a:p>
          <a:p>
            <a:pPr>
              <a:buNone/>
            </a:pPr>
            <a:r>
              <a:rPr lang="en-IN" sz="1800" b="1" dirty="0" smtClean="0"/>
              <a:t>			or</a:t>
            </a:r>
          </a:p>
          <a:p>
            <a:pPr>
              <a:buNone/>
            </a:pPr>
            <a:r>
              <a:rPr lang="en-IN" sz="1800" b="1" dirty="0" smtClean="0"/>
              <a:t>		</a:t>
            </a:r>
            <a:r>
              <a:rPr lang="el-GR" sz="1800" b="1" dirty="0" smtClean="0"/>
              <a:t>Π</a:t>
            </a:r>
            <a:r>
              <a:rPr lang="en-IN" sz="1800" b="1" dirty="0" smtClean="0"/>
              <a:t>a1, . . . , an(</a:t>
            </a:r>
            <a:r>
              <a:rPr lang="el-GR" sz="1800" b="1" dirty="0" smtClean="0"/>
              <a:t>σ</a:t>
            </a:r>
            <a:r>
              <a:rPr lang="en-IN" sz="1800" b="1" dirty="0" smtClean="0"/>
              <a:t> p(R))</a:t>
            </a:r>
            <a:br>
              <a:rPr lang="en-IN" sz="1800" b="1" dirty="0" smtClean="0"/>
            </a:br>
            <a:r>
              <a:rPr lang="en-IN" sz="1800" dirty="0" smtClean="0"/>
              <a:t> where p is a predicate based on one or more attributes of R and a1, . . . , an are attributes of R.</a:t>
            </a:r>
          </a:p>
          <a:p>
            <a:pPr>
              <a:buNone/>
            </a:pPr>
            <a:endParaRPr lang="en-IN" sz="1800" dirty="0" smtClean="0"/>
          </a:p>
          <a:p>
            <a:pPr>
              <a:buNone/>
            </a:pPr>
            <a:endParaRPr lang="en-IN" sz="1800" dirty="0" smtClean="0"/>
          </a:p>
          <a:p>
            <a:pPr>
              <a:buNone/>
            </a:pPr>
            <a:endParaRPr lang="en-IN" sz="1800" dirty="0" smtClean="0"/>
          </a:p>
          <a:p>
            <a:pPr>
              <a:buNone/>
            </a:pPr>
            <a:endParaRPr lang="en-IN" sz="1800" dirty="0" smtClean="0"/>
          </a:p>
          <a:p>
            <a:pPr>
              <a:buNone/>
            </a:pPr>
            <a:endParaRPr lang="en-IN" sz="1800" dirty="0" smtClean="0"/>
          </a:p>
          <a:p>
            <a:pPr>
              <a:buNone/>
            </a:pPr>
            <a:endParaRPr lang="en-IN" sz="1800" dirty="0" smtClean="0"/>
          </a:p>
          <a:p>
            <a:r>
              <a:rPr lang="en-IN" sz="1800" dirty="0" smtClean="0"/>
              <a:t>vertically fragmented Staff for the payroll and personnel departments into:</a:t>
            </a:r>
          </a:p>
          <a:p>
            <a:pPr algn="ctr"/>
            <a:r>
              <a:rPr lang="en-IN" sz="1800" b="1" dirty="0" smtClean="0"/>
              <a:t>S1: ΠstaffNo, position, sex, DOB, salary(Staff)</a:t>
            </a:r>
          </a:p>
          <a:p>
            <a:pPr algn="ctr"/>
            <a:r>
              <a:rPr lang="en-IN" sz="1800" b="1" dirty="0" smtClean="0"/>
              <a:t>S2: ΠstaffNo, fName, lName, branchNo(Staff)</a:t>
            </a:r>
          </a:p>
        </p:txBody>
      </p:sp>
      <p:pic>
        <p:nvPicPr>
          <p:cNvPr id="4" name="Picture 5"/>
          <p:cNvPicPr>
            <a:picLocks noChangeAspect="1" noChangeArrowheads="1"/>
          </p:cNvPicPr>
          <p:nvPr/>
        </p:nvPicPr>
        <p:blipFill>
          <a:blip r:embed="rId2" cstate="print"/>
          <a:srcRect/>
          <a:stretch>
            <a:fillRect/>
          </a:stretch>
        </p:blipFill>
        <p:spPr bwMode="auto">
          <a:xfrm>
            <a:off x="1447800" y="3505200"/>
            <a:ext cx="6858000" cy="1809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172200"/>
          </a:xfrm>
        </p:spPr>
        <p:txBody>
          <a:bodyPr>
            <a:normAutofit/>
          </a:bodyPr>
          <a:lstStyle/>
          <a:p>
            <a:r>
              <a:rPr lang="en-IN" sz="1800" dirty="0" smtClean="0"/>
              <a:t>We could now horizontally fragment S2 according to branch number (for simplicity, we</a:t>
            </a:r>
          </a:p>
          <a:p>
            <a:pPr>
              <a:buNone/>
            </a:pPr>
            <a:r>
              <a:rPr lang="en-IN" sz="1800" dirty="0" smtClean="0"/>
              <a:t>        assume that there are only three branches):</a:t>
            </a:r>
          </a:p>
          <a:p>
            <a:pPr algn="ctr"/>
            <a:r>
              <a:rPr lang="en-IN" sz="1800" b="1" dirty="0" smtClean="0"/>
              <a:t>S21: </a:t>
            </a:r>
            <a:r>
              <a:rPr lang="el-GR" sz="1800" b="1" dirty="0" smtClean="0"/>
              <a:t>σ</a:t>
            </a:r>
            <a:r>
              <a:rPr lang="en-IN" sz="1800" b="1" dirty="0" smtClean="0"/>
              <a:t>branchNo=‘B003’(S2)</a:t>
            </a:r>
          </a:p>
          <a:p>
            <a:pPr algn="ctr"/>
            <a:r>
              <a:rPr lang="en-IN" sz="1800" b="1" dirty="0" smtClean="0"/>
              <a:t>S22: </a:t>
            </a:r>
            <a:r>
              <a:rPr lang="el-GR" sz="1800" b="1" dirty="0" smtClean="0"/>
              <a:t>σ</a:t>
            </a:r>
            <a:r>
              <a:rPr lang="en-IN" sz="1800" b="1" dirty="0" smtClean="0"/>
              <a:t>branchNo=‘B005’(S2)</a:t>
            </a:r>
          </a:p>
          <a:p>
            <a:pPr algn="ctr"/>
            <a:r>
              <a:rPr lang="en-IN" sz="1800" b="1" dirty="0" smtClean="0"/>
              <a:t>S23: </a:t>
            </a:r>
            <a:r>
              <a:rPr lang="el-GR" sz="1800" b="1" dirty="0" smtClean="0"/>
              <a:t>σ</a:t>
            </a:r>
            <a:r>
              <a:rPr lang="en-IN" sz="1800" b="1" dirty="0" smtClean="0"/>
              <a:t>branchNo=‘B007’(S2)</a:t>
            </a:r>
          </a:p>
          <a:p>
            <a:pPr>
              <a:buNone/>
            </a:pPr>
            <a:r>
              <a:rPr lang="en-IN" sz="1800" b="1" i="1" dirty="0" smtClean="0"/>
              <a:t>Completeness: </a:t>
            </a:r>
            <a:r>
              <a:rPr lang="en-IN" sz="1800" dirty="0" smtClean="0"/>
              <a:t>Each attribute in the Staff relation appears in either fragments S1 or S2;</a:t>
            </a:r>
          </a:p>
          <a:p>
            <a:pPr>
              <a:buNone/>
            </a:pPr>
            <a:r>
              <a:rPr lang="en-IN" sz="1800" dirty="0" smtClean="0"/>
              <a:t>                      each (part) tuple appears in fragment S1 and either fragment S21, S22, or S23</a:t>
            </a:r>
            <a:r>
              <a:rPr lang="en-IN" sz="1800" i="1" dirty="0" smtClean="0"/>
              <a:t>.</a:t>
            </a:r>
            <a:endParaRPr lang="en-IN" sz="1800" b="1" i="1" dirty="0" smtClean="0"/>
          </a:p>
        </p:txBody>
      </p:sp>
      <p:pic>
        <p:nvPicPr>
          <p:cNvPr id="7171" name="Picture 3"/>
          <p:cNvPicPr>
            <a:picLocks noChangeAspect="1" noChangeArrowheads="1"/>
          </p:cNvPicPr>
          <p:nvPr/>
        </p:nvPicPr>
        <p:blipFill>
          <a:blip r:embed="rId2" cstate="print"/>
          <a:srcRect/>
          <a:stretch>
            <a:fillRect/>
          </a:stretch>
        </p:blipFill>
        <p:spPr bwMode="auto">
          <a:xfrm>
            <a:off x="1447800" y="2438400"/>
            <a:ext cx="5562600" cy="23241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228600" y="4953000"/>
            <a:ext cx="3505200" cy="16192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cstate="print"/>
          <a:srcRect/>
          <a:stretch>
            <a:fillRect/>
          </a:stretch>
        </p:blipFill>
        <p:spPr bwMode="auto">
          <a:xfrm>
            <a:off x="3886200" y="4800600"/>
            <a:ext cx="4724400" cy="2057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171"/>
                                        </p:tgtEl>
                                        <p:attrNameLst>
                                          <p:attrName>style.visibility</p:attrName>
                                        </p:attrNameLst>
                                      </p:cBhvr>
                                      <p:to>
                                        <p:strVal val="visible"/>
                                      </p:to>
                                    </p:set>
                                    <p:anim calcmode="lin" valueType="num">
                                      <p:cBhvr additive="base">
                                        <p:cTn id="49" dur="500" fill="hold"/>
                                        <p:tgtEl>
                                          <p:spTgt spid="7171"/>
                                        </p:tgtEl>
                                        <p:attrNameLst>
                                          <p:attrName>ppt_x</p:attrName>
                                        </p:attrNameLst>
                                      </p:cBhvr>
                                      <p:tavLst>
                                        <p:tav tm="0">
                                          <p:val>
                                            <p:strVal val="0-#ppt_w/2"/>
                                          </p:val>
                                        </p:tav>
                                        <p:tav tm="100000">
                                          <p:val>
                                            <p:strVal val="#ppt_x"/>
                                          </p:val>
                                        </p:tav>
                                      </p:tavLst>
                                    </p:anim>
                                    <p:anim calcmode="lin" valueType="num">
                                      <p:cBhvr additive="base">
                                        <p:cTn id="50"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172"/>
                                        </p:tgtEl>
                                        <p:attrNameLst>
                                          <p:attrName>style.visibility</p:attrName>
                                        </p:attrNameLst>
                                      </p:cBhvr>
                                      <p:to>
                                        <p:strVal val="visible"/>
                                      </p:to>
                                    </p:set>
                                    <p:anim calcmode="lin" valueType="num">
                                      <p:cBhvr additive="base">
                                        <p:cTn id="55" dur="500" fill="hold"/>
                                        <p:tgtEl>
                                          <p:spTgt spid="7172"/>
                                        </p:tgtEl>
                                        <p:attrNameLst>
                                          <p:attrName>ppt_x</p:attrName>
                                        </p:attrNameLst>
                                      </p:cBhvr>
                                      <p:tavLst>
                                        <p:tav tm="0">
                                          <p:val>
                                            <p:strVal val="0-#ppt_w/2"/>
                                          </p:val>
                                        </p:tav>
                                        <p:tav tm="100000">
                                          <p:val>
                                            <p:strVal val="#ppt_x"/>
                                          </p:val>
                                        </p:tav>
                                      </p:tavLst>
                                    </p:anim>
                                    <p:anim calcmode="lin" valueType="num">
                                      <p:cBhvr additive="base">
                                        <p:cTn id="56"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173"/>
                                        </p:tgtEl>
                                        <p:attrNameLst>
                                          <p:attrName>style.visibility</p:attrName>
                                        </p:attrNameLst>
                                      </p:cBhvr>
                                      <p:to>
                                        <p:strVal val="visible"/>
                                      </p:to>
                                    </p:set>
                                    <p:anim calcmode="lin" valueType="num">
                                      <p:cBhvr additive="base">
                                        <p:cTn id="61" dur="500" fill="hold"/>
                                        <p:tgtEl>
                                          <p:spTgt spid="7173"/>
                                        </p:tgtEl>
                                        <p:attrNameLst>
                                          <p:attrName>ppt_x</p:attrName>
                                        </p:attrNameLst>
                                      </p:cBhvr>
                                      <p:tavLst>
                                        <p:tav tm="0">
                                          <p:val>
                                            <p:strVal val="0-#ppt_w/2"/>
                                          </p:val>
                                        </p:tav>
                                        <p:tav tm="100000">
                                          <p:val>
                                            <p:strVal val="#ppt_x"/>
                                          </p:val>
                                        </p:tav>
                                      </p:tavLst>
                                    </p:anim>
                                    <p:anim calcmode="lin" valueType="num">
                                      <p:cBhvr additive="base">
                                        <p:cTn id="62"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normAutofit/>
          </a:bodyPr>
          <a:lstStyle/>
          <a:p>
            <a:pPr>
              <a:buNone/>
            </a:pPr>
            <a:r>
              <a:rPr lang="en-IN" sz="1800" b="1" dirty="0" smtClean="0"/>
              <a:t>Reconstruction:</a:t>
            </a:r>
          </a:p>
          <a:p>
            <a:r>
              <a:rPr lang="en-IN" sz="1800" dirty="0" smtClean="0"/>
              <a:t>The Staff relation can be reconstructed from the fragments using the Union and Natural join operations, thus:</a:t>
            </a:r>
          </a:p>
          <a:p>
            <a:endParaRPr lang="en-IN" sz="1800" dirty="0" smtClean="0"/>
          </a:p>
          <a:p>
            <a:endParaRPr lang="en-IN" sz="1800" dirty="0" smtClean="0"/>
          </a:p>
          <a:p>
            <a:pPr>
              <a:buNone/>
            </a:pPr>
            <a:r>
              <a:rPr lang="en-IN" sz="1800" b="1" dirty="0" smtClean="0"/>
              <a:t>Disjointness :</a:t>
            </a:r>
          </a:p>
          <a:p>
            <a:r>
              <a:rPr lang="en-IN" sz="1800" dirty="0" smtClean="0"/>
              <a:t>The fragments are disjoint; there can be no staff member who works in more than one branch and S1 and S2 are disjoint except for the necessary duplication of primary key.</a:t>
            </a:r>
            <a:endParaRPr lang="en-IN" sz="1800" dirty="0"/>
          </a:p>
        </p:txBody>
      </p:sp>
      <p:pic>
        <p:nvPicPr>
          <p:cNvPr id="1026" name="Picture 2"/>
          <p:cNvPicPr>
            <a:picLocks noChangeAspect="1" noChangeArrowheads="1"/>
          </p:cNvPicPr>
          <p:nvPr/>
        </p:nvPicPr>
        <p:blipFill>
          <a:blip r:embed="rId2" cstate="print"/>
          <a:srcRect/>
          <a:stretch>
            <a:fillRect/>
          </a:stretch>
        </p:blipFill>
        <p:spPr bwMode="auto">
          <a:xfrm>
            <a:off x="2209800" y="1295400"/>
            <a:ext cx="2943225" cy="3143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0-#ppt_w/2"/>
                                          </p:val>
                                        </p:tav>
                                        <p:tav tm="100000">
                                          <p:val>
                                            <p:strVal val="#ppt_x"/>
                                          </p:val>
                                        </p:tav>
                                      </p:tavLst>
                                    </p:anim>
                                    <p:anim calcmode="lin" valueType="num">
                                      <p:cBhvr additive="base">
                                        <p:cTn id="20"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858000"/>
          </a:xfrm>
        </p:spPr>
        <p:txBody>
          <a:bodyPr>
            <a:normAutofit/>
          </a:bodyPr>
          <a:lstStyle/>
          <a:p>
            <a:pPr>
              <a:buNone/>
            </a:pPr>
            <a:r>
              <a:rPr lang="en-IN" sz="2200" b="1" dirty="0" smtClean="0"/>
              <a:t>Derived Horizontal fragment:</a:t>
            </a:r>
          </a:p>
          <a:p>
            <a:pPr lvl="1"/>
            <a:r>
              <a:rPr lang="en-IN" sz="1800" dirty="0" smtClean="0"/>
              <a:t>A horizontal fragment that is based on horizontal fragmentation of a parent relation.</a:t>
            </a:r>
          </a:p>
          <a:p>
            <a:pPr lvl="1"/>
            <a:r>
              <a:rPr lang="en-IN" sz="1800" dirty="0" smtClean="0"/>
              <a:t> Ensures that fragments that are frequently joined together are at same site.</a:t>
            </a:r>
          </a:p>
          <a:p>
            <a:pPr lvl="1"/>
            <a:r>
              <a:rPr lang="en-IN" sz="1800" dirty="0" smtClean="0"/>
              <a:t> Defined using Semijoin operation of relational algebra:</a:t>
            </a:r>
          </a:p>
          <a:p>
            <a:pPr lvl="1"/>
            <a:r>
              <a:rPr lang="en-IN" sz="1800" b="1" dirty="0" smtClean="0"/>
              <a:t>Given a child relation R and parent S, the derived fragmentation of R is defined as:</a:t>
            </a:r>
          </a:p>
          <a:p>
            <a:endParaRPr lang="en-IN" sz="1800" b="1" dirty="0" smtClean="0"/>
          </a:p>
          <a:p>
            <a:pPr lvl="1"/>
            <a:r>
              <a:rPr lang="en-IN" sz="1800" dirty="0" smtClean="0"/>
              <a:t>where w is the number of horizontal fragments defined on S and f is the join attribute.</a:t>
            </a:r>
          </a:p>
          <a:p>
            <a:r>
              <a:rPr lang="en-IN" sz="1800" b="1" dirty="0" smtClean="0"/>
              <a:t>Example:</a:t>
            </a:r>
          </a:p>
          <a:p>
            <a:pPr lvl="1"/>
            <a:r>
              <a:rPr lang="en-IN" sz="1800" dirty="0" smtClean="0"/>
              <a:t>We may have an application that joins the </a:t>
            </a:r>
            <a:r>
              <a:rPr lang="en-IN" sz="1800" b="1" dirty="0" smtClean="0"/>
              <a:t>Staff </a:t>
            </a:r>
            <a:r>
              <a:rPr lang="en-IN" sz="1800" dirty="0" smtClean="0"/>
              <a:t>and </a:t>
            </a:r>
            <a:r>
              <a:rPr lang="en-IN" sz="1800" b="1" dirty="0" smtClean="0"/>
              <a:t>PropertyForRen</a:t>
            </a:r>
            <a:r>
              <a:rPr lang="en-IN" sz="1800" dirty="0" smtClean="0"/>
              <a:t>t relations together. </a:t>
            </a:r>
          </a:p>
        </p:txBody>
      </p:sp>
      <p:pic>
        <p:nvPicPr>
          <p:cNvPr id="1027" name="Picture 3"/>
          <p:cNvPicPr>
            <a:picLocks noChangeAspect="1" noChangeArrowheads="1"/>
          </p:cNvPicPr>
          <p:nvPr/>
        </p:nvPicPr>
        <p:blipFill>
          <a:blip r:embed="rId2" cstate="print"/>
          <a:srcRect/>
          <a:stretch>
            <a:fillRect/>
          </a:stretch>
        </p:blipFill>
        <p:spPr bwMode="auto">
          <a:xfrm>
            <a:off x="2514600" y="2209800"/>
            <a:ext cx="2571750" cy="400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 calcmode="lin" valueType="num">
                                      <p:cBhvr additive="base">
                                        <p:cTn id="37" dur="500" fill="hold"/>
                                        <p:tgtEl>
                                          <p:spTgt spid="1027"/>
                                        </p:tgtEl>
                                        <p:attrNameLst>
                                          <p:attrName>ppt_x</p:attrName>
                                        </p:attrNameLst>
                                      </p:cBhvr>
                                      <p:tavLst>
                                        <p:tav tm="0">
                                          <p:val>
                                            <p:strVal val="0-#ppt_w/2"/>
                                          </p:val>
                                        </p:tav>
                                        <p:tav tm="100000">
                                          <p:val>
                                            <p:strVal val="#ppt_x"/>
                                          </p:val>
                                        </p:tav>
                                      </p:tavLst>
                                    </p:anim>
                                    <p:anim calcmode="lin" valueType="num">
                                      <p:cBhvr additive="base">
                                        <p:cTn id="3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28600" y="685800"/>
            <a:ext cx="8686800" cy="3657600"/>
          </a:xfrm>
          <a:prstGeom prst="rect">
            <a:avLst/>
          </a:prstGeom>
          <a:noFill/>
          <a:ln w="9525">
            <a:noFill/>
            <a:miter lim="800000"/>
            <a:headEnd/>
            <a:tailEnd/>
          </a:ln>
          <a:effectLst/>
        </p:spPr>
      </p:pic>
      <p:pic>
        <p:nvPicPr>
          <p:cNvPr id="3074" name="Picture 2"/>
          <p:cNvPicPr>
            <a:picLocks noGrp="1" noChangeAspect="1" noChangeArrowheads="1"/>
          </p:cNvPicPr>
          <p:nvPr>
            <p:ph idx="1"/>
          </p:nvPr>
        </p:nvPicPr>
        <p:blipFill>
          <a:blip r:embed="rId3" cstate="print"/>
          <a:srcRect/>
          <a:stretch>
            <a:fillRect/>
          </a:stretch>
        </p:blipFill>
        <p:spPr bwMode="auto">
          <a:xfrm>
            <a:off x="2362200" y="228600"/>
            <a:ext cx="4343400" cy="320584"/>
          </a:xfrm>
          <a:prstGeom prst="rect">
            <a:avLst/>
          </a:prstGeom>
          <a:noFill/>
          <a:ln w="9525">
            <a:noFill/>
            <a:miter lim="800000"/>
            <a:headEnd/>
            <a:tailEnd/>
          </a:ln>
          <a:effectLst/>
        </p:spPr>
      </p:pic>
      <p:sp>
        <p:nvSpPr>
          <p:cNvPr id="7" name="Rectangle 6"/>
          <p:cNvSpPr/>
          <p:nvPr/>
        </p:nvSpPr>
        <p:spPr>
          <a:xfrm>
            <a:off x="533400" y="4495800"/>
            <a:ext cx="8153400" cy="1477328"/>
          </a:xfrm>
          <a:prstGeom prst="rect">
            <a:avLst/>
          </a:prstGeom>
        </p:spPr>
        <p:txBody>
          <a:bodyPr wrap="square">
            <a:spAutoFit/>
          </a:bodyPr>
          <a:lstStyle/>
          <a:p>
            <a:pPr lvl="1"/>
            <a:r>
              <a:rPr lang="en-IN" dirty="0" smtClean="0"/>
              <a:t>For this example, we assume that Staff is horizontally fragmented according to the branch number,</a:t>
            </a:r>
          </a:p>
          <a:p>
            <a:pPr lvl="1" algn="ctr"/>
            <a:r>
              <a:rPr lang="en-IN" b="1" dirty="0" smtClean="0"/>
              <a:t>S3 = </a:t>
            </a:r>
            <a:r>
              <a:rPr lang="el-GR" b="1" dirty="0" smtClean="0"/>
              <a:t>σ</a:t>
            </a:r>
            <a:r>
              <a:rPr lang="en-IN" b="1" dirty="0" smtClean="0"/>
              <a:t> </a:t>
            </a:r>
            <a:r>
              <a:rPr lang="en-IN" b="1" dirty="0" err="1" smtClean="0"/>
              <a:t>branchNo</a:t>
            </a:r>
            <a:r>
              <a:rPr lang="en-IN" b="1" dirty="0" smtClean="0"/>
              <a:t>=‘B003’(Staff)</a:t>
            </a:r>
          </a:p>
          <a:p>
            <a:pPr lvl="1" algn="ctr"/>
            <a:r>
              <a:rPr lang="en-IN" b="1" dirty="0" smtClean="0"/>
              <a:t>S4 = </a:t>
            </a:r>
            <a:r>
              <a:rPr lang="el-GR" b="1" dirty="0" smtClean="0"/>
              <a:t>σ</a:t>
            </a:r>
            <a:r>
              <a:rPr lang="en-IN" b="1" dirty="0" smtClean="0"/>
              <a:t> </a:t>
            </a:r>
            <a:r>
              <a:rPr lang="en-IN" b="1" dirty="0" err="1" smtClean="0"/>
              <a:t>branchNo</a:t>
            </a:r>
            <a:r>
              <a:rPr lang="en-IN" b="1" dirty="0" smtClean="0"/>
              <a:t>=‘B005’(Staff)</a:t>
            </a:r>
          </a:p>
          <a:p>
            <a:pPr lvl="1" algn="ctr"/>
            <a:r>
              <a:rPr lang="en-IN" b="1" dirty="0" smtClean="0"/>
              <a:t>S5 = </a:t>
            </a:r>
            <a:r>
              <a:rPr lang="el-GR" b="1" dirty="0" smtClean="0"/>
              <a:t>σ</a:t>
            </a:r>
            <a:r>
              <a:rPr lang="en-IN" b="1" dirty="0" smtClean="0"/>
              <a:t> </a:t>
            </a:r>
            <a:r>
              <a:rPr lang="en-IN" b="1" dirty="0" err="1" smtClean="0"/>
              <a:t>branchNo</a:t>
            </a:r>
            <a:r>
              <a:rPr lang="en-IN" b="1" dirty="0" smtClean="0"/>
              <a:t>=‘B007’(Staff)</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Grp="1" noChangeAspect="1" noChangeArrowheads="1"/>
          </p:cNvPicPr>
          <p:nvPr>
            <p:ph idx="1"/>
          </p:nvPr>
        </p:nvPicPr>
        <p:blipFill>
          <a:blip r:embed="rId2" cstate="print"/>
          <a:srcRect/>
          <a:stretch>
            <a:fillRect/>
          </a:stretch>
        </p:blipFill>
        <p:spPr bwMode="auto">
          <a:xfrm>
            <a:off x="838200" y="1066800"/>
            <a:ext cx="7743825" cy="4667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pPr>
              <a:buNone/>
            </a:pPr>
            <a:r>
              <a:rPr lang="en-IN" sz="2200" b="1" dirty="0" smtClean="0"/>
              <a:t>QUERY PROCESSING</a:t>
            </a:r>
          </a:p>
          <a:p>
            <a:pPr lvl="1"/>
            <a:r>
              <a:rPr lang="en-IN" sz="1800" dirty="0" smtClean="0"/>
              <a:t> using client-server architecture.</a:t>
            </a:r>
          </a:p>
          <a:p>
            <a:pPr lvl="1"/>
            <a:r>
              <a:rPr lang="en-IN" sz="1800" dirty="0" smtClean="0"/>
              <a:t> user creates query.</a:t>
            </a:r>
          </a:p>
          <a:p>
            <a:pPr lvl="1"/>
            <a:r>
              <a:rPr lang="en-IN" sz="1800" dirty="0" smtClean="0"/>
              <a:t> client parses and sends to server(s) (SQL?).</a:t>
            </a:r>
          </a:p>
          <a:p>
            <a:pPr lvl="1"/>
            <a:r>
              <a:rPr lang="en-IN" sz="1800" dirty="0" smtClean="0"/>
              <a:t> servers return appropriate Tables.</a:t>
            </a:r>
          </a:p>
          <a:p>
            <a:pPr lvl="1"/>
            <a:r>
              <a:rPr lang="en-IN" sz="1800" dirty="0" smtClean="0"/>
              <a:t> client combines into one Table.</a:t>
            </a:r>
          </a:p>
          <a:p>
            <a:pPr lvl="1"/>
            <a:r>
              <a:rPr lang="en-IN" sz="1800" dirty="0" smtClean="0"/>
              <a:t> Issue of data transfer cost over a network.</a:t>
            </a:r>
          </a:p>
          <a:p>
            <a:pPr lvl="2"/>
            <a:r>
              <a:rPr lang="en-IN" sz="1800" dirty="0" smtClean="0"/>
              <a:t>optimise the query to transfer the least amount.</a:t>
            </a:r>
          </a:p>
          <a:p>
            <a:pPr lvl="2" algn="ctr">
              <a:buNone/>
            </a:pPr>
            <a:r>
              <a:rPr lang="en-US" sz="1800" b="1" dirty="0" smtClean="0"/>
              <a:t>High Level User Query</a:t>
            </a:r>
            <a:endParaRPr lang="en-IN" sz="1800" dirty="0"/>
          </a:p>
        </p:txBody>
      </p:sp>
      <p:cxnSp>
        <p:nvCxnSpPr>
          <p:cNvPr id="4" name="Straight Arrow Connector 3"/>
          <p:cNvCxnSpPr/>
          <p:nvPr/>
        </p:nvCxnSpPr>
        <p:spPr>
          <a:xfrm>
            <a:off x="5029200" y="3200400"/>
            <a:ext cx="76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43400" y="4038600"/>
            <a:ext cx="1752600" cy="369332"/>
          </a:xfrm>
          <a:prstGeom prst="rect">
            <a:avLst/>
          </a:prstGeom>
          <a:noFill/>
        </p:spPr>
        <p:txBody>
          <a:bodyPr wrap="square" rtlCol="0">
            <a:spAutoFit/>
          </a:bodyPr>
          <a:lstStyle/>
          <a:p>
            <a:r>
              <a:rPr lang="en-US" b="1" dirty="0" smtClean="0"/>
              <a:t>Query Processor</a:t>
            </a:r>
            <a:endParaRPr lang="en-US" b="1" dirty="0"/>
          </a:p>
        </p:txBody>
      </p:sp>
      <p:sp>
        <p:nvSpPr>
          <p:cNvPr id="10" name="Rectangle 9"/>
          <p:cNvSpPr/>
          <p:nvPr/>
        </p:nvSpPr>
        <p:spPr>
          <a:xfrm>
            <a:off x="4343400" y="40386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5105400"/>
            <a:ext cx="5257800" cy="369332"/>
          </a:xfrm>
          <a:prstGeom prst="rect">
            <a:avLst/>
          </a:prstGeom>
        </p:spPr>
        <p:txBody>
          <a:bodyPr wrap="square">
            <a:spAutoFit/>
          </a:bodyPr>
          <a:lstStyle/>
          <a:p>
            <a:r>
              <a:rPr lang="en-US" b="1" dirty="0" smtClean="0"/>
              <a:t> Low Level data manipulation command</a:t>
            </a:r>
            <a:endParaRPr lang="en-IN" dirty="0"/>
          </a:p>
        </p:txBody>
      </p:sp>
      <p:cxnSp>
        <p:nvCxnSpPr>
          <p:cNvPr id="12" name="Straight Arrow Connector 11"/>
          <p:cNvCxnSpPr/>
          <p:nvPr/>
        </p:nvCxnSpPr>
        <p:spPr>
          <a:xfrm>
            <a:off x="5181600" y="4724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0-#ppt_w/2"/>
                                          </p:val>
                                        </p:tav>
                                        <p:tav tm="100000">
                                          <p:val>
                                            <p:strVal val="#ppt_x"/>
                                          </p:val>
                                        </p:tav>
                                      </p:tavLst>
                                    </p:anim>
                                    <p:anim calcmode="lin" valueType="num">
                                      <p:cBhvr additive="base">
                                        <p:cTn id="6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0-#ppt_w/2"/>
                                          </p:val>
                                        </p:tav>
                                        <p:tav tm="100000">
                                          <p:val>
                                            <p:strVal val="#ppt_x"/>
                                          </p:val>
                                        </p:tav>
                                      </p:tavLst>
                                    </p:anim>
                                    <p:anim calcmode="lin" valueType="num">
                                      <p:cBhvr additive="base">
                                        <p:cTn id="6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0-#ppt_w/2"/>
                                          </p:val>
                                        </p:tav>
                                        <p:tav tm="100000">
                                          <p:val>
                                            <p:strVal val="#ppt_x"/>
                                          </p:val>
                                        </p:tav>
                                      </p:tavLst>
                                    </p:anim>
                                    <p:anim calcmode="lin" valueType="num">
                                      <p:cBhvr additive="base">
                                        <p:cTn id="7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0-#ppt_w/2"/>
                                          </p:val>
                                        </p:tav>
                                        <p:tav tm="100000">
                                          <p:val>
                                            <p:strVal val="#ppt_x"/>
                                          </p:val>
                                        </p:tav>
                                      </p:tavLst>
                                    </p:anim>
                                    <p:anim calcmode="lin" valueType="num">
                                      <p:cBhvr additive="base">
                                        <p:cTn id="8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1">
                                            <p:txEl>
                                              <p:pRg st="0" end="0"/>
                                            </p:txEl>
                                          </p:spTgt>
                                        </p:tgtEl>
                                        <p:attrNameLst>
                                          <p:attrName>style.visibility</p:attrName>
                                        </p:attrNameLst>
                                      </p:cBhvr>
                                      <p:to>
                                        <p:strVal val="visible"/>
                                      </p:to>
                                    </p:set>
                                    <p:anim calcmode="lin" valueType="num">
                                      <p:cBhvr additive="base">
                                        <p:cTn id="85"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buNone/>
            </a:pPr>
            <a:r>
              <a:rPr lang="en-US" sz="1800" b="1" dirty="0" smtClean="0"/>
              <a:t>Query Processing Components</a:t>
            </a:r>
          </a:p>
          <a:p>
            <a:pPr lvl="1"/>
            <a:r>
              <a:rPr lang="en-US" sz="1800" b="1" dirty="0" smtClean="0"/>
              <a:t>Query language that is used</a:t>
            </a:r>
          </a:p>
          <a:p>
            <a:pPr lvl="2"/>
            <a:r>
              <a:rPr lang="en-US" sz="1800" dirty="0" smtClean="0"/>
              <a:t>SQL: “intergalactic data speak” </a:t>
            </a:r>
          </a:p>
          <a:p>
            <a:pPr lvl="1"/>
            <a:r>
              <a:rPr lang="en-US" sz="1800" dirty="0" smtClean="0"/>
              <a:t>  </a:t>
            </a:r>
            <a:r>
              <a:rPr lang="en-US" sz="1800" b="1" dirty="0" smtClean="0"/>
              <a:t>Query execution methodology</a:t>
            </a:r>
          </a:p>
          <a:p>
            <a:pPr lvl="2"/>
            <a:r>
              <a:rPr lang="en-US" sz="1800" dirty="0" smtClean="0"/>
              <a:t>The steps that one goes through in executing high-level ( declarative) user queries.</a:t>
            </a:r>
          </a:p>
          <a:p>
            <a:pPr lvl="1"/>
            <a:r>
              <a:rPr lang="en-US" sz="1800" b="1" dirty="0" smtClean="0"/>
              <a:t> Query optimization</a:t>
            </a:r>
          </a:p>
          <a:p>
            <a:pPr lvl="2"/>
            <a:r>
              <a:rPr lang="en-US" sz="1800" dirty="0" smtClean="0"/>
              <a:t>     How do we determine the “best” execution plan?</a:t>
            </a:r>
          </a:p>
          <a:p>
            <a:pPr>
              <a:buNone/>
            </a:pPr>
            <a:r>
              <a:rPr lang="en-US" sz="2200" b="1" dirty="0" smtClean="0"/>
              <a:t>Selecting alternative:</a:t>
            </a:r>
          </a:p>
          <a:p>
            <a:pPr>
              <a:buNone/>
            </a:pPr>
            <a:endParaRPr lang="en-US" sz="1800" b="1" dirty="0" smtClean="0"/>
          </a:p>
          <a:p>
            <a:pPr>
              <a:buNone/>
            </a:pPr>
            <a:r>
              <a:rPr lang="en-US" sz="1800" b="1" dirty="0" smtClean="0"/>
              <a:t>			EMP(ENO,ENAME,TITLE)</a:t>
            </a:r>
          </a:p>
          <a:p>
            <a:pPr>
              <a:buNone/>
            </a:pPr>
            <a:r>
              <a:rPr lang="en-US" sz="1800" b="1" dirty="0" smtClean="0"/>
              <a:t>			ASG(ENO,PNO,RESP,DUR)</a:t>
            </a:r>
          </a:p>
          <a:p>
            <a:pPr>
              <a:buNone/>
            </a:pPr>
            <a:r>
              <a:rPr lang="en-IN" sz="1800" dirty="0" smtClean="0"/>
              <a:t>	SELECT ENAME</a:t>
            </a:r>
          </a:p>
          <a:p>
            <a:pPr>
              <a:buNone/>
            </a:pPr>
            <a:r>
              <a:rPr lang="en-IN" sz="1800" dirty="0" smtClean="0"/>
              <a:t>			FROM </a:t>
            </a:r>
            <a:r>
              <a:rPr lang="en-IN" sz="1800" b="1" dirty="0" smtClean="0"/>
              <a:t>EMP,ASG</a:t>
            </a:r>
          </a:p>
          <a:p>
            <a:pPr>
              <a:buNone/>
            </a:pPr>
            <a:r>
              <a:rPr lang="en-IN" sz="1800" dirty="0" smtClean="0"/>
              <a:t>				WHERE </a:t>
            </a:r>
            <a:r>
              <a:rPr lang="en-IN" sz="1800" b="1" dirty="0" smtClean="0"/>
              <a:t>EMP.ENO=ASG.ENO</a:t>
            </a:r>
          </a:p>
          <a:p>
            <a:pPr>
              <a:buNone/>
            </a:pPr>
            <a:r>
              <a:rPr lang="en-IN" sz="1800" dirty="0" smtClean="0"/>
              <a:t>						AND </a:t>
            </a:r>
            <a:r>
              <a:rPr lang="en-IN" sz="1800" b="1" dirty="0" smtClean="0"/>
              <a:t>DUR&gt;37</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304800"/>
            <a:ext cx="8458200" cy="6324600"/>
          </a:xfrm>
        </p:spPr>
        <p:txBody>
          <a:bodyPr>
            <a:normAutofit/>
          </a:bodyPr>
          <a:lstStyle/>
          <a:p>
            <a:r>
              <a:rPr lang="en-US" sz="1800" dirty="0" smtClean="0">
                <a:latin typeface="+mj-lt"/>
              </a:rPr>
              <a:t>In parallel processing, many operations are performed simultaneously, as opposite to serial processing, in which the computational steps are performed sequentially.</a:t>
            </a:r>
          </a:p>
          <a:p>
            <a:r>
              <a:rPr lang="en-US" sz="1800" dirty="0" smtClean="0">
                <a:latin typeface="+mj-lt"/>
              </a:rPr>
              <a:t>Parallel databases can be approximately divided into two groups, </a:t>
            </a:r>
          </a:p>
          <a:p>
            <a:r>
              <a:rPr lang="en-US" sz="1800" dirty="0" smtClean="0">
                <a:latin typeface="+mj-lt"/>
              </a:rPr>
              <a:t>the first group of architecture is the multiprocessor architecture, the alternatives of which are the followings :</a:t>
            </a:r>
          </a:p>
          <a:p>
            <a:pPr lvl="1" algn="just"/>
            <a:r>
              <a:rPr lang="en-US" sz="1800" b="1" dirty="0" smtClean="0">
                <a:latin typeface="+mj-lt"/>
              </a:rPr>
              <a:t> Shared memory architecture:</a:t>
            </a:r>
          </a:p>
          <a:p>
            <a:pPr algn="just">
              <a:buNone/>
            </a:pPr>
            <a:r>
              <a:rPr lang="en-US" sz="1800" b="1" dirty="0" smtClean="0">
                <a:latin typeface="+mj-lt"/>
              </a:rPr>
              <a:t>            	</a:t>
            </a:r>
            <a:r>
              <a:rPr lang="en-US" sz="1800" dirty="0" smtClean="0">
                <a:latin typeface="+mj-lt"/>
              </a:rPr>
              <a:t>where multiple processors share the main memory space, as well as  mass  	storage (e.g. hard disk drives).</a:t>
            </a:r>
          </a:p>
          <a:p>
            <a:pPr lvl="1" algn="just"/>
            <a:r>
              <a:rPr lang="en-US" sz="1800" b="1" dirty="0" smtClean="0">
                <a:latin typeface="+mj-lt"/>
              </a:rPr>
              <a:t>Shared disk architecture:</a:t>
            </a:r>
          </a:p>
          <a:p>
            <a:pPr algn="just">
              <a:buNone/>
            </a:pPr>
            <a:r>
              <a:rPr lang="en-US" sz="1800" dirty="0" smtClean="0">
                <a:latin typeface="+mj-lt"/>
              </a:rPr>
              <a:t>                 where each node has its own main memory, but all nodes share  mass 	storage, </a:t>
            </a:r>
            <a:r>
              <a:rPr lang="en-US" sz="1800" dirty="0">
                <a:latin typeface="+mj-lt"/>
              </a:rPr>
              <a:t> </a:t>
            </a:r>
            <a:r>
              <a:rPr lang="en-US" sz="1800" dirty="0" smtClean="0">
                <a:latin typeface="+mj-lt"/>
              </a:rPr>
              <a:t>usually a storage area network. In practice, each node usually also has 	multiple processors.</a:t>
            </a:r>
          </a:p>
          <a:p>
            <a:pPr lvl="1" algn="just"/>
            <a:r>
              <a:rPr lang="en-US" sz="1800" b="1" dirty="0" smtClean="0">
                <a:latin typeface="+mj-lt"/>
              </a:rPr>
              <a:t>Shared nothing architecture:</a:t>
            </a:r>
          </a:p>
          <a:p>
            <a:pPr algn="just">
              <a:buNone/>
            </a:pPr>
            <a:r>
              <a:rPr lang="en-US" sz="1800" b="1" dirty="0" smtClean="0">
                <a:latin typeface="+mj-lt"/>
              </a:rPr>
              <a:t>                  </a:t>
            </a:r>
            <a:r>
              <a:rPr lang="en-US" sz="1800" dirty="0" smtClean="0">
                <a:latin typeface="+mj-lt"/>
              </a:rPr>
              <a:t>where each node has its own mass storage as well as main memory.</a:t>
            </a:r>
          </a:p>
          <a:p>
            <a:pPr>
              <a:buNone/>
            </a:pPr>
            <a:r>
              <a:rPr lang="en-US" sz="1800" dirty="0" smtClean="0"/>
              <a:t>      The </a:t>
            </a:r>
            <a:r>
              <a:rPr lang="en-US" sz="1800" dirty="0"/>
              <a:t>other architecture group is called hybrid architecture, which </a:t>
            </a:r>
            <a:r>
              <a:rPr lang="en-US" sz="1800" dirty="0" smtClean="0"/>
              <a:t>includes:</a:t>
            </a:r>
          </a:p>
          <a:p>
            <a:pPr lvl="1"/>
            <a:r>
              <a:rPr lang="en-US" sz="1400" b="1" dirty="0" smtClean="0"/>
              <a:t>  </a:t>
            </a:r>
            <a:r>
              <a:rPr lang="en-US" sz="1800" b="1" dirty="0" smtClean="0"/>
              <a:t>Non-Uniform </a:t>
            </a:r>
            <a:r>
              <a:rPr lang="en-US" sz="1800" b="1" dirty="0"/>
              <a:t>Memory Architecture </a:t>
            </a:r>
            <a:r>
              <a:rPr lang="en-US" sz="1800" dirty="0"/>
              <a:t>(NUMA</a:t>
            </a:r>
            <a:r>
              <a:rPr lang="en-US" sz="1800" dirty="0" smtClean="0"/>
              <a:t>):</a:t>
            </a:r>
          </a:p>
          <a:p>
            <a:pPr>
              <a:buNone/>
            </a:pPr>
            <a:r>
              <a:rPr lang="en-US" sz="1800" dirty="0" smtClean="0"/>
              <a:t>                   </a:t>
            </a:r>
            <a:r>
              <a:rPr lang="en-US" sz="1800" dirty="0"/>
              <a:t>which involves the </a:t>
            </a:r>
            <a:r>
              <a:rPr lang="en-US" sz="1800" dirty="0" smtClean="0"/>
              <a:t>Non-Uniform </a:t>
            </a:r>
            <a:r>
              <a:rPr lang="en-US" sz="1800" dirty="0"/>
              <a:t>Memory Access.</a:t>
            </a:r>
          </a:p>
          <a:p>
            <a:pPr lvl="1"/>
            <a:r>
              <a:rPr lang="en-US" sz="1400" b="1" dirty="0" smtClean="0"/>
              <a:t> </a:t>
            </a:r>
            <a:r>
              <a:rPr lang="en-US" sz="1800" b="1" dirty="0" smtClean="0"/>
              <a:t>Cluster </a:t>
            </a:r>
            <a:r>
              <a:rPr lang="en-US" sz="1800" b="1" dirty="0"/>
              <a:t>(shared nothing + shared disk: SAN/NAS</a:t>
            </a:r>
            <a:r>
              <a:rPr lang="en-US" sz="1800" b="1" dirty="0" smtClean="0"/>
              <a:t>):</a:t>
            </a:r>
          </a:p>
          <a:p>
            <a:pPr>
              <a:buNone/>
            </a:pPr>
            <a:r>
              <a:rPr lang="en-US" sz="1800" dirty="0"/>
              <a:t> </a:t>
            </a:r>
            <a:r>
              <a:rPr lang="en-US" sz="1800" dirty="0" smtClean="0"/>
              <a:t>                  </a:t>
            </a:r>
            <a:r>
              <a:rPr lang="en-US" sz="1800" dirty="0"/>
              <a:t>which is formed by a group </a:t>
            </a:r>
            <a:r>
              <a:rPr lang="en-US" sz="1800" dirty="0" smtClean="0"/>
              <a:t>of connected </a:t>
            </a:r>
            <a:r>
              <a:rPr lang="en-US" sz="1800" dirty="0"/>
              <a:t>computers.</a:t>
            </a:r>
            <a:endParaRPr lang="en-US" sz="1800" dirty="0">
              <a:latin typeface="+mj-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sz="1800" dirty="0" smtClean="0"/>
              <a:t>Example:</a:t>
            </a:r>
          </a:p>
          <a:p>
            <a:pPr>
              <a:buNone/>
            </a:pPr>
            <a:endParaRPr lang="en-IN" sz="1800" dirty="0" smtClean="0"/>
          </a:p>
          <a:p>
            <a:pPr>
              <a:buNone/>
            </a:pPr>
            <a:endParaRPr lang="en-IN" sz="1800" dirty="0" smtClean="0"/>
          </a:p>
          <a:p>
            <a:pPr>
              <a:buNone/>
            </a:pPr>
            <a:r>
              <a:rPr lang="en-IN" sz="1800" dirty="0" smtClean="0"/>
              <a:t>We assume that relations EMP and ASG are horizontally fragmented as follows:</a:t>
            </a:r>
          </a:p>
          <a:p>
            <a:pPr>
              <a:buNone/>
            </a:pPr>
            <a:r>
              <a:rPr lang="en-IN" sz="1800" dirty="0" smtClean="0"/>
              <a:t>	EMP1</a:t>
            </a:r>
            <a:r>
              <a:rPr lang="en-IN" sz="1800" b="1" dirty="0" smtClean="0"/>
              <a:t>= </a:t>
            </a:r>
            <a:r>
              <a:rPr lang="el-GR" sz="1800" b="1" dirty="0" smtClean="0"/>
              <a:t>σ</a:t>
            </a:r>
            <a:r>
              <a:rPr lang="en-IN" sz="1800" b="1" dirty="0" smtClean="0"/>
              <a:t> Eno&lt;“E3”(Emp)</a:t>
            </a:r>
          </a:p>
          <a:p>
            <a:pPr>
              <a:buNone/>
            </a:pPr>
            <a:r>
              <a:rPr lang="en-IN" sz="1800" b="1" dirty="0" smtClean="0"/>
              <a:t>	EMP2= </a:t>
            </a:r>
            <a:r>
              <a:rPr lang="el-GR" sz="1800" b="1" dirty="0" smtClean="0"/>
              <a:t>σ</a:t>
            </a:r>
            <a:r>
              <a:rPr lang="en-IN" sz="1800" b="1" dirty="0" smtClean="0"/>
              <a:t>Eno&gt;”E3”(EMP)</a:t>
            </a:r>
          </a:p>
          <a:p>
            <a:pPr>
              <a:buNone/>
            </a:pPr>
            <a:r>
              <a:rPr lang="en-IN" sz="1800" b="1" dirty="0" smtClean="0"/>
              <a:t>	ASG1= </a:t>
            </a:r>
            <a:r>
              <a:rPr lang="el-GR" sz="1800" b="1" dirty="0" smtClean="0"/>
              <a:t>σ</a:t>
            </a:r>
            <a:r>
              <a:rPr lang="en-IN" sz="1800" b="1" dirty="0" smtClean="0"/>
              <a:t>Eno&lt;”E3”(ASG)</a:t>
            </a:r>
          </a:p>
          <a:p>
            <a:pPr>
              <a:buNone/>
            </a:pPr>
            <a:r>
              <a:rPr lang="en-IN" sz="1800" b="1" dirty="0" smtClean="0"/>
              <a:t>	ASG2= </a:t>
            </a:r>
            <a:r>
              <a:rPr lang="el-GR" sz="1800" b="1" dirty="0" smtClean="0"/>
              <a:t>σ</a:t>
            </a:r>
            <a:r>
              <a:rPr lang="en-IN" sz="1800" b="1" dirty="0" smtClean="0"/>
              <a:t>Eno&gt;”E3”(ASG)</a:t>
            </a:r>
          </a:p>
          <a:p>
            <a:pPr>
              <a:buNone/>
            </a:pPr>
            <a:endParaRPr lang="en-IN" sz="1800" b="1" dirty="0" smtClean="0"/>
          </a:p>
          <a:p>
            <a:pPr>
              <a:buNone/>
            </a:pPr>
            <a:endParaRPr lang="en-IN" sz="1800" b="1" dirty="0" smtClean="0"/>
          </a:p>
          <a:p>
            <a:pPr>
              <a:buNone/>
            </a:pPr>
            <a:endParaRPr lang="en-IN" sz="1800" dirty="0"/>
          </a:p>
        </p:txBody>
      </p:sp>
      <p:pic>
        <p:nvPicPr>
          <p:cNvPr id="1027" name="Picture 3"/>
          <p:cNvPicPr>
            <a:picLocks noChangeAspect="1" noChangeArrowheads="1"/>
          </p:cNvPicPr>
          <p:nvPr/>
        </p:nvPicPr>
        <p:blipFill>
          <a:blip r:embed="rId2" cstate="print"/>
          <a:srcRect/>
          <a:stretch>
            <a:fillRect/>
          </a:stretch>
        </p:blipFill>
        <p:spPr bwMode="auto">
          <a:xfrm>
            <a:off x="1219200" y="990600"/>
            <a:ext cx="6477000" cy="2057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1600200" y="3810000"/>
            <a:ext cx="5257800" cy="4206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0-#ppt_w/2"/>
                                          </p:val>
                                        </p:tav>
                                        <p:tav tm="100000">
                                          <p:val>
                                            <p:strVal val="#ppt_x"/>
                                          </p:val>
                                        </p:tav>
                                      </p:tavLst>
                                    </p:anim>
                                    <p:anim calcmode="lin" valueType="num">
                                      <p:cBhvr additive="base">
                                        <p:cTn id="8"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0-#ppt_w/2"/>
                                          </p:val>
                                        </p:tav>
                                        <p:tav tm="100000">
                                          <p:val>
                                            <p:strVal val="#ppt_x"/>
                                          </p:val>
                                        </p:tav>
                                      </p:tavLst>
                                    </p:anim>
                                    <p:anim calcmode="lin" valueType="num">
                                      <p:cBhvr additive="base">
                                        <p:cTn id="20"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6019800"/>
          </a:xfrm>
        </p:spPr>
        <p:txBody>
          <a:bodyPr>
            <a:normAutofit/>
          </a:bodyPr>
          <a:lstStyle/>
          <a:p>
            <a:pPr>
              <a:buNone/>
            </a:pPr>
            <a:r>
              <a:rPr lang="en-IN" sz="2200" b="1" dirty="0" smtClean="0"/>
              <a:t>Site1        	    Site2           	       Site3           	 	Site 4                	</a:t>
            </a:r>
          </a:p>
          <a:p>
            <a:pPr>
              <a:buNone/>
            </a:pPr>
            <a:r>
              <a:rPr lang="en-IN" sz="1400" b="1" dirty="0" smtClean="0"/>
              <a:t>ASG1= </a:t>
            </a:r>
            <a:r>
              <a:rPr lang="el-GR" sz="1400" b="1" dirty="0" smtClean="0"/>
              <a:t>σ</a:t>
            </a:r>
            <a:r>
              <a:rPr lang="en-IN" sz="1400" b="1" dirty="0" smtClean="0"/>
              <a:t>Eno&lt;”E3”(ASG)     ASG2= </a:t>
            </a:r>
            <a:r>
              <a:rPr lang="el-GR" sz="1400" b="1" dirty="0" smtClean="0"/>
              <a:t>σ</a:t>
            </a:r>
            <a:r>
              <a:rPr lang="en-IN" sz="1400" b="1" dirty="0" smtClean="0"/>
              <a:t>Eno&gt;”E3”(ASG)        EMP1= </a:t>
            </a:r>
            <a:r>
              <a:rPr lang="el-GR" sz="1400" b="1" dirty="0" smtClean="0"/>
              <a:t>σ</a:t>
            </a:r>
            <a:r>
              <a:rPr lang="en-IN" sz="1400" b="1" dirty="0" smtClean="0"/>
              <a:t> Eno&lt;“E3”(Emp)  	EMP2= </a:t>
            </a:r>
            <a:r>
              <a:rPr lang="el-GR" sz="1400" b="1" dirty="0" smtClean="0"/>
              <a:t>σ</a:t>
            </a:r>
            <a:r>
              <a:rPr lang="en-IN" sz="1400" b="1" dirty="0" smtClean="0"/>
              <a:t>Eno&gt;”E3”(EMP)</a:t>
            </a:r>
          </a:p>
          <a:p>
            <a:pPr>
              <a:buNone/>
            </a:pPr>
            <a:r>
              <a:rPr lang="en-IN" sz="1400" b="1" dirty="0" smtClean="0"/>
              <a:t>							</a:t>
            </a:r>
            <a:r>
              <a:rPr lang="en-IN" sz="2200" b="1" dirty="0" smtClean="0"/>
              <a:t>Site5</a:t>
            </a:r>
          </a:p>
          <a:p>
            <a:pPr>
              <a:buNone/>
            </a:pPr>
            <a:r>
              <a:rPr lang="en-IN" sz="1400" b="1" dirty="0" smtClean="0"/>
              <a:t>                                                                                      		                        Result                                                 </a:t>
            </a:r>
            <a:endParaRPr lang="en-IN" sz="1400" b="1" dirty="0"/>
          </a:p>
        </p:txBody>
      </p:sp>
      <p:pic>
        <p:nvPicPr>
          <p:cNvPr id="2050" name="Picture 2"/>
          <p:cNvPicPr>
            <a:picLocks noChangeAspect="1" noChangeArrowheads="1"/>
          </p:cNvPicPr>
          <p:nvPr/>
        </p:nvPicPr>
        <p:blipFill>
          <a:blip r:embed="rId2" cstate="print"/>
          <a:srcRect/>
          <a:stretch>
            <a:fillRect/>
          </a:stretch>
        </p:blipFill>
        <p:spPr bwMode="auto">
          <a:xfrm>
            <a:off x="304800" y="1828800"/>
            <a:ext cx="8610600" cy="480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additive="base">
                                        <p:cTn id="31" dur="500" fill="hold"/>
                                        <p:tgtEl>
                                          <p:spTgt spid="2050"/>
                                        </p:tgtEl>
                                        <p:attrNameLst>
                                          <p:attrName>ppt_x</p:attrName>
                                        </p:attrNameLst>
                                      </p:cBhvr>
                                      <p:tavLst>
                                        <p:tav tm="0">
                                          <p:val>
                                            <p:strVal val="0-#ppt_w/2"/>
                                          </p:val>
                                        </p:tav>
                                        <p:tav tm="100000">
                                          <p:val>
                                            <p:strVal val="#ppt_x"/>
                                          </p:val>
                                        </p:tav>
                                      </p:tavLst>
                                    </p:anim>
                                    <p:anim calcmode="lin" valueType="num">
                                      <p:cBhvr additive="base">
                                        <p:cTn id="32"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pPr>
              <a:buNone/>
            </a:pPr>
            <a:r>
              <a:rPr lang="en-IN" sz="2200" b="1" dirty="0" smtClean="0"/>
              <a:t>Cost Alternatives:</a:t>
            </a:r>
            <a:endParaRPr lang="en-IN" sz="2200" b="1" dirty="0"/>
          </a:p>
        </p:txBody>
      </p:sp>
      <p:pic>
        <p:nvPicPr>
          <p:cNvPr id="3075" name="Picture 3"/>
          <p:cNvPicPr>
            <a:picLocks noChangeAspect="1" noChangeArrowheads="1"/>
          </p:cNvPicPr>
          <p:nvPr/>
        </p:nvPicPr>
        <p:blipFill>
          <a:blip r:embed="rId2" cstate="print"/>
          <a:srcRect/>
          <a:stretch>
            <a:fillRect/>
          </a:stretch>
        </p:blipFill>
        <p:spPr bwMode="auto">
          <a:xfrm>
            <a:off x="762000" y="762000"/>
            <a:ext cx="8153400" cy="563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28600" y="304800"/>
            <a:ext cx="8610600" cy="6248400"/>
          </a:xfrm>
        </p:spPr>
        <p:txBody>
          <a:bodyPr>
            <a:normAutofit lnSpcReduction="10000"/>
          </a:bodyPr>
          <a:lstStyle/>
          <a:p>
            <a:pPr>
              <a:buNone/>
            </a:pPr>
            <a:r>
              <a:rPr lang="en-IN" sz="1800" b="1" dirty="0" smtClean="0"/>
              <a:t>Query Optimization Objectives:</a:t>
            </a:r>
          </a:p>
          <a:p>
            <a:r>
              <a:rPr lang="en-IN" sz="1800" dirty="0" smtClean="0"/>
              <a:t> </a:t>
            </a:r>
            <a:r>
              <a:rPr lang="en-IN" sz="1800" b="1" dirty="0" smtClean="0"/>
              <a:t>Minimize a cost function</a:t>
            </a:r>
          </a:p>
          <a:p>
            <a:pPr lvl="1"/>
            <a:r>
              <a:rPr lang="en-IN" sz="1800" dirty="0" smtClean="0"/>
              <a:t> I/O cost + CPU cost + communication cost.</a:t>
            </a:r>
          </a:p>
          <a:p>
            <a:r>
              <a:rPr lang="en-IN" sz="1800" dirty="0" smtClean="0"/>
              <a:t> </a:t>
            </a:r>
            <a:r>
              <a:rPr lang="en-IN" sz="1800" b="1" dirty="0" smtClean="0"/>
              <a:t>These might have different weights in different distributed environments</a:t>
            </a:r>
          </a:p>
          <a:p>
            <a:r>
              <a:rPr lang="en-IN" sz="1800" b="1" dirty="0" smtClean="0"/>
              <a:t> Wide area networks</a:t>
            </a:r>
          </a:p>
          <a:p>
            <a:pPr lvl="1"/>
            <a:r>
              <a:rPr lang="en-IN" sz="1800" dirty="0" smtClean="0"/>
              <a:t>communication cost will dominate.</a:t>
            </a:r>
          </a:p>
          <a:p>
            <a:pPr lvl="2"/>
            <a:r>
              <a:rPr lang="en-IN" sz="1800" dirty="0" smtClean="0"/>
              <a:t>low bandwidth.</a:t>
            </a:r>
          </a:p>
          <a:p>
            <a:pPr lvl="2"/>
            <a:r>
              <a:rPr lang="en-IN" sz="1800" dirty="0" smtClean="0"/>
              <a:t> low speed.</a:t>
            </a:r>
          </a:p>
          <a:p>
            <a:pPr lvl="2"/>
            <a:r>
              <a:rPr lang="en-IN" sz="1800" dirty="0" smtClean="0"/>
              <a:t> high protocol overhead.</a:t>
            </a:r>
          </a:p>
          <a:p>
            <a:pPr lvl="1"/>
            <a:r>
              <a:rPr lang="en-IN" sz="1800" dirty="0" smtClean="0"/>
              <a:t>most algorithms ignore all other cost components.</a:t>
            </a:r>
          </a:p>
          <a:p>
            <a:r>
              <a:rPr lang="en-IN" sz="1800" b="1" dirty="0" smtClean="0"/>
              <a:t> Local area networks</a:t>
            </a:r>
          </a:p>
          <a:p>
            <a:pPr lvl="1"/>
            <a:r>
              <a:rPr lang="en-IN" sz="1800" dirty="0" smtClean="0"/>
              <a:t> communication cost not that dominant.</a:t>
            </a:r>
          </a:p>
          <a:p>
            <a:pPr lvl="1"/>
            <a:r>
              <a:rPr lang="en-IN" sz="1800" dirty="0" smtClean="0"/>
              <a:t> total cost function should be considered.</a:t>
            </a:r>
          </a:p>
          <a:p>
            <a:r>
              <a:rPr lang="en-IN" sz="1800" dirty="0" smtClean="0"/>
              <a:t> Can also maximize throughput.</a:t>
            </a:r>
          </a:p>
          <a:p>
            <a:pPr>
              <a:buNone/>
            </a:pPr>
            <a:r>
              <a:rPr lang="en-IN" sz="1800" b="1" dirty="0" smtClean="0"/>
              <a:t>Query Optimization Issues – Types of Optimizers:</a:t>
            </a:r>
          </a:p>
          <a:p>
            <a:r>
              <a:rPr lang="en-IN" sz="1800" b="1" dirty="0" smtClean="0"/>
              <a:t>Exhaustive search</a:t>
            </a:r>
          </a:p>
          <a:p>
            <a:pPr lvl="1"/>
            <a:r>
              <a:rPr lang="en-IN" sz="1800" dirty="0" smtClean="0"/>
              <a:t> cost-based.</a:t>
            </a:r>
          </a:p>
          <a:p>
            <a:pPr lvl="1"/>
            <a:r>
              <a:rPr lang="en-IN" sz="1800" dirty="0" smtClean="0"/>
              <a:t> optimal.</a:t>
            </a:r>
          </a:p>
          <a:p>
            <a:pPr lvl="1"/>
            <a:r>
              <a:rPr lang="en-IN" sz="1800" dirty="0" smtClean="0"/>
              <a:t>combinational complexity in the number of relations.</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5">
                                            <p:txEl>
                                              <p:pRg st="16" end="16"/>
                                            </p:txEl>
                                          </p:spTgt>
                                        </p:tgtEl>
                                        <p:attrNameLst>
                                          <p:attrName>style.visibility</p:attrName>
                                        </p:attrNameLst>
                                      </p:cBhvr>
                                      <p:to>
                                        <p:strVal val="visible"/>
                                      </p:to>
                                    </p:set>
                                    <p:anim calcmode="lin" valueType="num">
                                      <p:cBhvr additive="base">
                                        <p:cTn id="103" dur="500" fill="hold"/>
                                        <p:tgtEl>
                                          <p:spTgt spid="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5">
                                            <p:txEl>
                                              <p:pRg st="17" end="17"/>
                                            </p:txEl>
                                          </p:spTgt>
                                        </p:tgtEl>
                                        <p:attrNameLst>
                                          <p:attrName>style.visibility</p:attrName>
                                        </p:attrNameLst>
                                      </p:cBhvr>
                                      <p:to>
                                        <p:strVal val="visible"/>
                                      </p:to>
                                    </p:set>
                                    <p:anim calcmode="lin" valueType="num">
                                      <p:cBhvr additive="base">
                                        <p:cTn id="109" dur="500" fill="hold"/>
                                        <p:tgtEl>
                                          <p:spTgt spid="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5">
                                            <p:txEl>
                                              <p:pRg st="18" end="18"/>
                                            </p:txEl>
                                          </p:spTgt>
                                        </p:tgtEl>
                                        <p:attrNameLst>
                                          <p:attrName>style.visibility</p:attrName>
                                        </p:attrNameLst>
                                      </p:cBhvr>
                                      <p:to>
                                        <p:strVal val="visible"/>
                                      </p:to>
                                    </p:set>
                                    <p:anim calcmode="lin" valueType="num">
                                      <p:cBhvr additive="base">
                                        <p:cTn id="115" dur="500" fill="hold"/>
                                        <p:tgtEl>
                                          <p:spTgt spid="5">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pPr>
              <a:buNone/>
            </a:pPr>
            <a:r>
              <a:rPr lang="en-IN" sz="2200" b="1" dirty="0" smtClean="0"/>
              <a:t>Heuristics:</a:t>
            </a:r>
          </a:p>
          <a:p>
            <a:pPr lvl="1"/>
            <a:r>
              <a:rPr lang="en-IN" sz="1800" dirty="0" smtClean="0"/>
              <a:t>not optimal.</a:t>
            </a:r>
          </a:p>
          <a:p>
            <a:pPr lvl="1"/>
            <a:r>
              <a:rPr lang="en-IN" sz="1800" dirty="0" smtClean="0"/>
              <a:t>regroup common sub-expressions.</a:t>
            </a:r>
          </a:p>
          <a:p>
            <a:pPr lvl="1"/>
            <a:r>
              <a:rPr lang="en-IN" sz="1800" dirty="0" smtClean="0"/>
              <a:t> perform selection, projection first.</a:t>
            </a:r>
          </a:p>
          <a:p>
            <a:pPr lvl="1"/>
            <a:r>
              <a:rPr lang="en-IN" sz="1800" dirty="0" smtClean="0"/>
              <a:t>replace a join by a series of semijoins.</a:t>
            </a:r>
          </a:p>
          <a:p>
            <a:pPr lvl="1"/>
            <a:r>
              <a:rPr lang="en-IN" sz="1800" dirty="0" smtClean="0"/>
              <a:t>reorder operations to reduce intermediate relation size.</a:t>
            </a:r>
          </a:p>
          <a:p>
            <a:pPr lvl="1"/>
            <a:r>
              <a:rPr lang="en-IN" sz="1800" dirty="0" smtClean="0"/>
              <a:t> optimize individual operations.</a:t>
            </a:r>
          </a:p>
          <a:p>
            <a:pPr>
              <a:buNone/>
            </a:pPr>
            <a:r>
              <a:rPr lang="en-IN" sz="2200" b="1" dirty="0" smtClean="0"/>
              <a:t>Optimization Granularity:</a:t>
            </a:r>
          </a:p>
          <a:p>
            <a:pPr lvl="1"/>
            <a:r>
              <a:rPr lang="en-IN" sz="1800" dirty="0" smtClean="0"/>
              <a:t> Single query at a time.</a:t>
            </a:r>
          </a:p>
          <a:p>
            <a:pPr lvl="2"/>
            <a:r>
              <a:rPr lang="en-IN" sz="1800" dirty="0" smtClean="0"/>
              <a:t> cannot use common intermediate results.</a:t>
            </a:r>
          </a:p>
          <a:p>
            <a:pPr lvl="1"/>
            <a:r>
              <a:rPr lang="en-IN" sz="1800" dirty="0" smtClean="0"/>
              <a:t>Multiple queries at a time.</a:t>
            </a:r>
          </a:p>
          <a:p>
            <a:pPr lvl="2"/>
            <a:r>
              <a:rPr lang="en-IN" sz="1800" dirty="0" smtClean="0"/>
              <a:t> efficient if many similar queries.</a:t>
            </a:r>
          </a:p>
          <a:p>
            <a:pPr lvl="1"/>
            <a:r>
              <a:rPr lang="en-IN" sz="1800" dirty="0" smtClean="0"/>
              <a:t>decision space is much larger.</a:t>
            </a:r>
          </a:p>
          <a:p>
            <a:pPr>
              <a:buNone/>
            </a:pPr>
            <a:r>
              <a:rPr lang="en-IN" sz="2200" b="1" dirty="0" smtClean="0"/>
              <a:t>Optimization Timing:</a:t>
            </a:r>
          </a:p>
          <a:p>
            <a:pPr>
              <a:buNone/>
            </a:pPr>
            <a:r>
              <a:rPr lang="en-IN" sz="1800" dirty="0" smtClean="0"/>
              <a:t>	Static</a:t>
            </a:r>
          </a:p>
          <a:p>
            <a:pPr>
              <a:buNone/>
            </a:pPr>
            <a:r>
              <a:rPr lang="en-IN" sz="1800" dirty="0" smtClean="0"/>
              <a:t>	Dynamic</a:t>
            </a:r>
          </a:p>
          <a:p>
            <a:pPr>
              <a:buNone/>
            </a:pPr>
            <a:r>
              <a:rPr lang="en-IN" sz="1800" dirty="0" smtClean="0"/>
              <a:t>	Hybrid</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 calcmode="lin" valueType="num">
                                      <p:cBhvr additive="base">
                                        <p:cTn id="7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 calcmode="lin" valueType="num">
                                      <p:cBhvr additive="base">
                                        <p:cTn id="7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 calcmode="lin" valueType="num">
                                      <p:cBhvr additive="base">
                                        <p:cTn id="8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 calcmode="lin" valueType="num">
                                      <p:cBhvr additive="base">
                                        <p:cTn id="9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additive="base">
                                        <p:cTn id="9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pRg st="11" end="11"/>
                                            </p:txEl>
                                          </p:spTgt>
                                        </p:tgtEl>
                                        <p:attrNameLst>
                                          <p:attrName>style.visibility</p:attrName>
                                        </p:attrNameLst>
                                      </p:cBhvr>
                                      <p:to>
                                        <p:strVal val="visible"/>
                                      </p:to>
                                    </p:set>
                                    <p:anim calcmode="lin" valueType="num">
                                      <p:cBhvr additive="base">
                                        <p:cTn id="10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152400"/>
            <a:ext cx="8229600" cy="6553200"/>
          </a:xfrm>
        </p:spPr>
        <p:txBody>
          <a:bodyPr/>
          <a:lstStyle/>
          <a:p>
            <a:pPr>
              <a:buNone/>
            </a:pPr>
            <a:r>
              <a:rPr lang="en-IN" sz="2200" b="1" dirty="0" smtClean="0"/>
              <a:t>Statistics:</a:t>
            </a:r>
          </a:p>
          <a:p>
            <a:pPr lvl="1"/>
            <a:r>
              <a:rPr lang="en-IN" sz="1800" dirty="0" smtClean="0"/>
              <a:t>Relation.</a:t>
            </a:r>
          </a:p>
          <a:p>
            <a:pPr lvl="1"/>
            <a:r>
              <a:rPr lang="en-IN" sz="1800" dirty="0" smtClean="0"/>
              <a:t>Attribute.</a:t>
            </a:r>
          </a:p>
          <a:p>
            <a:pPr lvl="1"/>
            <a:r>
              <a:rPr lang="en-IN" sz="1800" dirty="0" smtClean="0"/>
              <a:t>Common assumptions.</a:t>
            </a:r>
          </a:p>
          <a:p>
            <a:pPr>
              <a:buNone/>
            </a:pPr>
            <a:r>
              <a:rPr lang="en-IN" sz="2200" b="1" dirty="0" smtClean="0"/>
              <a:t>Decision Sites:</a:t>
            </a:r>
          </a:p>
          <a:p>
            <a:pPr lvl="1"/>
            <a:r>
              <a:rPr lang="en-IN" sz="1800" dirty="0" smtClean="0"/>
              <a:t>Centralized.</a:t>
            </a:r>
          </a:p>
          <a:p>
            <a:pPr lvl="1"/>
            <a:r>
              <a:rPr lang="en-IN" sz="1800" dirty="0" smtClean="0"/>
              <a:t>Distributed.</a:t>
            </a:r>
          </a:p>
          <a:p>
            <a:pPr lvl="1"/>
            <a:r>
              <a:rPr lang="en-IN" sz="1800" dirty="0" smtClean="0"/>
              <a:t>Hybrid.</a:t>
            </a:r>
          </a:p>
          <a:p>
            <a:pPr>
              <a:buNone/>
            </a:pPr>
            <a:r>
              <a:rPr lang="en-IN" sz="2200" b="1" dirty="0" smtClean="0"/>
              <a:t>Network Topology:</a:t>
            </a:r>
          </a:p>
          <a:p>
            <a:pPr lvl="1"/>
            <a:r>
              <a:rPr lang="en-IN" sz="1800" dirty="0" smtClean="0"/>
              <a:t>Wide area networks (WAN) – point-to-point</a:t>
            </a:r>
          </a:p>
          <a:p>
            <a:pPr lvl="1"/>
            <a:r>
              <a:rPr lang="en-IN" sz="1800" dirty="0" smtClean="0"/>
              <a:t>Local area networks (LAN)</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a:buNone/>
            </a:pPr>
            <a:endParaRPr lang="en-IN" dirty="0" smtClean="0"/>
          </a:p>
          <a:p>
            <a:pPr>
              <a:buNone/>
            </a:pP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533400" y="304800"/>
            <a:ext cx="8001000" cy="6324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152400"/>
            <a:ext cx="8763000" cy="6477000"/>
          </a:xfrm>
        </p:spPr>
        <p:txBody>
          <a:bodyPr/>
          <a:lstStyle/>
          <a:p>
            <a:pPr>
              <a:buNone/>
            </a:pPr>
            <a:r>
              <a:rPr lang="en-IN" sz="2200" b="1" dirty="0" smtClean="0"/>
              <a:t>TRANSACTION PROCESSING</a:t>
            </a:r>
          </a:p>
          <a:p>
            <a:pPr>
              <a:buNone/>
            </a:pPr>
            <a:r>
              <a:rPr lang="en-IN" sz="1800" b="1" dirty="0" smtClean="0"/>
              <a:t>Transaction:</a:t>
            </a:r>
          </a:p>
          <a:p>
            <a:r>
              <a:rPr lang="en-IN" sz="1800" dirty="0" smtClean="0"/>
              <a:t>A transaction is a collection of actions that make consistent transformations of system states while preserving system consistency.</a:t>
            </a:r>
          </a:p>
          <a:p>
            <a:pPr lvl="1"/>
            <a:r>
              <a:rPr lang="en-IN" sz="1400" dirty="0" smtClean="0"/>
              <a:t>	</a:t>
            </a:r>
            <a:r>
              <a:rPr lang="en-IN" sz="1800" dirty="0" smtClean="0"/>
              <a:t>concurrency transparency.</a:t>
            </a:r>
          </a:p>
          <a:p>
            <a:pPr lvl="1"/>
            <a:r>
              <a:rPr lang="en-IN" sz="1800" dirty="0" smtClean="0"/>
              <a:t>	failure transparency.</a:t>
            </a:r>
            <a:endParaRPr lang="en-IN" sz="1800" dirty="0"/>
          </a:p>
        </p:txBody>
      </p:sp>
      <p:sp>
        <p:nvSpPr>
          <p:cNvPr id="14" name="Rectangle 13"/>
          <p:cNvSpPr/>
          <p:nvPr/>
        </p:nvSpPr>
        <p:spPr>
          <a:xfrm>
            <a:off x="304800" y="5791200"/>
            <a:ext cx="1981200" cy="369332"/>
          </a:xfrm>
          <a:prstGeom prst="rect">
            <a:avLst/>
          </a:prstGeom>
        </p:spPr>
        <p:txBody>
          <a:bodyPr wrap="square">
            <a:spAutoFit/>
          </a:bodyPr>
          <a:lstStyle/>
          <a:p>
            <a:r>
              <a:rPr lang="en-IN" b="1" dirty="0" smtClean="0"/>
              <a:t>Begin Transaction</a:t>
            </a:r>
            <a:endParaRPr lang="en-IN" b="1" dirty="0"/>
          </a:p>
        </p:txBody>
      </p:sp>
      <p:sp>
        <p:nvSpPr>
          <p:cNvPr id="15" name="Rectangle 14"/>
          <p:cNvSpPr/>
          <p:nvPr/>
        </p:nvSpPr>
        <p:spPr>
          <a:xfrm>
            <a:off x="2667000" y="5791200"/>
            <a:ext cx="2590800" cy="369332"/>
          </a:xfrm>
          <a:prstGeom prst="rect">
            <a:avLst/>
          </a:prstGeom>
        </p:spPr>
        <p:txBody>
          <a:bodyPr wrap="square">
            <a:spAutoFit/>
          </a:bodyPr>
          <a:lstStyle/>
          <a:p>
            <a:r>
              <a:rPr lang="en-IN" b="1" dirty="0" smtClean="0"/>
              <a:t>Execution of Transaction</a:t>
            </a:r>
            <a:endParaRPr lang="en-IN" b="1" dirty="0"/>
          </a:p>
        </p:txBody>
      </p:sp>
      <p:sp>
        <p:nvSpPr>
          <p:cNvPr id="16" name="Rectangle 15"/>
          <p:cNvSpPr/>
          <p:nvPr/>
        </p:nvSpPr>
        <p:spPr>
          <a:xfrm>
            <a:off x="7391400" y="5791200"/>
            <a:ext cx="1752600" cy="369332"/>
          </a:xfrm>
          <a:prstGeom prst="rect">
            <a:avLst/>
          </a:prstGeom>
        </p:spPr>
        <p:txBody>
          <a:bodyPr wrap="square">
            <a:spAutoFit/>
          </a:bodyPr>
          <a:lstStyle/>
          <a:p>
            <a:r>
              <a:rPr lang="en-IN" b="1" dirty="0" smtClean="0"/>
              <a:t>End Transaction</a:t>
            </a:r>
            <a:endParaRPr lang="en-IN" b="1" dirty="0"/>
          </a:p>
        </p:txBody>
      </p:sp>
      <p:grpSp>
        <p:nvGrpSpPr>
          <p:cNvPr id="21" name="Group 20"/>
          <p:cNvGrpSpPr/>
          <p:nvPr/>
        </p:nvGrpSpPr>
        <p:grpSpPr>
          <a:xfrm>
            <a:off x="685800" y="4191000"/>
            <a:ext cx="7926388" cy="1524794"/>
            <a:chOff x="685800" y="4191000"/>
            <a:chExt cx="7926388" cy="1524794"/>
          </a:xfrm>
        </p:grpSpPr>
        <p:cxnSp>
          <p:nvCxnSpPr>
            <p:cNvPr id="20" name="Straight Arrow Connector 19"/>
            <p:cNvCxnSpPr/>
            <p:nvPr/>
          </p:nvCxnSpPr>
          <p:spPr>
            <a:xfrm rot="10800000" flipV="1">
              <a:off x="838200" y="4191000"/>
              <a:ext cx="7239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86609" y="5257800"/>
              <a:ext cx="79239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90508" y="5219692"/>
              <a:ext cx="991394" cy="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8116079" y="5218891"/>
              <a:ext cx="990600" cy="1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3221059" y="4762485"/>
              <a:ext cx="990600" cy="1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1152725" y="3962400"/>
            <a:ext cx="7457844"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4800" y="2895600"/>
            <a:ext cx="1752600" cy="923330"/>
          </a:xfrm>
          <a:prstGeom prst="rect">
            <a:avLst/>
          </a:prstGeom>
        </p:spPr>
        <p:txBody>
          <a:bodyPr wrap="square">
            <a:spAutoFit/>
          </a:bodyPr>
          <a:lstStyle/>
          <a:p>
            <a:r>
              <a:rPr lang="en-IN" b="1" dirty="0" smtClean="0"/>
              <a:t>Database </a:t>
            </a:r>
          </a:p>
          <a:p>
            <a:r>
              <a:rPr lang="en-IN" b="1" dirty="0" smtClean="0"/>
              <a:t>     In a </a:t>
            </a:r>
          </a:p>
          <a:p>
            <a:r>
              <a:rPr lang="en-IN" b="1" dirty="0" smtClean="0"/>
              <a:t>consistent state</a:t>
            </a:r>
            <a:endParaRPr lang="en-IN" b="1" dirty="0"/>
          </a:p>
        </p:txBody>
      </p:sp>
      <p:sp>
        <p:nvSpPr>
          <p:cNvPr id="24" name="Rectangle 23"/>
          <p:cNvSpPr/>
          <p:nvPr/>
        </p:nvSpPr>
        <p:spPr>
          <a:xfrm>
            <a:off x="2590800" y="3200400"/>
            <a:ext cx="3124200" cy="923330"/>
          </a:xfrm>
          <a:prstGeom prst="rect">
            <a:avLst/>
          </a:prstGeom>
        </p:spPr>
        <p:txBody>
          <a:bodyPr wrap="square">
            <a:spAutoFit/>
          </a:bodyPr>
          <a:lstStyle/>
          <a:p>
            <a:r>
              <a:rPr lang="en-IN" b="1" dirty="0" smtClean="0"/>
              <a:t>Database may be temporarily </a:t>
            </a:r>
          </a:p>
          <a:p>
            <a:r>
              <a:rPr lang="en-IN" b="1" dirty="0" smtClean="0"/>
              <a:t>in an inconsistent state </a:t>
            </a:r>
          </a:p>
          <a:p>
            <a:r>
              <a:rPr lang="en-IN" b="1" dirty="0" smtClean="0"/>
              <a:t>during execution</a:t>
            </a:r>
            <a:r>
              <a:rPr lang="en-IN" dirty="0" smtClean="0"/>
              <a:t>.</a:t>
            </a:r>
            <a:endParaRPr lang="en-IN" dirty="0"/>
          </a:p>
        </p:txBody>
      </p:sp>
      <p:sp>
        <p:nvSpPr>
          <p:cNvPr id="25" name="Rectangle 24"/>
          <p:cNvSpPr/>
          <p:nvPr/>
        </p:nvSpPr>
        <p:spPr>
          <a:xfrm>
            <a:off x="7162800" y="3429000"/>
            <a:ext cx="1981200" cy="646331"/>
          </a:xfrm>
          <a:prstGeom prst="rect">
            <a:avLst/>
          </a:prstGeom>
        </p:spPr>
        <p:txBody>
          <a:bodyPr wrap="square">
            <a:spAutoFit/>
          </a:bodyPr>
          <a:lstStyle/>
          <a:p>
            <a:r>
              <a:rPr lang="en-IN" b="1" dirty="0" smtClean="0"/>
              <a:t>Database in a</a:t>
            </a:r>
          </a:p>
          <a:p>
            <a:r>
              <a:rPr lang="en-IN" b="1" dirty="0" smtClean="0"/>
              <a:t>Consistent state</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0-#ppt_w/2"/>
                                          </p:val>
                                        </p:tav>
                                        <p:tav tm="100000">
                                          <p:val>
                                            <p:strVal val="#ppt_x"/>
                                          </p:val>
                                        </p:tav>
                                      </p:tavLst>
                                    </p:anim>
                                    <p:anim calcmode="lin" valueType="num">
                                      <p:cBhvr additive="base">
                                        <p:cTn id="5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0-#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3" grpId="0"/>
      <p:bldP spid="24" grpId="0"/>
      <p:bldP spid="2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a:bodyPr>
          <a:lstStyle/>
          <a:p>
            <a:pPr>
              <a:lnSpc>
                <a:spcPct val="150000"/>
              </a:lnSpc>
              <a:buNone/>
            </a:pPr>
            <a:r>
              <a:rPr lang="en-IN" sz="2200" b="1" dirty="0" smtClean="0"/>
              <a:t>DISTRIBUTED TRANSACTION:</a:t>
            </a:r>
          </a:p>
          <a:p>
            <a:pPr>
              <a:lnSpc>
                <a:spcPct val="150000"/>
              </a:lnSpc>
            </a:pPr>
            <a:r>
              <a:rPr lang="en-IN" sz="1800" dirty="0" smtClean="0"/>
              <a:t>Consider a transaction T that prints out the names of all staff, using the fragmentation</a:t>
            </a:r>
          </a:p>
          <a:p>
            <a:pPr>
              <a:lnSpc>
                <a:spcPct val="150000"/>
              </a:lnSpc>
              <a:buNone/>
            </a:pPr>
            <a:r>
              <a:rPr lang="en-IN" sz="1800" dirty="0" smtClean="0"/>
              <a:t>        schema defined above as S1, S2, S21, S22, and S23.</a:t>
            </a:r>
          </a:p>
          <a:p>
            <a:pPr>
              <a:lnSpc>
                <a:spcPct val="150000"/>
              </a:lnSpc>
            </a:pPr>
            <a:r>
              <a:rPr lang="en-IN" sz="1800" dirty="0" smtClean="0"/>
              <a:t>We can define three sub transactions TS3, TS5, and TS7 to represent the agents at sites 3, 5, and 7, respectively.</a:t>
            </a:r>
          </a:p>
          <a:p>
            <a:pPr>
              <a:lnSpc>
                <a:spcPct val="150000"/>
              </a:lnSpc>
            </a:pPr>
            <a:r>
              <a:rPr lang="en-IN" sz="1800" dirty="0" smtClean="0"/>
              <a:t>Each sub transaction prints out the names of the staff at that site.</a:t>
            </a:r>
            <a:endParaRPr lang="en-IN" sz="1800" b="1" dirty="0"/>
          </a:p>
        </p:txBody>
      </p:sp>
      <p:pic>
        <p:nvPicPr>
          <p:cNvPr id="1026" name="Picture 2"/>
          <p:cNvPicPr>
            <a:picLocks noChangeAspect="1" noChangeArrowheads="1"/>
          </p:cNvPicPr>
          <p:nvPr/>
        </p:nvPicPr>
        <p:blipFill>
          <a:blip r:embed="rId2" cstate="print"/>
          <a:srcRect/>
          <a:stretch>
            <a:fillRect/>
          </a:stretch>
        </p:blipFill>
        <p:spPr bwMode="auto">
          <a:xfrm>
            <a:off x="762000" y="3505200"/>
            <a:ext cx="7620000" cy="2362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0-#ppt_w/2"/>
                                          </p:val>
                                        </p:tav>
                                        <p:tav tm="100000">
                                          <p:val>
                                            <p:strVal val="#ppt_x"/>
                                          </p:val>
                                        </p:tav>
                                      </p:tavLst>
                                    </p:anim>
                                    <p:anim calcmode="lin" valueType="num">
                                      <p:cBhvr additive="base">
                                        <p:cTn id="3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a:bodyPr>
          <a:lstStyle/>
          <a:p>
            <a:pPr>
              <a:buNone/>
            </a:pPr>
            <a:r>
              <a:rPr lang="en-IN" sz="2200" b="1" dirty="0" smtClean="0"/>
              <a:t>Classification of transactions:</a:t>
            </a:r>
          </a:p>
          <a:p>
            <a:r>
              <a:rPr lang="en-IN" sz="1800" dirty="0" smtClean="0"/>
              <a:t>In DRDA, there are four types of transaction, each with a progressive level of complexity in the interaction between the DBMSs:</a:t>
            </a:r>
          </a:p>
          <a:p>
            <a:pPr lvl="1"/>
            <a:r>
              <a:rPr lang="en-IN" sz="1800" dirty="0" smtClean="0"/>
              <a:t>(1) remote request;</a:t>
            </a:r>
          </a:p>
          <a:p>
            <a:pPr lvl="1"/>
            <a:r>
              <a:rPr lang="en-IN" sz="1800" dirty="0" smtClean="0"/>
              <a:t>(2) remote unit of work;</a:t>
            </a:r>
          </a:p>
          <a:p>
            <a:pPr lvl="1"/>
            <a:r>
              <a:rPr lang="en-IN" sz="1800" dirty="0" smtClean="0"/>
              <a:t>(3) distributed unit of work;</a:t>
            </a:r>
          </a:p>
          <a:p>
            <a:pPr lvl="1"/>
            <a:r>
              <a:rPr lang="en-IN" sz="1800" dirty="0" smtClean="0"/>
              <a:t>(4) distributed request.</a:t>
            </a:r>
          </a:p>
          <a:p>
            <a:pPr>
              <a:buNone/>
            </a:pPr>
            <a:r>
              <a:rPr lang="en-IN" sz="1800" b="1" dirty="0" smtClean="0"/>
              <a:t>Remote request </a:t>
            </a:r>
          </a:p>
          <a:p>
            <a:r>
              <a:rPr lang="en-IN" sz="1800" dirty="0" smtClean="0"/>
              <a:t>An application at one site can send a request (SQL statement) to some remote site for execution. </a:t>
            </a:r>
          </a:p>
          <a:p>
            <a:r>
              <a:rPr lang="en-IN" sz="1800" dirty="0" smtClean="0"/>
              <a:t>The request is executed entirely at the remote site and can reference data only at the remote site.</a:t>
            </a:r>
          </a:p>
          <a:p>
            <a:pPr>
              <a:buNone/>
            </a:pPr>
            <a:r>
              <a:rPr lang="en-IN" sz="1800" b="1" dirty="0" smtClean="0"/>
              <a:t>Remote unit of work :</a:t>
            </a:r>
          </a:p>
          <a:p>
            <a:r>
              <a:rPr lang="en-IN" sz="1800" dirty="0" smtClean="0"/>
              <a:t>An application at one (local) site can send all the SQL statements in a unit of work (transaction) to some remote site for execution. </a:t>
            </a:r>
          </a:p>
          <a:p>
            <a:r>
              <a:rPr lang="en-IN" sz="1800" dirty="0" smtClean="0"/>
              <a:t>All SQL statements are executed entirely at the remote site and can only reference data at the remote site.</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04800"/>
            <a:ext cx="8458200" cy="6324600"/>
          </a:xfrm>
        </p:spPr>
        <p:txBody>
          <a:bodyPr>
            <a:normAutofit/>
          </a:bodyPr>
          <a:lstStyle/>
          <a:p>
            <a:pPr>
              <a:buNone/>
            </a:pPr>
            <a:r>
              <a:rPr lang="en-US" sz="2200" b="1" dirty="0" smtClean="0"/>
              <a:t>Shared </a:t>
            </a:r>
            <a:r>
              <a:rPr lang="en-US" sz="2200" b="1" dirty="0"/>
              <a:t>memory </a:t>
            </a:r>
            <a:r>
              <a:rPr lang="en-US" sz="2200" b="1" dirty="0" smtClean="0"/>
              <a:t>architecture:</a:t>
            </a:r>
          </a:p>
          <a:p>
            <a:pPr>
              <a:buNone/>
            </a:pPr>
            <a:endParaRPr lang="en-US" sz="2200" dirty="0" smtClean="0"/>
          </a:p>
          <a:p>
            <a:pPr>
              <a:buNone/>
            </a:pPr>
            <a:endParaRPr lang="en-US" sz="2200" dirty="0" smtClean="0"/>
          </a:p>
          <a:p>
            <a:pPr>
              <a:buNone/>
            </a:pPr>
            <a:endParaRPr lang="en-US" sz="2200" dirty="0"/>
          </a:p>
          <a:p>
            <a:pPr>
              <a:buNone/>
            </a:pPr>
            <a:endParaRPr lang="en-US" sz="2200" dirty="0" smtClean="0"/>
          </a:p>
          <a:p>
            <a:pPr>
              <a:buNone/>
            </a:pPr>
            <a:endParaRPr lang="en-US" sz="2200" dirty="0"/>
          </a:p>
          <a:p>
            <a:pPr>
              <a:buNone/>
            </a:pPr>
            <a:endParaRPr lang="en-US" sz="2200" dirty="0" smtClean="0"/>
          </a:p>
          <a:p>
            <a:pPr>
              <a:buNone/>
            </a:pPr>
            <a:endParaRPr lang="en-US" sz="2200" dirty="0"/>
          </a:p>
          <a:p>
            <a:pPr>
              <a:buNone/>
            </a:pPr>
            <a:r>
              <a:rPr lang="en-US" sz="2200" dirty="0" smtClean="0"/>
              <a:t>						</a:t>
            </a:r>
            <a:endParaRPr lang="en-US" sz="22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143000"/>
            <a:ext cx="7315199" cy="434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 calcmode="lin" valueType="num">
                                      <p:cBhvr additive="base">
                                        <p:cTn id="13"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457200"/>
            <a:ext cx="8458200" cy="6172200"/>
          </a:xfrm>
        </p:spPr>
        <p:txBody>
          <a:bodyPr>
            <a:normAutofit/>
          </a:bodyPr>
          <a:lstStyle/>
          <a:p>
            <a:pPr>
              <a:buNone/>
            </a:pPr>
            <a:r>
              <a:rPr lang="en-IN" sz="1800" b="1" dirty="0" smtClean="0"/>
              <a:t>Distributed unit of work :</a:t>
            </a:r>
          </a:p>
          <a:p>
            <a:r>
              <a:rPr lang="en-IN" sz="1800" dirty="0" smtClean="0"/>
              <a:t>An application at one (local) site can send some of or all the SQL statements in a transaction to one or more remote sites for execution.</a:t>
            </a:r>
          </a:p>
          <a:p>
            <a:r>
              <a:rPr lang="en-IN" sz="1800" dirty="0" smtClean="0"/>
              <a:t> Each SQL statement is executed entirely at the remote site and can only reference data at the remote site.</a:t>
            </a:r>
          </a:p>
          <a:p>
            <a:pPr>
              <a:buNone/>
            </a:pPr>
            <a:r>
              <a:rPr lang="en-IN" sz="1800" b="1" dirty="0" smtClean="0"/>
              <a:t>Distributed request: </a:t>
            </a:r>
          </a:p>
          <a:p>
            <a:r>
              <a:rPr lang="en-IN" sz="1800" b="1" i="1" dirty="0" smtClean="0"/>
              <a:t> </a:t>
            </a:r>
            <a:r>
              <a:rPr lang="en-IN" sz="1800" dirty="0" smtClean="0"/>
              <a:t>An application at one (local) site can send some of or all the SQL statements in a transaction to one or more remote sites for execution.</a:t>
            </a:r>
            <a:endParaRPr lang="en-IN" sz="1800" dirty="0"/>
          </a:p>
        </p:txBody>
      </p:sp>
      <p:pic>
        <p:nvPicPr>
          <p:cNvPr id="2050" name="Picture 2"/>
          <p:cNvPicPr>
            <a:picLocks noChangeAspect="1" noChangeArrowheads="1"/>
          </p:cNvPicPr>
          <p:nvPr/>
        </p:nvPicPr>
        <p:blipFill>
          <a:blip r:embed="rId2" cstate="print"/>
          <a:srcRect/>
          <a:stretch>
            <a:fillRect/>
          </a:stretch>
        </p:blipFill>
        <p:spPr bwMode="auto">
          <a:xfrm>
            <a:off x="533400" y="2895600"/>
            <a:ext cx="8153400" cy="3733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 calcmode="lin" valueType="num">
                                      <p:cBhvr additive="base">
                                        <p:cTn id="37" dur="500" fill="hold"/>
                                        <p:tgtEl>
                                          <p:spTgt spid="2050"/>
                                        </p:tgtEl>
                                        <p:attrNameLst>
                                          <p:attrName>ppt_x</p:attrName>
                                        </p:attrNameLst>
                                      </p:cBhvr>
                                      <p:tavLst>
                                        <p:tav tm="0">
                                          <p:val>
                                            <p:strVal val="0-#ppt_w/2"/>
                                          </p:val>
                                        </p:tav>
                                        <p:tav tm="100000">
                                          <p:val>
                                            <p:strVal val="#ppt_x"/>
                                          </p:val>
                                        </p:tav>
                                      </p:tavLst>
                                    </p:anim>
                                    <p:anim calcmode="lin" valueType="num">
                                      <p:cBhvr additive="base">
                                        <p:cTn id="3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91200"/>
          </a:xfrm>
        </p:spPr>
        <p:txBody>
          <a:bodyPr/>
          <a:lstStyle/>
          <a:p>
            <a:pPr>
              <a:buNone/>
            </a:pPr>
            <a:endParaRPr lang="en-IN" dirty="0" smtClean="0"/>
          </a:p>
          <a:p>
            <a:pPr>
              <a:buNone/>
            </a:pP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457200" y="381000"/>
            <a:ext cx="8153400" cy="5943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pPr>
              <a:buNone/>
            </a:pPr>
            <a:endParaRPr lang="en-IN" dirty="0" smtClean="0"/>
          </a:p>
          <a:p>
            <a:pPr>
              <a:buNone/>
            </a:pP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533400" y="762000"/>
            <a:ext cx="8001000" cy="5562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304801" y="304800"/>
            <a:ext cx="8534400" cy="60960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304800"/>
            <a:ext cx="8458200" cy="57150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5867400"/>
          </a:xfrm>
        </p:spPr>
        <p:txBody>
          <a:bodyPr/>
          <a:lstStyle/>
          <a:p>
            <a:pPr>
              <a:buNone/>
            </a:pPr>
            <a:endParaRPr lang="en-IN" dirty="0" smtClean="0"/>
          </a:p>
          <a:p>
            <a:pPr>
              <a:buNone/>
            </a:pP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457200" y="519545"/>
            <a:ext cx="7855528" cy="5943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381000"/>
            <a:ext cx="8610600" cy="6096000"/>
          </a:xfrm>
        </p:spPr>
        <p:txBody>
          <a:bodyPr>
            <a:normAutofit/>
          </a:bodyPr>
          <a:lstStyle/>
          <a:p>
            <a:pPr>
              <a:buNone/>
            </a:pPr>
            <a:r>
              <a:rPr lang="en-IN" sz="1800" b="1" dirty="0" smtClean="0"/>
              <a:t>Distributed Transaction Management:</a:t>
            </a:r>
          </a:p>
          <a:p>
            <a:r>
              <a:rPr lang="en-IN" sz="1800" dirty="0" smtClean="0"/>
              <a:t>The transaction coordinator (TC1) at site S1 divides the transaction into a number of</a:t>
            </a:r>
          </a:p>
          <a:p>
            <a:r>
              <a:rPr lang="en-IN" sz="1800" dirty="0" smtClean="0"/>
              <a:t>subtransactions using information held in the global system catalog.</a:t>
            </a:r>
          </a:p>
          <a:p>
            <a:r>
              <a:rPr lang="en-IN" sz="1800" dirty="0" smtClean="0"/>
              <a:t> The data communications component at site S1 sends the subtransactions to the appropriate sites, S2 and S3, say.</a:t>
            </a:r>
          </a:p>
          <a:p>
            <a:r>
              <a:rPr lang="en-IN" sz="1800" dirty="0" smtClean="0"/>
              <a:t>The transaction coordinators at sites S2 and S3 manage these subtransactions. </a:t>
            </a:r>
          </a:p>
          <a:p>
            <a:r>
              <a:rPr lang="en-IN" sz="1800" dirty="0" smtClean="0"/>
              <a:t>The results of subtransactions are communicated back to TC1 via the data communications components.</a:t>
            </a:r>
            <a:endParaRPr lang="en-IN" sz="1800" dirty="0"/>
          </a:p>
        </p:txBody>
      </p:sp>
      <p:pic>
        <p:nvPicPr>
          <p:cNvPr id="4098" name="Picture 2"/>
          <p:cNvPicPr>
            <a:picLocks noChangeAspect="1" noChangeArrowheads="1"/>
          </p:cNvPicPr>
          <p:nvPr/>
        </p:nvPicPr>
        <p:blipFill>
          <a:blip r:embed="rId2" cstate="print"/>
          <a:srcRect/>
          <a:stretch>
            <a:fillRect/>
          </a:stretch>
        </p:blipFill>
        <p:spPr bwMode="auto">
          <a:xfrm>
            <a:off x="838200" y="3048000"/>
            <a:ext cx="7162800"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098"/>
                                        </p:tgtEl>
                                        <p:attrNameLst>
                                          <p:attrName>style.visibility</p:attrName>
                                        </p:attrNameLst>
                                      </p:cBhvr>
                                      <p:to>
                                        <p:strVal val="visible"/>
                                      </p:to>
                                    </p:set>
                                    <p:anim calcmode="lin" valueType="num">
                                      <p:cBhvr additive="base">
                                        <p:cTn id="43" dur="500" fill="hold"/>
                                        <p:tgtEl>
                                          <p:spTgt spid="4098"/>
                                        </p:tgtEl>
                                        <p:attrNameLst>
                                          <p:attrName>ppt_x</p:attrName>
                                        </p:attrNameLst>
                                      </p:cBhvr>
                                      <p:tavLst>
                                        <p:tav tm="0">
                                          <p:val>
                                            <p:strVal val="0-#ppt_w/2"/>
                                          </p:val>
                                        </p:tav>
                                        <p:tav tm="100000">
                                          <p:val>
                                            <p:strVal val="#ppt_x"/>
                                          </p:val>
                                        </p:tav>
                                      </p:tavLst>
                                    </p:anim>
                                    <p:anim calcmode="lin" valueType="num">
                                      <p:cBhvr additive="base">
                                        <p:cTn id="44"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248400"/>
          </a:xfrm>
        </p:spPr>
        <p:txBody>
          <a:bodyPr>
            <a:normAutofit/>
          </a:bodyPr>
          <a:lstStyle/>
          <a:p>
            <a:pPr algn="just">
              <a:lnSpc>
                <a:spcPct val="110000"/>
              </a:lnSpc>
              <a:buNone/>
            </a:pPr>
            <a:r>
              <a:rPr lang="en-IN" sz="2200" b="1" dirty="0" smtClean="0"/>
              <a:t>CONCURRENCY CONTROL</a:t>
            </a:r>
          </a:p>
          <a:p>
            <a:pPr algn="just">
              <a:lnSpc>
                <a:spcPct val="110000"/>
              </a:lnSpc>
            </a:pPr>
            <a:r>
              <a:rPr lang="en-IN" sz="1800" dirty="0" smtClean="0"/>
              <a:t>The problem of synchronizing concurrent transactions such that the consistency of the database is maintained while, at the same time, maximum degree of concurrency is achieved.</a:t>
            </a:r>
          </a:p>
          <a:p>
            <a:pPr algn="just">
              <a:lnSpc>
                <a:spcPct val="110000"/>
              </a:lnSpc>
              <a:buNone/>
            </a:pPr>
            <a:r>
              <a:rPr lang="en-IN" sz="1800" b="1" dirty="0" smtClean="0"/>
              <a:t>Anomalies</a:t>
            </a:r>
          </a:p>
          <a:p>
            <a:pPr algn="just">
              <a:lnSpc>
                <a:spcPct val="110000"/>
              </a:lnSpc>
            </a:pPr>
            <a:r>
              <a:rPr lang="en-IN" sz="1800" b="1" dirty="0" smtClean="0"/>
              <a:t>Lost updates:</a:t>
            </a:r>
          </a:p>
          <a:p>
            <a:pPr lvl="1" algn="just">
              <a:lnSpc>
                <a:spcPct val="110000"/>
              </a:lnSpc>
            </a:pPr>
            <a:r>
              <a:rPr lang="en-IN" sz="1800" dirty="0" smtClean="0"/>
              <a:t> The effects of some transactions are not reflected on the database.</a:t>
            </a:r>
          </a:p>
          <a:p>
            <a:pPr algn="just">
              <a:lnSpc>
                <a:spcPct val="110000"/>
              </a:lnSpc>
            </a:pPr>
            <a:r>
              <a:rPr lang="en-IN" sz="1800" b="1" dirty="0" smtClean="0"/>
              <a:t> Inconsistent retrievals:</a:t>
            </a:r>
          </a:p>
          <a:p>
            <a:pPr lvl="1" algn="just">
              <a:lnSpc>
                <a:spcPct val="110000"/>
              </a:lnSpc>
            </a:pPr>
            <a:r>
              <a:rPr lang="en-IN" sz="1800" dirty="0" smtClean="0"/>
              <a:t> A transaction, if it reads the same data item more than once, should always read the same value.</a:t>
            </a:r>
          </a:p>
          <a:p>
            <a:pPr algn="just">
              <a:lnSpc>
                <a:spcPct val="110000"/>
              </a:lnSpc>
            </a:pPr>
            <a:r>
              <a:rPr lang="en-IN" sz="1800" dirty="0" smtClean="0"/>
              <a:t>Extends centralised concurrency mechanisms</a:t>
            </a:r>
          </a:p>
          <a:p>
            <a:pPr algn="just">
              <a:lnSpc>
                <a:spcPct val="110000"/>
              </a:lnSpc>
            </a:pPr>
            <a:r>
              <a:rPr lang="en-IN" sz="1800" b="1" dirty="0" smtClean="0"/>
              <a:t> Multiple copies of data items</a:t>
            </a:r>
          </a:p>
          <a:p>
            <a:pPr lvl="1" algn="just">
              <a:lnSpc>
                <a:spcPct val="110000"/>
              </a:lnSpc>
            </a:pPr>
            <a:r>
              <a:rPr lang="en-IN" sz="1800" dirty="0" smtClean="0"/>
              <a:t> maintain consistency</a:t>
            </a:r>
          </a:p>
          <a:p>
            <a:pPr algn="just">
              <a:lnSpc>
                <a:spcPct val="110000"/>
              </a:lnSpc>
            </a:pPr>
            <a:r>
              <a:rPr lang="en-IN" sz="1800" b="1" dirty="0" smtClean="0"/>
              <a:t> failures in individual sites/network</a:t>
            </a:r>
          </a:p>
          <a:p>
            <a:pPr lvl="1" algn="just">
              <a:lnSpc>
                <a:spcPct val="110000"/>
              </a:lnSpc>
            </a:pPr>
            <a:r>
              <a:rPr lang="en-IN" sz="1800" dirty="0" smtClean="0"/>
              <a:t> continue operations, update and rejoin</a:t>
            </a:r>
          </a:p>
          <a:p>
            <a:pPr algn="just">
              <a:lnSpc>
                <a:spcPct val="110000"/>
              </a:lnSpc>
            </a:pPr>
            <a:r>
              <a:rPr lang="en-IN" sz="1800" b="1" dirty="0" smtClean="0"/>
              <a:t> distributed commit</a:t>
            </a:r>
          </a:p>
          <a:p>
            <a:pPr lvl="1" algn="just">
              <a:lnSpc>
                <a:spcPct val="110000"/>
              </a:lnSpc>
            </a:pPr>
            <a:r>
              <a:rPr lang="pt-BR" sz="1800" dirty="0" smtClean="0"/>
              <a:t>2-phase protocol (local and global)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382000" cy="6248400"/>
          </a:xfrm>
        </p:spPr>
        <p:txBody>
          <a:bodyPr>
            <a:normAutofit lnSpcReduction="10000"/>
          </a:bodyPr>
          <a:lstStyle/>
          <a:p>
            <a:pPr>
              <a:lnSpc>
                <a:spcPct val="150000"/>
              </a:lnSpc>
            </a:pPr>
            <a:r>
              <a:rPr lang="en-IN" sz="1800" b="1" dirty="0" smtClean="0"/>
              <a:t>Global serialisation must occur</a:t>
            </a:r>
          </a:p>
          <a:p>
            <a:pPr lvl="1">
              <a:lnSpc>
                <a:spcPct val="150000"/>
              </a:lnSpc>
            </a:pPr>
            <a:r>
              <a:rPr lang="en-IN" sz="1800" dirty="0" smtClean="0"/>
              <a:t> Locks and time stamping apply</a:t>
            </a:r>
          </a:p>
          <a:p>
            <a:pPr>
              <a:lnSpc>
                <a:spcPct val="150000"/>
              </a:lnSpc>
            </a:pPr>
            <a:r>
              <a:rPr lang="en-IN" sz="1800" dirty="0" smtClean="0"/>
              <a:t> If database </a:t>
            </a:r>
            <a:r>
              <a:rPr lang="en-IN" sz="1800" b="1" dirty="0" smtClean="0"/>
              <a:t>not replicated and transactions all local or performable at one remote site then:</a:t>
            </a:r>
          </a:p>
          <a:p>
            <a:pPr lvl="1">
              <a:lnSpc>
                <a:spcPct val="150000"/>
              </a:lnSpc>
            </a:pPr>
            <a:r>
              <a:rPr lang="en-IN" sz="1800" dirty="0" smtClean="0"/>
              <a:t>Use centralised concurrency mechanisms.</a:t>
            </a:r>
          </a:p>
          <a:p>
            <a:pPr>
              <a:lnSpc>
                <a:spcPct val="150000"/>
              </a:lnSpc>
              <a:buNone/>
            </a:pPr>
            <a:r>
              <a:rPr lang="en-IN" sz="2400" b="1" dirty="0" smtClean="0"/>
              <a:t>Distributed Locks </a:t>
            </a:r>
          </a:p>
          <a:p>
            <a:pPr lvl="1">
              <a:lnSpc>
                <a:spcPct val="150000"/>
              </a:lnSpc>
            </a:pPr>
            <a:r>
              <a:rPr lang="en-IN" sz="1800" dirty="0" smtClean="0"/>
              <a:t>The following protocols based on two-phase locking (2PL) that can be employed to ensure serializability for distributed DBMS.</a:t>
            </a:r>
          </a:p>
          <a:p>
            <a:pPr lvl="1">
              <a:lnSpc>
                <a:spcPct val="150000"/>
              </a:lnSpc>
            </a:pPr>
            <a:r>
              <a:rPr lang="en-IN" sz="1800" dirty="0" smtClean="0"/>
              <a:t>Just like centralised mechanisms.</a:t>
            </a:r>
          </a:p>
          <a:p>
            <a:pPr lvl="1">
              <a:lnSpc>
                <a:spcPct val="150000"/>
              </a:lnSpc>
            </a:pPr>
            <a:r>
              <a:rPr lang="en-IN" sz="1800" dirty="0" smtClean="0"/>
              <a:t>But we need to consider locks that manage replication and sub-transactions</a:t>
            </a:r>
          </a:p>
          <a:p>
            <a:pPr lvl="2">
              <a:lnSpc>
                <a:spcPct val="150000"/>
              </a:lnSpc>
            </a:pPr>
            <a:r>
              <a:rPr lang="en-IN" sz="1800" b="1" dirty="0" smtClean="0"/>
              <a:t>Centralized 2PL,</a:t>
            </a:r>
          </a:p>
          <a:p>
            <a:pPr lvl="2">
              <a:lnSpc>
                <a:spcPct val="150000"/>
              </a:lnSpc>
            </a:pPr>
            <a:r>
              <a:rPr lang="en-IN" sz="1800" b="1" dirty="0" smtClean="0"/>
              <a:t>Primary copy 2PL</a:t>
            </a:r>
          </a:p>
          <a:p>
            <a:pPr lvl="2">
              <a:lnSpc>
                <a:spcPct val="150000"/>
              </a:lnSpc>
            </a:pPr>
            <a:r>
              <a:rPr lang="en-IN" sz="1800" b="1" dirty="0" smtClean="0"/>
              <a:t>Distributed 2PL, </a:t>
            </a:r>
          </a:p>
          <a:p>
            <a:pPr lvl="2">
              <a:lnSpc>
                <a:spcPct val="150000"/>
              </a:lnSpc>
            </a:pPr>
            <a:r>
              <a:rPr lang="en-IN" sz="1800" b="1" dirty="0" smtClean="0"/>
              <a:t> Majority locking.</a:t>
            </a:r>
          </a:p>
          <a:p>
            <a:pPr lvl="2">
              <a:lnSpc>
                <a:spcPct val="150000"/>
              </a:lnSpc>
              <a:buNone/>
            </a:pP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10000"/>
          </a:bodyPr>
          <a:lstStyle/>
          <a:p>
            <a:pPr>
              <a:buNone/>
            </a:pPr>
            <a:r>
              <a:rPr lang="en-IN" sz="2200" b="1" dirty="0" smtClean="0"/>
              <a:t>Centralized 2PL:</a:t>
            </a:r>
          </a:p>
          <a:p>
            <a:pPr lvl="1" algn="just">
              <a:lnSpc>
                <a:spcPct val="150000"/>
              </a:lnSpc>
            </a:pPr>
            <a:r>
              <a:rPr lang="en-IN" sz="1800" dirty="0" smtClean="0"/>
              <a:t>With </a:t>
            </a:r>
            <a:r>
              <a:rPr lang="en-IN" sz="1800" dirty="0"/>
              <a:t>the centralized 2PL protocol there is a single site that maintains all locking </a:t>
            </a:r>
            <a:r>
              <a:rPr lang="en-IN" sz="1800" dirty="0" smtClean="0"/>
              <a:t>information.</a:t>
            </a:r>
          </a:p>
          <a:p>
            <a:pPr lvl="1" algn="just">
              <a:lnSpc>
                <a:spcPct val="150000"/>
              </a:lnSpc>
            </a:pPr>
            <a:r>
              <a:rPr lang="en-IN" sz="1800" dirty="0"/>
              <a:t>There is only one scheduler, or </a:t>
            </a:r>
            <a:r>
              <a:rPr lang="en-IN" sz="1800" dirty="0" smtClean="0"/>
              <a:t>lock manager</a:t>
            </a:r>
            <a:r>
              <a:rPr lang="en-IN" sz="1800" dirty="0"/>
              <a:t>, for the whole of the distributed DBMS that can grant and release locks</a:t>
            </a:r>
            <a:r>
              <a:rPr lang="en-IN" sz="1800" dirty="0" smtClean="0"/>
              <a:t>.</a:t>
            </a:r>
          </a:p>
          <a:p>
            <a:pPr lvl="1" algn="just">
              <a:lnSpc>
                <a:spcPct val="150000"/>
              </a:lnSpc>
            </a:pPr>
            <a:r>
              <a:rPr lang="en-IN" sz="1800" dirty="0"/>
              <a:t>The transaction coordinator at site S1 divides the transaction into a number of </a:t>
            </a:r>
            <a:r>
              <a:rPr lang="en-IN" sz="1800" dirty="0" smtClean="0"/>
              <a:t>subtransactions,using information held in the global system catalog.</a:t>
            </a:r>
          </a:p>
          <a:p>
            <a:pPr lvl="1" algn="just">
              <a:lnSpc>
                <a:spcPct val="150000"/>
              </a:lnSpc>
            </a:pPr>
            <a:r>
              <a:rPr lang="en-IN" sz="1800" dirty="0" smtClean="0"/>
              <a:t>The </a:t>
            </a:r>
            <a:r>
              <a:rPr lang="en-IN" sz="1800" dirty="0"/>
              <a:t>coordinator </a:t>
            </a:r>
            <a:r>
              <a:rPr lang="en-IN" sz="1800" dirty="0" smtClean="0"/>
              <a:t>has responsibility </a:t>
            </a:r>
            <a:r>
              <a:rPr lang="en-IN" sz="1800" dirty="0"/>
              <a:t>for ensuring that consistency is maintained</a:t>
            </a:r>
            <a:r>
              <a:rPr lang="en-IN" sz="1800" dirty="0" smtClean="0"/>
              <a:t>.</a:t>
            </a:r>
          </a:p>
          <a:p>
            <a:pPr lvl="1" algn="just">
              <a:lnSpc>
                <a:spcPct val="150000"/>
              </a:lnSpc>
            </a:pPr>
            <a:r>
              <a:rPr lang="en-IN" sz="1800" dirty="0"/>
              <a:t>If the transaction </a:t>
            </a:r>
            <a:r>
              <a:rPr lang="en-IN" sz="1800" dirty="0" smtClean="0"/>
              <a:t>involves an </a:t>
            </a:r>
            <a:r>
              <a:rPr lang="en-IN" sz="1800" dirty="0"/>
              <a:t>update of a data item that is replicated, the coordinator must ensure that all </a:t>
            </a:r>
            <a:r>
              <a:rPr lang="en-IN" sz="1800" dirty="0" smtClean="0"/>
              <a:t>copies of </a:t>
            </a:r>
            <a:r>
              <a:rPr lang="en-IN" sz="1800" dirty="0"/>
              <a:t>the data item are updated</a:t>
            </a:r>
            <a:r>
              <a:rPr lang="en-IN" sz="1800" dirty="0" smtClean="0"/>
              <a:t>.</a:t>
            </a:r>
          </a:p>
          <a:p>
            <a:pPr lvl="1" algn="just">
              <a:lnSpc>
                <a:spcPct val="150000"/>
              </a:lnSpc>
            </a:pPr>
            <a:r>
              <a:rPr lang="en-IN" sz="1800" dirty="0" smtClean="0"/>
              <a:t>The </a:t>
            </a:r>
            <a:r>
              <a:rPr lang="en-IN" sz="1800" dirty="0"/>
              <a:t>coordinator requests exclusive locks on </a:t>
            </a:r>
            <a:r>
              <a:rPr lang="en-IN" sz="1800" dirty="0" smtClean="0"/>
              <a:t>all copies </a:t>
            </a:r>
            <a:r>
              <a:rPr lang="en-IN" sz="1800" dirty="0"/>
              <a:t>before updating each copy and releasing the </a:t>
            </a:r>
            <a:r>
              <a:rPr lang="en-IN" sz="1800" dirty="0" smtClean="0"/>
              <a:t>locks.</a:t>
            </a:r>
          </a:p>
          <a:p>
            <a:pPr lvl="1" algn="just">
              <a:lnSpc>
                <a:spcPct val="150000"/>
              </a:lnSpc>
            </a:pPr>
            <a:r>
              <a:rPr lang="en-IN" sz="1800" dirty="0"/>
              <a:t>The local transaction managers involved in the global transaction request and </a:t>
            </a:r>
            <a:r>
              <a:rPr lang="en-IN" sz="1800" dirty="0" smtClean="0"/>
              <a:t>release locks </a:t>
            </a:r>
            <a:r>
              <a:rPr lang="en-IN" sz="1800" dirty="0"/>
              <a:t>from the centralized lock manager using the normal rules for two-phase locking</a:t>
            </a:r>
            <a:r>
              <a:rPr lang="en-IN" sz="1800" dirty="0" smtClean="0"/>
              <a:t>.</a:t>
            </a:r>
          </a:p>
          <a:p>
            <a:pPr lvl="1" algn="just">
              <a:lnSpc>
                <a:spcPct val="150000"/>
              </a:lnSpc>
            </a:pPr>
            <a:r>
              <a:rPr lang="en-IN" sz="1800" dirty="0"/>
              <a:t>The centralized lock manager checks that a request for a lock on a data item is </a:t>
            </a:r>
            <a:r>
              <a:rPr lang="en-IN" sz="1800" dirty="0" smtClean="0"/>
              <a:t>compatible with </a:t>
            </a:r>
            <a:r>
              <a:rPr lang="en-IN" sz="1800" dirty="0"/>
              <a:t>the locks that currently exist</a:t>
            </a:r>
          </a:p>
          <a:p>
            <a:pPr algn="just">
              <a:buNone/>
            </a:pP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49963"/>
          </a:xfrm>
        </p:spPr>
        <p:txBody>
          <a:bodyPr>
            <a:normAutofit/>
          </a:bodyPr>
          <a:lstStyle/>
          <a:p>
            <a:pPr lvl="1" algn="just">
              <a:lnSpc>
                <a:spcPct val="200000"/>
              </a:lnSpc>
            </a:pPr>
            <a:r>
              <a:rPr lang="en-IN" sz="2000" dirty="0" smtClean="0">
                <a:latin typeface="Times New Roman" pitchFamily="18" charset="0"/>
                <a:cs typeface="Times New Roman" pitchFamily="18" charset="0"/>
              </a:rPr>
              <a:t>Shared </a:t>
            </a:r>
            <a:r>
              <a:rPr lang="en-IN" sz="2000" dirty="0">
                <a:latin typeface="Times New Roman" pitchFamily="18" charset="0"/>
                <a:cs typeface="Times New Roman" pitchFamily="18" charset="0"/>
              </a:rPr>
              <a:t>memory is a tightly coupled architecture in which multiple processors within a single system share system memory. </a:t>
            </a:r>
            <a:endParaRPr lang="en-IN" sz="2000" dirty="0" smtClean="0">
              <a:latin typeface="Times New Roman" pitchFamily="18" charset="0"/>
              <a:cs typeface="Times New Roman" pitchFamily="18" charset="0"/>
            </a:endParaRPr>
          </a:p>
          <a:p>
            <a:pPr lvl="1" algn="just">
              <a:lnSpc>
                <a:spcPct val="200000"/>
              </a:lnSpc>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Known as symmetric </a:t>
            </a:r>
            <a:r>
              <a:rPr lang="en-IN" sz="2000" dirty="0" smtClean="0">
                <a:latin typeface="Times New Roman" pitchFamily="18" charset="0"/>
                <a:cs typeface="Times New Roman" pitchFamily="18" charset="0"/>
              </a:rPr>
              <a:t>multiprocessing </a:t>
            </a:r>
            <a:r>
              <a:rPr lang="en-IN" sz="2000" dirty="0">
                <a:latin typeface="Times New Roman" pitchFamily="18" charset="0"/>
                <a:cs typeface="Times New Roman" pitchFamily="18" charset="0"/>
              </a:rPr>
              <a:t>(SMP), this approach has become popular on platforms ranging from personal workstations that sup- port a few microprocessors in parallel.</a:t>
            </a:r>
            <a:endParaRPr lang="en-IN" sz="2000" dirty="0" smtClean="0">
              <a:latin typeface="Times New Roman" pitchFamily="18" charset="0"/>
              <a:cs typeface="Times New Roman" pitchFamily="18" charset="0"/>
            </a:endParaRPr>
          </a:p>
          <a:p>
            <a:pPr lvl="1" algn="just">
              <a:lnSpc>
                <a:spcPct val="200000"/>
              </a:lnSpc>
            </a:pPr>
            <a:r>
              <a:rPr lang="en-IN" sz="2000" dirty="0">
                <a:latin typeface="Times New Roman" pitchFamily="18" charset="0"/>
                <a:cs typeface="Times New Roman" pitchFamily="18" charset="0"/>
              </a:rPr>
              <a:t>This architecture provides high-speed data access for a limited number of processors, but it is not scalable beyond about 64 processors when the interconnection network becomes a bottleneck</a:t>
            </a:r>
            <a:r>
              <a:rPr lang="en-IN" sz="2000" dirty="0"/>
              <a:t>. </a:t>
            </a:r>
          </a:p>
        </p:txBody>
      </p:sp>
    </p:spTree>
    <p:extLst>
      <p:ext uri="{BB962C8B-B14F-4D97-AF65-F5344CB8AC3E}">
        <p14:creationId xmlns:p14="http://schemas.microsoft.com/office/powerpoint/2010/main" xmlns="" val="19369511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a:lnSpc>
                <a:spcPct val="150000"/>
              </a:lnSpc>
              <a:buNone/>
            </a:pPr>
            <a:r>
              <a:rPr lang="en-IN" sz="2200" b="1" dirty="0"/>
              <a:t>The advantage of centralized </a:t>
            </a:r>
            <a:r>
              <a:rPr lang="en-IN" sz="2200" b="1" dirty="0" smtClean="0"/>
              <a:t>2PL:</a:t>
            </a:r>
          </a:p>
          <a:p>
            <a:pPr>
              <a:lnSpc>
                <a:spcPct val="150000"/>
              </a:lnSpc>
            </a:pPr>
            <a:r>
              <a:rPr lang="en-IN" sz="1800" dirty="0"/>
              <a:t>Deadlock detection is no more difficult than that of a centralized DBMS, </a:t>
            </a:r>
            <a:r>
              <a:rPr lang="en-IN" sz="1800" dirty="0" smtClean="0"/>
              <a:t>because one </a:t>
            </a:r>
            <a:r>
              <a:rPr lang="en-IN" sz="1800" dirty="0"/>
              <a:t>lock </a:t>
            </a:r>
            <a:r>
              <a:rPr lang="en-IN" sz="1800" dirty="0" smtClean="0"/>
              <a:t>manager </a:t>
            </a:r>
            <a:r>
              <a:rPr lang="en-IN" sz="1800" dirty="0"/>
              <a:t>maintains all lock </a:t>
            </a:r>
            <a:r>
              <a:rPr lang="en-IN" sz="1800" dirty="0" smtClean="0"/>
              <a:t>information.</a:t>
            </a:r>
          </a:p>
          <a:p>
            <a:pPr>
              <a:lnSpc>
                <a:spcPct val="150000"/>
              </a:lnSpc>
              <a:buNone/>
            </a:pPr>
            <a:r>
              <a:rPr lang="en-IN" sz="2200" b="1" dirty="0"/>
              <a:t>The </a:t>
            </a:r>
            <a:r>
              <a:rPr lang="en-IN" sz="2200" b="1" dirty="0" smtClean="0"/>
              <a:t>disadvantages of centralized 2PL:</a:t>
            </a:r>
          </a:p>
          <a:p>
            <a:pPr>
              <a:lnSpc>
                <a:spcPct val="150000"/>
              </a:lnSpc>
            </a:pPr>
            <a:r>
              <a:rPr lang="en-IN" sz="1800" dirty="0"/>
              <a:t>As all lock requests go to </a:t>
            </a:r>
            <a:r>
              <a:rPr lang="en-IN" sz="1800" dirty="0" smtClean="0"/>
              <a:t>one central </a:t>
            </a:r>
            <a:r>
              <a:rPr lang="en-IN" sz="1800" dirty="0"/>
              <a:t>site, that site may become a bottleneck</a:t>
            </a:r>
            <a:r>
              <a:rPr lang="en-IN" sz="1800" dirty="0" smtClean="0"/>
              <a:t>.</a:t>
            </a:r>
          </a:p>
          <a:p>
            <a:pPr>
              <a:lnSpc>
                <a:spcPct val="150000"/>
              </a:lnSpc>
            </a:pPr>
            <a:r>
              <a:rPr lang="en-IN" sz="1800" dirty="0" smtClean="0"/>
              <a:t> </a:t>
            </a:r>
            <a:r>
              <a:rPr lang="en-IN" sz="1800" dirty="0"/>
              <a:t>The system may also be less </a:t>
            </a:r>
            <a:r>
              <a:rPr lang="en-IN" sz="1800" dirty="0" smtClean="0"/>
              <a:t>reliable since </a:t>
            </a:r>
            <a:r>
              <a:rPr lang="en-IN" sz="1800" dirty="0"/>
              <a:t>the failure of the central site would cause major system </a:t>
            </a:r>
            <a:r>
              <a:rPr lang="en-IN" sz="1800" dirty="0" smtClean="0"/>
              <a:t>failures.</a:t>
            </a:r>
          </a:p>
          <a:p>
            <a:pPr>
              <a:lnSpc>
                <a:spcPct val="150000"/>
              </a:lnSpc>
              <a:buNone/>
            </a:pPr>
            <a:r>
              <a:rPr lang="en-IN" sz="1800" b="1" dirty="0" smtClean="0"/>
              <a:t>Example:</a:t>
            </a:r>
          </a:p>
          <a:p>
            <a:pPr>
              <a:lnSpc>
                <a:spcPct val="150000"/>
              </a:lnSpc>
            </a:pPr>
            <a:r>
              <a:rPr lang="en-IN" sz="1800" dirty="0" smtClean="0"/>
              <a:t>A </a:t>
            </a:r>
            <a:r>
              <a:rPr lang="en-IN" sz="1800" dirty="0"/>
              <a:t>global update operation that has </a:t>
            </a:r>
            <a:r>
              <a:rPr lang="en-IN" sz="1800" dirty="0" smtClean="0"/>
              <a:t>agents (subtransactions</a:t>
            </a:r>
            <a:r>
              <a:rPr lang="en-IN" sz="1800" dirty="0"/>
              <a:t>) at n sites may </a:t>
            </a:r>
            <a:r>
              <a:rPr lang="en-IN" sz="1800" dirty="0" smtClean="0"/>
              <a:t>require </a:t>
            </a:r>
            <a:r>
              <a:rPr lang="en-IN" sz="1800" dirty="0"/>
              <a:t>a minimum of 2n + 3 messages with a </a:t>
            </a:r>
            <a:r>
              <a:rPr lang="en-IN" sz="1800" dirty="0" smtClean="0"/>
              <a:t>centralized lock </a:t>
            </a:r>
            <a:r>
              <a:rPr lang="en-IN" sz="1800" dirty="0"/>
              <a:t>manager</a:t>
            </a:r>
            <a:r>
              <a:rPr lang="en-IN" sz="1800" dirty="0" smtClean="0"/>
              <a:t>:</a:t>
            </a:r>
          </a:p>
          <a:p>
            <a:pPr lvl="1">
              <a:lnSpc>
                <a:spcPct val="150000"/>
              </a:lnSpc>
            </a:pPr>
            <a:r>
              <a:rPr lang="en-IN" sz="1400" dirty="0" smtClean="0"/>
              <a:t> </a:t>
            </a:r>
            <a:r>
              <a:rPr lang="en-IN" sz="1800" dirty="0"/>
              <a:t>1 lock request;</a:t>
            </a:r>
          </a:p>
          <a:p>
            <a:pPr lvl="1">
              <a:lnSpc>
                <a:spcPct val="150000"/>
              </a:lnSpc>
            </a:pPr>
            <a:r>
              <a:rPr lang="fr-FR" sz="1800" dirty="0" smtClean="0"/>
              <a:t> </a:t>
            </a:r>
            <a:r>
              <a:rPr lang="fr-FR" sz="1800" dirty="0"/>
              <a:t>1 lock grant message;</a:t>
            </a:r>
          </a:p>
          <a:p>
            <a:pPr lvl="1">
              <a:lnSpc>
                <a:spcPct val="150000"/>
              </a:lnSpc>
            </a:pPr>
            <a:r>
              <a:rPr lang="en-IN" sz="1800" dirty="0" smtClean="0"/>
              <a:t>n </a:t>
            </a:r>
            <a:r>
              <a:rPr lang="en-IN" sz="1800" dirty="0"/>
              <a:t>update messages;</a:t>
            </a:r>
          </a:p>
          <a:p>
            <a:pPr lvl="1">
              <a:lnSpc>
                <a:spcPct val="150000"/>
              </a:lnSpc>
            </a:pPr>
            <a:r>
              <a:rPr lang="en-IN" sz="1800" dirty="0" smtClean="0"/>
              <a:t> </a:t>
            </a:r>
            <a:r>
              <a:rPr lang="en-IN" sz="1800" dirty="0"/>
              <a:t>n acknowledgements;</a:t>
            </a:r>
          </a:p>
          <a:p>
            <a:pPr lvl="1">
              <a:lnSpc>
                <a:spcPct val="150000"/>
              </a:lnSpc>
            </a:pPr>
            <a:r>
              <a:rPr lang="en-IN" sz="1800" dirty="0" smtClean="0"/>
              <a:t>1 </a:t>
            </a:r>
            <a:r>
              <a:rPr lang="en-IN" sz="1800" dirty="0"/>
              <a:t>unlock request.</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fontScale="92500" lnSpcReduction="10000"/>
          </a:bodyPr>
          <a:lstStyle/>
          <a:p>
            <a:pPr>
              <a:lnSpc>
                <a:spcPct val="150000"/>
              </a:lnSpc>
              <a:buNone/>
            </a:pPr>
            <a:r>
              <a:rPr lang="en-IN" sz="2200" b="1" dirty="0"/>
              <a:t>Primary copy </a:t>
            </a:r>
            <a:r>
              <a:rPr lang="en-IN" sz="2200" b="1" dirty="0" smtClean="0"/>
              <a:t>2PL:</a:t>
            </a:r>
          </a:p>
          <a:p>
            <a:pPr algn="just">
              <a:lnSpc>
                <a:spcPct val="150000"/>
              </a:lnSpc>
            </a:pPr>
            <a:r>
              <a:rPr lang="en-IN" sz="1800" dirty="0"/>
              <a:t>This protocol attempts to overcome the disadvantages of centralized 2PL by </a:t>
            </a:r>
            <a:r>
              <a:rPr lang="en-IN" sz="1800" dirty="0" smtClean="0"/>
              <a:t>distributing the </a:t>
            </a:r>
            <a:r>
              <a:rPr lang="en-IN" sz="1800" dirty="0"/>
              <a:t>lock managers to a number of sites. </a:t>
            </a:r>
            <a:endParaRPr lang="en-IN" sz="1800" dirty="0" smtClean="0"/>
          </a:p>
          <a:p>
            <a:pPr algn="just">
              <a:lnSpc>
                <a:spcPct val="150000"/>
              </a:lnSpc>
            </a:pPr>
            <a:r>
              <a:rPr lang="en-IN" sz="1800" dirty="0" smtClean="0"/>
              <a:t>Each </a:t>
            </a:r>
            <a:r>
              <a:rPr lang="en-IN" sz="1800" dirty="0"/>
              <a:t>lock manager is then responsible for </a:t>
            </a:r>
            <a:r>
              <a:rPr lang="en-IN" sz="1800" dirty="0" smtClean="0"/>
              <a:t>managing the </a:t>
            </a:r>
            <a:r>
              <a:rPr lang="en-IN" sz="1800" dirty="0"/>
              <a:t>locks for a set of data items</a:t>
            </a:r>
            <a:r>
              <a:rPr lang="en-IN" sz="1800" dirty="0" smtClean="0"/>
              <a:t>.</a:t>
            </a:r>
          </a:p>
          <a:p>
            <a:pPr algn="just">
              <a:lnSpc>
                <a:spcPct val="150000"/>
              </a:lnSpc>
            </a:pPr>
            <a:r>
              <a:rPr lang="en-IN" sz="1800" dirty="0" smtClean="0"/>
              <a:t> </a:t>
            </a:r>
            <a:r>
              <a:rPr lang="en-IN" sz="1800" dirty="0"/>
              <a:t>For each replicated data item, one copy is </a:t>
            </a:r>
            <a:r>
              <a:rPr lang="en-IN" sz="1800" dirty="0" smtClean="0"/>
              <a:t>chosen as </a:t>
            </a:r>
            <a:r>
              <a:rPr lang="en-IN" sz="1800" dirty="0"/>
              <a:t>the primary copy; the other copies are called slave copies</a:t>
            </a:r>
            <a:r>
              <a:rPr lang="en-IN" sz="1800" dirty="0" smtClean="0"/>
              <a:t>.</a:t>
            </a:r>
          </a:p>
          <a:p>
            <a:pPr algn="just">
              <a:lnSpc>
                <a:spcPct val="150000"/>
              </a:lnSpc>
            </a:pPr>
            <a:r>
              <a:rPr lang="en-IN" sz="1800" dirty="0" smtClean="0"/>
              <a:t>Only primary copy locked for updates, slaves updated later.</a:t>
            </a:r>
          </a:p>
          <a:p>
            <a:pPr>
              <a:lnSpc>
                <a:spcPct val="150000"/>
              </a:lnSpc>
              <a:buNone/>
            </a:pPr>
            <a:r>
              <a:rPr lang="en-IN" sz="2200" b="1" dirty="0" smtClean="0"/>
              <a:t>Distributed 2PL:</a:t>
            </a:r>
          </a:p>
          <a:p>
            <a:pPr algn="just">
              <a:lnSpc>
                <a:spcPct val="150000"/>
              </a:lnSpc>
            </a:pPr>
            <a:r>
              <a:rPr lang="en-IN" sz="1800" dirty="0" smtClean="0"/>
              <a:t>This protocol again attempts to overcome the disadvantages of centralized 2PL, this time by distributing the lock managers to every site.</a:t>
            </a:r>
          </a:p>
          <a:p>
            <a:pPr algn="just">
              <a:lnSpc>
                <a:spcPct val="150000"/>
              </a:lnSpc>
            </a:pPr>
            <a:r>
              <a:rPr lang="en-IN" sz="1800" dirty="0" smtClean="0"/>
              <a:t>Each lock manager is then responsible for managing the locks for the data at that site.</a:t>
            </a:r>
          </a:p>
          <a:p>
            <a:pPr algn="just">
              <a:lnSpc>
                <a:spcPct val="150000"/>
              </a:lnSpc>
            </a:pPr>
            <a:r>
              <a:rPr lang="en-IN" sz="1800" dirty="0" smtClean="0"/>
              <a:t>If the data is not replicated, this protocol is equivalent to primary copy 2PL.</a:t>
            </a:r>
          </a:p>
          <a:p>
            <a:pPr algn="just">
              <a:lnSpc>
                <a:spcPct val="150000"/>
              </a:lnSpc>
            </a:pPr>
            <a:r>
              <a:rPr lang="en-IN" sz="1800" dirty="0" smtClean="0"/>
              <a:t>distributed 2PL implements a Read-One-Write-All (ROWA) replica control protocol. This means that any copy of a replicated item can be used for a read operation, but all copies must be exclusively locked before an item can be updated.</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553200"/>
          </a:xfrm>
        </p:spPr>
        <p:txBody>
          <a:bodyPr>
            <a:normAutofit/>
          </a:bodyPr>
          <a:lstStyle/>
          <a:p>
            <a:pPr algn="just"/>
            <a:r>
              <a:rPr lang="en-IN" sz="1800" dirty="0" smtClean="0"/>
              <a:t>This scheme deals with locks in a decentralized manner, thus avoiding the drawbacks of centralized control.</a:t>
            </a:r>
          </a:p>
          <a:p>
            <a:pPr algn="just">
              <a:buNone/>
            </a:pPr>
            <a:r>
              <a:rPr lang="en-IN" sz="1800" b="1" dirty="0" smtClean="0"/>
              <a:t>Disadvantages:</a:t>
            </a:r>
          </a:p>
          <a:p>
            <a:pPr algn="just"/>
            <a:r>
              <a:rPr lang="en-IN" sz="1800" dirty="0" smtClean="0"/>
              <a:t>This approach are that deadlock handling is more complex owing to multiple lock managers and that communication costs are higher than primary copy 2PL, as all items must be locked before update.</a:t>
            </a:r>
          </a:p>
          <a:p>
            <a:pPr algn="just">
              <a:buNone/>
            </a:pPr>
            <a:r>
              <a:rPr lang="en-IN" sz="1800" b="1" dirty="0" smtClean="0"/>
              <a:t>Example:</a:t>
            </a:r>
          </a:p>
          <a:p>
            <a:pPr algn="just"/>
            <a:r>
              <a:rPr lang="en-IN" sz="1800" dirty="0" smtClean="0"/>
              <a:t>A global update operation that has agents at n sites, may require a minimum of 5n</a:t>
            </a:r>
          </a:p>
          <a:p>
            <a:pPr algn="just">
              <a:buNone/>
            </a:pPr>
            <a:r>
              <a:rPr lang="en-IN" sz="1800" dirty="0" smtClean="0"/>
              <a:t>       messages with this protocol:</a:t>
            </a:r>
          </a:p>
          <a:p>
            <a:pPr lvl="1" algn="just"/>
            <a:r>
              <a:rPr lang="pt-BR" sz="1800" b="1" dirty="0" smtClean="0"/>
              <a:t>n lock request messages;</a:t>
            </a:r>
          </a:p>
          <a:p>
            <a:pPr lvl="1" algn="just"/>
            <a:r>
              <a:rPr lang="pt-BR" sz="1800" b="1" dirty="0" smtClean="0"/>
              <a:t> n lock grant messages;</a:t>
            </a:r>
          </a:p>
          <a:p>
            <a:pPr lvl="1" algn="just"/>
            <a:r>
              <a:rPr lang="en-IN" sz="1800" b="1" dirty="0" smtClean="0"/>
              <a:t> n update messages;</a:t>
            </a:r>
          </a:p>
          <a:p>
            <a:pPr lvl="1" algn="just"/>
            <a:r>
              <a:rPr lang="en-IN" sz="1800" b="1" dirty="0" smtClean="0"/>
              <a:t> n acknowledgements;</a:t>
            </a:r>
          </a:p>
          <a:p>
            <a:pPr lvl="1" algn="just"/>
            <a:r>
              <a:rPr lang="en-IN" sz="1800" b="1" dirty="0" smtClean="0"/>
              <a:t>n unlock requests.</a:t>
            </a:r>
          </a:p>
          <a:p>
            <a:pPr algn="just">
              <a:buNone/>
            </a:pPr>
            <a:r>
              <a:rPr lang="en-IN" sz="2200" b="1" dirty="0" smtClean="0"/>
              <a:t>Majority Locking:</a:t>
            </a:r>
          </a:p>
          <a:p>
            <a:pPr lvl="1"/>
            <a:r>
              <a:rPr lang="en-IN" sz="1800" dirty="0" smtClean="0"/>
              <a:t> Extension of distributed 2PL</a:t>
            </a:r>
          </a:p>
          <a:p>
            <a:pPr lvl="1"/>
            <a:r>
              <a:rPr lang="en-IN" sz="1800" dirty="0" smtClean="0"/>
              <a:t> Doesn’t lock all copies before update</a:t>
            </a:r>
          </a:p>
          <a:p>
            <a:pPr lvl="1"/>
            <a:r>
              <a:rPr lang="en-IN" sz="1800" dirty="0" smtClean="0"/>
              <a:t> The system maintains a lock manager at each site to manage the locks for all data at that site.</a:t>
            </a:r>
          </a:p>
          <a:p>
            <a:pPr>
              <a:buNone/>
            </a:pPr>
            <a:endParaRPr lang="en-IN"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92500" lnSpcReduction="10000"/>
          </a:bodyPr>
          <a:lstStyle/>
          <a:p>
            <a:pPr algn="just">
              <a:lnSpc>
                <a:spcPct val="150000"/>
              </a:lnSpc>
            </a:pPr>
            <a:r>
              <a:rPr lang="en-IN" sz="1800" dirty="0" smtClean="0"/>
              <a:t>When a transaction wishes to read or write an data item that is replicated at n sites</a:t>
            </a:r>
          </a:p>
          <a:p>
            <a:pPr algn="just">
              <a:lnSpc>
                <a:spcPct val="150000"/>
              </a:lnSpc>
            </a:pPr>
            <a:r>
              <a:rPr lang="en-IN" sz="1800" dirty="0" smtClean="0"/>
              <a:t>Needs more than half of locks on a copy to proceed</a:t>
            </a:r>
          </a:p>
          <a:p>
            <a:pPr algn="just">
              <a:lnSpc>
                <a:spcPct val="150000"/>
              </a:lnSpc>
            </a:pPr>
            <a:r>
              <a:rPr lang="en-IN" sz="1800" dirty="0" smtClean="0"/>
              <a:t> If so, it informs other sites.</a:t>
            </a:r>
          </a:p>
          <a:p>
            <a:pPr algn="just">
              <a:lnSpc>
                <a:spcPct val="150000"/>
              </a:lnSpc>
            </a:pPr>
            <a:r>
              <a:rPr lang="en-IN" sz="1800" dirty="0" smtClean="0"/>
              <a:t> Otherwise it cancels request.</a:t>
            </a:r>
          </a:p>
          <a:p>
            <a:pPr algn="just">
              <a:lnSpc>
                <a:spcPct val="150000"/>
              </a:lnSpc>
            </a:pPr>
            <a:r>
              <a:rPr lang="en-IN" sz="1800" dirty="0" smtClean="0"/>
              <a:t> Only one transaction with an exclusive lock.</a:t>
            </a:r>
          </a:p>
          <a:p>
            <a:pPr algn="just">
              <a:lnSpc>
                <a:spcPct val="150000"/>
              </a:lnSpc>
            </a:pPr>
            <a:r>
              <a:rPr lang="en-IN" sz="1800" dirty="0" smtClean="0"/>
              <a:t> Many transactions can hold a majority lock on a shared lock.</a:t>
            </a:r>
          </a:p>
          <a:p>
            <a:pPr algn="just">
              <a:lnSpc>
                <a:spcPct val="150000"/>
              </a:lnSpc>
              <a:buNone/>
            </a:pPr>
            <a:r>
              <a:rPr lang="en-IN" sz="1800" b="1" dirty="0" smtClean="0"/>
              <a:t>Timestamp Protocols:</a:t>
            </a:r>
          </a:p>
          <a:p>
            <a:pPr algn="just">
              <a:lnSpc>
                <a:spcPct val="150000"/>
              </a:lnSpc>
              <a:buNone/>
            </a:pPr>
            <a:r>
              <a:rPr lang="en-IN" sz="1800" b="1" dirty="0" smtClean="0"/>
              <a:t>     					    &lt;15,1&gt;</a:t>
            </a:r>
          </a:p>
          <a:p>
            <a:pPr algn="just">
              <a:lnSpc>
                <a:spcPct val="150000"/>
              </a:lnSpc>
              <a:buNone/>
            </a:pPr>
            <a:r>
              <a:rPr lang="en-IN" sz="1800" b="1" dirty="0" smtClean="0"/>
              <a:t>		15=Current Time.</a:t>
            </a:r>
          </a:p>
          <a:p>
            <a:pPr algn="just">
              <a:lnSpc>
                <a:spcPct val="150000"/>
              </a:lnSpc>
              <a:buNone/>
            </a:pPr>
            <a:r>
              <a:rPr lang="en-IN" sz="1800" b="1" dirty="0" smtClean="0"/>
              <a:t>		1=Site number.</a:t>
            </a:r>
          </a:p>
          <a:p>
            <a:pPr algn="just">
              <a:lnSpc>
                <a:spcPct val="150000"/>
              </a:lnSpc>
              <a:buNone/>
            </a:pPr>
            <a:r>
              <a:rPr lang="en-IN" sz="1800" b="1" dirty="0" smtClean="0"/>
              <a:t>Distributed deadlock:</a:t>
            </a:r>
          </a:p>
          <a:p>
            <a:pPr algn="just">
              <a:lnSpc>
                <a:spcPct val="150000"/>
              </a:lnSpc>
            </a:pPr>
            <a:r>
              <a:rPr lang="en-IN" sz="1800" dirty="0" smtClean="0"/>
              <a:t>Any locking-based concurrency control algorithm (and some timestamp-based algorithms that require transactions to wait) may result in deadlocks.</a:t>
            </a:r>
          </a:p>
          <a:p>
            <a:pPr algn="just">
              <a:lnSpc>
                <a:spcPct val="150000"/>
              </a:lnSpc>
            </a:pPr>
            <a:r>
              <a:rPr lang="en-IN" sz="1800" dirty="0" smtClean="0"/>
              <a:t>In a distributed environment, deadlock detection may be more complicated if lock management is not centralized,</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92500" lnSpcReduction="10000"/>
          </a:bodyPr>
          <a:lstStyle/>
          <a:p>
            <a:pPr>
              <a:lnSpc>
                <a:spcPct val="150000"/>
              </a:lnSpc>
              <a:buNone/>
            </a:pPr>
            <a:r>
              <a:rPr lang="en-IN" sz="2200" b="1" dirty="0" smtClean="0"/>
              <a:t>Example:</a:t>
            </a:r>
          </a:p>
          <a:p>
            <a:pPr algn="just">
              <a:lnSpc>
                <a:spcPct val="150000"/>
              </a:lnSpc>
              <a:buNone/>
            </a:pPr>
            <a:r>
              <a:rPr lang="en-IN" sz="1800" dirty="0" smtClean="0"/>
              <a:t>Consider three transactions T1, T2, and T3 with:</a:t>
            </a:r>
          </a:p>
          <a:p>
            <a:pPr lvl="1" algn="just">
              <a:lnSpc>
                <a:spcPct val="150000"/>
              </a:lnSpc>
            </a:pPr>
            <a:r>
              <a:rPr lang="en-IN" sz="1400" dirty="0" smtClean="0"/>
              <a:t> </a:t>
            </a:r>
            <a:r>
              <a:rPr lang="en-IN" sz="1800" dirty="0" smtClean="0"/>
              <a:t>T1 initiated at site S1 and creating an agent at site S2;</a:t>
            </a:r>
          </a:p>
          <a:p>
            <a:pPr lvl="1" algn="just">
              <a:lnSpc>
                <a:spcPct val="150000"/>
              </a:lnSpc>
            </a:pPr>
            <a:r>
              <a:rPr lang="en-IN" sz="1800" dirty="0" smtClean="0"/>
              <a:t> T2 initiated at site S2 and creating an agent at site S3;</a:t>
            </a:r>
          </a:p>
          <a:p>
            <a:pPr lvl="1" algn="just">
              <a:lnSpc>
                <a:spcPct val="150000"/>
              </a:lnSpc>
            </a:pPr>
            <a:r>
              <a:rPr lang="en-IN" sz="1800" dirty="0" smtClean="0"/>
              <a:t> T3 initiated at site S3 and creating an agent at site S1.</a:t>
            </a:r>
          </a:p>
          <a:p>
            <a:pPr algn="just">
              <a:lnSpc>
                <a:spcPct val="150000"/>
              </a:lnSpc>
            </a:pPr>
            <a:r>
              <a:rPr lang="en-IN" sz="1800" dirty="0" smtClean="0"/>
              <a:t>The transactions set shared (read) and exclusive (write) locks as illustrated below, where </a:t>
            </a:r>
            <a:r>
              <a:rPr lang="en-IN" sz="1800" b="1" dirty="0" smtClean="0"/>
              <a:t>read_lock(Ti, xj) </a:t>
            </a:r>
            <a:r>
              <a:rPr lang="en-IN" sz="1800" dirty="0" smtClean="0"/>
              <a:t>denotes a </a:t>
            </a:r>
            <a:r>
              <a:rPr lang="en-IN" sz="1800" b="1" dirty="0" smtClean="0"/>
              <a:t>shared lock </a:t>
            </a:r>
            <a:r>
              <a:rPr lang="en-IN" sz="1800" dirty="0" smtClean="0"/>
              <a:t>by transaction </a:t>
            </a:r>
            <a:r>
              <a:rPr lang="en-IN" sz="1800" b="1" dirty="0" smtClean="0"/>
              <a:t>Ti </a:t>
            </a:r>
            <a:r>
              <a:rPr lang="en-IN" sz="1800" dirty="0" smtClean="0"/>
              <a:t>on data item </a:t>
            </a:r>
            <a:r>
              <a:rPr lang="en-IN" sz="1800" b="1" dirty="0" smtClean="0"/>
              <a:t>xj</a:t>
            </a:r>
            <a:r>
              <a:rPr lang="en-IN" sz="1800" dirty="0" smtClean="0"/>
              <a:t> and </a:t>
            </a:r>
            <a:r>
              <a:rPr lang="en-IN" sz="1800" b="1" dirty="0" smtClean="0"/>
              <a:t>write_lock(Ti, xj) </a:t>
            </a:r>
            <a:r>
              <a:rPr lang="en-IN" sz="1800" dirty="0" smtClean="0"/>
              <a:t>denotes an </a:t>
            </a:r>
            <a:r>
              <a:rPr lang="en-IN" sz="1800" b="1" dirty="0" smtClean="0"/>
              <a:t>exclusive lock </a:t>
            </a:r>
            <a:r>
              <a:rPr lang="en-IN" sz="1800" dirty="0" smtClean="0"/>
              <a:t>by transaction </a:t>
            </a:r>
            <a:r>
              <a:rPr lang="en-IN" sz="1800" b="1" dirty="0" smtClean="0"/>
              <a:t>Ti </a:t>
            </a:r>
            <a:r>
              <a:rPr lang="en-IN" sz="1800" dirty="0" smtClean="0"/>
              <a:t>on data item </a:t>
            </a:r>
            <a:r>
              <a:rPr lang="en-IN" sz="1800" b="1" dirty="0" smtClean="0"/>
              <a:t>xj.</a:t>
            </a:r>
          </a:p>
          <a:p>
            <a:pPr>
              <a:lnSpc>
                <a:spcPct val="150000"/>
              </a:lnSpc>
            </a:pPr>
            <a:endParaRPr lang="en-IN" sz="1800" b="1" dirty="0" smtClean="0"/>
          </a:p>
          <a:p>
            <a:pPr>
              <a:lnSpc>
                <a:spcPct val="150000"/>
              </a:lnSpc>
            </a:pPr>
            <a:r>
              <a:rPr lang="en-IN" sz="1800" b="1" dirty="0" smtClean="0"/>
              <a:t>TIME 		S1 		S2 		 	S3</a:t>
            </a:r>
          </a:p>
          <a:p>
            <a:pPr>
              <a:lnSpc>
                <a:spcPct val="150000"/>
              </a:lnSpc>
            </a:pPr>
            <a:r>
              <a:rPr lang="en-IN" sz="1800" b="1" dirty="0" smtClean="0"/>
              <a:t>t1 	          read_lock(T1, x1)       write_lock(T2, y2)                read_lock(T3, z3)</a:t>
            </a:r>
          </a:p>
          <a:p>
            <a:pPr>
              <a:lnSpc>
                <a:spcPct val="150000"/>
              </a:lnSpc>
            </a:pPr>
            <a:r>
              <a:rPr lang="en-IN" sz="1800" b="1" dirty="0" smtClean="0"/>
              <a:t>t2                 write_lock(T1, y1)         write_lock(T2, z2)</a:t>
            </a:r>
          </a:p>
          <a:p>
            <a:pPr>
              <a:lnSpc>
                <a:spcPct val="150000"/>
              </a:lnSpc>
            </a:pPr>
            <a:r>
              <a:rPr lang="en-IN" sz="1800" b="1" dirty="0" smtClean="0"/>
              <a:t>t3                 write_lock(T3, x1)       write_lock(T1, y2)               write_lock(T2, z3)</a:t>
            </a:r>
          </a:p>
          <a:p>
            <a:pPr>
              <a:lnSpc>
                <a:spcPct val="150000"/>
              </a:lnSpc>
            </a:pPr>
            <a:endParaRPr lang="en-IN" sz="1800" dirty="0" smtClean="0"/>
          </a:p>
          <a:p>
            <a:pPr>
              <a:lnSpc>
                <a:spcPct val="150000"/>
              </a:lnSpc>
            </a:pPr>
            <a:r>
              <a:rPr lang="en-IN" sz="1800" b="1" dirty="0" smtClean="0"/>
              <a:t>T1 → T2 → T3 → T1</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a:bodyPr>
          <a:lstStyle/>
          <a:p>
            <a:r>
              <a:rPr lang="en-IN" sz="1800" dirty="0" smtClean="0"/>
              <a:t>We can construct the wait-for graphs (WFGs) for each site.</a:t>
            </a:r>
          </a:p>
          <a:p>
            <a:endParaRPr lang="en-IN" sz="1800" dirty="0" smtClean="0"/>
          </a:p>
          <a:p>
            <a:endParaRPr lang="en-IN" sz="1800" dirty="0" smtClean="0"/>
          </a:p>
          <a:p>
            <a:endParaRPr lang="en-IN" sz="1800" dirty="0"/>
          </a:p>
        </p:txBody>
      </p:sp>
      <p:pic>
        <p:nvPicPr>
          <p:cNvPr id="1027" name="Picture 3"/>
          <p:cNvPicPr>
            <a:picLocks noChangeAspect="1" noChangeArrowheads="1"/>
          </p:cNvPicPr>
          <p:nvPr/>
        </p:nvPicPr>
        <p:blipFill>
          <a:blip r:embed="rId2" cstate="print"/>
          <a:srcRect/>
          <a:stretch>
            <a:fillRect/>
          </a:stretch>
        </p:blipFill>
        <p:spPr bwMode="auto">
          <a:xfrm>
            <a:off x="838200" y="914400"/>
            <a:ext cx="7543800" cy="1524000"/>
          </a:xfrm>
          <a:prstGeom prst="rect">
            <a:avLst/>
          </a:prstGeom>
          <a:noFill/>
          <a:ln w="9525">
            <a:noFill/>
            <a:miter lim="800000"/>
            <a:headEnd/>
            <a:tailEnd/>
          </a:ln>
          <a:effectLst/>
        </p:spPr>
      </p:pic>
      <p:sp>
        <p:nvSpPr>
          <p:cNvPr id="6" name="Rectangle 5"/>
          <p:cNvSpPr/>
          <p:nvPr/>
        </p:nvSpPr>
        <p:spPr>
          <a:xfrm>
            <a:off x="2133600" y="2895600"/>
            <a:ext cx="5334000" cy="369332"/>
          </a:xfrm>
          <a:prstGeom prst="rect">
            <a:avLst/>
          </a:prstGeom>
        </p:spPr>
        <p:txBody>
          <a:bodyPr wrap="square">
            <a:spAutoFit/>
          </a:bodyPr>
          <a:lstStyle/>
          <a:p>
            <a:r>
              <a:rPr lang="en-IN" b="1" dirty="0" smtClean="0"/>
              <a:t>Wait-for graphs for sites S1, S2, and S3.</a:t>
            </a:r>
            <a:endParaRPr lang="en-IN" b="1" dirty="0"/>
          </a:p>
        </p:txBody>
      </p:sp>
      <p:pic>
        <p:nvPicPr>
          <p:cNvPr id="1028" name="Picture 4"/>
          <p:cNvPicPr>
            <a:picLocks noChangeAspect="1" noChangeArrowheads="1"/>
          </p:cNvPicPr>
          <p:nvPr/>
        </p:nvPicPr>
        <p:blipFill>
          <a:blip r:embed="rId3" cstate="print"/>
          <a:srcRect/>
          <a:stretch>
            <a:fillRect/>
          </a:stretch>
        </p:blipFill>
        <p:spPr bwMode="auto">
          <a:xfrm>
            <a:off x="2133600" y="3276600"/>
            <a:ext cx="4953000" cy="2667000"/>
          </a:xfrm>
          <a:prstGeom prst="rect">
            <a:avLst/>
          </a:prstGeom>
          <a:noFill/>
          <a:ln w="9525">
            <a:noFill/>
            <a:miter lim="800000"/>
            <a:headEnd/>
            <a:tailEnd/>
          </a:ln>
          <a:effectLst/>
        </p:spPr>
      </p:pic>
      <p:sp>
        <p:nvSpPr>
          <p:cNvPr id="8" name="Rectangle 7"/>
          <p:cNvSpPr/>
          <p:nvPr/>
        </p:nvSpPr>
        <p:spPr>
          <a:xfrm>
            <a:off x="1981200" y="6248400"/>
            <a:ext cx="5791200" cy="369332"/>
          </a:xfrm>
          <a:prstGeom prst="rect">
            <a:avLst/>
          </a:prstGeom>
        </p:spPr>
        <p:txBody>
          <a:bodyPr wrap="square">
            <a:spAutoFit/>
          </a:bodyPr>
          <a:lstStyle/>
          <a:p>
            <a:r>
              <a:rPr lang="en-IN" b="1" dirty="0" smtClean="0"/>
              <a:t>Combined wait-for graphs for sites S1  S2, and S3.</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0-#ppt_w/2"/>
                                          </p:val>
                                        </p:tav>
                                        <p:tav tm="100000">
                                          <p:val>
                                            <p:strVal val="#ppt_x"/>
                                          </p:val>
                                        </p:tav>
                                      </p:tavLst>
                                    </p:anim>
                                    <p:anim calcmode="lin" valueType="num">
                                      <p:cBhvr additive="base">
                                        <p:cTn id="14"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0-#ppt_w/2"/>
                                          </p:val>
                                        </p:tav>
                                        <p:tav tm="100000">
                                          <p:val>
                                            <p:strVal val="#ppt_x"/>
                                          </p:val>
                                        </p:tav>
                                      </p:tavLst>
                                    </p:anim>
                                    <p:anim calcmode="lin" valueType="num">
                                      <p:cBhvr additive="base">
                                        <p:cTn id="26"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r>
              <a:rPr lang="en-IN" sz="1800" dirty="0" smtClean="0"/>
              <a:t>There are three common methods for handling deadlock detection in DDBMSs:</a:t>
            </a:r>
          </a:p>
          <a:p>
            <a:pPr lvl="1"/>
            <a:r>
              <a:rPr lang="en-IN" sz="1800" b="1" dirty="0" smtClean="0"/>
              <a:t>Centralized deadlock detection.</a:t>
            </a:r>
          </a:p>
          <a:p>
            <a:pPr lvl="1"/>
            <a:r>
              <a:rPr lang="en-IN" sz="1800" b="1" dirty="0" smtClean="0"/>
              <a:t>Hierarchical deadlock detection.</a:t>
            </a:r>
          </a:p>
          <a:p>
            <a:pPr lvl="1"/>
            <a:r>
              <a:rPr lang="en-IN" sz="1800" b="1" dirty="0" smtClean="0"/>
              <a:t>Distributed deadlock detection.</a:t>
            </a:r>
          </a:p>
          <a:p>
            <a:pPr>
              <a:buNone/>
            </a:pPr>
            <a:r>
              <a:rPr lang="en-IN" sz="2200" b="1" dirty="0" smtClean="0"/>
              <a:t>Centralized deadlock detection:</a:t>
            </a:r>
          </a:p>
          <a:p>
            <a:pPr algn="just"/>
            <a:r>
              <a:rPr lang="en-IN" sz="1800" dirty="0" smtClean="0"/>
              <a:t>With centralized deadlock detection, a single site is appointed as the Deadlock Detection Coordinator (DDC). </a:t>
            </a:r>
          </a:p>
          <a:p>
            <a:pPr algn="just"/>
            <a:r>
              <a:rPr lang="en-IN" sz="1800" dirty="0" smtClean="0"/>
              <a:t>The DDC has the responsibility of constructing and maintaining the global WFG. Periodically, each lock manager transmits its local WFG to the DDC. </a:t>
            </a:r>
          </a:p>
          <a:p>
            <a:pPr algn="just"/>
            <a:r>
              <a:rPr lang="en-IN" sz="1800" dirty="0" smtClean="0"/>
              <a:t>The DDC builds the global WFG and checks for cycles in it. </a:t>
            </a:r>
          </a:p>
          <a:p>
            <a:pPr algn="just"/>
            <a:r>
              <a:rPr lang="en-IN" sz="1800" dirty="0" smtClean="0"/>
              <a:t>If one or more cycles exist, the DDC must break each cycle by selecting the transactions to be rolled back and restarted.</a:t>
            </a:r>
          </a:p>
          <a:p>
            <a:pPr marL="342900" lvl="1" indent="-342900" algn="just">
              <a:buNone/>
            </a:pPr>
            <a:r>
              <a:rPr lang="en-IN" sz="2200" b="1" dirty="0" smtClean="0"/>
              <a:t>Hierarchical deadlock detection.</a:t>
            </a:r>
          </a:p>
          <a:p>
            <a:r>
              <a:rPr lang="en-IN" sz="1800" dirty="0" smtClean="0"/>
              <a:t>With hierarchical deadlock detection, the sites in the network are organized into a hierarchy.</a:t>
            </a:r>
          </a:p>
          <a:p>
            <a:r>
              <a:rPr lang="en-IN" sz="1800" dirty="0" smtClean="0"/>
              <a:t>Each site sends its local WFG to the deadlock detection site above it in the hierarchy.</a:t>
            </a:r>
            <a:endParaRPr lang="en-IN" sz="1800" b="1" dirty="0" smtClean="0"/>
          </a:p>
          <a:p>
            <a:pPr algn="just">
              <a:buNone/>
            </a:pPr>
            <a:endParaRPr lang="en-IN"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2200" b="1" dirty="0" smtClean="0"/>
              <a:t>Hierarchical deadlock detection:</a:t>
            </a:r>
            <a:endParaRPr lang="en-IN" sz="2200" b="1" dirty="0"/>
          </a:p>
        </p:txBody>
      </p:sp>
      <p:pic>
        <p:nvPicPr>
          <p:cNvPr id="2050" name="Picture 2"/>
          <p:cNvPicPr>
            <a:picLocks noChangeAspect="1" noChangeArrowheads="1"/>
          </p:cNvPicPr>
          <p:nvPr/>
        </p:nvPicPr>
        <p:blipFill>
          <a:blip r:embed="rId2" cstate="print"/>
          <a:srcRect/>
          <a:stretch>
            <a:fillRect/>
          </a:stretch>
        </p:blipFill>
        <p:spPr bwMode="auto">
          <a:xfrm>
            <a:off x="990600" y="1066800"/>
            <a:ext cx="7010400" cy="480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0-#ppt_w/2"/>
                                          </p:val>
                                        </p:tav>
                                        <p:tav tm="100000">
                                          <p:val>
                                            <p:strVal val="#ppt_x"/>
                                          </p:val>
                                        </p:tav>
                                      </p:tavLst>
                                    </p:anim>
                                    <p:anim calcmode="lin" valueType="num">
                                      <p:cBhvr additive="base">
                                        <p:cTn id="14"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normAutofit/>
          </a:bodyPr>
          <a:lstStyle/>
          <a:p>
            <a:pPr algn="just"/>
            <a:r>
              <a:rPr lang="en-IN" sz="1800" dirty="0" smtClean="0"/>
              <a:t>Figure  illustrates a possible hierarchy for eight sites,</a:t>
            </a:r>
          </a:p>
          <a:p>
            <a:pPr algn="just"/>
            <a:r>
              <a:rPr lang="en-IN" sz="1800" dirty="0" smtClean="0"/>
              <a:t>S1 to S8. The level 1 leaves are the sites themselves, where local deadlock detection is performed. </a:t>
            </a:r>
          </a:p>
          <a:p>
            <a:pPr algn="just"/>
            <a:r>
              <a:rPr lang="en-IN" sz="1800" dirty="0" smtClean="0"/>
              <a:t>The level 2 nodes DDij detect deadlock involving adjacent sites </a:t>
            </a:r>
            <a:r>
              <a:rPr lang="en-IN" sz="1800" dirty="0" err="1" smtClean="0"/>
              <a:t>i</a:t>
            </a:r>
            <a:r>
              <a:rPr lang="en-IN" sz="1800" dirty="0" smtClean="0"/>
              <a:t> and j. </a:t>
            </a:r>
          </a:p>
          <a:p>
            <a:pPr algn="just"/>
            <a:r>
              <a:rPr lang="en-IN" sz="1800" dirty="0" smtClean="0"/>
              <a:t>The level 3 nodes detect deadlock between four adjacent sites. </a:t>
            </a:r>
          </a:p>
          <a:p>
            <a:pPr algn="just"/>
            <a:r>
              <a:rPr lang="en-IN" sz="1800" dirty="0" smtClean="0"/>
              <a:t>The root of the tree is a global deadlock detector that would detect deadlock between, for example, sites S1 and S8.</a:t>
            </a:r>
          </a:p>
          <a:p>
            <a:pPr algn="just">
              <a:buNone/>
            </a:pPr>
            <a:r>
              <a:rPr lang="en-IN" sz="1800" b="1" dirty="0" smtClean="0"/>
              <a:t>Advantages:</a:t>
            </a:r>
          </a:p>
          <a:p>
            <a:r>
              <a:rPr lang="en-IN" sz="1800" dirty="0" smtClean="0"/>
              <a:t>The hierarchical approach reduces the dependence on a centralized detection site,</a:t>
            </a:r>
          </a:p>
          <a:p>
            <a:pPr>
              <a:buNone/>
            </a:pPr>
            <a:r>
              <a:rPr lang="en-IN" sz="1800" dirty="0" smtClean="0"/>
              <a:t>       thereby reducing communication costs.</a:t>
            </a:r>
          </a:p>
          <a:p>
            <a:pPr>
              <a:buNone/>
            </a:pPr>
            <a:r>
              <a:rPr lang="en-IN" sz="1800" b="1" dirty="0" smtClean="0"/>
              <a:t>Distributed deadlock detection:</a:t>
            </a:r>
            <a:endParaRPr lang="en-IN" sz="1800" dirty="0"/>
          </a:p>
        </p:txBody>
      </p:sp>
      <p:pic>
        <p:nvPicPr>
          <p:cNvPr id="3075" name="Picture 3"/>
          <p:cNvPicPr>
            <a:picLocks noChangeAspect="1" noChangeArrowheads="1"/>
          </p:cNvPicPr>
          <p:nvPr/>
        </p:nvPicPr>
        <p:blipFill>
          <a:blip r:embed="rId2" cstate="print"/>
          <a:srcRect/>
          <a:stretch>
            <a:fillRect/>
          </a:stretch>
        </p:blipFill>
        <p:spPr bwMode="auto">
          <a:xfrm>
            <a:off x="838200" y="4114800"/>
            <a:ext cx="7543800" cy="2466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5"/>
                                        </p:tgtEl>
                                        <p:attrNameLst>
                                          <p:attrName>style.visibility</p:attrName>
                                        </p:attrNameLst>
                                      </p:cBhvr>
                                      <p:to>
                                        <p:strVal val="visible"/>
                                      </p:to>
                                    </p:set>
                                    <p:anim calcmode="lin" valueType="num">
                                      <p:cBhvr additive="base">
                                        <p:cTn id="61" dur="500" fill="hold"/>
                                        <p:tgtEl>
                                          <p:spTgt spid="3075"/>
                                        </p:tgtEl>
                                        <p:attrNameLst>
                                          <p:attrName>ppt_x</p:attrName>
                                        </p:attrNameLst>
                                      </p:cBhvr>
                                      <p:tavLst>
                                        <p:tav tm="0">
                                          <p:val>
                                            <p:strVal val="0-#ppt_w/2"/>
                                          </p:val>
                                        </p:tav>
                                        <p:tav tm="100000">
                                          <p:val>
                                            <p:strVal val="#ppt_x"/>
                                          </p:val>
                                        </p:tav>
                                      </p:tavLst>
                                    </p:anim>
                                    <p:anim calcmode="lin" valueType="num">
                                      <p:cBhvr additive="base">
                                        <p:cTn id="62"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943600"/>
          </a:xfrm>
        </p:spPr>
        <p:txBody>
          <a:bodyPr/>
          <a:lstStyle/>
          <a:p>
            <a:pPr>
              <a:buNone/>
            </a:pPr>
            <a:r>
              <a:rPr lang="en-IN" sz="1800" b="1" dirty="0" smtClean="0"/>
              <a:t>Distributed deadlock detection:</a:t>
            </a:r>
            <a:endParaRPr lang="en-IN" sz="1800" dirty="0" smtClean="0"/>
          </a:p>
          <a:p>
            <a:r>
              <a:rPr lang="en-IN" sz="1800" dirty="0" smtClean="0"/>
              <a:t>The three local WFGs in Figure  contain cycles:</a:t>
            </a:r>
          </a:p>
          <a:p>
            <a:pPr lvl="1"/>
            <a:r>
              <a:rPr lang="en-IN" sz="1800" dirty="0" smtClean="0"/>
              <a:t>S1: Text → T3 → T1 → Text</a:t>
            </a:r>
          </a:p>
          <a:p>
            <a:pPr lvl="1"/>
            <a:r>
              <a:rPr lang="en-IN" sz="1800" dirty="0" smtClean="0"/>
              <a:t>S2: Text → T1 → T2 → Text</a:t>
            </a:r>
          </a:p>
          <a:p>
            <a:pPr lvl="1"/>
            <a:r>
              <a:rPr lang="en-IN" sz="1800" dirty="0" smtClean="0"/>
              <a:t>S3: Text → T2 → T3 → Text</a:t>
            </a:r>
          </a:p>
          <a:p>
            <a:pPr lvl="1">
              <a:buNone/>
            </a:pPr>
            <a:endParaRPr lang="en-IN" sz="1800" dirty="0"/>
          </a:p>
        </p:txBody>
      </p:sp>
      <p:pic>
        <p:nvPicPr>
          <p:cNvPr id="4" name="Picture 3"/>
          <p:cNvPicPr>
            <a:picLocks noChangeAspect="1" noChangeArrowheads="1"/>
          </p:cNvPicPr>
          <p:nvPr/>
        </p:nvPicPr>
        <p:blipFill>
          <a:blip r:embed="rId2" cstate="print"/>
          <a:srcRect/>
          <a:stretch>
            <a:fillRect/>
          </a:stretch>
        </p:blipFill>
        <p:spPr bwMode="auto">
          <a:xfrm>
            <a:off x="762000" y="2819400"/>
            <a:ext cx="7543800" cy="2466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3397</TotalTime>
  <Words>8502</Words>
  <Application>Microsoft Office PowerPoint</Application>
  <PresentationFormat>On-screen Show (4:3)</PresentationFormat>
  <Paragraphs>1493</Paragraphs>
  <Slides>166</Slides>
  <Notes>3</Notes>
  <HiddenSlides>0</HiddenSlides>
  <MMClips>0</MMClips>
  <ScaleCrop>false</ScaleCrop>
  <HeadingPairs>
    <vt:vector size="4" baseType="variant">
      <vt:variant>
        <vt:lpstr>Theme</vt:lpstr>
      </vt:variant>
      <vt:variant>
        <vt:i4>1</vt:i4>
      </vt:variant>
      <vt:variant>
        <vt:lpstr>Slide Titles</vt:lpstr>
      </vt:variant>
      <vt:variant>
        <vt:i4>166</vt:i4>
      </vt:variant>
    </vt:vector>
  </HeadingPairs>
  <TitlesOfParts>
    <vt:vector size="167" baseType="lpstr">
      <vt:lpstr>Office Theme</vt:lpstr>
      <vt:lpstr>PARALLEL DATABASE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 </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MapReduce Algorithm</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Active Database</vt:lpstr>
      <vt:lpstr>Temporal database </vt:lpstr>
      <vt:lpstr>Spatial database </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jagadeesh</dc:creator>
  <cp:lastModifiedBy>jagadeesh</cp:lastModifiedBy>
  <cp:revision>283</cp:revision>
  <dcterms:created xsi:type="dcterms:W3CDTF">2014-01-29T15:42:24Z</dcterms:created>
  <dcterms:modified xsi:type="dcterms:W3CDTF">2019-08-02T07:07:19Z</dcterms:modified>
</cp:coreProperties>
</file>