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3" r:id="rId4"/>
    <p:sldId id="262" r:id="rId5"/>
    <p:sldId id="259" r:id="rId6"/>
    <p:sldId id="260" r:id="rId7"/>
    <p:sldId id="261" r:id="rId8"/>
    <p:sldId id="268" r:id="rId9"/>
    <p:sldId id="269" r:id="rId10"/>
    <p:sldId id="270" r:id="rId11"/>
    <p:sldId id="264" r:id="rId12"/>
    <p:sldId id="265" r:id="rId13"/>
    <p:sldId id="266" r:id="rId14"/>
    <p:sldId id="267" r:id="rId15"/>
    <p:sldId id="258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C835C-D635-4972-BC00-E04725BE93AC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624A1-3F92-4895-9685-1B2A1B8279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B3094B0-85BC-492E-B5BF-9BF8F5D1ED97}" type="slidenum">
              <a:rPr lang="tr-T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tr-TR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E4F8F3-F357-498E-8A47-51672B7ABCD2}" type="slidenum">
              <a:rPr lang="en-US"/>
              <a:pPr/>
              <a:t>12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9686FA-46E0-4001-9F57-4575EBB2E195}" type="slidenum">
              <a:rPr lang="en-US"/>
              <a:pPr/>
              <a:t>13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9240-7F37-42DD-8C0B-4E7AA9E03B28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E250-E786-4AD9-99F5-249202BCB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9240-7F37-42DD-8C0B-4E7AA9E03B28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E250-E786-4AD9-99F5-249202BCB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9240-7F37-42DD-8C0B-4E7AA9E03B28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E250-E786-4AD9-99F5-249202BCB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8013" cy="11414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FF809-9802-4D40-A8BB-F47614E8901F}" type="datetime1">
              <a:rPr lang="en-US"/>
              <a:pPr>
                <a:defRPr/>
              </a:pPr>
              <a:t>3/27/2018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CA18DB-1DC9-41E5-9DC9-C2848801E13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BA26B-B991-432A-80C2-85CF9B9F14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9240-7F37-42DD-8C0B-4E7AA9E03B28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E250-E786-4AD9-99F5-249202BCB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9240-7F37-42DD-8C0B-4E7AA9E03B28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E250-E786-4AD9-99F5-249202BCB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9240-7F37-42DD-8C0B-4E7AA9E03B28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E250-E786-4AD9-99F5-249202BCB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9240-7F37-42DD-8C0B-4E7AA9E03B28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E250-E786-4AD9-99F5-249202BCB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9240-7F37-42DD-8C0B-4E7AA9E03B28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E250-E786-4AD9-99F5-249202BCB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9240-7F37-42DD-8C0B-4E7AA9E03B28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E250-E786-4AD9-99F5-249202BCB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9240-7F37-42DD-8C0B-4E7AA9E03B28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E250-E786-4AD9-99F5-249202BCB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9240-7F37-42DD-8C0B-4E7AA9E03B28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E250-E786-4AD9-99F5-249202BCB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69240-7F37-42DD-8C0B-4E7AA9E03B28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4E250-E786-4AD9-99F5-249202BCB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Adaptive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793038" cy="838200"/>
          </a:xfrm>
        </p:spPr>
        <p:txBody>
          <a:bodyPr/>
          <a:lstStyle/>
          <a:p>
            <a:pPr eaLnBrk="1" hangingPunct="1"/>
            <a:r>
              <a:rPr lang="tr-TR" smtClean="0">
                <a:solidFill>
                  <a:srgbClr val="7B9899"/>
                </a:solidFill>
              </a:rPr>
              <a:t>Face Recognition</a:t>
            </a:r>
          </a:p>
        </p:txBody>
      </p:sp>
      <p:pic>
        <p:nvPicPr>
          <p:cNvPr id="22531" name="Picture 17" descr="0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2492375"/>
            <a:ext cx="876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18" descr="0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63713" y="2492375"/>
            <a:ext cx="876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19" descr="0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71775" y="2492375"/>
            <a:ext cx="876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4" name="Picture 20" descr="01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79838" y="2492375"/>
            <a:ext cx="876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5" name="Picture 21" descr="01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4213" y="4508500"/>
            <a:ext cx="876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6" name="Picture 22" descr="02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692275" y="4508500"/>
            <a:ext cx="876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7" name="Picture 23" descr="10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700338" y="4508500"/>
            <a:ext cx="876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8" name="Picture 24" descr="350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708400" y="4508500"/>
            <a:ext cx="876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9" name="Text Box 25"/>
          <p:cNvSpPr txBox="1">
            <a:spLocks noChangeArrowheads="1"/>
          </p:cNvSpPr>
          <p:nvPr/>
        </p:nvSpPr>
        <p:spPr bwMode="auto">
          <a:xfrm>
            <a:off x="611188" y="1844675"/>
            <a:ext cx="54975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800">
                <a:solidFill>
                  <a:schemeClr val="accent1"/>
                </a:solidFill>
                <a:latin typeface="Lucida Bright" pitchFamily="18" charset="0"/>
              </a:rPr>
              <a:t>Training examples of a person</a:t>
            </a:r>
          </a:p>
        </p:txBody>
      </p:sp>
      <p:sp>
        <p:nvSpPr>
          <p:cNvPr id="22540" name="Text Box 26"/>
          <p:cNvSpPr txBox="1">
            <a:spLocks noChangeArrowheads="1"/>
          </p:cNvSpPr>
          <p:nvPr/>
        </p:nvSpPr>
        <p:spPr bwMode="auto">
          <a:xfrm>
            <a:off x="684213" y="3933825"/>
            <a:ext cx="22669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800">
                <a:solidFill>
                  <a:schemeClr val="accent1"/>
                </a:solidFill>
                <a:latin typeface="Lucida Bright" pitchFamily="18" charset="0"/>
              </a:rPr>
              <a:t>Test images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115888"/>
            <a:ext cx="8147050" cy="1143000"/>
          </a:xfrm>
        </p:spPr>
        <p:txBody>
          <a:bodyPr/>
          <a:lstStyle/>
          <a:p>
            <a:r>
              <a:rPr lang="en-US" sz="2800" smtClean="0">
                <a:ea typeface="ＭＳ Ｐゴシック" pitchFamily="1" charset="-128"/>
              </a:rPr>
              <a:t>Displaying the structure of a set of documents </a:t>
            </a:r>
          </a:p>
        </p:txBody>
      </p:sp>
      <p:pic>
        <p:nvPicPr>
          <p:cNvPr id="59394" name="Picture 3" descr="2daut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75" y="1181100"/>
            <a:ext cx="6459538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5" name="Rectangle 4"/>
          <p:cNvSpPr>
            <a:spLocks noChangeArrowheads="1"/>
          </p:cNvSpPr>
          <p:nvPr/>
        </p:nvSpPr>
        <p:spPr bwMode="auto">
          <a:xfrm>
            <a:off x="2268538" y="1123950"/>
            <a:ext cx="3959225" cy="504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35000"/>
              </a:spcBef>
              <a:buClr>
                <a:schemeClr val="tx1"/>
              </a:buClr>
            </a:pPr>
            <a:endParaRPr lang="en-US"/>
          </a:p>
        </p:txBody>
      </p:sp>
      <p:sp>
        <p:nvSpPr>
          <p:cNvPr id="593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EF2B4B-B789-46C2-AFED-708069DA487F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1" charset="-128"/>
              </a:rPr>
              <a:t>Example: Cancer Diagnosis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itchFamily="18" charset="0"/>
                <a:ea typeface="ＭＳ Ｐゴシック" pitchFamily="1" charset="-128"/>
                <a:cs typeface="Times New Roman" pitchFamily="18" charset="0"/>
              </a:rPr>
              <a:t>Application: automatic disease detection</a:t>
            </a:r>
          </a:p>
          <a:p>
            <a:r>
              <a:rPr lang="en-US" dirty="0" smtClean="0">
                <a:latin typeface="Times New Roman" pitchFamily="18" charset="0"/>
                <a:ea typeface="ＭＳ Ｐゴシック" pitchFamily="1" charset="-128"/>
                <a:cs typeface="Times New Roman" pitchFamily="18" charset="0"/>
              </a:rPr>
              <a:t>Importance: this is modern/future medical diagnosis.</a:t>
            </a:r>
          </a:p>
          <a:p>
            <a:r>
              <a:rPr lang="en-US" dirty="0" smtClean="0">
                <a:latin typeface="Times New Roman" pitchFamily="18" charset="0"/>
                <a:ea typeface="ＭＳ Ｐゴシック" pitchFamily="1" charset="-128"/>
                <a:cs typeface="Times New Roman" pitchFamily="18" charset="0"/>
              </a:rPr>
              <a:t>Prediction goal: Based on past patients, predict whether you have the disease</a:t>
            </a:r>
          </a:p>
          <a:p>
            <a:r>
              <a:rPr lang="en-US" i="1" dirty="0" smtClean="0">
                <a:latin typeface="Times New Roman" pitchFamily="18" charset="0"/>
                <a:ea typeface="ＭＳ Ｐゴシック" pitchFamily="1" charset="-128"/>
                <a:cs typeface="Times New Roman" pitchFamily="18" charset="0"/>
              </a:rPr>
              <a:t>Data: Past patients with and without the disease</a:t>
            </a:r>
          </a:p>
          <a:p>
            <a:r>
              <a:rPr lang="en-US" i="1" dirty="0" smtClean="0">
                <a:latin typeface="Times New Roman" pitchFamily="18" charset="0"/>
                <a:ea typeface="ＭＳ Ｐゴシック" pitchFamily="1" charset="-128"/>
                <a:cs typeface="Times New Roman" pitchFamily="18" charset="0"/>
              </a:rPr>
              <a:t>Target: Cancer or no-cancer</a:t>
            </a:r>
          </a:p>
          <a:p>
            <a:r>
              <a:rPr lang="en-US" i="1" dirty="0" smtClean="0">
                <a:latin typeface="Times New Roman" pitchFamily="18" charset="0"/>
                <a:ea typeface="ＭＳ Ｐゴシック" pitchFamily="1" charset="-128"/>
                <a:cs typeface="Times New Roman" pitchFamily="18" charset="0"/>
              </a:rPr>
              <a:t>Features: Concentrations of various proteins in your </a:t>
            </a:r>
            <a:r>
              <a:rPr lang="en-US" dirty="0" smtClean="0">
                <a:latin typeface="Times New Roman" pitchFamily="18" charset="0"/>
                <a:ea typeface="ＭＳ Ｐゴシック" pitchFamily="1" charset="-128"/>
                <a:cs typeface="Times New Roman" pitchFamily="18" charset="0"/>
              </a:rPr>
              <a:t>blood</a:t>
            </a: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009E9A-4B9D-4047-A8B3-9256682A7EC5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1" charset="-128"/>
              </a:rPr>
              <a:t>Example: Netflix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Times New Roman" pitchFamily="18" charset="0"/>
                <a:ea typeface="ＭＳ Ｐゴシック" pitchFamily="1" charset="-128"/>
                <a:cs typeface="Times New Roman" pitchFamily="18" charset="0"/>
              </a:rPr>
              <a:t>Application: automatic product recommendation</a:t>
            </a:r>
          </a:p>
          <a:p>
            <a:r>
              <a:rPr lang="en-US" dirty="0" smtClean="0">
                <a:latin typeface="Times New Roman" pitchFamily="18" charset="0"/>
                <a:ea typeface="ＭＳ Ｐゴシック" pitchFamily="1" charset="-128"/>
                <a:cs typeface="Times New Roman" pitchFamily="18" charset="0"/>
              </a:rPr>
              <a:t>Importance: this is the modern/future shopping.</a:t>
            </a:r>
          </a:p>
          <a:p>
            <a:r>
              <a:rPr lang="en-US" dirty="0" smtClean="0">
                <a:latin typeface="Times New Roman" pitchFamily="18" charset="0"/>
                <a:ea typeface="ＭＳ Ｐゴシック" pitchFamily="1" charset="-128"/>
                <a:cs typeface="Times New Roman" pitchFamily="18" charset="0"/>
              </a:rPr>
              <a:t>Prediction goal: Based on past preferences, predict which movies you might want to watch</a:t>
            </a:r>
          </a:p>
          <a:p>
            <a:r>
              <a:rPr lang="en-US" i="1" dirty="0" smtClean="0">
                <a:latin typeface="Times New Roman" pitchFamily="18" charset="0"/>
                <a:ea typeface="ＭＳ Ｐゴシック" pitchFamily="1" charset="-128"/>
                <a:cs typeface="Times New Roman" pitchFamily="18" charset="0"/>
              </a:rPr>
              <a:t>Data: Past movies you have watched</a:t>
            </a:r>
          </a:p>
          <a:p>
            <a:r>
              <a:rPr lang="en-US" i="1" dirty="0" smtClean="0">
                <a:latin typeface="Times New Roman" pitchFamily="18" charset="0"/>
                <a:ea typeface="ＭＳ Ｐゴシック" pitchFamily="1" charset="-128"/>
                <a:cs typeface="Times New Roman" pitchFamily="18" charset="0"/>
              </a:rPr>
              <a:t>Target: Like or don</a:t>
            </a:r>
            <a:r>
              <a:rPr lang="en-US" altLang="en-US" i="1" dirty="0" smtClean="0">
                <a:latin typeface="Times New Roman" pitchFamily="18" charset="0"/>
                <a:ea typeface="ＭＳ Ｐゴシック" pitchFamily="1" charset="-128"/>
                <a:cs typeface="Times New Roman" pitchFamily="18" charset="0"/>
              </a:rPr>
              <a:t>’</a:t>
            </a:r>
            <a:r>
              <a:rPr lang="en-US" i="1" dirty="0" smtClean="0">
                <a:latin typeface="Times New Roman" pitchFamily="18" charset="0"/>
                <a:ea typeface="ＭＳ Ｐゴシック" pitchFamily="1" charset="-128"/>
                <a:cs typeface="Times New Roman" pitchFamily="18" charset="0"/>
              </a:rPr>
              <a:t>t-like</a:t>
            </a:r>
          </a:p>
          <a:p>
            <a:r>
              <a:rPr lang="en-US" i="1" dirty="0" smtClean="0">
                <a:latin typeface="Times New Roman" pitchFamily="18" charset="0"/>
                <a:ea typeface="ＭＳ Ｐゴシック" pitchFamily="1" charset="-128"/>
                <a:cs typeface="Times New Roman" pitchFamily="18" charset="0"/>
              </a:rPr>
              <a:t>Features: ?</a:t>
            </a:r>
            <a:endParaRPr lang="en-US" dirty="0" smtClean="0">
              <a:latin typeface="Times New Roman" pitchFamily="18" charset="0"/>
              <a:ea typeface="ＭＳ Ｐゴシック" pitchFamily="1" charset="-128"/>
              <a:cs typeface="Times New Roman" pitchFamily="18" charset="0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E15F0B-179D-43B5-8A50-A52C626F7A8B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8013" cy="5635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3">
                    <a:shade val="75000"/>
                  </a:schemeClr>
                </a:solidFill>
              </a:rPr>
              <a:t>Adaptive Learning</a:t>
            </a:r>
            <a:endParaRPr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618B47-2812-48C3-AF4F-0B7C92028F29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457200" y="1524000"/>
            <a:ext cx="81534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lvl="1" indent="-274320" algn="just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2800" b="1" dirty="0">
                <a:latin typeface="+mn-lt"/>
                <a:cs typeface="+mn-cs"/>
              </a:rPr>
              <a:t>1st generation: Rules</a:t>
            </a:r>
            <a:endParaRPr lang="en-US" sz="2800" dirty="0">
              <a:latin typeface="+mn-lt"/>
              <a:cs typeface="+mn-cs"/>
            </a:endParaRPr>
          </a:p>
          <a:p>
            <a:pPr marL="274320" lvl="1" indent="-274320" algn="just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defRPr/>
            </a:pPr>
            <a:r>
              <a:rPr lang="en-US" sz="2800" dirty="0">
                <a:latin typeface="+mn-lt"/>
                <a:cs typeface="+mn-cs"/>
              </a:rPr>
              <a:t>	Analyst creates rules - very time consuming and not very accurate, cannot adapt to new data</a:t>
            </a:r>
          </a:p>
          <a:p>
            <a:pPr marL="274320" lvl="1" indent="-274320" algn="just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/>
            </a:pPr>
            <a:r>
              <a:rPr lang="en-US" sz="2800" b="1" dirty="0">
                <a:latin typeface="+mn-lt"/>
                <a:cs typeface="+mn-cs"/>
              </a:rPr>
              <a:t>2nd generation: Simple machine learning</a:t>
            </a:r>
          </a:p>
          <a:p>
            <a:pPr marL="274320" lvl="1" indent="-274320" algn="just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defRPr/>
            </a:pPr>
            <a:r>
              <a:rPr lang="en-US" sz="2800" b="1" dirty="0">
                <a:latin typeface="+mn-lt"/>
                <a:cs typeface="+mn-cs"/>
              </a:rPr>
              <a:t>	</a:t>
            </a:r>
            <a:r>
              <a:rPr lang="en-US" sz="2800" dirty="0">
                <a:latin typeface="+mn-lt"/>
                <a:cs typeface="+mn-cs"/>
              </a:rPr>
              <a:t>uses statistical methods to make decisions </a:t>
            </a:r>
            <a:endParaRPr lang="en-US" sz="2800" b="1" dirty="0">
              <a:latin typeface="+mn-lt"/>
              <a:cs typeface="+mn-cs"/>
            </a:endParaRPr>
          </a:p>
          <a:p>
            <a:pPr marL="274320" lvl="1" indent="-274320" algn="just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/>
            </a:pPr>
            <a:r>
              <a:rPr lang="en-US" sz="2800" b="1" dirty="0">
                <a:latin typeface="+mn-lt"/>
                <a:cs typeface="+mn-cs"/>
              </a:rPr>
              <a:t>3rd generation: Deep learning</a:t>
            </a:r>
          </a:p>
          <a:p>
            <a:pPr marL="274320" lvl="1" indent="-274320" algn="just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defRPr/>
            </a:pPr>
            <a:r>
              <a:rPr lang="en-US" sz="2800" b="1" dirty="0">
                <a:latin typeface="+mn-lt"/>
                <a:cs typeface="+mn-cs"/>
              </a:rPr>
              <a:t>	</a:t>
            </a:r>
            <a:r>
              <a:rPr lang="en-US" sz="2800" dirty="0">
                <a:latin typeface="+mn-lt"/>
                <a:cs typeface="+mn-cs"/>
              </a:rPr>
              <a:t>learns more complex relationships between features. Automatically learns how to use combinations of features when making a decision. </a:t>
            </a:r>
          </a:p>
          <a:p>
            <a:pPr marL="274320" lvl="1" indent="-274320" algn="just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/>
            </a:pPr>
            <a:r>
              <a:rPr lang="en-US" sz="2800" b="1" dirty="0">
                <a:latin typeface="+mn-lt"/>
                <a:cs typeface="+mn-cs"/>
              </a:rPr>
              <a:t>4th generation: Adaptive learning</a:t>
            </a:r>
            <a:endParaRPr lang="en-US" sz="2800" dirty="0">
              <a:latin typeface="+mn-lt"/>
              <a:cs typeface="+mn-cs"/>
            </a:endParaRPr>
          </a:p>
          <a:p>
            <a:pPr marL="274320" lvl="1" indent="-274320" algn="just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defRPr/>
            </a:pPr>
            <a:endParaRPr lang="en-US" sz="2800" b="1" dirty="0">
              <a:latin typeface="+mn-lt"/>
              <a:cs typeface="+mn-cs"/>
            </a:endParaRPr>
          </a:p>
          <a:p>
            <a:pPr marL="274320" lvl="1" indent="-274320" algn="just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/>
            </a:pPr>
            <a:endParaRPr lang="en-US" sz="2800" b="1" dirty="0">
              <a:latin typeface="+mn-lt"/>
              <a:cs typeface="+mn-cs"/>
            </a:endParaRPr>
          </a:p>
          <a:p>
            <a:pPr marL="274320" lvl="1" indent="-274320" algn="just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defRPr/>
            </a:pPr>
            <a:endParaRPr lang="en-US" sz="2800" dirty="0">
              <a:latin typeface="+mn-lt"/>
              <a:cs typeface="+mn-cs"/>
            </a:endParaRPr>
          </a:p>
          <a:p>
            <a:pPr marL="274320" lvl="1" indent="-274320" algn="just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defRPr/>
            </a:pPr>
            <a:endParaRPr lang="en-US" sz="2800" dirty="0">
              <a:latin typeface="+mn-lt"/>
              <a:cs typeface="+mn-cs"/>
            </a:endParaRPr>
          </a:p>
          <a:p>
            <a:pPr marL="274320" indent="-274320" algn="just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endParaRPr lang="en-US" sz="2700" dirty="0">
              <a:latin typeface="+mn-lt"/>
              <a:cs typeface="+mn-cs"/>
            </a:endParaRP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endParaRPr lang="en-US" sz="2700" dirty="0">
              <a:latin typeface="+mn-lt"/>
              <a:cs typeface="+mn-cs"/>
            </a:endParaRP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n-US" sz="270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ea typeface="ＭＳ Ｐゴシック" pitchFamily="1" charset="-128"/>
                <a:cs typeface="Times New Roman" pitchFamily="18" charset="0"/>
              </a:rPr>
              <a:t>An adaptive system is </a:t>
            </a:r>
            <a:r>
              <a:rPr lang="en-US" b="1" dirty="0" smtClean="0">
                <a:latin typeface="Times New Roman" pitchFamily="18" charset="0"/>
                <a:ea typeface="ＭＳ Ｐゴシック" pitchFamily="1" charset="-128"/>
                <a:cs typeface="Times New Roman" pitchFamily="18" charset="0"/>
              </a:rPr>
              <a:t>a set of interacting or interdependent entities, real or abstract, forming an integrated whole that together are able to respond to environmental changes or changes in the interacting parts. </a:t>
            </a:r>
          </a:p>
          <a:p>
            <a:pPr algn="just"/>
            <a:r>
              <a:rPr lang="en-US" dirty="0" smtClean="0">
                <a:latin typeface="Times New Roman" pitchFamily="18" charset="0"/>
                <a:ea typeface="ＭＳ Ｐゴシック" pitchFamily="1" charset="-128"/>
                <a:cs typeface="Times New Roman" pitchFamily="18" charset="0"/>
              </a:rPr>
              <a:t>Feedback loops represent a key feature of adaptive systems, allowing the response to changes;</a:t>
            </a:r>
          </a:p>
          <a:p>
            <a:pPr algn="just"/>
            <a:r>
              <a:rPr lang="en-US" dirty="0" smtClean="0">
                <a:latin typeface="Times New Roman" pitchFamily="18" charset="0"/>
                <a:ea typeface="ＭＳ Ｐゴシック" pitchFamily="1" charset="-128"/>
                <a:cs typeface="Times New Roman" pitchFamily="18" charset="0"/>
              </a:rPr>
              <a:t> Examples of adaptive systems include: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ea typeface="ＭＳ Ｐゴシック" pitchFamily="1" charset="-128"/>
                <a:cs typeface="Times New Roman" pitchFamily="18" charset="0"/>
              </a:rPr>
              <a:t>natural ecosystems, individual organisms, human communities, human organizations, and human families.</a:t>
            </a:r>
          </a:p>
          <a:p>
            <a:endParaRPr lang="en-US" dirty="0" smtClean="0">
              <a:latin typeface="Times New Roman" pitchFamily="18" charset="0"/>
              <a:ea typeface="ＭＳ Ｐゴシック" pitchFamily="1" charset="-128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ea typeface="ＭＳ Ｐゴシック" pitchFamily="1" charset="-128"/>
                <a:cs typeface="Times New Roman" pitchFamily="18" charset="0"/>
              </a:rPr>
              <a:t>Learning is any process by which a system improves performance from experience.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>
                <a:solidFill>
                  <a:srgbClr val="FF33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Why is machine learning necessary?</a:t>
            </a:r>
            <a:r>
              <a:rPr lang="en-US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endParaRPr lang="en-US" smtClean="0">
              <a:latin typeface="Courier New" pitchFamily="49" charset="0"/>
              <a:ea typeface="ＭＳ Ｐゴシック" pitchFamily="1" charset="-128"/>
              <a:cs typeface="Courier New" pitchFamily="49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i="1" dirty="0" smtClean="0">
                <a:solidFill>
                  <a:schemeClr val="accent2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learning is a hallmark of intelligence</a:t>
            </a:r>
            <a:r>
              <a:rPr lang="en-US" sz="28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; many would argue that a system that cannot learn is not intelligent. </a:t>
            </a:r>
            <a:endParaRPr lang="en-US" sz="2800" dirty="0" smtClean="0">
              <a:latin typeface="Times New Roman" pitchFamily="18" charset="0"/>
              <a:ea typeface="ＭＳ Ｐゴシック" pitchFamily="1" charset="-128"/>
              <a:cs typeface="Times New Roman" pitchFamily="18" charset="0"/>
            </a:endParaRPr>
          </a:p>
          <a:p>
            <a:pPr eaLnBrk="1" hangingPunct="1"/>
            <a:r>
              <a:rPr lang="en-US" sz="28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without learning, everything is new; a system that cannot learn is not efficient because it </a:t>
            </a:r>
            <a:r>
              <a:rPr lang="en-US" sz="2800" dirty="0" err="1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rederives</a:t>
            </a:r>
            <a:r>
              <a:rPr lang="en-US" sz="28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each solution and repeatedly makes the same mistakes. </a:t>
            </a:r>
            <a:endParaRPr lang="en-US" sz="2800" dirty="0" smtClean="0">
              <a:latin typeface="Times New Roman" pitchFamily="18" charset="0"/>
              <a:ea typeface="ＭＳ Ｐゴシック" pitchFamily="1" charset="-128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sz="2800" b="1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Why is learning possible? </a:t>
            </a:r>
            <a:endParaRPr lang="en-US" sz="2800" b="1" dirty="0" smtClean="0">
              <a:latin typeface="Times New Roman" pitchFamily="18" charset="0"/>
              <a:ea typeface="ＭＳ Ｐゴシック" pitchFamily="1" charset="-128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sz="28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	Because there are regularities in the world. </a:t>
            </a:r>
            <a:endParaRPr lang="en-US" sz="2800" dirty="0" smtClean="0">
              <a:latin typeface="Times New Roman" pitchFamily="18" charset="0"/>
              <a:ea typeface="ＭＳ Ｐゴシック" pitchFamily="1" charset="-128"/>
              <a:cs typeface="Times New Roman" pitchFamily="18" charset="0"/>
            </a:endParaRPr>
          </a:p>
          <a:p>
            <a:pPr eaLnBrk="1" hangingPunct="1"/>
            <a:endParaRPr lang="en-US" sz="2800" dirty="0" smtClean="0">
              <a:latin typeface="Times New Roman" pitchFamily="18" charset="0"/>
              <a:ea typeface="ＭＳ Ｐゴシック" pitchFamily="1" charset="-128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152400"/>
            <a:ext cx="8229600" cy="1143000"/>
          </a:xfrm>
        </p:spPr>
        <p:txBody>
          <a:bodyPr/>
          <a:lstStyle/>
          <a:p>
            <a:r>
              <a:rPr lang="en-US" dirty="0" smtClean="0">
                <a:ea typeface="ＭＳ Ｐゴシック" pitchFamily="1" charset="-128"/>
              </a:rPr>
              <a:t>Defining the Learning Task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7772400" cy="1066800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dirty="0" smtClean="0">
                <a:ea typeface="ＭＳ Ｐゴシック" pitchFamily="1" charset="-128"/>
              </a:rPr>
              <a:t>  </a:t>
            </a:r>
            <a:r>
              <a:rPr lang="en-US" sz="2800" dirty="0" smtClean="0">
                <a:solidFill>
                  <a:srgbClr val="FF3300"/>
                </a:solidFill>
                <a:latin typeface="Times New Roman" pitchFamily="18" charset="0"/>
                <a:ea typeface="ＭＳ Ｐゴシック" pitchFamily="1" charset="-128"/>
                <a:cs typeface="Times New Roman" pitchFamily="18" charset="0"/>
              </a:rPr>
              <a:t>Improve on task, T, with respect to 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rgbClr val="FF3300"/>
                </a:solidFill>
                <a:latin typeface="Times New Roman" pitchFamily="18" charset="0"/>
                <a:ea typeface="ＭＳ Ｐゴシック" pitchFamily="1" charset="-128"/>
                <a:cs typeface="Times New Roman" pitchFamily="18" charset="0"/>
              </a:rPr>
              <a:t>performance metric, P, based on experience, E.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904875" y="2851150"/>
            <a:ext cx="76660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endParaRPr lang="en-US"/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969963" y="2281238"/>
            <a:ext cx="7483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914400" y="2057400"/>
            <a:ext cx="7620000" cy="5627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T: Playing checkers</a:t>
            </a:r>
          </a:p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P: Percentage of games won against an arbitrary opponent </a:t>
            </a:r>
          </a:p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E: Playing practice games against itself</a:t>
            </a:r>
          </a:p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T: Recognizing hand-written words</a:t>
            </a:r>
          </a:p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P: Percentage of words correctly classified</a:t>
            </a:r>
          </a:p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E: Database of human-labeled images of handwritten words</a:t>
            </a:r>
          </a:p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T: Driving on four-lane highways using vision sensors</a:t>
            </a:r>
          </a:p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P: Average distance traveled before a human-judged error</a:t>
            </a:r>
          </a:p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E: A sequence of images and steering commands recorded while</a:t>
            </a:r>
          </a:p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observing a human driver.</a:t>
            </a:r>
          </a:p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T: Categorize email messages as spam or legitimate.</a:t>
            </a:r>
          </a:p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P: Percentage of email messages correctly classified.</a:t>
            </a:r>
          </a:p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E: Database of emails, some with human-given labels</a:t>
            </a:r>
          </a:p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GB" smtClean="0">
                <a:solidFill>
                  <a:srgbClr val="3366FF"/>
                </a:solidFill>
                <a:ea typeface="ＭＳ Ｐゴシック" pitchFamily="1" charset="-128"/>
              </a:rPr>
              <a:t>Types of training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/>
          <a:lstStyle/>
          <a:p>
            <a:pPr eaLnBrk="1" hangingPunct="1"/>
            <a:r>
              <a:rPr kumimoji="1" lang="en-GB" dirty="0" smtClean="0">
                <a:solidFill>
                  <a:srgbClr val="FF0000"/>
                </a:solidFill>
                <a:latin typeface="Times New Roman" pitchFamily="18" charset="0"/>
                <a:ea typeface="ＭＳ Ｐゴシック" pitchFamily="1" charset="-128"/>
                <a:cs typeface="Times New Roman" pitchFamily="18" charset="0"/>
              </a:rPr>
              <a:t>Supervised</a:t>
            </a:r>
            <a:r>
              <a:rPr kumimoji="1" lang="en-GB" dirty="0" smtClean="0">
                <a:solidFill>
                  <a:srgbClr val="996633"/>
                </a:solidFill>
                <a:latin typeface="Times New Roman" pitchFamily="18" charset="0"/>
                <a:ea typeface="ＭＳ Ｐゴシック" pitchFamily="1" charset="-128"/>
                <a:cs typeface="Times New Roman" pitchFamily="18" charset="0"/>
              </a:rPr>
              <a:t> </a:t>
            </a:r>
            <a:r>
              <a:rPr kumimoji="1" lang="en-GB" dirty="0" smtClean="0">
                <a:latin typeface="Times New Roman" pitchFamily="18" charset="0"/>
                <a:ea typeface="ＭＳ Ｐゴシック" pitchFamily="1" charset="-128"/>
                <a:cs typeface="Times New Roman" pitchFamily="18" charset="0"/>
              </a:rPr>
              <a:t>learning: uses a series of labelled examples with direct feedback</a:t>
            </a:r>
          </a:p>
          <a:p>
            <a:pPr eaLnBrk="1" hangingPunct="1"/>
            <a:r>
              <a:rPr kumimoji="1" lang="en-GB" dirty="0" smtClean="0">
                <a:solidFill>
                  <a:srgbClr val="FF0000"/>
                </a:solidFill>
                <a:latin typeface="Times New Roman" pitchFamily="18" charset="0"/>
                <a:ea typeface="ＭＳ Ｐゴシック" pitchFamily="1" charset="-128"/>
                <a:cs typeface="Times New Roman" pitchFamily="18" charset="0"/>
              </a:rPr>
              <a:t>Reinforcement</a:t>
            </a:r>
            <a:r>
              <a:rPr kumimoji="1" lang="en-GB" dirty="0" smtClean="0">
                <a:solidFill>
                  <a:srgbClr val="996633"/>
                </a:solidFill>
                <a:latin typeface="Times New Roman" pitchFamily="18" charset="0"/>
                <a:ea typeface="ＭＳ Ｐゴシック" pitchFamily="1" charset="-128"/>
                <a:cs typeface="Times New Roman" pitchFamily="18" charset="0"/>
              </a:rPr>
              <a:t> </a:t>
            </a:r>
            <a:r>
              <a:rPr kumimoji="1" lang="en-GB" dirty="0" smtClean="0">
                <a:latin typeface="Times New Roman" pitchFamily="18" charset="0"/>
                <a:ea typeface="ＭＳ Ｐゴシック" pitchFamily="1" charset="-128"/>
                <a:cs typeface="Times New Roman" pitchFamily="18" charset="0"/>
              </a:rPr>
              <a:t>learning: indirect feedback, after many examples</a:t>
            </a:r>
          </a:p>
          <a:p>
            <a:pPr eaLnBrk="1" hangingPunct="1"/>
            <a:r>
              <a:rPr kumimoji="1" lang="en-GB" dirty="0" smtClean="0">
                <a:solidFill>
                  <a:srgbClr val="FF0000"/>
                </a:solidFill>
                <a:latin typeface="Times New Roman" pitchFamily="18" charset="0"/>
                <a:ea typeface="ＭＳ Ｐゴシック" pitchFamily="1" charset="-128"/>
                <a:cs typeface="Times New Roman" pitchFamily="18" charset="0"/>
              </a:rPr>
              <a:t>Unsupervised/clustering</a:t>
            </a:r>
            <a:r>
              <a:rPr kumimoji="1" lang="en-GB" dirty="0" smtClean="0">
                <a:solidFill>
                  <a:srgbClr val="996633"/>
                </a:solidFill>
                <a:latin typeface="Times New Roman" pitchFamily="18" charset="0"/>
                <a:ea typeface="ＭＳ Ｐゴシック" pitchFamily="1" charset="-128"/>
                <a:cs typeface="Times New Roman" pitchFamily="18" charset="0"/>
              </a:rPr>
              <a:t> </a:t>
            </a:r>
            <a:r>
              <a:rPr kumimoji="1" lang="en-GB" dirty="0" smtClean="0">
                <a:latin typeface="Times New Roman" pitchFamily="18" charset="0"/>
                <a:ea typeface="ＭＳ Ｐゴシック" pitchFamily="1" charset="-128"/>
                <a:cs typeface="Times New Roman" pitchFamily="18" charset="0"/>
              </a:rPr>
              <a:t>learning: no feedback</a:t>
            </a:r>
          </a:p>
          <a:p>
            <a:pPr eaLnBrk="1" hangingPunct="1"/>
            <a:r>
              <a:rPr kumimoji="1" lang="en-GB" dirty="0" err="1" smtClean="0">
                <a:latin typeface="Times New Roman" pitchFamily="18" charset="0"/>
                <a:ea typeface="ＭＳ Ｐゴシック" pitchFamily="1" charset="-128"/>
                <a:cs typeface="Times New Roman" pitchFamily="18" charset="0"/>
              </a:rPr>
              <a:t>Semisupervised</a:t>
            </a:r>
            <a:endParaRPr kumimoji="1" lang="en-GB" dirty="0" smtClean="0">
              <a:latin typeface="Times New Roman" pitchFamily="18" charset="0"/>
              <a:ea typeface="ＭＳ Ｐゴシック" pitchFamily="1" charset="-128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>
                <a:ea typeface="ＭＳ Ｐゴシック" pitchFamily="1" charset="-128"/>
              </a:rPr>
              <a:t>Which of these things is NOT like the others?</a:t>
            </a: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514600"/>
            <a:ext cx="1409700" cy="171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2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894263" y="1768475"/>
            <a:ext cx="1871662" cy="2346325"/>
          </a:xfrm>
          <a:noFill/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4495800"/>
            <a:ext cx="1409700" cy="171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4267200"/>
            <a:ext cx="22098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>
                <a:ea typeface="ＭＳ Ｐゴシック" pitchFamily="1" charset="-128"/>
              </a:rPr>
              <a:t>Which of these things is like the others? And how?</a:t>
            </a:r>
          </a:p>
        </p:txBody>
      </p:sp>
      <p:pic>
        <p:nvPicPr>
          <p:cNvPr id="38915" name="Picture 4" descr="PE03254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438400"/>
            <a:ext cx="1406525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6" name="Picture 5" descr="BD06455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2286000"/>
            <a:ext cx="1447800" cy="149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7" name="Picture 6" descr="BL00347_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44196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8" name="Picture 7" descr="BD07311_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86400" y="4343400"/>
            <a:ext cx="126523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bject 2"/>
          <p:cNvSpPr>
            <a:spLocks noChangeArrowheads="1"/>
          </p:cNvSpPr>
          <p:nvPr/>
        </p:nvSpPr>
        <p:spPr bwMode="auto">
          <a:xfrm>
            <a:off x="415925" y="403225"/>
            <a:ext cx="115888" cy="1127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457200"/>
            <a:ext cx="7848600" cy="492125"/>
          </a:xfrm>
        </p:spPr>
        <p:txBody>
          <a:bodyPr lIns="0" tIns="0" rIns="0" bIns="0" rtlCol="0">
            <a:spAutoFit/>
          </a:bodyPr>
          <a:lstStyle/>
          <a:p>
            <a:pPr marL="11397" eaLnBrk="1" fontAlgn="auto" hangingPunct="1">
              <a:spcAft>
                <a:spcPts val="0"/>
              </a:spcAft>
              <a:defRPr/>
            </a:pPr>
            <a:r>
              <a:rPr sz="3200" dirty="0" smtClean="0">
                <a:solidFill>
                  <a:schemeClr val="accent3">
                    <a:shade val="75000"/>
                  </a:schemeClr>
                </a:solidFill>
              </a:rPr>
              <a:t> </a:t>
            </a:r>
            <a:r>
              <a:rPr sz="3200" spc="-4" dirty="0" smtClean="0">
                <a:solidFill>
                  <a:schemeClr val="accent3">
                    <a:shade val="75000"/>
                  </a:schemeClr>
                </a:solidFill>
              </a:rPr>
              <a:t>Driv</a:t>
            </a:r>
            <a:r>
              <a:rPr lang="en-US" sz="3200" spc="-4" dirty="0" smtClean="0">
                <a:solidFill>
                  <a:schemeClr val="accent3">
                    <a:shade val="75000"/>
                  </a:schemeClr>
                </a:solidFill>
              </a:rPr>
              <a:t>erless</a:t>
            </a:r>
            <a:r>
              <a:rPr sz="3200" spc="-45" dirty="0" smtClean="0">
                <a:solidFill>
                  <a:schemeClr val="accent3">
                    <a:shade val="75000"/>
                  </a:schemeClr>
                </a:solidFill>
              </a:rPr>
              <a:t> </a:t>
            </a:r>
            <a:r>
              <a:rPr sz="3200" dirty="0">
                <a:solidFill>
                  <a:schemeClr val="accent3">
                    <a:shade val="75000"/>
                  </a:schemeClr>
                </a:solidFill>
              </a:rPr>
              <a:t>Vehicle</a:t>
            </a:r>
          </a:p>
        </p:txBody>
      </p:sp>
      <p:sp>
        <p:nvSpPr>
          <p:cNvPr id="20484" name="object 4"/>
          <p:cNvSpPr txBox="1">
            <a:spLocks noChangeArrowheads="1"/>
          </p:cNvSpPr>
          <p:nvPr/>
        </p:nvSpPr>
        <p:spPr bwMode="auto">
          <a:xfrm>
            <a:off x="609600" y="1219200"/>
            <a:ext cx="3778250" cy="192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19088" indent="-306388">
              <a:lnSpc>
                <a:spcPts val="2963"/>
              </a:lnSpc>
              <a:buFontTx/>
              <a:buChar char="•"/>
              <a:tabLst>
                <a:tab pos="319088" algn="l"/>
              </a:tabLst>
            </a:pPr>
            <a:r>
              <a:rPr lang="en-US" sz="2500">
                <a:solidFill>
                  <a:srgbClr val="0033CC"/>
                </a:solidFill>
              </a:rPr>
              <a:t>Learning to drive an  autonomous vehicle</a:t>
            </a:r>
          </a:p>
          <a:p>
            <a:pPr marL="671513" lvl="1" indent="-249238">
              <a:lnSpc>
                <a:spcPct val="101000"/>
              </a:lnSpc>
              <a:spcBef>
                <a:spcPts val="338"/>
              </a:spcBef>
              <a:buFontTx/>
              <a:buChar char="–"/>
              <a:tabLst>
                <a:tab pos="319088" algn="l"/>
              </a:tabLst>
            </a:pPr>
            <a:r>
              <a:rPr lang="en-US">
                <a:solidFill>
                  <a:srgbClr val="336600"/>
                </a:solidFill>
              </a:rPr>
              <a:t>Associate steering commands  with image sequences</a:t>
            </a:r>
            <a:endParaRPr lang="en-US"/>
          </a:p>
        </p:txBody>
      </p:sp>
      <p:sp>
        <p:nvSpPr>
          <p:cNvPr id="20485" name="object 6"/>
          <p:cNvSpPr>
            <a:spLocks noChangeArrowheads="1"/>
          </p:cNvSpPr>
          <p:nvPr/>
        </p:nvSpPr>
        <p:spPr bwMode="auto">
          <a:xfrm>
            <a:off x="5181600" y="2133600"/>
            <a:ext cx="3733800" cy="2971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72200" y="1219200"/>
            <a:ext cx="1281113" cy="615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139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Google</a:t>
            </a:r>
            <a:r>
              <a:rPr sz="20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Prototype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" y="3276600"/>
            <a:ext cx="4572000" cy="30464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 fontAlgn="auto">
              <a:lnSpc>
                <a:spcPts val="28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spc="-5" dirty="0">
                <a:latin typeface="Times New Roman"/>
                <a:cs typeface="Times New Roman"/>
              </a:rPr>
              <a:t>Task </a:t>
            </a:r>
            <a:r>
              <a:rPr lang="en-US" sz="2400" b="1" i="1" spc="-5" dirty="0">
                <a:latin typeface="Times New Roman"/>
                <a:cs typeface="Times New Roman"/>
              </a:rPr>
              <a:t>T</a:t>
            </a:r>
            <a:r>
              <a:rPr lang="en-US" sz="2400" b="1" spc="-5" dirty="0">
                <a:latin typeface="Times New Roman"/>
                <a:cs typeface="Times New Roman"/>
              </a:rPr>
              <a:t>: </a:t>
            </a:r>
            <a:r>
              <a:rPr lang="en-US" sz="2400" spc="-5" dirty="0">
                <a:latin typeface="Times New Roman"/>
                <a:cs typeface="Times New Roman"/>
              </a:rPr>
              <a:t>driving on public, 4-lane highway using vision</a:t>
            </a:r>
            <a:r>
              <a:rPr lang="en-US" sz="2400" spc="2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sensors</a:t>
            </a:r>
            <a:endParaRPr lang="en-US" sz="2400" dirty="0">
              <a:latin typeface="Times New Roman"/>
              <a:cs typeface="Times New Roman"/>
            </a:endParaRPr>
          </a:p>
          <a:p>
            <a:pPr marL="12700" fontAlgn="auto">
              <a:lnSpc>
                <a:spcPts val="28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Times New Roman"/>
                <a:cs typeface="Times New Roman"/>
              </a:rPr>
              <a:t>Perform </a:t>
            </a:r>
            <a:r>
              <a:rPr lang="en-US" sz="2400" b="1" spc="-5" dirty="0">
                <a:latin typeface="Times New Roman"/>
                <a:cs typeface="Times New Roman"/>
              </a:rPr>
              <a:t>measure </a:t>
            </a:r>
            <a:r>
              <a:rPr lang="en-US" sz="2400" b="1" i="1" spc="-5" dirty="0">
                <a:latin typeface="Times New Roman"/>
                <a:cs typeface="Times New Roman"/>
              </a:rPr>
              <a:t>P</a:t>
            </a:r>
            <a:r>
              <a:rPr lang="en-US" sz="2400" b="1" spc="-5" dirty="0">
                <a:latin typeface="Times New Roman"/>
                <a:cs typeface="Times New Roman"/>
              </a:rPr>
              <a:t>: </a:t>
            </a:r>
            <a:r>
              <a:rPr lang="en-US" sz="2400" spc="-5" dirty="0">
                <a:latin typeface="Times New Roman"/>
                <a:cs typeface="Times New Roman"/>
              </a:rPr>
              <a:t>average distance traveled </a:t>
            </a:r>
          </a:p>
          <a:p>
            <a:pPr marL="12700" fontAlgn="auto">
              <a:lnSpc>
                <a:spcPts val="28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spc="-5" dirty="0">
                <a:latin typeface="Times New Roman"/>
                <a:cs typeface="Times New Roman"/>
              </a:rPr>
              <a:t>Training	</a:t>
            </a:r>
            <a:r>
              <a:rPr lang="en-US" sz="2400" b="1" i="1" spc="-5" dirty="0">
                <a:latin typeface="Times New Roman"/>
                <a:cs typeface="Times New Roman"/>
              </a:rPr>
              <a:t>E</a:t>
            </a:r>
            <a:r>
              <a:rPr lang="en-US" sz="2400" b="1" spc="-5" dirty="0">
                <a:latin typeface="Times New Roman"/>
                <a:cs typeface="Times New Roman"/>
              </a:rPr>
              <a:t>: </a:t>
            </a:r>
            <a:r>
              <a:rPr lang="en-US" sz="2400" spc="-5" dirty="0">
                <a:latin typeface="Times New Roman"/>
                <a:cs typeface="Times New Roman"/>
              </a:rPr>
              <a:t>sequence of </a:t>
            </a:r>
            <a:r>
              <a:rPr lang="en-US" sz="2400" dirty="0">
                <a:latin typeface="Times New Roman"/>
                <a:cs typeface="Times New Roman"/>
              </a:rPr>
              <a:t>images </a:t>
            </a:r>
            <a:r>
              <a:rPr lang="en-US" sz="2400" spc="-5" dirty="0">
                <a:latin typeface="Times New Roman"/>
                <a:cs typeface="Times New Roman"/>
              </a:rPr>
              <a:t>and steering commands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spc="-135" dirty="0">
                <a:latin typeface="Times New Roman"/>
                <a:cs typeface="Times New Roman"/>
              </a:rPr>
              <a:t>recorde</a:t>
            </a:r>
            <a:r>
              <a:rPr lang="en-US" sz="2400" spc="-5" dirty="0">
                <a:latin typeface="Times New Roman"/>
                <a:cs typeface="Times New Roman"/>
              </a:rPr>
              <a:t>d  while observing </a:t>
            </a:r>
            <a:r>
              <a:rPr lang="en-US" sz="2400" dirty="0">
                <a:latin typeface="Times New Roman"/>
                <a:cs typeface="Times New Roman"/>
              </a:rPr>
              <a:t>a </a:t>
            </a:r>
            <a:r>
              <a:rPr lang="en-US" sz="2400" spc="-5" dirty="0">
                <a:latin typeface="Times New Roman"/>
                <a:cs typeface="Times New Roman"/>
              </a:rPr>
              <a:t>human</a:t>
            </a:r>
            <a:r>
              <a:rPr lang="en-US" sz="2400" spc="-9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driver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686800" cy="914400"/>
          </a:xfrm>
        </p:spPr>
        <p:txBody>
          <a:bodyPr/>
          <a:lstStyle/>
          <a:p>
            <a:pPr eaLnBrk="1" hangingPunct="1"/>
            <a:r>
              <a:rPr lang="en-US" sz="3600" smtClean="0"/>
              <a:t>Handwritten character recognition</a:t>
            </a:r>
            <a:endParaRPr lang="en-US" sz="3600" smtClean="0">
              <a:solidFill>
                <a:srgbClr val="009900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57200" y="1460500"/>
            <a:ext cx="4343400" cy="5245100"/>
            <a:chOff x="792163" y="1268413"/>
            <a:chExt cx="7410450" cy="5321300"/>
          </a:xfrm>
        </p:grpSpPr>
        <p:pic>
          <p:nvPicPr>
            <p:cNvPr id="21509" name="Picture 3" descr="close49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00113" y="1268413"/>
              <a:ext cx="7302500" cy="5321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510" name="Rectangle 4"/>
            <p:cNvSpPr>
              <a:spLocks noChangeArrowheads="1"/>
            </p:cNvSpPr>
            <p:nvPr/>
          </p:nvSpPr>
          <p:spPr bwMode="auto">
            <a:xfrm>
              <a:off x="792163" y="2565400"/>
              <a:ext cx="5219700" cy="82708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rgbClr val="00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21511" name="Rectangle 6"/>
            <p:cNvSpPr>
              <a:spLocks noChangeArrowheads="1"/>
            </p:cNvSpPr>
            <p:nvPr/>
          </p:nvSpPr>
          <p:spPr bwMode="auto">
            <a:xfrm>
              <a:off x="6731000" y="2565400"/>
              <a:ext cx="720725" cy="82708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21512" name="Rectangle 7"/>
            <p:cNvSpPr>
              <a:spLocks noChangeArrowheads="1"/>
            </p:cNvSpPr>
            <p:nvPr/>
          </p:nvSpPr>
          <p:spPr bwMode="auto">
            <a:xfrm>
              <a:off x="2339975" y="4762500"/>
              <a:ext cx="1368425" cy="82708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21513" name="Rectangle 8"/>
            <p:cNvSpPr>
              <a:spLocks noChangeArrowheads="1"/>
            </p:cNvSpPr>
            <p:nvPr/>
          </p:nvSpPr>
          <p:spPr bwMode="auto">
            <a:xfrm>
              <a:off x="827088" y="3681413"/>
              <a:ext cx="720725" cy="827087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</p:grpSp>
      <p:sp>
        <p:nvSpPr>
          <p:cNvPr id="21508" name="object 3"/>
          <p:cNvSpPr txBox="1">
            <a:spLocks noChangeArrowheads="1"/>
          </p:cNvSpPr>
          <p:nvPr/>
        </p:nvSpPr>
        <p:spPr bwMode="auto">
          <a:xfrm>
            <a:off x="4953000" y="1235075"/>
            <a:ext cx="4191000" cy="477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lnSpc>
                <a:spcPct val="99000"/>
              </a:lnSpc>
              <a:buFontTx/>
              <a:buChar char="•"/>
              <a:tabLst>
                <a:tab pos="355600" algn="l"/>
              </a:tabLst>
            </a:pPr>
            <a:r>
              <a:rPr lang="en-US" sz="2800">
                <a:latin typeface="Georgia" pitchFamily="18" charset="0"/>
              </a:rPr>
              <a:t>It is very hard to say what makes a “2”</a:t>
            </a:r>
            <a:endParaRPr lang="en-US" sz="2800">
              <a:solidFill>
                <a:srgbClr val="336600"/>
              </a:solidFill>
            </a:endParaRPr>
          </a:p>
          <a:p>
            <a:pPr marL="355600" indent="-342900">
              <a:lnSpc>
                <a:spcPct val="99000"/>
              </a:lnSpc>
              <a:buFontTx/>
              <a:buChar char="•"/>
              <a:tabLst>
                <a:tab pos="355600" algn="l"/>
              </a:tabLst>
            </a:pPr>
            <a:r>
              <a:rPr lang="en-US" sz="2800">
                <a:solidFill>
                  <a:srgbClr val="336600"/>
                </a:solidFill>
              </a:rPr>
              <a:t>Wide variability of same numeral</a:t>
            </a:r>
          </a:p>
          <a:p>
            <a:pPr marL="355600" indent="-342900">
              <a:lnSpc>
                <a:spcPct val="99000"/>
              </a:lnSpc>
              <a:tabLst>
                <a:tab pos="355600" algn="l"/>
              </a:tabLst>
            </a:pPr>
            <a:endParaRPr lang="en-US" sz="2800"/>
          </a:p>
          <a:p>
            <a:pPr marL="355600" indent="-342900">
              <a:lnSpc>
                <a:spcPct val="99000"/>
              </a:lnSpc>
              <a:buFontTx/>
              <a:buChar char="•"/>
              <a:tabLst>
                <a:tab pos="355600" algn="l"/>
              </a:tabLst>
            </a:pPr>
            <a:r>
              <a:rPr lang="en-US" sz="2800">
                <a:solidFill>
                  <a:srgbClr val="0033CC"/>
                </a:solidFill>
              </a:rPr>
              <a:t>Handcrafted rules will  result in large no of  rules and exceptions</a:t>
            </a:r>
          </a:p>
          <a:p>
            <a:pPr marL="355600" indent="-342900">
              <a:lnSpc>
                <a:spcPct val="99000"/>
              </a:lnSpc>
              <a:spcBef>
                <a:spcPts val="613"/>
              </a:spcBef>
              <a:buFontTx/>
              <a:buChar char="•"/>
              <a:tabLst>
                <a:tab pos="355600" algn="l"/>
              </a:tabLst>
            </a:pPr>
            <a:r>
              <a:rPr lang="en-US" sz="2800">
                <a:solidFill>
                  <a:srgbClr val="0033CC"/>
                </a:solidFill>
              </a:rPr>
              <a:t>Better to have a  machine that learns  from a large training set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548</Words>
  <Application>Microsoft Office PowerPoint</Application>
  <PresentationFormat>On-screen Show (4:3)</PresentationFormat>
  <Paragraphs>95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Adaptive Learning</vt:lpstr>
      <vt:lpstr>Learning</vt:lpstr>
      <vt:lpstr>Why is machine learning necessary? </vt:lpstr>
      <vt:lpstr>Defining the Learning Task</vt:lpstr>
      <vt:lpstr>Types of training</vt:lpstr>
      <vt:lpstr>Which of these things is NOT like the others?</vt:lpstr>
      <vt:lpstr>Which of these things is like the others? And how?</vt:lpstr>
      <vt:lpstr> Driverless Vehicle</vt:lpstr>
      <vt:lpstr>Handwritten character recognition</vt:lpstr>
      <vt:lpstr>Face Recognition</vt:lpstr>
      <vt:lpstr>Displaying the structure of a set of documents </vt:lpstr>
      <vt:lpstr>Example: Cancer Diagnosis</vt:lpstr>
      <vt:lpstr>Example: Netflix</vt:lpstr>
      <vt:lpstr>Adaptive Learning</vt:lpstr>
      <vt:lpstr>Adaptive Learning</vt:lpstr>
      <vt:lpstr>Slide 16</vt:lpstr>
    </vt:vector>
  </TitlesOfParts>
  <Company>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Learning</dc:title>
  <dc:creator>farjana</dc:creator>
  <cp:lastModifiedBy>pptcse</cp:lastModifiedBy>
  <cp:revision>5</cp:revision>
  <dcterms:created xsi:type="dcterms:W3CDTF">2018-03-26T05:15:22Z</dcterms:created>
  <dcterms:modified xsi:type="dcterms:W3CDTF">2018-03-27T09:12:24Z</dcterms:modified>
</cp:coreProperties>
</file>