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C835C-D635-4972-BC00-E04725BE93AC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624A1-3F92-4895-9685-1B2A1B827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4F8F3-F357-498E-8A47-51672B7ABCD2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686FA-46E0-4001-9F57-4575EBB2E195}" type="slidenum">
              <a:rPr lang="en-US"/>
              <a:pPr/>
              <a:t>10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9240-7F37-42DD-8C0B-4E7AA9E03B2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E250-E786-4AD9-99F5-249202BCB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Example: Netflix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ea typeface="ＭＳ Ｐゴシック" pitchFamily="1" charset="-128"/>
              </a:rPr>
              <a:t>Application: automatic product recommendation</a:t>
            </a:r>
          </a:p>
          <a:p>
            <a:r>
              <a:rPr lang="en-US" smtClean="0">
                <a:ea typeface="ＭＳ Ｐゴシック" pitchFamily="1" charset="-128"/>
              </a:rPr>
              <a:t>Importance: this is the modern/future shopping.</a:t>
            </a:r>
          </a:p>
          <a:p>
            <a:r>
              <a:rPr lang="en-US" smtClean="0">
                <a:ea typeface="ＭＳ Ｐゴシック" pitchFamily="1" charset="-128"/>
              </a:rPr>
              <a:t>Prediction goal: Based on past preferences, predict which movies you might want to watch</a:t>
            </a:r>
          </a:p>
          <a:p>
            <a:r>
              <a:rPr lang="en-US" i="1" smtClean="0">
                <a:ea typeface="ＭＳ Ｐゴシック" pitchFamily="1" charset="-128"/>
              </a:rPr>
              <a:t>Data: Past movies you have watched</a:t>
            </a:r>
          </a:p>
          <a:p>
            <a:r>
              <a:rPr lang="en-US" i="1" smtClean="0">
                <a:ea typeface="ＭＳ Ｐゴシック" pitchFamily="1" charset="-128"/>
              </a:rPr>
              <a:t>Target: Like or don</a:t>
            </a:r>
            <a:r>
              <a:rPr lang="en-US" altLang="en-US" i="1" smtClean="0">
                <a:ea typeface="ＭＳ Ｐゴシック" pitchFamily="1" charset="-128"/>
              </a:rPr>
              <a:t>’</a:t>
            </a:r>
            <a:r>
              <a:rPr lang="en-US" i="1" smtClean="0">
                <a:ea typeface="ＭＳ Ｐゴシック" pitchFamily="1" charset="-128"/>
              </a:rPr>
              <a:t>t-like</a:t>
            </a:r>
          </a:p>
          <a:p>
            <a:r>
              <a:rPr lang="en-US" i="1" smtClean="0">
                <a:ea typeface="ＭＳ Ｐゴシック" pitchFamily="1" charset="-128"/>
              </a:rPr>
              <a:t>Features: ?</a:t>
            </a:r>
            <a:endParaRPr lang="en-US" smtClean="0">
              <a:ea typeface="ＭＳ Ｐゴシック" pitchFamily="1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15F0B-179D-43B5-8A50-A52C626F7A8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An adaptive system is </a:t>
            </a:r>
            <a:r>
              <a:rPr lang="en-US" b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 set of interacting or interdependent entities, real or abstract, forming an integrated whole that together are able to respond to environmental changes or changes in the interacting parts.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Feedback loops represent a key feature of adaptive systems, allowing the response to changes;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 Examples of adaptive systems include: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natural ecosystems, individual organisms, human communities, human organizations, and human families.</a:t>
            </a:r>
          </a:p>
          <a:p>
            <a:endParaRPr lang="en-US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Learning is any process by which a system improves performance from experience</a:t>
            </a:r>
            <a:r>
              <a:rPr lang="en-US" dirty="0" smtClean="0">
                <a:ea typeface="ＭＳ Ｐゴシック" pitchFamily="1" charset="-128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FF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Why is machine learning necessary?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mtClean="0">
              <a:latin typeface="Courier New" pitchFamily="49" charset="0"/>
              <a:ea typeface="ＭＳ Ｐゴシック" pitchFamily="1" charset="-128"/>
              <a:cs typeface="Courier New" pitchFamily="49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>
                <a:solidFill>
                  <a:schemeClr val="accent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learning is a hallmark of intelligence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; many would argue that a system that cannot learn is not intelligent.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without learning, everything is new; a system that cannot learn is not efficient because it </a:t>
            </a:r>
            <a:r>
              <a:rPr lang="en-US" sz="28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rederives</a:t>
            </a: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each solution and repeatedly makes the same mistakes.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Why is learning possible? </a:t>
            </a:r>
            <a:endParaRPr lang="en-US" sz="2800" b="1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	Because there are regularities in the world. </a:t>
            </a:r>
            <a:endParaRPr lang="en-US" sz="2800" dirty="0" smtClean="0"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eaLnBrk="1" hangingPunct="1"/>
            <a:endParaRPr lang="en-US" sz="2800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Defining the Learning Task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066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 smtClean="0">
                <a:ea typeface="ＭＳ Ｐゴシック" pitchFamily="1" charset="-128"/>
              </a:rPr>
              <a:t>  </a:t>
            </a:r>
            <a:r>
              <a:rPr lang="en-US" sz="2800" dirty="0" smtClean="0">
                <a:solidFill>
                  <a:srgbClr val="FF3300"/>
                </a:solidFill>
                <a:ea typeface="ＭＳ Ｐゴシック" pitchFamily="1" charset="-128"/>
              </a:rPr>
              <a:t>Improve on task, T, with respect to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3300"/>
                </a:solidFill>
                <a:ea typeface="ＭＳ Ｐゴシック" pitchFamily="1" charset="-128"/>
              </a:rPr>
              <a:t>performance metric, P, based on experience, E.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04875" y="2851150"/>
            <a:ext cx="76660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69963" y="2281238"/>
            <a:ext cx="7483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7620000" cy="562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T: Playing checkers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P: Percentage of games won against an arbitrary opponent 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E: Playing practice games against itself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T: Recognizing hand-written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P: Percentage of words correctly classified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E: Database of human-labeled images of handwritten words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T: Driving on four-lane highways using vision sensors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P: Average distance traveled before a human-judged error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E: A sequence of images and steering commands recorded while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     observing a human driver.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T: Categorize email messages as spam or legitimate.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P: Percentage of email messages correctly classified.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000" dirty="0"/>
              <a:t>E: Database of emails, some with human-given labels</a:t>
            </a:r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sz="2000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  <a:p>
            <a:pPr algn="just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3366FF"/>
                </a:solidFill>
                <a:ea typeface="ＭＳ Ｐゴシック" pitchFamily="1" charset="-128"/>
              </a:rPr>
              <a:t>Types of training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GB" smtClean="0">
                <a:solidFill>
                  <a:srgbClr val="FF0000"/>
                </a:solidFill>
                <a:ea typeface="ＭＳ Ｐゴシック" pitchFamily="1" charset="-128"/>
                <a:cs typeface="Arial" pitchFamily="34" charset="0"/>
              </a:rPr>
              <a:t>Supervised</a:t>
            </a:r>
            <a:r>
              <a:rPr kumimoji="1" lang="en-GB" smtClean="0">
                <a:solidFill>
                  <a:srgbClr val="996633"/>
                </a:solidFill>
                <a:ea typeface="ＭＳ Ｐゴシック" pitchFamily="1" charset="-128"/>
                <a:cs typeface="Arial" pitchFamily="34" charset="0"/>
              </a:rPr>
              <a:t> </a:t>
            </a:r>
            <a:r>
              <a:rPr kumimoji="1" lang="en-GB" smtClean="0">
                <a:ea typeface="ＭＳ Ｐゴシック" pitchFamily="1" charset="-128"/>
                <a:cs typeface="Arial" pitchFamily="34" charset="0"/>
              </a:rPr>
              <a:t>learning: uses a series of labelled examples with direct feedback</a:t>
            </a:r>
          </a:p>
          <a:p>
            <a:pPr eaLnBrk="1" hangingPunct="1"/>
            <a:r>
              <a:rPr kumimoji="1" lang="en-GB" smtClean="0">
                <a:solidFill>
                  <a:srgbClr val="FF0000"/>
                </a:solidFill>
                <a:ea typeface="ＭＳ Ｐゴシック" pitchFamily="1" charset="-128"/>
                <a:cs typeface="Arial" pitchFamily="34" charset="0"/>
              </a:rPr>
              <a:t>Reinforcement</a:t>
            </a:r>
            <a:r>
              <a:rPr kumimoji="1" lang="en-GB" smtClean="0">
                <a:solidFill>
                  <a:srgbClr val="996633"/>
                </a:solidFill>
                <a:ea typeface="ＭＳ Ｐゴシック" pitchFamily="1" charset="-128"/>
                <a:cs typeface="Arial" pitchFamily="34" charset="0"/>
              </a:rPr>
              <a:t> </a:t>
            </a:r>
            <a:r>
              <a:rPr kumimoji="1" lang="en-GB" smtClean="0">
                <a:ea typeface="ＭＳ Ｐゴシック" pitchFamily="1" charset="-128"/>
                <a:cs typeface="Arial" pitchFamily="34" charset="0"/>
              </a:rPr>
              <a:t>learning: indirect feedback, after many examples</a:t>
            </a:r>
          </a:p>
          <a:p>
            <a:pPr eaLnBrk="1" hangingPunct="1"/>
            <a:r>
              <a:rPr kumimoji="1" lang="en-GB" smtClean="0">
                <a:solidFill>
                  <a:srgbClr val="FF0000"/>
                </a:solidFill>
                <a:ea typeface="ＭＳ Ｐゴシック" pitchFamily="1" charset="-128"/>
                <a:cs typeface="Arial" pitchFamily="34" charset="0"/>
              </a:rPr>
              <a:t>Unsupervised/clustering</a:t>
            </a:r>
            <a:r>
              <a:rPr kumimoji="1" lang="en-GB" smtClean="0">
                <a:solidFill>
                  <a:srgbClr val="996633"/>
                </a:solidFill>
                <a:ea typeface="ＭＳ Ｐゴシック" pitchFamily="1" charset="-128"/>
                <a:cs typeface="Arial" pitchFamily="34" charset="0"/>
              </a:rPr>
              <a:t> </a:t>
            </a:r>
            <a:r>
              <a:rPr kumimoji="1" lang="en-GB" smtClean="0">
                <a:ea typeface="ＭＳ Ｐゴシック" pitchFamily="1" charset="-128"/>
                <a:cs typeface="Arial" pitchFamily="34" charset="0"/>
              </a:rPr>
              <a:t>learning: no feedback</a:t>
            </a:r>
          </a:p>
          <a:p>
            <a:pPr eaLnBrk="1" hangingPunct="1"/>
            <a:r>
              <a:rPr kumimoji="1" lang="en-GB" smtClean="0">
                <a:ea typeface="ＭＳ Ｐゴシック" pitchFamily="1" charset="-128"/>
                <a:cs typeface="Arial" pitchFamily="34" charset="0"/>
              </a:rPr>
              <a:t>Semisupervised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Which of these things is NOT like the others?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14097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94263" y="1768475"/>
            <a:ext cx="1871662" cy="2346325"/>
          </a:xfrm>
          <a:noFill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495800"/>
            <a:ext cx="14097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267200"/>
            <a:ext cx="2209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Which of these things is like the others? And how?</a:t>
            </a:r>
          </a:p>
        </p:txBody>
      </p:sp>
      <p:pic>
        <p:nvPicPr>
          <p:cNvPr id="38915" name="Picture 4" descr="PE0325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14065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5" descr="BD0645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86000"/>
            <a:ext cx="1447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 descr="BL00347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419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7" descr="BD07311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343400"/>
            <a:ext cx="1265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115888"/>
            <a:ext cx="8147050" cy="1143000"/>
          </a:xfrm>
        </p:spPr>
        <p:txBody>
          <a:bodyPr/>
          <a:lstStyle/>
          <a:p>
            <a:r>
              <a:rPr lang="en-US" sz="2800" smtClean="0">
                <a:ea typeface="ＭＳ Ｐゴシック" pitchFamily="1" charset="-128"/>
              </a:rPr>
              <a:t>Displaying the structure of a set of documents </a:t>
            </a:r>
          </a:p>
        </p:txBody>
      </p:sp>
      <p:pic>
        <p:nvPicPr>
          <p:cNvPr id="59394" name="Picture 3" descr="2dau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181100"/>
            <a:ext cx="645953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268538" y="1123950"/>
            <a:ext cx="39592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35000"/>
              </a:spcBef>
              <a:buClr>
                <a:schemeClr val="tx1"/>
              </a:buClr>
            </a:pPr>
            <a:endParaRPr 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F2B4B-B789-46C2-AFED-708069DA487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Example: Cancer Diagnosis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Application: automatic disease detection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Importance: this is modern/future medical diagnosis.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Prediction goal: Based on past patients, predict whether you have the disease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Data: Past patients with and without the disease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Target: Cancer or no-cancer</a:t>
            </a:r>
          </a:p>
          <a:p>
            <a:r>
              <a:rPr lang="en-US" i="1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Features: Concentrations of various proteins in your </a:t>
            </a:r>
            <a:r>
              <a:rPr lang="en-US" dirty="0" smtClean="0"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blood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09E9A-4B9D-4047-A8B3-9256682A7EC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448</Words>
  <Application>Microsoft Office PowerPoint</Application>
  <PresentationFormat>On-screen Show (4:3)</PresentationFormat>
  <Paragraphs>60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Adaptive Learning</vt:lpstr>
      <vt:lpstr>Learning</vt:lpstr>
      <vt:lpstr>Why is machine learning necessary? </vt:lpstr>
      <vt:lpstr>Defining the Learning Task</vt:lpstr>
      <vt:lpstr>Types of training</vt:lpstr>
      <vt:lpstr>Which of these things is NOT like the others?</vt:lpstr>
      <vt:lpstr>Which of these things is like the others? And how?</vt:lpstr>
      <vt:lpstr>Displaying the structure of a set of documents </vt:lpstr>
      <vt:lpstr>Example: Cancer Diagnosis</vt:lpstr>
      <vt:lpstr>Example: Netflix</vt:lpstr>
      <vt:lpstr>Adaptive Learning</vt:lpstr>
    </vt:vector>
  </TitlesOfParts>
  <Company>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Learning</dc:title>
  <dc:creator>farjana</dc:creator>
  <cp:lastModifiedBy>pptcse</cp:lastModifiedBy>
  <cp:revision>3</cp:revision>
  <dcterms:created xsi:type="dcterms:W3CDTF">2018-03-26T05:15:22Z</dcterms:created>
  <dcterms:modified xsi:type="dcterms:W3CDTF">2018-03-27T09:09:26Z</dcterms:modified>
</cp:coreProperties>
</file>