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D08B-9253-4FC3-9228-5E7240AC3F8C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1BBF-EA83-4D69-AD27-95724F048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762000"/>
            <a:ext cx="7620000" cy="579120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4400" b="1" dirty="0" smtClean="0">
                <a:solidFill>
                  <a:schemeClr val="tx1"/>
                </a:solidFill>
              </a:rPr>
              <a:t>Expert Systems 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6699"/>
                </a:solidFill>
              </a:rPr>
              <a:t>Inference Engine</a:t>
            </a:r>
            <a:r>
              <a:rPr lang="en-US" dirty="0" smtClean="0">
                <a:solidFill>
                  <a:srgbClr val="336699"/>
                </a:solidFill>
              </a:rPr>
              <a:t/>
            </a:r>
            <a:br>
              <a:rPr lang="en-US" dirty="0" smtClean="0">
                <a:solidFill>
                  <a:srgbClr val="336699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8080"/>
                </a:solidFill>
              </a:rPr>
              <a:t>Knowledge-based ES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Inference Engine acquires and manipulates the knowledge from the knowledge base</a:t>
            </a:r>
          </a:p>
          <a:p>
            <a:pPr lvl="1" algn="just">
              <a:buFont typeface="Monotype Sorts" charset="0"/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8080"/>
                </a:solidFill>
              </a:rPr>
              <a:t>Rule based 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Inference Engine Applies rules repeatedly to the facts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Adds new knowledge into the knowledge base if required.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Resolves rules conflict when multiple rules are applicable to a particular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Inference</a:t>
            </a:r>
            <a:r>
              <a:rPr lang="en-US" dirty="0" smtClean="0">
                <a:solidFill>
                  <a:srgbClr val="008080"/>
                </a:solidFill>
              </a:rPr>
              <a:t> </a:t>
            </a:r>
            <a:r>
              <a:rPr lang="en-US" b="1" dirty="0" smtClean="0">
                <a:solidFill>
                  <a:srgbClr val="336699"/>
                </a:solidFill>
              </a:rPr>
              <a:t>Engine…</a:t>
            </a:r>
            <a:endParaRPr lang="en-US" dirty="0" smtClean="0">
              <a:solidFill>
                <a:srgbClr val="336699"/>
              </a:solidFill>
            </a:endParaRPr>
          </a:p>
          <a:p>
            <a:pPr>
              <a:buFont typeface="Monotype Sorts" charset="0"/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To recommend a solution, the Inference engine uses the following strategies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Forward Chaining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Backward Chaining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Forward Chaining </a:t>
            </a:r>
          </a:p>
          <a:p>
            <a:pPr lvl="4">
              <a:buFontTx/>
              <a:buNone/>
            </a:pPr>
            <a:endParaRPr lang="en-US" sz="2800" b="1" dirty="0" smtClean="0"/>
          </a:p>
          <a:p>
            <a:pPr lvl="4">
              <a:buFontTx/>
              <a:buNone/>
            </a:pPr>
            <a:r>
              <a:rPr lang="en-US" sz="2800" b="1" dirty="0" smtClean="0"/>
              <a:t>“What can happen next?”</a:t>
            </a:r>
            <a:endParaRPr lang="en-US" sz="2800" dirty="0" smtClean="0"/>
          </a:p>
          <a:p>
            <a:pPr>
              <a:buFont typeface="Monotype Sorts" charset="0"/>
              <a:buNone/>
            </a:pPr>
            <a:endParaRPr lang="en-US" b="1" dirty="0" smtClean="0">
              <a:solidFill>
                <a:srgbClr val="336699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For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349500"/>
            <a:ext cx="72739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For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488" y="2501900"/>
            <a:ext cx="7273925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Backward Chaining  </a:t>
            </a:r>
          </a:p>
          <a:p>
            <a:pPr algn="ctr">
              <a:buFont typeface="Monotype Sorts" charset="0"/>
              <a:buNone/>
            </a:pPr>
            <a:r>
              <a:rPr lang="en-US" b="1" dirty="0" smtClean="0"/>
              <a:t>“Why this happened?”</a:t>
            </a:r>
          </a:p>
          <a:p>
            <a:endParaRPr lang="en-US" dirty="0"/>
          </a:p>
        </p:txBody>
      </p:sp>
      <p:pic>
        <p:nvPicPr>
          <p:cNvPr id="4" name="Picture 10" descr="Backward Chai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200400"/>
            <a:ext cx="74882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"/>
            <a:ext cx="7696200" cy="6324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User </a:t>
            </a:r>
            <a:r>
              <a:rPr lang="en-US" b="1" dirty="0" smtClean="0">
                <a:solidFill>
                  <a:schemeClr val="accent1"/>
                </a:solidFill>
              </a:rPr>
              <a:t>Interface</a:t>
            </a:r>
          </a:p>
          <a:p>
            <a:pPr algn="just"/>
            <a:r>
              <a:rPr lang="en-US" dirty="0" smtClean="0">
                <a:solidFill>
                  <a:srgbClr val="008080"/>
                </a:solidFill>
              </a:rPr>
              <a:t>User interface provides interaction between user and ES </a:t>
            </a:r>
          </a:p>
          <a:p>
            <a:pPr algn="just"/>
            <a:r>
              <a:rPr lang="en-US" dirty="0" smtClean="0">
                <a:solidFill>
                  <a:srgbClr val="008080"/>
                </a:solidFill>
              </a:rPr>
              <a:t>It explains how the ES has arrived at a particular recommendation in the following forms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Natural language displayed on screen.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Verbal narrations in natural language.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Listing of rule numbers displayed on the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Knowledge Acquisition Facility </a:t>
            </a:r>
            <a:b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2"/>
              </a:buClr>
              <a:buSzPct val="75000"/>
              <a:buFont typeface="Wingdings" pitchFamily="2" charset="2"/>
              <a:buChar char="Ø"/>
              <a:defRPr/>
            </a:pPr>
            <a:r>
              <a:rPr lang="en-US" sz="2600" kern="0" dirty="0"/>
              <a:t>Knowledge acquisition facility</a:t>
            </a:r>
          </a:p>
          <a:p>
            <a:pPr lvl="2">
              <a:buClr>
                <a:schemeClr val="hlink"/>
              </a:buClr>
              <a:buSzPct val="65000"/>
              <a:buFont typeface="Wingdings" pitchFamily="2" charset="2"/>
              <a:buChar char="Ø"/>
              <a:defRPr/>
            </a:pPr>
            <a:r>
              <a:rPr lang="en-US" kern="0" dirty="0"/>
              <a:t>Provides a convenient and efficient means of capturing and storing all components of the knowledge base</a:t>
            </a:r>
          </a:p>
          <a:p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33400" y="4114800"/>
            <a:ext cx="2057400" cy="1219200"/>
          </a:xfrm>
          <a:prstGeom prst="flowChartMagneticDisk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Knowledge</a:t>
            </a:r>
            <a:br>
              <a:rPr lang="en-US"/>
            </a:br>
            <a:r>
              <a:rPr lang="en-US"/>
              <a:t>base</a:t>
            </a:r>
          </a:p>
        </p:txBody>
      </p:sp>
      <p:cxnSp>
        <p:nvCxnSpPr>
          <p:cNvPr id="11" name="AutoShape 7"/>
          <p:cNvCxnSpPr>
            <a:cxnSpLocks noChangeShapeType="1"/>
          </p:cNvCxnSpPr>
          <p:nvPr/>
        </p:nvCxnSpPr>
        <p:spPr bwMode="auto">
          <a:xfrm flipH="1">
            <a:off x="2590800" y="47244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352800" y="4114800"/>
            <a:ext cx="2438400" cy="1219200"/>
          </a:xfrm>
          <a:prstGeom prst="rect">
            <a:avLst/>
          </a:prstGeom>
          <a:gradFill rotWithShape="0">
            <a:gsLst>
              <a:gs pos="0">
                <a:srgbClr val="FFE6CD"/>
              </a:gs>
              <a:gs pos="100000">
                <a:srgbClr val="FFF7E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Knowledge</a:t>
            </a:r>
            <a:br>
              <a:rPr lang="en-US" dirty="0"/>
            </a:br>
            <a:r>
              <a:rPr lang="en-US" dirty="0"/>
              <a:t>acquisition</a:t>
            </a:r>
            <a:br>
              <a:rPr lang="en-US" dirty="0"/>
            </a:br>
            <a:r>
              <a:rPr lang="en-US" dirty="0"/>
              <a:t>facility</a:t>
            </a:r>
          </a:p>
        </p:txBody>
      </p:sp>
      <p:cxnSp>
        <p:nvCxnSpPr>
          <p:cNvPr id="13" name="AutoShape 8"/>
          <p:cNvCxnSpPr>
            <a:cxnSpLocks noChangeShapeType="1"/>
          </p:cNvCxnSpPr>
          <p:nvPr/>
        </p:nvCxnSpPr>
        <p:spPr bwMode="auto">
          <a:xfrm flipV="1">
            <a:off x="5791200" y="4721225"/>
            <a:ext cx="1295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pic>
        <p:nvPicPr>
          <p:cNvPr id="14" name="Picture 6" descr="C:\WINDOWS\Desktop\Scott\Courses\Itec1010-W00\JoeExpe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727450"/>
            <a:ext cx="1030288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>
              <a:buFont typeface="Monotype Sorts" charset="0"/>
              <a:buNone/>
            </a:pPr>
            <a:r>
              <a:rPr lang="en-US" b="1" dirty="0" smtClean="0">
                <a:solidFill>
                  <a:srgbClr val="336699"/>
                </a:solidFill>
              </a:rPr>
              <a:t>Shell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Shells come equipped with an inference mechanism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Require knowledge to be entered according to a specified format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Other features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Tools for writing hypertext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Constructing friendly user interfaces, for manipulating lists, strings, and objects, and for interfacing with external programs and databases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Shells</a:t>
            </a:r>
            <a:r>
              <a:rPr lang="en-US" dirty="0" smtClean="0"/>
              <a:t> − A shell is nothing but an expert system without knowledge base. A shell provides the developers with knowledge acquisition, inference engine, user interface, and explanation facility. For example, few shells are given below −</a:t>
            </a:r>
          </a:p>
          <a:p>
            <a:r>
              <a:rPr lang="en-US" dirty="0" smtClean="0"/>
              <a:t>Java Expert System Shell (JESS) that provides fully developed Java API for creating an expert system.</a:t>
            </a:r>
          </a:p>
          <a:p>
            <a:r>
              <a:rPr lang="en-US" i="1" dirty="0" err="1" smtClean="0"/>
              <a:t>Vidwan</a:t>
            </a:r>
            <a:r>
              <a:rPr lang="en-US" dirty="0" smtClean="0"/>
              <a:t>, a shell developed at the National Centre for Software Technology, Mumbai in 1993. It enables knowledge encoding in the form of IF-THEN rules.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Expert Systems Development </a:t>
            </a:r>
            <a:b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8288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8080"/>
                </a:solidFill>
              </a:rPr>
              <a:t>Determining requirements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27432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8080"/>
                </a:solidFill>
              </a:rPr>
              <a:t>Identifying experts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0" y="36576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8080"/>
                </a:solidFill>
              </a:rPr>
              <a:t>Construct expert system components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0" y="45720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8080"/>
                </a:solidFill>
              </a:rPr>
              <a:t>Implementing results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5486400"/>
            <a:ext cx="3884613" cy="609600"/>
          </a:xfrm>
          <a:prstGeom prst="rect">
            <a:avLst/>
          </a:prstGeom>
          <a:gradFill rotWithShape="0">
            <a:gsLst>
              <a:gs pos="0">
                <a:srgbClr val="A0B3D4"/>
              </a:gs>
              <a:gs pos="100000">
                <a:srgbClr val="E8EDF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8080"/>
                </a:solidFill>
              </a:rPr>
              <a:t>Maintaining and reviewing system</a:t>
            </a: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3313907" y="2590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rot="5400000">
            <a:off x="3313907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rot="5400000">
            <a:off x="3313907" y="441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8" idx="0"/>
          </p:cNvCxnSpPr>
          <p:nvPr/>
        </p:nvCxnSpPr>
        <p:spPr>
          <a:xfrm rot="5400000">
            <a:off x="3313907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4"/>
          <p:cNvSpPr>
            <a:spLocks noGrp="1" noChangeArrowheads="1"/>
          </p:cNvSpPr>
          <p:nvPr>
            <p:ph idx="1"/>
          </p:nvPr>
        </p:nvSpPr>
        <p:spPr bwMode="auto">
          <a:xfrm>
            <a:off x="5410200" y="5105400"/>
            <a:ext cx="3733800" cy="1752600"/>
          </a:xfrm>
          <a:prstGeom prst="rect">
            <a:avLst/>
          </a:prstGeom>
          <a:solidFill>
            <a:srgbClr val="FFE6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 fontScale="92500" lnSpcReduction="20000"/>
          </a:bodyPr>
          <a:lstStyle/>
          <a:p>
            <a:pPr marL="169863" indent="-169863"/>
            <a:r>
              <a:rPr lang="en-US" b="1" dirty="0"/>
              <a:t>Domain</a:t>
            </a:r>
          </a:p>
          <a:p>
            <a:pPr marL="169863" indent="-169863">
              <a:buFontTx/>
              <a:buChar char="•"/>
            </a:pPr>
            <a:r>
              <a:rPr lang="en-US" dirty="0"/>
              <a:t>The area of knowledge</a:t>
            </a:r>
            <a:br>
              <a:rPr lang="en-US" dirty="0"/>
            </a:br>
            <a:r>
              <a:rPr lang="en-US" dirty="0"/>
              <a:t>addressed by the</a:t>
            </a:r>
            <a:br>
              <a:rPr lang="en-US" dirty="0"/>
            </a:br>
            <a:r>
              <a:rPr lang="en-US" dirty="0"/>
              <a:t>expert </a:t>
            </a:r>
            <a:r>
              <a:rPr lang="en-US" dirty="0">
                <a:solidFill>
                  <a:srgbClr val="008080"/>
                </a:solidFill>
              </a:rPr>
              <a:t>system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Expert Systems</a:t>
            </a: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59" y="1600200"/>
            <a:ext cx="7065282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To Implement Human Intelligence in Machines</a:t>
            </a:r>
            <a:r>
              <a:rPr lang="en-US" dirty="0" smtClean="0"/>
              <a:t> </a:t>
            </a:r>
          </a:p>
          <a:p>
            <a:pPr algn="just">
              <a:buFont typeface="Monotype Sorts" charset="0"/>
              <a:buNone/>
            </a:pPr>
            <a:r>
              <a:rPr lang="en-US" dirty="0" smtClean="0"/>
              <a:t>		− Creating systems that understand, think, 	learn, and behave like humans.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To Create Expert Systems</a:t>
            </a:r>
            <a:r>
              <a:rPr lang="en-US" dirty="0" smtClean="0"/>
              <a:t> </a:t>
            </a:r>
          </a:p>
          <a:p>
            <a:pPr algn="just">
              <a:buFont typeface="Monotype Sorts" charset="0"/>
              <a:buNone/>
            </a:pPr>
            <a:r>
              <a:rPr lang="en-US" dirty="0" smtClean="0"/>
              <a:t>		− The systems which exhibit intelligent 	behavior, learn, demonstrate, explain, and 	advice its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Consistent answers for repetitive decisions, processes and tasks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Holds and maintains significant levels of information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Encourages organizations to clarify the logic of their decision-making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Never "forgets" to ask a question, as a human might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Lacks common sense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Cannot make creative responses as human expert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Domain experts not always able to explain their logic and reasoning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Errors may occur in the knowledge base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Cannot adapt to changing environments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8600"/>
            <a:ext cx="7543800" cy="6629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of AI</a:t>
            </a:r>
            <a:endParaRPr lang="en-US" dirty="0"/>
          </a:p>
        </p:txBody>
      </p:sp>
      <p:pic>
        <p:nvPicPr>
          <p:cNvPr id="4" name="Picture 6" descr="Research Areas of Intelligenc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9893" y="1600200"/>
            <a:ext cx="48242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Data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8080"/>
                </a:solidFill>
              </a:rPr>
              <a:t>Collection of raw facts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Information</a:t>
            </a: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8080"/>
                </a:solidFill>
              </a:rPr>
              <a:t>Processed data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Knowledge</a:t>
            </a:r>
          </a:p>
          <a:p>
            <a:pPr algn="just">
              <a:buFont typeface="Wingdings" pitchFamily="2" charset="2"/>
              <a:buChar char="Ø"/>
              <a:defRPr/>
            </a:pPr>
            <a:endParaRPr lang="en-GB" sz="400" dirty="0">
              <a:solidFill>
                <a:srgbClr val="0000FF"/>
              </a:solidFill>
            </a:endParaRPr>
          </a:p>
          <a:p>
            <a:pPr lvl="1" algn="just">
              <a:buFont typeface="Wingdings" pitchFamily="2" charset="2"/>
              <a:buChar char="Ø"/>
              <a:defRPr/>
            </a:pPr>
            <a:r>
              <a:rPr lang="en-GB" sz="3000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8080"/>
                </a:solidFill>
              </a:rPr>
              <a:t>Is the awareness and understanding of data and information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GB" dirty="0">
                <a:solidFill>
                  <a:srgbClr val="0070C0"/>
                </a:solidFill>
              </a:rPr>
              <a:t>Intelligence</a:t>
            </a:r>
          </a:p>
          <a:p>
            <a:pPr lvl="1" algn="just">
              <a:buFont typeface="Wingdings" pitchFamily="2" charset="2"/>
              <a:buChar char="Ø"/>
              <a:defRPr/>
            </a:pPr>
            <a:endParaRPr lang="en-GB" sz="1000" dirty="0">
              <a:solidFill>
                <a:srgbClr val="0000FF"/>
              </a:solidFill>
            </a:endParaRPr>
          </a:p>
          <a:p>
            <a:pPr marL="742950" lvl="2" indent="-342900" algn="just">
              <a:lnSpc>
                <a:spcPct val="80000"/>
              </a:lnSpc>
              <a:buSzPct val="50000"/>
              <a:buFont typeface="Wingdings" pitchFamily="2" charset="2"/>
              <a:buChar char="Ø"/>
              <a:defRPr/>
            </a:pPr>
            <a:r>
              <a:rPr lang="en-GB" sz="2800" dirty="0">
                <a:solidFill>
                  <a:srgbClr val="008080"/>
                </a:solidFill>
              </a:rPr>
              <a:t>Is the ability to acquire, understand and apply knowledge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>
                <a:solidFill>
                  <a:srgbClr val="008080"/>
                </a:solidFill>
              </a:rPr>
              <a:t>An expert system is software that attempts to reproduce the performance of one or more human experts, most commonly in a specific problem domain.</a:t>
            </a:r>
          </a:p>
          <a:p>
            <a:pPr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Represent the expertise knowledge as data or rules within the computer 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8080"/>
                </a:solidFill>
              </a:rPr>
              <a:t>Can be called upon when needed to solve </a:t>
            </a:r>
            <a:r>
              <a:rPr lang="en-US" dirty="0" smtClean="0">
                <a:solidFill>
                  <a:srgbClr val="008080"/>
                </a:solidFill>
              </a:rPr>
              <a:t>problems</a:t>
            </a:r>
            <a:endParaRPr lang="en-US" dirty="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 Expert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Advising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Instructing and assisting human in decision making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Demonstrating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Deriving a solution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Diagnosing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Explaining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Predicting results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Justifying the conclusion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8080"/>
                </a:solidFill>
              </a:rPr>
              <a:t>Suggesting alternative options to a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Expert Systems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9201" y="1600200"/>
            <a:ext cx="76855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of an Expert System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base </a:t>
            </a:r>
            <a:endParaRPr lang="en-US" dirty="0">
              <a:solidFill>
                <a:srgbClr val="336699"/>
              </a:solidFill>
            </a:endParaRP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8080"/>
                </a:solidFill>
              </a:rPr>
              <a:t>Factual Knowledge</a:t>
            </a:r>
            <a:r>
              <a:rPr lang="en-US" dirty="0">
                <a:solidFill>
                  <a:srgbClr val="008080"/>
                </a:solidFill>
              </a:rPr>
              <a:t> − It is the information widely accepted by the Knowledge Engineers and scholars in the task domain.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b="1" dirty="0">
                <a:solidFill>
                  <a:srgbClr val="008080"/>
                </a:solidFill>
              </a:rPr>
              <a:t>Heuristic Knowledge</a:t>
            </a:r>
            <a:r>
              <a:rPr lang="en-US" dirty="0">
                <a:solidFill>
                  <a:srgbClr val="008080"/>
                </a:solidFill>
              </a:rPr>
              <a:t> − It is about practice, accurate </a:t>
            </a:r>
            <a:r>
              <a:rPr lang="en-US" dirty="0" err="1">
                <a:solidFill>
                  <a:srgbClr val="008080"/>
                </a:solidFill>
              </a:rPr>
              <a:t>judgement</a:t>
            </a:r>
            <a:r>
              <a:rPr lang="en-US" dirty="0">
                <a:solidFill>
                  <a:srgbClr val="008080"/>
                </a:solidFill>
              </a:rPr>
              <a:t>, one’s ability of evaluation, and guessing.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representation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008080"/>
                </a:solidFill>
              </a:rPr>
              <a:t>IT-THEN-ELSE rules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acquisition</a:t>
            </a:r>
          </a:p>
          <a:p>
            <a:pPr marL="1257300" lvl="4" indent="-342900" algn="just">
              <a:buSzPct val="50000"/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008080"/>
                </a:solidFill>
              </a:rPr>
              <a:t>Readings from various experts, scholars, and the Knowledge Engineers. </a:t>
            </a:r>
          </a:p>
          <a:p>
            <a:pPr algn="just">
              <a:buFont typeface="Monotype Sorts" charset="0"/>
              <a:buNone/>
              <a:defRPr/>
            </a:pPr>
            <a:r>
              <a:rPr lang="en-US" b="1" dirty="0">
                <a:solidFill>
                  <a:srgbClr val="336699"/>
                </a:solidFill>
              </a:rPr>
              <a:t>Knowledge engineer </a:t>
            </a:r>
          </a:p>
          <a:p>
            <a:pPr lvl="2" algn="just">
              <a:buFont typeface="Wingdings" pitchFamily="2" charset="2"/>
              <a:buChar char="Ø"/>
              <a:defRPr/>
            </a:pPr>
            <a:r>
              <a:rPr lang="en-US" dirty="0">
                <a:solidFill>
                  <a:srgbClr val="008080"/>
                </a:solidFill>
              </a:rPr>
              <a:t>A person with the qualities of empathy, quick learning, and case analyzing skills</a:t>
            </a:r>
            <a:endParaRPr lang="en-US" b="1" dirty="0">
              <a:solidFill>
                <a:srgbClr val="008080"/>
              </a:solidFill>
            </a:endParaRPr>
          </a:p>
          <a:p>
            <a:pPr algn="just">
              <a:buFont typeface="Monotype Sorts" charset="0"/>
              <a:buNone/>
              <a:defRPr/>
            </a:pP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505</Words>
  <Application>Microsoft Office PowerPoint</Application>
  <PresentationFormat>On-screen Show (4:3)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Goals of AI</vt:lpstr>
      <vt:lpstr>Branches of AI</vt:lpstr>
      <vt:lpstr>Slide 4</vt:lpstr>
      <vt:lpstr>Definition</vt:lpstr>
      <vt:lpstr>Capabilities of Expert Systems </vt:lpstr>
      <vt:lpstr>Components of Expert Systems</vt:lpstr>
      <vt:lpstr>Architecture of an Expert System</vt:lpstr>
      <vt:lpstr>Slide 9</vt:lpstr>
      <vt:lpstr>Inference Engine </vt:lpstr>
      <vt:lpstr>Slide 11</vt:lpstr>
      <vt:lpstr>Slide 12</vt:lpstr>
      <vt:lpstr>Slide 13</vt:lpstr>
      <vt:lpstr>Slide 14</vt:lpstr>
      <vt:lpstr>Knowledge Acquisition Facility  </vt:lpstr>
      <vt:lpstr>Slide 16</vt:lpstr>
      <vt:lpstr>Slide 17</vt:lpstr>
      <vt:lpstr>Expert Systems Development  </vt:lpstr>
      <vt:lpstr>Applications of Expert Systems</vt:lpstr>
      <vt:lpstr>Advantages</vt:lpstr>
      <vt:lpstr>Disadvantages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farjana</cp:lastModifiedBy>
  <cp:revision>3</cp:revision>
  <dcterms:created xsi:type="dcterms:W3CDTF">2016-03-23T08:11:34Z</dcterms:created>
  <dcterms:modified xsi:type="dcterms:W3CDTF">2016-04-23T04:20:06Z</dcterms:modified>
</cp:coreProperties>
</file>