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D08B-9253-4FC3-9228-5E7240AC3F8C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762000"/>
            <a:ext cx="7620000" cy="57912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4400" b="1" dirty="0" smtClean="0">
                <a:solidFill>
                  <a:schemeClr val="tx1"/>
                </a:solidFill>
              </a:rPr>
              <a:t>Expert Systems 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6699"/>
                </a:solidFill>
              </a:rPr>
              <a:t>Inference Engine</a:t>
            </a:r>
            <a:r>
              <a:rPr lang="en-US" dirty="0" smtClean="0">
                <a:solidFill>
                  <a:srgbClr val="336699"/>
                </a:solidFill>
              </a:rPr>
              <a:t/>
            </a:r>
            <a:br>
              <a:rPr lang="en-US" dirty="0" smtClean="0">
                <a:solidFill>
                  <a:srgbClr val="3366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8080"/>
                </a:solidFill>
              </a:rPr>
              <a:t>Knowledge-based ES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Inference Engine acquires and manipulates the knowledge from the knowledge base</a:t>
            </a:r>
          </a:p>
          <a:p>
            <a:pPr lvl="1" algn="just">
              <a:buFont typeface="Monotype Sorts" charset="0"/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8080"/>
                </a:solidFill>
              </a:rPr>
              <a:t>Rule based 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Inference Engine Applies rules repeatedly to the facts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Adds new knowledge into the knowledge base if required.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Resolves rules conflict when multiple rules are applicable to a particular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Inference</a:t>
            </a:r>
            <a:r>
              <a:rPr lang="en-US" dirty="0" smtClean="0">
                <a:solidFill>
                  <a:srgbClr val="008080"/>
                </a:solidFill>
              </a:rPr>
              <a:t> </a:t>
            </a:r>
            <a:r>
              <a:rPr lang="en-US" b="1" dirty="0" smtClean="0">
                <a:solidFill>
                  <a:srgbClr val="336699"/>
                </a:solidFill>
              </a:rPr>
              <a:t>Engine…</a:t>
            </a:r>
            <a:endParaRPr lang="en-US" dirty="0" smtClean="0">
              <a:solidFill>
                <a:srgbClr val="336699"/>
              </a:solidFill>
            </a:endParaRPr>
          </a:p>
          <a:p>
            <a:pPr>
              <a:buFont typeface="Monotype Sorts" charset="0"/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To recommend a solution, the Inference engine uses the following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Forward Chaining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Backward Chaining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Forward Chaining </a:t>
            </a:r>
          </a:p>
          <a:p>
            <a:pPr lvl="4">
              <a:buFontTx/>
              <a:buNone/>
            </a:pPr>
            <a:endParaRPr lang="en-US" sz="2800" b="1" dirty="0" smtClean="0"/>
          </a:p>
          <a:p>
            <a:pPr lvl="4">
              <a:buFontTx/>
              <a:buNone/>
            </a:pPr>
            <a:r>
              <a:rPr lang="en-US" sz="2800" b="1" dirty="0" smtClean="0"/>
              <a:t>“What can happen next?”</a:t>
            </a:r>
            <a:endParaRPr lang="en-US" sz="2800" dirty="0" smtClean="0"/>
          </a:p>
          <a:p>
            <a:pPr>
              <a:buFont typeface="Monotype Sorts" charset="0"/>
              <a:buNone/>
            </a:pPr>
            <a:endParaRPr lang="en-US" b="1" dirty="0" smtClean="0">
              <a:solidFill>
                <a:srgbClr val="336699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For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349500"/>
            <a:ext cx="72739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r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88" y="2501900"/>
            <a:ext cx="72739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Backward Chaining  </a:t>
            </a:r>
          </a:p>
          <a:p>
            <a:pPr algn="ctr">
              <a:buFont typeface="Monotype Sorts" charset="0"/>
              <a:buNone/>
            </a:pPr>
            <a:r>
              <a:rPr lang="en-US" b="1" dirty="0" smtClean="0"/>
              <a:t>“Why this happened?”</a:t>
            </a:r>
          </a:p>
          <a:p>
            <a:endParaRPr lang="en-US" dirty="0"/>
          </a:p>
        </p:txBody>
      </p:sp>
      <p:pic>
        <p:nvPicPr>
          <p:cNvPr id="4" name="Picture 10" descr="Back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4882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To Implement Human Intelligence in Machines</a:t>
            </a:r>
            <a:r>
              <a:rPr lang="en-US" dirty="0" smtClean="0"/>
              <a:t> </a:t>
            </a:r>
          </a:p>
          <a:p>
            <a:pPr algn="just">
              <a:buFont typeface="Monotype Sorts" charset="0"/>
              <a:buNone/>
            </a:pPr>
            <a:r>
              <a:rPr lang="en-US" dirty="0" smtClean="0"/>
              <a:t>		− Creating systems that understand, think, 	learn, and behave like humans.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To Create Expert Systems</a:t>
            </a:r>
            <a:r>
              <a:rPr lang="en-US" dirty="0" smtClean="0"/>
              <a:t> </a:t>
            </a:r>
          </a:p>
          <a:p>
            <a:pPr algn="just">
              <a:buFont typeface="Monotype Sorts" charset="0"/>
              <a:buNone/>
            </a:pPr>
            <a:r>
              <a:rPr lang="en-US" dirty="0" smtClean="0"/>
              <a:t>		− The systems which exhibit intelligent 	behavior, learn, demonstrate, explain, and 	advice its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of AI</a:t>
            </a:r>
            <a:endParaRPr lang="en-US" dirty="0"/>
          </a:p>
        </p:txBody>
      </p:sp>
      <p:pic>
        <p:nvPicPr>
          <p:cNvPr id="4" name="Picture 6" descr="Research Areas of Intelligen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893" y="1600200"/>
            <a:ext cx="48242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Data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8080"/>
                </a:solidFill>
              </a:rPr>
              <a:t>Collection of raw facts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Information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8080"/>
                </a:solidFill>
              </a:rPr>
              <a:t>Processed data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Knowledge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GB" sz="400" dirty="0">
              <a:solidFill>
                <a:srgbClr val="0000FF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sz="3000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8080"/>
                </a:solidFill>
              </a:rPr>
              <a:t>Is the awareness and understanding of data and information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Intelligence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en-GB" sz="1000" dirty="0">
              <a:solidFill>
                <a:srgbClr val="0000FF"/>
              </a:solidFill>
            </a:endParaRPr>
          </a:p>
          <a:p>
            <a:pPr marL="742950" lvl="2" indent="-342900" algn="just">
              <a:lnSpc>
                <a:spcPct val="80000"/>
              </a:lnSpc>
              <a:buSzPct val="50000"/>
              <a:buFont typeface="Wingdings" pitchFamily="2" charset="2"/>
              <a:buChar char="Ø"/>
              <a:defRPr/>
            </a:pPr>
            <a:r>
              <a:rPr lang="en-GB" sz="2800" dirty="0">
                <a:solidFill>
                  <a:srgbClr val="008080"/>
                </a:solidFill>
              </a:rPr>
              <a:t>Is the ability to acquire, understand and apply knowledge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>
                <a:solidFill>
                  <a:srgbClr val="008080"/>
                </a:solidFill>
              </a:rPr>
              <a:t>An expert system is software that attempts to reproduce the performance of one or more human experts, most commonly in a specific problem domain.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Represent the expertise knowledge as data or rules within the computer 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Can be called upon when needed to solve </a:t>
            </a:r>
            <a:r>
              <a:rPr lang="en-US" dirty="0" smtClean="0">
                <a:solidFill>
                  <a:srgbClr val="008080"/>
                </a:solidFill>
              </a:rPr>
              <a:t>problems</a:t>
            </a:r>
            <a:endParaRPr lang="en-US" dirty="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 Expert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Advising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Instructing and assisting human in decision making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Demonstrating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Deriving a solution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Diagnosing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Explaining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Predicting results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Justifying the conclusion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Suggesting alternative options to a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Expert Systems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9201" y="1600200"/>
            <a:ext cx="76855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of an Expert System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base </a:t>
            </a:r>
            <a:endParaRPr lang="en-US" dirty="0">
              <a:solidFill>
                <a:srgbClr val="336699"/>
              </a:solidFill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8080"/>
                </a:solidFill>
              </a:rPr>
              <a:t>Factual Knowledge</a:t>
            </a:r>
            <a:r>
              <a:rPr lang="en-US" dirty="0">
                <a:solidFill>
                  <a:srgbClr val="008080"/>
                </a:solidFill>
              </a:rPr>
              <a:t> − It is the information widely accepted by the Knowledge Engineers and scholars in the task domain.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8080"/>
                </a:solidFill>
              </a:rPr>
              <a:t>Heuristic Knowledge</a:t>
            </a:r>
            <a:r>
              <a:rPr lang="en-US" dirty="0">
                <a:solidFill>
                  <a:srgbClr val="008080"/>
                </a:solidFill>
              </a:rPr>
              <a:t> − It is about practice, accurate </a:t>
            </a:r>
            <a:r>
              <a:rPr lang="en-US" dirty="0" err="1">
                <a:solidFill>
                  <a:srgbClr val="008080"/>
                </a:solidFill>
              </a:rPr>
              <a:t>judgement</a:t>
            </a:r>
            <a:r>
              <a:rPr lang="en-US" dirty="0">
                <a:solidFill>
                  <a:srgbClr val="008080"/>
                </a:solidFill>
              </a:rPr>
              <a:t>, one’s ability of evaluation, and guessing.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representation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008080"/>
                </a:solidFill>
              </a:rPr>
              <a:t>IT-THEN-ELSE rules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acquisition</a:t>
            </a:r>
          </a:p>
          <a:p>
            <a:pPr marL="1257300" lvl="4" indent="-342900" algn="just">
              <a:buSzPct val="50000"/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008080"/>
                </a:solidFill>
              </a:rPr>
              <a:t>Readings from various experts, scholars, and the Knowledge Engineers. 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engineer 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008080"/>
                </a:solidFill>
              </a:rPr>
              <a:t>A person with the qualities of empathy, quick learning, and case analyzing skills</a:t>
            </a:r>
            <a:endParaRPr lang="en-US" b="1" dirty="0">
              <a:solidFill>
                <a:srgbClr val="008080"/>
              </a:solidFill>
            </a:endParaRPr>
          </a:p>
          <a:p>
            <a:pPr algn="just">
              <a:buFont typeface="Monotype Sorts" charset="0"/>
              <a:buNone/>
              <a:defRPr/>
            </a:pP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289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Goals of AI</vt:lpstr>
      <vt:lpstr>Branches of AI</vt:lpstr>
      <vt:lpstr>Slide 4</vt:lpstr>
      <vt:lpstr>Definition</vt:lpstr>
      <vt:lpstr>Capabilities of Expert Systems </vt:lpstr>
      <vt:lpstr>Components of Expert Systems</vt:lpstr>
      <vt:lpstr>Architecture of an Expert System</vt:lpstr>
      <vt:lpstr>Slide 9</vt:lpstr>
      <vt:lpstr>Inference Engine 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pptit</cp:lastModifiedBy>
  <cp:revision>2</cp:revision>
  <dcterms:created xsi:type="dcterms:W3CDTF">2016-03-23T08:11:34Z</dcterms:created>
  <dcterms:modified xsi:type="dcterms:W3CDTF">2016-03-23T09:09:36Z</dcterms:modified>
</cp:coreProperties>
</file>