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65" r:id="rId12"/>
    <p:sldId id="266" r:id="rId13"/>
    <p:sldId id="267" r:id="rId14"/>
    <p:sldId id="27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018" autoAdjust="0"/>
    <p:restoredTop sz="94660"/>
  </p:normalViewPr>
  <p:slideViewPr>
    <p:cSldViewPr>
      <p:cViewPr>
        <p:scale>
          <a:sx n="64" d="100"/>
          <a:sy n="64" d="100"/>
        </p:scale>
        <p:origin x="-1872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07A0-AFB4-4F52-BC26-08D15B36164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DBC-1214-4D4B-B59C-5821DE31F4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07A0-AFB4-4F52-BC26-08D15B36164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DBC-1214-4D4B-B59C-5821DE31F4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07A0-AFB4-4F52-BC26-08D15B36164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DBC-1214-4D4B-B59C-5821DE31F4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07A0-AFB4-4F52-BC26-08D15B36164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DBC-1214-4D4B-B59C-5821DE31F4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07A0-AFB4-4F52-BC26-08D15B36164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DBC-1214-4D4B-B59C-5821DE31F4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07A0-AFB4-4F52-BC26-08D15B36164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DBC-1214-4D4B-B59C-5821DE31F4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07A0-AFB4-4F52-BC26-08D15B36164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DBC-1214-4D4B-B59C-5821DE31F4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07A0-AFB4-4F52-BC26-08D15B36164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DBC-1214-4D4B-B59C-5821DE31F4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07A0-AFB4-4F52-BC26-08D15B36164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DBC-1214-4D4B-B59C-5821DE31F4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07A0-AFB4-4F52-BC26-08D15B36164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DBC-1214-4D4B-B59C-5821DE31F4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07A0-AFB4-4F52-BC26-08D15B36164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DBC-1214-4D4B-B59C-5821DE31F4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F07A0-AFB4-4F52-BC26-08D15B36164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E5DBC-1214-4D4B-B59C-5821DE31F4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357167"/>
            <a:ext cx="8215370" cy="1071569"/>
          </a:xfrm>
        </p:spPr>
        <p:txBody>
          <a:bodyPr>
            <a:noAutofit/>
          </a:bodyPr>
          <a:lstStyle/>
          <a:p>
            <a:pPr algn="l"/>
            <a:r>
              <a:rPr lang="en-IN" sz="2000" b="1" u="sng" dirty="0">
                <a:latin typeface="Times New Roman" pitchFamily="18" charset="0"/>
                <a:cs typeface="Times New Roman" pitchFamily="18" charset="0"/>
              </a:rPr>
              <a:t>Unit </a:t>
            </a: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II	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Artificial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Intelligence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CS6659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SYNTAX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AND SEMANTICS OF FIRST-ORDER LOGIC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500174"/>
            <a:ext cx="8001056" cy="4429156"/>
          </a:xfrm>
        </p:spPr>
        <p:txBody>
          <a:bodyPr>
            <a:normAutofit fontScale="70000" lnSpcReduction="20000"/>
          </a:bodyPr>
          <a:lstStyle/>
          <a:p>
            <a:pPr marL="514350" indent="-514350" algn="just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Models for first-order logic: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domain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a model is the set of objects it contains; these objects are sometimes called 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domain elements.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Figure shows a model with five objects: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Richard the </a:t>
            </a:r>
            <a:r>
              <a:rPr lang="en-I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Lionheart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King of England from 1189 to 1199; his younger brother, the evil King John, who ruled from 1199 to 1215; the left legs of Richard and John; and a crown.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the figure, Richard and John are brothers. Formally speaking, a relation is just the set of </a:t>
            </a:r>
            <a:r>
              <a:rPr lang="en-IN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objects that are related.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 tuple is a collection of objects arranged in, a fixed order and is written with angle brackets surrounding the objects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55468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Atomic sentences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 atomic sentence is formed from a predicate symbol followed by a parenthesized list of terms: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Brother(Richard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John)</a:t>
            </a:r>
          </a:p>
          <a:p>
            <a:pPr marL="457200" indent="-457200" algn="just">
              <a:buNone/>
            </a:pPr>
            <a:endParaRPr lang="en-IN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states, under the intended interpretation given earlier, that Richard the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Lionheart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is the brother of King John.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+mj-lt"/>
              <a:buAutoNum type="arabicPeriod" startAt="3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Atomic sentences can have complex terms as arguments. Thus,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		Married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(Father(Richard), Mother( John))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states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that Richard the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Lionheart's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father is married to King John's mother (again, under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suitable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interpretation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+mj-lt"/>
              <a:buAutoNum type="arabicPeriod" startAt="4"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atomic sentence is true in a given model, under a given interpretation, if the relation referred to by the predicate symbol holds among the objects referred to by the arguments.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Complex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sentences</a:t>
            </a:r>
          </a:p>
          <a:p>
            <a:pPr marL="457200" indent="-45720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We can use logical connectives to construct more complex sentences, just as in propositional calculus.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The semantics of sentences formed with logical connectives is identical to that in the propositional case.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Here are four sentences that are true in the model of Figure under our intended interpretation: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	⌐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Brother (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LeftLeg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(Richard, )J 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ohn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	Brother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(Richard, John) A Brother (John, Richard)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	King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(Richard) V King (John)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	⌐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King (Richard) =&gt; King (John) 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00792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IN" sz="3400" b="1" dirty="0">
                <a:latin typeface="Times New Roman" pitchFamily="18" charset="0"/>
                <a:cs typeface="Times New Roman" pitchFamily="18" charset="0"/>
              </a:rPr>
              <a:t>Quantifiers</a:t>
            </a:r>
            <a:endParaRPr lang="en-US" sz="3400" b="1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Quantifiers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express properties of entire collections of objects, instead of enumerating the objects by name.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First-order logic contains two standard quantifiers, called </a:t>
            </a:r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universal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existential.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Universal quantification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 smtClean="0">
                <a:sym typeface="Symbol"/>
              </a:rPr>
              <a:t>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sz="2400" dirty="0" smtClean="0"/>
              <a:t>Rules such as "Squares neighbouring the </a:t>
            </a:r>
            <a:r>
              <a:rPr lang="en-IN" sz="2400" dirty="0" err="1" smtClean="0"/>
              <a:t>wumpus</a:t>
            </a:r>
            <a:r>
              <a:rPr lang="en-IN" sz="2400" dirty="0" smtClean="0"/>
              <a:t> are smelly" and "All kings are persons" are the bread and butter of first-order logic.</a:t>
            </a:r>
            <a:endParaRPr lang="en-US" sz="2400" dirty="0" smtClean="0"/>
          </a:p>
          <a:p>
            <a:pPr marL="457200" lvl="0" indent="-457200">
              <a:buFont typeface="+mj-lt"/>
              <a:buAutoNum type="arabicPeriod"/>
            </a:pPr>
            <a:endParaRPr lang="en-IN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IN" sz="2400" dirty="0" smtClean="0"/>
              <a:t>The second rule, "All kings are persons,'' is written in first-order logic as  King(x)  Person(x)</a:t>
            </a:r>
            <a:endParaRPr lang="en-US" sz="2400" dirty="0" smtClean="0"/>
          </a:p>
          <a:p>
            <a:pPr marL="457200" indent="-457200">
              <a:buNone/>
            </a:pPr>
            <a:r>
              <a:rPr lang="en-IN" sz="2400" dirty="0" smtClean="0"/>
              <a:t>        </a:t>
            </a:r>
            <a:r>
              <a:rPr lang="en-IN" sz="2400" dirty="0" smtClean="0">
                <a:sym typeface="Symbol"/>
              </a:rPr>
              <a:t> </a:t>
            </a:r>
            <a:r>
              <a:rPr lang="en-IN" sz="2400" dirty="0" smtClean="0"/>
              <a:t>is usually pronounced "For all . . .". (Remember that the upside-down A stands for "all.")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lvl="0" indent="-457200">
              <a:buFont typeface="+mj-lt"/>
              <a:buAutoNum type="arabicPeriod" startAt="3"/>
            </a:pPr>
            <a:r>
              <a:rPr lang="en-IN" sz="2400" dirty="0" smtClean="0"/>
              <a:t>Thus, the sentence says, "For all x, if x is a king, then z is a person." The symbol x is called</a:t>
            </a:r>
            <a:r>
              <a:rPr lang="en-US" sz="2400" dirty="0" smtClean="0"/>
              <a:t> </a:t>
            </a:r>
            <a:r>
              <a:rPr lang="en-IN" sz="2400" dirty="0" smtClean="0"/>
              <a:t>a </a:t>
            </a:r>
            <a:r>
              <a:rPr lang="en-IN" sz="2400" b="1" dirty="0" smtClean="0"/>
              <a:t>variable</a:t>
            </a:r>
            <a:r>
              <a:rPr lang="en-IN" sz="2400" dirty="0" smtClean="0"/>
              <a:t>. By convention, variables are lowercase letters. </a:t>
            </a:r>
          </a:p>
          <a:p>
            <a:pPr marL="457200" lvl="0" indent="-457200">
              <a:buFont typeface="+mj-lt"/>
              <a:buAutoNum type="arabicPeriod" startAt="3"/>
            </a:pPr>
            <a:endParaRPr lang="en-US" sz="2400" dirty="0" smtClean="0"/>
          </a:p>
          <a:p>
            <a:pPr marL="457200" lvl="0" indent="-457200">
              <a:buFont typeface="+mj-lt"/>
              <a:buAutoNum type="arabicPeriod" startAt="3"/>
            </a:pPr>
            <a:r>
              <a:rPr lang="en-IN" sz="2400" dirty="0" smtClean="0"/>
              <a:t>A variable is a term all by itself, and as such can also serve as the argument of a function-for example, </a:t>
            </a:r>
            <a:r>
              <a:rPr lang="en-IN" sz="2400" i="1" dirty="0" err="1" smtClean="0"/>
              <a:t>LeftLeg</a:t>
            </a:r>
            <a:r>
              <a:rPr lang="en-IN" sz="2400" i="1" dirty="0" smtClean="0"/>
              <a:t>(x).</a:t>
            </a:r>
            <a:r>
              <a:rPr lang="en-IN" sz="2400" dirty="0" smtClean="0"/>
              <a:t> A term with no variables is called a </a:t>
            </a:r>
            <a:r>
              <a:rPr lang="en-IN" sz="2400" b="1" dirty="0" smtClean="0"/>
              <a:t>ground term</a:t>
            </a:r>
            <a:r>
              <a:rPr lang="en-IN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 startAt="5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Intuitively, the sentence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x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P,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is any logical expression, says that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is true for very object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x.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More precisely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x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is true in a given. model under a given interpretation if  P is true in all possible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extended interpretations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constructed from the given interpretation, where each extended interpretation specifies a domain element to which x refers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457200">
              <a:buFont typeface="+mj-lt"/>
              <a:buAutoNum type="arabicPeriod" startAt="5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 startAt="5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We can extend the interpretation in five ways: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x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→ Richard the Lionheart,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	x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King John,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	x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→  Richard's left leg,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x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→ John's left leg,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	x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→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crown.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universally quantified sentence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x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King(x)  Person(x) is true under the original interpretation if the sentence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x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King(x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  Person(x) is true in each of the five extended interpretations.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That is, the universally quantified sentence is equivalent to asserting the following five sentences: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Richard the Lionheart is a king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Richard  the Lionheart is a person.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King John is a king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King John is a person.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Richard's left leg is a king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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Richard's left leg is a person.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John's left leg is a king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John's left leg is a person.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crown is a king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the crown is a person.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 startAt="8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sentence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x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King (x) A Person (x)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would be equivalent to asserting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Richard the Lionheart is a king A Richard the Lionheart is a person,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King John is a king A King John is a person,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Richard's left leg is a king A Richard's left leg is a person, and so on.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Existential quantification (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358246" cy="5286412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Universal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quantification makes statements about every object.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King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John has a crown on his head, we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write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	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Crown(x)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OnHead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(x, John)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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is pronounced "There exists an x such that . . ." or "For some x . .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.".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sentence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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 says that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is true for at least one object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x.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More precisely,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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x 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 is true in a given model under a given interpretation if P is true in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least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extended interpretation that assigns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a domain element.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For our example, this means, that at least one of the following must be true: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Richard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Lionheart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is a crown A Richard the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Lionheart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is on John's head;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King John is a crown A King John is on John's head;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Richard's left leg is a crown A Richard's left leg is on John's head;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John's left leg is a crown A John's left leg is on John's head;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crown is a crown A the crown is on John's head.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 startAt="5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fifth assertion is true in the model, so the original existentially quantified sentence is true in the model. This is entirely consistent with the original sentence "King John has a crown on his head."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 startAt="5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Just as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appears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be the natural connective to use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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is the natural connective to use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 startAt="5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Consider the following sentence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None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Crown ( x )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OnHead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( x, John )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 startAt="8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Applying the semantics, we see that the sentence says that at least one of the following assertions is true: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Richard the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Lionheart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is a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crown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Richard the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Lionheart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is on John's head;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King John is a crown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King John is on John's head;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Richard's left leg is a crown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Richard's left leg is on John's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head;and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 on.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 startAt="9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Now an implication is true if both premise and conclusion are true, or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IN" sz="2000" b="1" i="1" dirty="0">
                <a:latin typeface="Times New Roman" pitchFamily="18" charset="0"/>
                <a:cs typeface="Times New Roman" pitchFamily="18" charset="0"/>
              </a:rPr>
              <a:t>its premise is false.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 if Richard the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Lionheart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is not a crown, then the first assertion is true and the existential is satisfied.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9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Nested quantifiers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58204" cy="5143536"/>
          </a:xfrm>
        </p:spPr>
        <p:txBody>
          <a:bodyPr>
            <a:no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express more complex sentences using multiple quantifiers. The simplest case is where the quantifiers are of the same type.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For example, "Brothers are siblings" can be written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57250" lvl="1" indent="-457200" algn="just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 x  </a:t>
            </a:r>
            <a:r>
              <a:rPr lang="en-IN" sz="1800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Brother(x, y)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Sibling(x, y)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Consecutive quantifiers of the same type can be written as one quantifier with several variables. For example, to say that siblinghood is a symmetric relationship, we can write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57250" lvl="1" indent="-457200" algn="just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x </a:t>
            </a:r>
            <a:r>
              <a:rPr lang="en-IN" sz="1800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Sibling (x, y)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Sibling (y ,x)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 other cases we will have mixtures. "Everybody loves somebody" means that for every person, there is someone that person loves: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57250" lvl="1" indent="-457200" algn="just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x  y loves(x , y)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On the other hand, to say "There is someone who is loved by everyone," we write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857250" lvl="1" indent="-457200" algn="just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 Y x loves(x , y)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fontScale="92500" lnSpcReduction="10000"/>
          </a:bodyPr>
          <a:lstStyle/>
          <a:p>
            <a:pPr marL="457200" lvl="0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Some confusion can arise when two quantifiers are used with the same variable name.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Consider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sentence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57250" lvl="1" indent="-457200" algn="just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x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[Crown( x )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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Brother (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Richard,x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))]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Here the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Brother (Richard, x)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existentially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quantified.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rule is that the variable belongs to the innermost quantifier that mentions it; then it will not be subject to any other quantification.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Another way to think of it is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this :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x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Brother (Richard, x)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is a sentence about Richard (that he has a brother), not about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x;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 putting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outside it has no effect.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It could equally well have been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written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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Brother (Richard, z).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Because this can be a source of confusion, we will always use different variables.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571480"/>
            <a:ext cx="8229600" cy="5572164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Connections between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two quantifiers are actually intimately connected with each other, through negation. Asserting that everyone dislikes parsnips is the same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asserting there does not exist someone who likes them, and vice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versa: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None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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⌐ Likes ( x , Parsnips)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is equivalent to ⌐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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x 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Likes(x, Parsnips)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can go one step further: "Everyone likes ice cream" means that there is no one who does not like ice cream: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None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x Likes (x, Ice Cream)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is equivalent to  ⌐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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⌐Likes(x, Ice Cream)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Because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really a conjunction over the universe of objects and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a disjunction, it should not be surprising that they obey De Morgan's rules.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pPr marL="514350" lvl="0" indent="-514350" algn="just">
              <a:lnSpc>
                <a:spcPct val="120000"/>
              </a:lnSpc>
              <a:buFont typeface="+mj-lt"/>
              <a:buAutoNum type="arabicPeriod" startAt="6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Thus, the brotherhood relation in this model is the set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20000"/>
              </a:lnSpc>
              <a:buNone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{&lt;Richard the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Lionheart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, King John&gt;, &lt;King John, Richard the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Lionheart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&gt;}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→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Eqn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+mj-lt"/>
              <a:buAutoNum type="arabicPeriod" startAt="7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The "brother" and "on head" relations are </a:t>
            </a:r>
            <a:r>
              <a:rPr lang="en-IN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relations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-that is, they relate pairs of objects.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+mj-lt"/>
              <a:buAutoNum type="arabicPeriod" startAt="7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model also contains </a:t>
            </a:r>
            <a:r>
              <a:rPr lang="en-IN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unary relations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or properties: the "person" property is true of both Richard and John; the "king" property is true only of John (presumably because Richard is dead at this point); and the "crown" property is true only of the crown.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+mj-lt"/>
              <a:buAutoNum type="arabicPeriod" startAt="7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Each person has one left leg, so the model has a </a:t>
            </a:r>
            <a:r>
              <a:rPr lang="en-IN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unary "left leg" function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that includes the following mappings: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Richard the 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Lionheart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2000" b="1" i="1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Richard's left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leg → </a:t>
            </a:r>
            <a:r>
              <a:rPr lang="en-IN" sz="2000" b="1" i="1" dirty="0" err="1">
                <a:latin typeface="Times New Roman" pitchFamily="18" charset="0"/>
                <a:cs typeface="Times New Roman" pitchFamily="18" charset="0"/>
              </a:rPr>
              <a:t>Eqn</a:t>
            </a:r>
            <a:r>
              <a:rPr lang="en-IN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>
              <a:buNone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(King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John) → John's left leg.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The De Morgan rules for quantified and </a:t>
            </a:r>
            <a:r>
              <a:rPr lang="en-IN" sz="2700" dirty="0" err="1" smtClean="0">
                <a:latin typeface="Times New Roman" pitchFamily="18" charset="0"/>
                <a:cs typeface="Times New Roman" pitchFamily="18" charset="0"/>
              </a:rPr>
              <a:t>unquantified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 sentences are as follows:</a:t>
            </a:r>
            <a:endParaRPr lang="en-US" dirty="0"/>
          </a:p>
        </p:txBody>
      </p:sp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428868"/>
            <a:ext cx="784782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Equality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72164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can use the equality symbol to make statements to the effect that two terms refer to the same object. For example,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857250" lvl="1" indent="-457200" algn="just">
              <a:buNone/>
            </a:pP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Father( John) = Henry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says that the object referred to by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Father(John)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the object referred to by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Henry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are the same.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equality symbol can be used to state facts about a given function, as we just did for the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Father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symbol. It can also be used with negation to insist that two terms are not the same object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say that Richard has at least two brothers, we would write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857250" lvl="1" indent="-457200" algn="just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Brother( x , Richard </a:t>
            </a:r>
            <a:r>
              <a:rPr lang="en-IN" sz="1800" i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IN" sz="18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Brother(y, Richard)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IN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⌐(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x = y)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sentence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857250" lvl="1" indent="-457200" algn="just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IN" sz="1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Brother ( x , Richard )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Brother( y , Richard )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does not have the intended meaning.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pPr marL="457200" lvl="0" indent="-457200" algn="just">
              <a:buFont typeface="+mj-lt"/>
              <a:buAutoNum type="arabicPeriod" startAt="4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particular, it is true in the model of Figure where Richard has only one brother.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+mj-lt"/>
              <a:buAutoNum type="arabicPeriod" startAt="4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+mj-lt"/>
              <a:buAutoNum type="arabicPeriod" startAt="4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see this, consider the extended interpretation in which both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are assigned to King John.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The addition of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⌐(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x = y)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rules out such models. The notation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sometimes used as an abbreviation for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⌐(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x = y).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52689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Models in first-order logic require total functions, that is, there must be a value for every input tuple.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Thus, the crown must have a left leg and so must each of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left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legs.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9" y="1428736"/>
            <a:ext cx="7967108" cy="4520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71802" y="6072206"/>
            <a:ext cx="3258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Figure: A model with five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Symbols and interpretations: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basic syntactic elements of first-order logic are the symbols that stand for objects, relations, and functions.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The symbols, therefore, come in three kinds: </a:t>
            </a:r>
            <a:r>
              <a:rPr lang="en-IN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constant symbols,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which stand for objects; </a:t>
            </a:r>
            <a:r>
              <a:rPr lang="en-IN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predicate symbols,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which stand for relations; and </a:t>
            </a:r>
            <a:r>
              <a:rPr lang="en-IN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symbols,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which stand for functions.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We adopt the convention that these symbols will begin with uppercase letters.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For example, we might use the constant symbols </a:t>
            </a:r>
            <a:r>
              <a:rPr lang="en-IN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Richard and John;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the predicate symbols </a:t>
            </a:r>
            <a:r>
              <a:rPr lang="en-IN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Brother, </a:t>
            </a:r>
            <a:r>
              <a:rPr lang="en-IN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OnHead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Person, King, and Crown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; and the function symbol </a:t>
            </a:r>
            <a:r>
              <a:rPr lang="en-IN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LeftLeg</a:t>
            </a:r>
            <a:r>
              <a:rPr lang="en-IN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HILIP\Desktop\DD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3841" y="428604"/>
            <a:ext cx="6715139" cy="1709874"/>
          </a:xfrm>
          <a:prstGeom prst="rect">
            <a:avLst/>
          </a:prstGeom>
          <a:noFill/>
        </p:spPr>
      </p:pic>
      <p:pic>
        <p:nvPicPr>
          <p:cNvPr id="1027" name="Picture 3" descr="C:\Users\DHILIP\Desktop\DD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7600" y="2000240"/>
            <a:ext cx="6791986" cy="729980"/>
          </a:xfrm>
          <a:prstGeom prst="rect">
            <a:avLst/>
          </a:prstGeom>
          <a:noFill/>
        </p:spPr>
      </p:pic>
      <p:pic>
        <p:nvPicPr>
          <p:cNvPr id="1028" name="Picture 4" descr="C:\Users\DHILIP\Desktop\DD\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4000504"/>
            <a:ext cx="6961897" cy="2442214"/>
          </a:xfrm>
          <a:prstGeom prst="rect">
            <a:avLst/>
          </a:prstGeom>
          <a:noFill/>
        </p:spPr>
      </p:pic>
      <p:pic>
        <p:nvPicPr>
          <p:cNvPr id="1029" name="Picture 5" descr="C:\Users\DHILIP\Desktop\DD\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9268" y="2857496"/>
            <a:ext cx="6931756" cy="12997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411807"/>
          </a:xfrm>
        </p:spPr>
        <p:txBody>
          <a:bodyPr>
            <a:noAutofit/>
          </a:bodyPr>
          <a:lstStyle/>
          <a:p>
            <a:pPr marL="457200" lvl="0" indent="-457200" algn="just">
              <a:buFont typeface="+mj-lt"/>
              <a:buAutoNum type="arabicPeriod" startAt="5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Each predicate and function symbol comes with an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arity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that fixes the number of arguments.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+mj-lt"/>
              <a:buAutoNum type="arabicPeriod" startAt="5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semantics must relate sentences to models in order to determine truth. For this to happen, we need an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interpretation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that specifies exactly which objects, relations and functions are referred to by the constant, predicate, and function symbols.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 startAt="5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+mj-lt"/>
              <a:buAutoNum type="arabicPeriod" startAt="5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One possible interpretation for our example-which we will call the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intended interpretation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-is as follows: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/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Richard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refers to Richard the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Lionheart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John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refers to the evil King John.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/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Brother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refers to the brotherhood relation, that is, the set of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of objects given in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Eqn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OnHead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refers to the "on head” relation that holds between the crown and King John;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Person, King, and Crown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refer to the sets of objects that are persons, kings, and crowns.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/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LeftLeg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refers to the "left leg" function, that is, the mapping given in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Eqn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2.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642918"/>
            <a:ext cx="8258204" cy="5483245"/>
          </a:xfrm>
        </p:spPr>
        <p:txBody>
          <a:bodyPr>
            <a:normAutofit/>
          </a:bodyPr>
          <a:lstStyle/>
          <a:p>
            <a:pPr marL="457200" lvl="0" indent="-457200" algn="just">
              <a:lnSpc>
                <a:spcPct val="150000"/>
              </a:lnSpc>
              <a:buFont typeface="+mj-lt"/>
              <a:buAutoNum type="arabicPeriod" startAt="8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There are five objects in the model, so there are 25 possible interpretations just for the constant symbols Richard and John.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 startAt="8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truth of any sentence is determined by a model and an interpretation for the sentence's symbols.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 startAt="8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Therefore, entailments, validity, and so on are defined in terms of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all possible models and all possible interpretations.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 startAt="8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is important to note that the number of domain elements in each model may be unbounded-for example, the domain elements may be integers or real numbers.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 startAt="8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Hence, the number of possible models is unbounded, as is the number of interpretations.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483245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Terms</a:t>
            </a: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term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is a logical expression that refers to an object.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Constant symbols are therefore terms, but it is not always convenient to have a distinct symbol to name every object.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 the general case, a complex term is formed by a function symbol followed by a parenthesized list of terms as arguments to the function symbol.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complex term is just a complicated kind of name.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It is not a "subroutine call" that "returns a value." There is no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LeftLeg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subroutine that takes a person as input and returns a leg.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pPr marL="457200" lvl="0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formal semantics of terms is straightforward.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Consider a term f (t</a:t>
            </a:r>
            <a:r>
              <a:rPr lang="en-IN" sz="2000" baseline="-25000" dirty="0" smtClean="0">
                <a:latin typeface="Times New Roman" pitchFamily="18" charset="0"/>
                <a:cs typeface="Times New Roman" pitchFamily="18" charset="0"/>
              </a:rPr>
              <a:t>1..........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0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). The function symbol f refers to some function in the model (call it F); the argument terms refer to objects in the domain (call them d </a:t>
            </a:r>
            <a:r>
              <a:rPr lang="en-IN" sz="2000" baseline="-25000" dirty="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.............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0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,); and the term as a whole refers to the object that is the value of the function F applied to d </a:t>
            </a:r>
            <a:r>
              <a:rPr lang="en-IN" sz="2000" baseline="-25000" dirty="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.............d</a:t>
            </a:r>
            <a:r>
              <a:rPr lang="en-IN" sz="2000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 example, suppose the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LeftLeg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function symbol refers to the function shown in Equation (2) and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John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refers to King John, then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LeftLeg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(John)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refers to King John's left leg. In this way, the interpretation fixes the referent of every term.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1990</Words>
  <Application>Microsoft Office PowerPoint</Application>
  <PresentationFormat>On-screen Show (4:3)</PresentationFormat>
  <Paragraphs>163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Unit II      Artificial Intelligence CS6659 SYNTAX AND SEMANTICS OF FIRST-ORDER LOGIC </vt:lpstr>
      <vt:lpstr>Slide 2</vt:lpstr>
      <vt:lpstr>Slide 3</vt:lpstr>
      <vt:lpstr>Symbols and interpretations: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Existential quantification () </vt:lpstr>
      <vt:lpstr>Slide 16</vt:lpstr>
      <vt:lpstr>Nested quantifiers</vt:lpstr>
      <vt:lpstr>Slide 18</vt:lpstr>
      <vt:lpstr>Slide 19</vt:lpstr>
      <vt:lpstr>The De Morgan rules for quantified and unquantified sentences are as follows:</vt:lpstr>
      <vt:lpstr>Equality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 --- Logical Events        Artificial Intelligence CS2351 SYNTAX AND SEMANTICS OF FIRST-ORDER LOGIC</dc:title>
  <dc:creator>DHILIP</dc:creator>
  <cp:lastModifiedBy>pptcse</cp:lastModifiedBy>
  <cp:revision>26</cp:revision>
  <dcterms:created xsi:type="dcterms:W3CDTF">2014-03-01T09:04:47Z</dcterms:created>
  <dcterms:modified xsi:type="dcterms:W3CDTF">2016-03-08T03:45:58Z</dcterms:modified>
</cp:coreProperties>
</file>