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BE2D-15DC-453F-8089-A6403B58D372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2B7C-7F83-4A1B-A57B-00CCA1AEB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and Overview</a:t>
            </a:r>
          </a:p>
          <a:p>
            <a:r>
              <a:rPr lang="en-US" dirty="0" smtClean="0"/>
              <a:t>MYCIN Architecture</a:t>
            </a:r>
          </a:p>
          <a:p>
            <a:r>
              <a:rPr lang="en-US" dirty="0" smtClean="0"/>
              <a:t>Consultation System</a:t>
            </a:r>
          </a:p>
          <a:p>
            <a:pPr lvl="1"/>
            <a:r>
              <a:rPr lang="en-US" dirty="0" smtClean="0"/>
              <a:t>Knowledge Representation &amp; Reasoning</a:t>
            </a:r>
          </a:p>
          <a:p>
            <a:r>
              <a:rPr lang="en-US" dirty="0" smtClean="0"/>
              <a:t>Explanation System</a:t>
            </a:r>
          </a:p>
          <a:p>
            <a:r>
              <a:rPr lang="en-US" dirty="0" smtClean="0"/>
              <a:t>Knowledge Acquisition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Spans a Decade</a:t>
            </a:r>
          </a:p>
          <a:p>
            <a:pPr lvl="1"/>
            <a:r>
              <a:rPr lang="en-US" dirty="0" smtClean="0"/>
              <a:t>Research started in 1972</a:t>
            </a:r>
          </a:p>
          <a:p>
            <a:pPr lvl="1"/>
            <a:r>
              <a:rPr lang="en-US" dirty="0" smtClean="0"/>
              <a:t>Original implementation completed 1976</a:t>
            </a:r>
          </a:p>
          <a:p>
            <a:pPr lvl="1"/>
            <a:r>
              <a:rPr lang="en-US" dirty="0" smtClean="0"/>
              <a:t>Research continues into the 80’s</a:t>
            </a:r>
          </a:p>
          <a:p>
            <a:pPr lvl="1"/>
            <a:r>
              <a:rPr lang="en-US" dirty="0" smtClean="0"/>
              <a:t>Stanford Heuristic Programming Project</a:t>
            </a:r>
          </a:p>
          <a:p>
            <a:pPr lvl="1"/>
            <a:r>
              <a:rPr lang="en-US" dirty="0" smtClean="0"/>
              <a:t>Infectious Disease Group, Stanford Medical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Disease DIAGNOSIS and Therapy SELECTION</a:t>
            </a:r>
          </a:p>
          <a:p>
            <a:r>
              <a:rPr lang="en-US" dirty="0" smtClean="0"/>
              <a:t>Advice for non-expert physicians with time considerations and </a:t>
            </a:r>
            <a:r>
              <a:rPr lang="en-US" u="sng" dirty="0" smtClean="0"/>
              <a:t>in</a:t>
            </a:r>
            <a:r>
              <a:rPr lang="en-US" dirty="0" smtClean="0"/>
              <a:t>complete evidence on:</a:t>
            </a:r>
          </a:p>
          <a:p>
            <a:pPr lvl="1"/>
            <a:r>
              <a:rPr lang="en-US" dirty="0" smtClean="0"/>
              <a:t>Bacterial infections of the blood</a:t>
            </a:r>
          </a:p>
          <a:p>
            <a:pPr lvl="1"/>
            <a:r>
              <a:rPr lang="en-US" dirty="0" smtClean="0"/>
              <a:t>Expanded to meningitis and other ailments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Be useful, to attract assistance of experts</a:t>
            </a:r>
          </a:p>
          <a:p>
            <a:pPr lvl="1"/>
            <a:r>
              <a:rPr lang="en-US" dirty="0" smtClean="0"/>
              <a:t>Demonstrate competence</a:t>
            </a:r>
          </a:p>
          <a:p>
            <a:pPr lvl="1"/>
            <a:r>
              <a:rPr lang="en-US" dirty="0" smtClean="0"/>
              <a:t>Fulfill domain need (i.e. penicillin)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Domain is complex, variety of knowledge types</a:t>
            </a:r>
          </a:p>
          <a:p>
            <a:pPr lvl="1"/>
            <a:r>
              <a:rPr lang="en-US" dirty="0" smtClean="0"/>
              <a:t>Medical knowledge rapidly evolves, must be easy to maintain K.B.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Goals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Dialogue</a:t>
            </a:r>
          </a:p>
          <a:p>
            <a:pPr lvl="1"/>
            <a:r>
              <a:rPr lang="en-US" dirty="0" smtClean="0"/>
              <a:t>Provide coherent explanations (symbolic reasoning paradigm)</a:t>
            </a:r>
          </a:p>
          <a:p>
            <a:pPr lvl="1"/>
            <a:r>
              <a:rPr lang="en-US" dirty="0" smtClean="0"/>
              <a:t>Allow for real-time K.B. updates by experts</a:t>
            </a:r>
          </a:p>
          <a:p>
            <a:r>
              <a:rPr lang="en-US" dirty="0" smtClean="0"/>
              <a:t>Fast and Easy</a:t>
            </a:r>
          </a:p>
          <a:p>
            <a:pPr lvl="1"/>
            <a:r>
              <a:rPr lang="en-US" dirty="0" smtClean="0"/>
              <a:t>Meet time constraints of the medical field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MYCIN Architecture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1266031" y="1899444"/>
          <a:ext cx="6611938" cy="3927475"/>
        </p:xfrm>
        <a:graphic>
          <a:graphicData uri="http://schemas.openxmlformats.org/presentationml/2006/ole">
            <p:oleObj spid="_x0000_s1026" name="Visio" r:id="rId3" imgW="6612636" imgH="392795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System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676400"/>
          <a:ext cx="3770313" cy="3927475"/>
        </p:xfrm>
        <a:graphic>
          <a:graphicData uri="http://schemas.openxmlformats.org/presentationml/2006/ole">
            <p:oleObj spid="_x0000_s2050" name="Visio" r:id="rId3" imgW="6322162" imgH="3927958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2286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Performs Diagnosis and Therapy Selection</a:t>
            </a:r>
          </a:p>
          <a:p>
            <a:r>
              <a:rPr lang="en-US" dirty="0" smtClean="0"/>
              <a:t>Control Structure reads Static DB (rules) and read/writes to Dynamic DB (patient, context)</a:t>
            </a:r>
          </a:p>
          <a:p>
            <a:r>
              <a:rPr lang="en-US" dirty="0" smtClean="0"/>
              <a:t>Linked to Explanations</a:t>
            </a:r>
          </a:p>
          <a:p>
            <a:r>
              <a:rPr lang="en-US" dirty="0" smtClean="0"/>
              <a:t>Terminal interface to Physician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User-Friendly Features: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Users can request rephrasing of questions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Synonym dictionary allows latitude of user responses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</a:t>
            </a:r>
            <a:r>
              <a:rPr lang="en-US" dirty="0" smtClean="0"/>
              <a:t>types </a:t>
            </a:r>
            <a:r>
              <a:rPr lang="en-US" dirty="0" smtClean="0"/>
              <a:t>are automatically fixed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 are asked when more data is needed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data cannot be provided, system ignores relevant rules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“Control Structure”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Goal-directed Backward-chaining Depth-first Tree Search</a:t>
            </a:r>
          </a:p>
          <a:p>
            <a:pPr marL="609600" indent="-609600"/>
            <a:r>
              <a:rPr lang="en-US" dirty="0" smtClean="0"/>
              <a:t>High-level Algorithm: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/>
              <a:t>Determine if Patient has significant infection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/>
              <a:t>Determine likely identity of significant organisms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/>
              <a:t>Decide which drugs are potentially useful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/>
              <a:t>Select best drug or coverage of drugs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263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Visio</vt:lpstr>
      <vt:lpstr>MYCIN</vt:lpstr>
      <vt:lpstr>History</vt:lpstr>
      <vt:lpstr>Tasks and Domain</vt:lpstr>
      <vt:lpstr>System Goals</vt:lpstr>
      <vt:lpstr>System Goals (continued)</vt:lpstr>
      <vt:lpstr>MYCIN Architecture</vt:lpstr>
      <vt:lpstr>Consultation System</vt:lpstr>
      <vt:lpstr>Consultation System</vt:lpstr>
      <vt:lpstr>Consultation “Control Structure”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MYCIN</dc:title>
  <dc:creator>manoj</dc:creator>
  <cp:lastModifiedBy>pptit</cp:lastModifiedBy>
  <cp:revision>4</cp:revision>
  <dcterms:created xsi:type="dcterms:W3CDTF">2016-03-31T05:09:20Z</dcterms:created>
  <dcterms:modified xsi:type="dcterms:W3CDTF">2016-03-31T05:58:13Z</dcterms:modified>
</cp:coreProperties>
</file>