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5C9315-1D07-4A21-887E-DB47ADE6B179}" type="datetimeFigureOut">
              <a:rPr lang="en-US" smtClean="0"/>
              <a:pPr/>
              <a:t>2/23/2018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C9315-1D07-4A21-887E-DB47ADE6B179}" type="datetimeFigureOut">
              <a:rPr lang="en-US" smtClean="0"/>
              <a:pPr/>
              <a:t>2/23/2018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C9315-1D07-4A21-887E-DB47ADE6B179}" type="datetimeFigureOut">
              <a:rPr lang="en-US" smtClean="0"/>
              <a:pPr/>
              <a:t>2/23/2018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5C9315-1D07-4A21-887E-DB47ADE6B179}" type="datetimeFigureOut">
              <a:rPr lang="en-US" smtClean="0"/>
              <a:pPr/>
              <a:t>2/23/2018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9315-1D07-4A21-887E-DB47ADE6B179}" type="datetimeFigureOut">
              <a:rPr lang="en-US" smtClean="0"/>
              <a:pPr/>
              <a:t>2/23/2018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5C9315-1D07-4A21-887E-DB47ADE6B179}" type="datetimeFigureOut">
              <a:rPr lang="en-US" smtClean="0"/>
              <a:pPr/>
              <a:t>2/23/2018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5C9315-1D07-4A21-887E-DB47ADE6B179}" type="datetimeFigureOut">
              <a:rPr lang="en-US" smtClean="0"/>
              <a:pPr/>
              <a:t>2/23/2018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5C9315-1D07-4A21-887E-DB47ADE6B179}" type="datetimeFigureOut">
              <a:rPr lang="en-US" smtClean="0"/>
              <a:pPr/>
              <a:t>2/23/2018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9315-1D07-4A21-887E-DB47ADE6B179}" type="datetimeFigureOut">
              <a:rPr lang="en-US" smtClean="0"/>
              <a:pPr/>
              <a:t>2/23/2018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9315-1D07-4A21-887E-DB47ADE6B179}" type="datetimeFigureOut">
              <a:rPr lang="en-US" smtClean="0"/>
              <a:pPr/>
              <a:t>2/23/2018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9315-1D07-4A21-887E-DB47ADE6B179}" type="datetimeFigureOut">
              <a:rPr lang="en-US" smtClean="0"/>
              <a:pPr/>
              <a:t>2/23/2018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F9E5C-87C5-48E6-8E37-3E0E4A76441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C9315-1D07-4A21-887E-DB47ADE6B179}" type="datetimeFigureOut">
              <a:rPr lang="en-US" smtClean="0"/>
              <a:pPr/>
              <a:t>2/23/2018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F9E5C-87C5-48E6-8E37-3E0E4A7644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b="1" dirty="0" smtClean="0">
                <a:latin typeface="Comic Sans MS" pitchFamily="66" charset="0"/>
                <a:cs typeface="Cordia New" pitchFamily="34" charset="-34"/>
              </a:rPr>
              <a:t>Uncertainty</a:t>
            </a:r>
            <a:endParaRPr lang="en-IN" sz="2400" b="1" dirty="0">
              <a:latin typeface="Comic Sans MS" pitchFamily="66" charset="0"/>
              <a:cs typeface="Cordia New" pitchFamily="34" charset="-34"/>
            </a:endParaRPr>
          </a:p>
        </p:txBody>
      </p:sp>
      <p:sp>
        <p:nvSpPr>
          <p:cNvPr id="5" name="Content Placeholder 4"/>
          <p:cNvSpPr>
            <a:spLocks noGrp="1"/>
          </p:cNvSpPr>
          <p:nvPr>
            <p:ph idx="1"/>
          </p:nvPr>
        </p:nvSpPr>
        <p:spPr/>
        <p:txBody>
          <a:bodyPr>
            <a:normAutofit/>
          </a:bodyPr>
          <a:lstStyle/>
          <a:p>
            <a:r>
              <a:rPr lang="en-US" sz="2800" u="sng" dirty="0" smtClean="0">
                <a:latin typeface="Comic Sans MS" pitchFamily="66" charset="0"/>
              </a:rPr>
              <a:t>Action Under Uncertainty:</a:t>
            </a:r>
          </a:p>
          <a:p>
            <a:pPr lvl="0"/>
            <a:r>
              <a:rPr lang="en-IN" sz="2000" dirty="0">
                <a:latin typeface="Comic Sans MS" pitchFamily="66" charset="0"/>
              </a:rPr>
              <a:t>When an agent knows enough facts about its environment, the logical approach enables it to derive plans that are guaranteed to work. </a:t>
            </a:r>
          </a:p>
          <a:p>
            <a:pPr lvl="0"/>
            <a:r>
              <a:rPr lang="en-IN" sz="2000" dirty="0">
                <a:latin typeface="Comic Sans MS" pitchFamily="66" charset="0"/>
              </a:rPr>
              <a:t>This is a good thing. Unfortunately, </a:t>
            </a:r>
            <a:r>
              <a:rPr lang="en-IN" sz="2000" i="1" dirty="0">
                <a:latin typeface="Comic Sans MS" pitchFamily="66" charset="0"/>
              </a:rPr>
              <a:t>agents almost never have access to the whole truth about their environment. </a:t>
            </a:r>
            <a:r>
              <a:rPr lang="en-IN" sz="2000" dirty="0">
                <a:latin typeface="Comic Sans MS" pitchFamily="66" charset="0"/>
              </a:rPr>
              <a:t>Agents must, therefore, act under </a:t>
            </a:r>
            <a:r>
              <a:rPr lang="en-IN" sz="2000" b="1" dirty="0">
                <a:latin typeface="Comic Sans MS" pitchFamily="66" charset="0"/>
              </a:rPr>
              <a:t>uncertainty.</a:t>
            </a:r>
            <a:endParaRPr lang="en-IN" sz="2000" dirty="0">
              <a:latin typeface="Comic Sans MS" pitchFamily="66" charset="0"/>
            </a:endParaRPr>
          </a:p>
          <a:p>
            <a:endParaRPr lang="en-US" sz="2800" u="sng" dirty="0" smtClean="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1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1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sz="2700" b="1" dirty="0" smtClean="0">
                <a:latin typeface="Comic Sans MS" pitchFamily="66" charset="0"/>
              </a:rPr>
              <a:t>Design </a:t>
            </a:r>
            <a:r>
              <a:rPr lang="en-IN" sz="2700" b="1" dirty="0">
                <a:latin typeface="Comic Sans MS" pitchFamily="66" charset="0"/>
              </a:rPr>
              <a:t>for a decision-theoretic agent</a:t>
            </a:r>
            <a:r>
              <a:rPr lang="en-IN" sz="2200" dirty="0">
                <a:latin typeface="Comic Sans MS" pitchFamily="66" charset="0"/>
              </a:rPr>
              <a:t/>
            </a:r>
            <a:br>
              <a:rPr lang="en-IN" sz="2200" dirty="0">
                <a:latin typeface="Comic Sans MS" pitchFamily="66" charset="0"/>
              </a:rPr>
            </a:br>
            <a:endParaRPr lang="en-IN" dirty="0">
              <a:latin typeface="Comic Sans MS" pitchFamily="66" charset="0"/>
            </a:endParaRPr>
          </a:p>
        </p:txBody>
      </p:sp>
      <p:sp>
        <p:nvSpPr>
          <p:cNvPr id="3" name="Content Placeholder 2"/>
          <p:cNvSpPr>
            <a:spLocks noGrp="1"/>
          </p:cNvSpPr>
          <p:nvPr>
            <p:ph idx="1"/>
          </p:nvPr>
        </p:nvSpPr>
        <p:spPr/>
        <p:txBody>
          <a:bodyPr>
            <a:normAutofit/>
          </a:bodyPr>
          <a:lstStyle/>
          <a:p>
            <a:pPr lvl="0"/>
            <a:r>
              <a:rPr lang="en-IN" sz="2000" dirty="0">
                <a:latin typeface="Comic Sans MS" pitchFamily="66" charset="0"/>
              </a:rPr>
              <a:t>The structure of an agent that uses </a:t>
            </a:r>
            <a:r>
              <a:rPr lang="en-IN" sz="2000" b="1" dirty="0">
                <a:latin typeface="Comic Sans MS" pitchFamily="66" charset="0"/>
              </a:rPr>
              <a:t>decision theory to select actions</a:t>
            </a:r>
            <a:r>
              <a:rPr lang="en-IN" sz="2000" dirty="0">
                <a:latin typeface="Comic Sans MS" pitchFamily="66" charset="0"/>
              </a:rPr>
              <a:t> shows in figure. </a:t>
            </a:r>
          </a:p>
          <a:p>
            <a:pPr lvl="0"/>
            <a:r>
              <a:rPr lang="en-IN" sz="2000" dirty="0">
                <a:latin typeface="Comic Sans MS" pitchFamily="66" charset="0"/>
              </a:rPr>
              <a:t>The primary difference is that the decision-theoretic agent's knowledge of the current state is </a:t>
            </a:r>
            <a:r>
              <a:rPr lang="en-IN" sz="2000" b="1" dirty="0">
                <a:latin typeface="Comic Sans MS" pitchFamily="66" charset="0"/>
              </a:rPr>
              <a:t>uncertain</a:t>
            </a:r>
            <a:r>
              <a:rPr lang="en-IN" sz="2000" dirty="0">
                <a:latin typeface="Comic Sans MS" pitchFamily="66" charset="0"/>
              </a:rPr>
              <a:t>; the agent's </a:t>
            </a:r>
            <a:r>
              <a:rPr lang="en-IN" sz="2000" b="1" dirty="0">
                <a:latin typeface="Comic Sans MS" pitchFamily="66" charset="0"/>
              </a:rPr>
              <a:t>belief state </a:t>
            </a:r>
            <a:r>
              <a:rPr lang="en-IN" sz="2000" dirty="0">
                <a:latin typeface="Comic Sans MS" pitchFamily="66" charset="0"/>
              </a:rPr>
              <a:t>is a representation of the probabilities of all possible actual states of the world. </a:t>
            </a:r>
          </a:p>
          <a:p>
            <a:pPr lvl="0"/>
            <a:r>
              <a:rPr lang="en-IN" sz="2000" dirty="0">
                <a:latin typeface="Comic Sans MS" pitchFamily="66" charset="0"/>
              </a:rPr>
              <a:t>As time passes, the agent accumulates more evidence and its belief state changes.</a:t>
            </a:r>
          </a:p>
          <a:p>
            <a:pPr lvl="0"/>
            <a:r>
              <a:rPr lang="en-IN" sz="2000" dirty="0">
                <a:latin typeface="Comic Sans MS" pitchFamily="66" charset="0"/>
              </a:rPr>
              <a:t>Given the belief state, the agent can make probabilistic predictions of action outcomes and hence select the action with highest expected utility.</a:t>
            </a:r>
          </a:p>
          <a:p>
            <a:endParaRPr lang="en-IN"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200" dirty="0" smtClean="0">
                <a:latin typeface="Comic Sans MS" pitchFamily="66" charset="0"/>
              </a:rPr>
              <a:t/>
            </a:r>
            <a:br>
              <a:rPr lang="en-IN" sz="2200" dirty="0" smtClean="0">
                <a:latin typeface="Comic Sans MS" pitchFamily="66" charset="0"/>
              </a:rPr>
            </a:br>
            <a:r>
              <a:rPr lang="en-IN" sz="2200" dirty="0">
                <a:latin typeface="Comic Sans MS" pitchFamily="66" charset="0"/>
              </a:rPr>
              <a:t/>
            </a:r>
            <a:br>
              <a:rPr lang="en-IN" sz="2200" dirty="0">
                <a:latin typeface="Comic Sans MS" pitchFamily="66" charset="0"/>
              </a:rPr>
            </a:br>
            <a:r>
              <a:rPr lang="en-IN" sz="2200" b="1" dirty="0" smtClean="0">
                <a:latin typeface="Comic Sans MS" pitchFamily="66" charset="0"/>
              </a:rPr>
              <a:t>A </a:t>
            </a:r>
            <a:r>
              <a:rPr lang="en-IN" sz="2200" b="1" dirty="0">
                <a:latin typeface="Comic Sans MS" pitchFamily="66" charset="0"/>
              </a:rPr>
              <a:t>decision-theoretic agent that selects rational actions.</a:t>
            </a:r>
            <a:r>
              <a:rPr lang="en-IN" b="1" dirty="0">
                <a:latin typeface="Comic Sans MS" pitchFamily="66" charset="0"/>
              </a:rPr>
              <a:t/>
            </a:r>
            <a:br>
              <a:rPr lang="en-IN" b="1" dirty="0">
                <a:latin typeface="Comic Sans MS" pitchFamily="66" charset="0"/>
              </a:rPr>
            </a:br>
            <a:endParaRPr lang="en-IN" b="1" dirty="0">
              <a:latin typeface="Comic Sans MS" pitchFamily="66" charset="0"/>
            </a:endParaRPr>
          </a:p>
        </p:txBody>
      </p:sp>
      <p:sp>
        <p:nvSpPr>
          <p:cNvPr id="8" name="TextBox 7"/>
          <p:cNvSpPr txBox="1"/>
          <p:nvPr/>
        </p:nvSpPr>
        <p:spPr>
          <a:xfrm>
            <a:off x="642910" y="1357298"/>
            <a:ext cx="1143008" cy="369332"/>
          </a:xfrm>
          <a:prstGeom prst="rect">
            <a:avLst/>
          </a:prstGeom>
          <a:noFill/>
        </p:spPr>
        <p:txBody>
          <a:bodyPr wrap="square" rtlCol="0">
            <a:spAutoFit/>
          </a:bodyPr>
          <a:lstStyle/>
          <a:p>
            <a:r>
              <a:rPr lang="en-US" b="1" dirty="0">
                <a:latin typeface="Comic Sans MS" pitchFamily="66" charset="0"/>
              </a:rPr>
              <a:t>f</a:t>
            </a:r>
            <a:r>
              <a:rPr lang="en-US" b="1" dirty="0" smtClean="0">
                <a:latin typeface="Comic Sans MS" pitchFamily="66" charset="0"/>
              </a:rPr>
              <a:t>unction</a:t>
            </a:r>
            <a:r>
              <a:rPr lang="en-US" dirty="0" smtClean="0">
                <a:latin typeface="Comic Sans MS" pitchFamily="66" charset="0"/>
              </a:rPr>
              <a:t> </a:t>
            </a:r>
            <a:endParaRPr lang="en-IN" dirty="0">
              <a:latin typeface="Comic Sans MS" pitchFamily="66" charset="0"/>
            </a:endParaRPr>
          </a:p>
        </p:txBody>
      </p:sp>
      <p:sp>
        <p:nvSpPr>
          <p:cNvPr id="9" name="TextBox 8"/>
          <p:cNvSpPr txBox="1"/>
          <p:nvPr/>
        </p:nvSpPr>
        <p:spPr>
          <a:xfrm>
            <a:off x="1643042" y="1357298"/>
            <a:ext cx="2500330" cy="369332"/>
          </a:xfrm>
          <a:prstGeom prst="rect">
            <a:avLst/>
          </a:prstGeom>
          <a:noFill/>
        </p:spPr>
        <p:txBody>
          <a:bodyPr wrap="square" rtlCol="0">
            <a:spAutoFit/>
          </a:bodyPr>
          <a:lstStyle/>
          <a:p>
            <a:r>
              <a:rPr lang="en-US" dirty="0" smtClean="0">
                <a:latin typeface="Comic Sans MS" pitchFamily="66" charset="0"/>
              </a:rPr>
              <a:t>DT-Agent (</a:t>
            </a:r>
            <a:r>
              <a:rPr lang="en-US" i="1" dirty="0" smtClean="0">
                <a:latin typeface="Comic Sans MS" pitchFamily="66" charset="0"/>
              </a:rPr>
              <a:t>percept</a:t>
            </a:r>
            <a:r>
              <a:rPr lang="en-US" dirty="0" smtClean="0">
                <a:latin typeface="Comic Sans MS" pitchFamily="66" charset="0"/>
              </a:rPr>
              <a:t>) </a:t>
            </a:r>
            <a:endParaRPr lang="en-IN" dirty="0">
              <a:latin typeface="Comic Sans MS" pitchFamily="66" charset="0"/>
            </a:endParaRPr>
          </a:p>
        </p:txBody>
      </p:sp>
      <p:sp>
        <p:nvSpPr>
          <p:cNvPr id="10" name="TextBox 9"/>
          <p:cNvSpPr txBox="1"/>
          <p:nvPr/>
        </p:nvSpPr>
        <p:spPr>
          <a:xfrm>
            <a:off x="4000496" y="1357298"/>
            <a:ext cx="2428892" cy="369332"/>
          </a:xfrm>
          <a:prstGeom prst="rect">
            <a:avLst/>
          </a:prstGeom>
          <a:noFill/>
        </p:spPr>
        <p:txBody>
          <a:bodyPr wrap="square" rtlCol="0">
            <a:spAutoFit/>
          </a:bodyPr>
          <a:lstStyle/>
          <a:p>
            <a:r>
              <a:rPr lang="en-US" b="1" dirty="0">
                <a:latin typeface="Comic Sans MS" pitchFamily="66" charset="0"/>
              </a:rPr>
              <a:t>r</a:t>
            </a:r>
            <a:r>
              <a:rPr lang="en-US" b="1" dirty="0" smtClean="0">
                <a:latin typeface="Comic Sans MS" pitchFamily="66" charset="0"/>
              </a:rPr>
              <a:t>eturns</a:t>
            </a:r>
            <a:r>
              <a:rPr lang="en-US" dirty="0" smtClean="0">
                <a:latin typeface="Comic Sans MS" pitchFamily="66" charset="0"/>
              </a:rPr>
              <a:t> an </a:t>
            </a:r>
            <a:r>
              <a:rPr lang="en-US" i="1" dirty="0" smtClean="0">
                <a:latin typeface="Comic Sans MS" pitchFamily="66" charset="0"/>
              </a:rPr>
              <a:t>action</a:t>
            </a:r>
            <a:endParaRPr lang="en-IN" i="1" dirty="0">
              <a:latin typeface="Comic Sans MS" pitchFamily="66" charset="0"/>
            </a:endParaRPr>
          </a:p>
        </p:txBody>
      </p:sp>
      <p:sp>
        <p:nvSpPr>
          <p:cNvPr id="11" name="TextBox 10"/>
          <p:cNvSpPr txBox="1"/>
          <p:nvPr/>
        </p:nvSpPr>
        <p:spPr>
          <a:xfrm>
            <a:off x="571472" y="1928802"/>
            <a:ext cx="1214446" cy="369332"/>
          </a:xfrm>
          <a:prstGeom prst="rect">
            <a:avLst/>
          </a:prstGeom>
          <a:noFill/>
        </p:spPr>
        <p:txBody>
          <a:bodyPr wrap="square" rtlCol="0">
            <a:spAutoFit/>
          </a:bodyPr>
          <a:lstStyle/>
          <a:p>
            <a:r>
              <a:rPr lang="en-US" b="1" dirty="0">
                <a:latin typeface="Comic Sans MS" pitchFamily="66" charset="0"/>
              </a:rPr>
              <a:t>s</a:t>
            </a:r>
            <a:r>
              <a:rPr lang="en-US" b="1" dirty="0" smtClean="0">
                <a:latin typeface="Comic Sans MS" pitchFamily="66" charset="0"/>
              </a:rPr>
              <a:t>tatic :</a:t>
            </a:r>
            <a:endParaRPr lang="en-IN" b="1" dirty="0">
              <a:latin typeface="Comic Sans MS" pitchFamily="66" charset="0"/>
            </a:endParaRPr>
          </a:p>
        </p:txBody>
      </p:sp>
      <p:sp>
        <p:nvSpPr>
          <p:cNvPr id="12" name="TextBox 11"/>
          <p:cNvSpPr txBox="1"/>
          <p:nvPr/>
        </p:nvSpPr>
        <p:spPr>
          <a:xfrm>
            <a:off x="1500166" y="1928802"/>
            <a:ext cx="7643834" cy="646331"/>
          </a:xfrm>
          <a:prstGeom prst="rect">
            <a:avLst/>
          </a:prstGeom>
          <a:noFill/>
        </p:spPr>
        <p:txBody>
          <a:bodyPr wrap="square" rtlCol="0">
            <a:spAutoFit/>
          </a:bodyPr>
          <a:lstStyle/>
          <a:p>
            <a:r>
              <a:rPr lang="en-US" i="1" dirty="0" smtClean="0">
                <a:latin typeface="Comic Sans MS" pitchFamily="66" charset="0"/>
              </a:rPr>
              <a:t>belief _state </a:t>
            </a:r>
            <a:r>
              <a:rPr lang="en-US" dirty="0" smtClean="0">
                <a:latin typeface="Comic Sans MS" pitchFamily="66" charset="0"/>
              </a:rPr>
              <a:t>, probabilistic beliefs about the current state of the world </a:t>
            </a:r>
            <a:endParaRPr lang="en-IN" dirty="0">
              <a:latin typeface="Comic Sans MS" pitchFamily="66" charset="0"/>
            </a:endParaRPr>
          </a:p>
        </p:txBody>
      </p:sp>
      <p:sp>
        <p:nvSpPr>
          <p:cNvPr id="13" name="TextBox 12"/>
          <p:cNvSpPr txBox="1"/>
          <p:nvPr/>
        </p:nvSpPr>
        <p:spPr>
          <a:xfrm>
            <a:off x="1714480" y="2643182"/>
            <a:ext cx="5286412" cy="369332"/>
          </a:xfrm>
          <a:prstGeom prst="rect">
            <a:avLst/>
          </a:prstGeom>
          <a:noFill/>
        </p:spPr>
        <p:txBody>
          <a:bodyPr wrap="square" rtlCol="0">
            <a:spAutoFit/>
          </a:bodyPr>
          <a:lstStyle/>
          <a:p>
            <a:r>
              <a:rPr lang="en-US" i="1" dirty="0">
                <a:latin typeface="Comic Sans MS" pitchFamily="66" charset="0"/>
              </a:rPr>
              <a:t>a</a:t>
            </a:r>
            <a:r>
              <a:rPr lang="en-US" i="1" dirty="0" smtClean="0">
                <a:latin typeface="Comic Sans MS" pitchFamily="66" charset="0"/>
              </a:rPr>
              <a:t>ction</a:t>
            </a:r>
            <a:r>
              <a:rPr lang="en-US" dirty="0" smtClean="0">
                <a:latin typeface="Comic Sans MS" pitchFamily="66" charset="0"/>
              </a:rPr>
              <a:t>,  the agent’s action</a:t>
            </a:r>
            <a:endParaRPr lang="en-IN" dirty="0">
              <a:latin typeface="Comic Sans MS" pitchFamily="66" charset="0"/>
            </a:endParaRPr>
          </a:p>
        </p:txBody>
      </p:sp>
      <p:sp>
        <p:nvSpPr>
          <p:cNvPr id="14" name="TextBox 13"/>
          <p:cNvSpPr txBox="1"/>
          <p:nvPr/>
        </p:nvSpPr>
        <p:spPr>
          <a:xfrm>
            <a:off x="785786" y="3000372"/>
            <a:ext cx="7000924" cy="369332"/>
          </a:xfrm>
          <a:prstGeom prst="rect">
            <a:avLst/>
          </a:prstGeom>
          <a:noFill/>
        </p:spPr>
        <p:txBody>
          <a:bodyPr wrap="square" rtlCol="0">
            <a:spAutoFit/>
          </a:bodyPr>
          <a:lstStyle/>
          <a:p>
            <a:r>
              <a:rPr lang="en-US" dirty="0" smtClean="0">
                <a:latin typeface="Comic Sans MS" pitchFamily="66" charset="0"/>
              </a:rPr>
              <a:t>update </a:t>
            </a:r>
            <a:r>
              <a:rPr lang="en-US" i="1" dirty="0" smtClean="0">
                <a:latin typeface="Comic Sans MS" pitchFamily="66" charset="0"/>
              </a:rPr>
              <a:t>belief_state</a:t>
            </a:r>
            <a:r>
              <a:rPr lang="en-US" dirty="0" smtClean="0">
                <a:latin typeface="Comic Sans MS" pitchFamily="66" charset="0"/>
              </a:rPr>
              <a:t> based on </a:t>
            </a:r>
            <a:r>
              <a:rPr lang="en-US" i="1" dirty="0" smtClean="0">
                <a:latin typeface="Comic Sans MS" pitchFamily="66" charset="0"/>
              </a:rPr>
              <a:t>action</a:t>
            </a:r>
            <a:r>
              <a:rPr lang="en-US" dirty="0" smtClean="0">
                <a:latin typeface="Comic Sans MS" pitchFamily="66" charset="0"/>
              </a:rPr>
              <a:t> and </a:t>
            </a:r>
            <a:r>
              <a:rPr lang="en-US" i="1" dirty="0" smtClean="0">
                <a:latin typeface="Comic Sans MS" pitchFamily="66" charset="0"/>
              </a:rPr>
              <a:t>percept</a:t>
            </a:r>
            <a:endParaRPr lang="en-IN" i="1" dirty="0">
              <a:latin typeface="Comic Sans MS" pitchFamily="66" charset="0"/>
            </a:endParaRPr>
          </a:p>
        </p:txBody>
      </p:sp>
      <p:sp>
        <p:nvSpPr>
          <p:cNvPr id="15" name="TextBox 14"/>
          <p:cNvSpPr txBox="1"/>
          <p:nvPr/>
        </p:nvSpPr>
        <p:spPr>
          <a:xfrm>
            <a:off x="857224" y="3571876"/>
            <a:ext cx="6286544" cy="369332"/>
          </a:xfrm>
          <a:prstGeom prst="rect">
            <a:avLst/>
          </a:prstGeom>
          <a:noFill/>
        </p:spPr>
        <p:txBody>
          <a:bodyPr wrap="square" rtlCol="0">
            <a:spAutoFit/>
          </a:bodyPr>
          <a:lstStyle/>
          <a:p>
            <a:r>
              <a:rPr lang="en-US" dirty="0">
                <a:latin typeface="Comic Sans MS" pitchFamily="66" charset="0"/>
              </a:rPr>
              <a:t>c</a:t>
            </a:r>
            <a:r>
              <a:rPr lang="en-US" dirty="0" smtClean="0">
                <a:latin typeface="Comic Sans MS" pitchFamily="66" charset="0"/>
              </a:rPr>
              <a:t>alculate outcome probabilities for action, </a:t>
            </a:r>
            <a:endParaRPr lang="en-IN" dirty="0">
              <a:latin typeface="Comic Sans MS" pitchFamily="66" charset="0"/>
            </a:endParaRPr>
          </a:p>
        </p:txBody>
      </p:sp>
      <p:sp>
        <p:nvSpPr>
          <p:cNvPr id="16" name="TextBox 15"/>
          <p:cNvSpPr txBox="1"/>
          <p:nvPr/>
        </p:nvSpPr>
        <p:spPr>
          <a:xfrm>
            <a:off x="857224" y="4071942"/>
            <a:ext cx="7000924" cy="369332"/>
          </a:xfrm>
          <a:prstGeom prst="rect">
            <a:avLst/>
          </a:prstGeom>
          <a:noFill/>
        </p:spPr>
        <p:txBody>
          <a:bodyPr wrap="square" rtlCol="0">
            <a:spAutoFit/>
          </a:bodyPr>
          <a:lstStyle/>
          <a:p>
            <a:r>
              <a:rPr lang="en-US" dirty="0" smtClean="0">
                <a:latin typeface="Comic Sans MS" pitchFamily="66" charset="0"/>
              </a:rPr>
              <a:t>given action descriptions and current</a:t>
            </a:r>
            <a:r>
              <a:rPr lang="en-US" i="1" dirty="0" smtClean="0">
                <a:latin typeface="Comic Sans MS" pitchFamily="66" charset="0"/>
              </a:rPr>
              <a:t> belief_state </a:t>
            </a:r>
            <a:endParaRPr lang="en-IN" i="1" dirty="0">
              <a:latin typeface="Comic Sans MS" pitchFamily="66" charset="0"/>
            </a:endParaRPr>
          </a:p>
        </p:txBody>
      </p:sp>
      <p:sp>
        <p:nvSpPr>
          <p:cNvPr id="17" name="TextBox 16"/>
          <p:cNvSpPr txBox="1"/>
          <p:nvPr/>
        </p:nvSpPr>
        <p:spPr>
          <a:xfrm>
            <a:off x="857224" y="4572008"/>
            <a:ext cx="6929486" cy="369332"/>
          </a:xfrm>
          <a:prstGeom prst="rect">
            <a:avLst/>
          </a:prstGeom>
          <a:noFill/>
        </p:spPr>
        <p:txBody>
          <a:bodyPr wrap="square" rtlCol="0">
            <a:spAutoFit/>
          </a:bodyPr>
          <a:lstStyle/>
          <a:p>
            <a:r>
              <a:rPr lang="en-US" dirty="0" smtClean="0">
                <a:latin typeface="Comic Sans MS" pitchFamily="66" charset="0"/>
              </a:rPr>
              <a:t>Select </a:t>
            </a:r>
            <a:r>
              <a:rPr lang="en-US" i="1" dirty="0" smtClean="0">
                <a:latin typeface="Comic Sans MS" pitchFamily="66" charset="0"/>
              </a:rPr>
              <a:t>action</a:t>
            </a:r>
            <a:r>
              <a:rPr lang="en-US" dirty="0" smtClean="0">
                <a:latin typeface="Comic Sans MS" pitchFamily="66" charset="0"/>
              </a:rPr>
              <a:t> with highest expected utility</a:t>
            </a:r>
            <a:endParaRPr lang="en-IN" dirty="0">
              <a:latin typeface="Comic Sans MS" pitchFamily="66" charset="0"/>
            </a:endParaRPr>
          </a:p>
        </p:txBody>
      </p:sp>
      <p:sp>
        <p:nvSpPr>
          <p:cNvPr id="18" name="TextBox 17"/>
          <p:cNvSpPr txBox="1"/>
          <p:nvPr/>
        </p:nvSpPr>
        <p:spPr>
          <a:xfrm>
            <a:off x="857224" y="5143512"/>
            <a:ext cx="7286676" cy="369332"/>
          </a:xfrm>
          <a:prstGeom prst="rect">
            <a:avLst/>
          </a:prstGeom>
          <a:noFill/>
        </p:spPr>
        <p:txBody>
          <a:bodyPr wrap="square" rtlCol="0">
            <a:spAutoFit/>
          </a:bodyPr>
          <a:lstStyle/>
          <a:p>
            <a:r>
              <a:rPr lang="en-US" dirty="0" smtClean="0">
                <a:latin typeface="Comic Sans MS" pitchFamily="66" charset="0"/>
              </a:rPr>
              <a:t>given probabilities of outcomes and utility information </a:t>
            </a:r>
            <a:endParaRPr lang="en-IN" dirty="0">
              <a:latin typeface="Comic Sans MS" pitchFamily="66" charset="0"/>
            </a:endParaRPr>
          </a:p>
        </p:txBody>
      </p:sp>
      <p:sp>
        <p:nvSpPr>
          <p:cNvPr id="19" name="TextBox 18"/>
          <p:cNvSpPr txBox="1"/>
          <p:nvPr/>
        </p:nvSpPr>
        <p:spPr>
          <a:xfrm>
            <a:off x="928662" y="5715016"/>
            <a:ext cx="2500330" cy="369332"/>
          </a:xfrm>
          <a:prstGeom prst="rect">
            <a:avLst/>
          </a:prstGeom>
          <a:noFill/>
        </p:spPr>
        <p:txBody>
          <a:bodyPr wrap="square" rtlCol="0">
            <a:spAutoFit/>
          </a:bodyPr>
          <a:lstStyle/>
          <a:p>
            <a:r>
              <a:rPr lang="en-US" b="1" dirty="0">
                <a:latin typeface="Comic Sans MS" pitchFamily="66" charset="0"/>
              </a:rPr>
              <a:t>r</a:t>
            </a:r>
            <a:r>
              <a:rPr lang="en-US" b="1" dirty="0" smtClean="0">
                <a:latin typeface="Comic Sans MS" pitchFamily="66" charset="0"/>
              </a:rPr>
              <a:t>eturn</a:t>
            </a:r>
            <a:r>
              <a:rPr lang="en-US" dirty="0" smtClean="0">
                <a:latin typeface="Comic Sans MS" pitchFamily="66" charset="0"/>
              </a:rPr>
              <a:t> </a:t>
            </a:r>
            <a:r>
              <a:rPr lang="en-US" i="1" dirty="0" smtClean="0">
                <a:latin typeface="Comic Sans MS" pitchFamily="66" charset="0"/>
              </a:rPr>
              <a:t>action</a:t>
            </a:r>
            <a:r>
              <a:rPr lang="en-US" dirty="0" smtClean="0">
                <a:latin typeface="Comic Sans MS" pitchFamily="66" charset="0"/>
              </a:rPr>
              <a:t> </a:t>
            </a:r>
            <a:endParaRPr lang="en-IN"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fill="hold"/>
                                        <p:tgtEl>
                                          <p:spTgt spid="10"/>
                                        </p:tgtEl>
                                        <p:attrNameLst>
                                          <p:attrName>ppt_x</p:attrName>
                                        </p:attrNameLst>
                                      </p:cBhvr>
                                      <p:tavLst>
                                        <p:tav tm="0">
                                          <p:val>
                                            <p:strVal val="0-#ppt_w/2"/>
                                          </p:val>
                                        </p:tav>
                                        <p:tav tm="100000">
                                          <p:val>
                                            <p:strVal val="#ppt_x"/>
                                          </p:val>
                                        </p:tav>
                                      </p:tavLst>
                                    </p:anim>
                                    <p:anim calcmode="lin" valueType="num">
                                      <p:cBhvr additive="base">
                                        <p:cTn id="26"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0-#ppt_w/2"/>
                                          </p:val>
                                        </p:tav>
                                        <p:tav tm="100000">
                                          <p:val>
                                            <p:strVal val="#ppt_x"/>
                                          </p:val>
                                        </p:tav>
                                      </p:tavLst>
                                    </p:anim>
                                    <p:anim calcmode="lin" valueType="num">
                                      <p:cBhvr additive="base">
                                        <p:cTn id="3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000" fill="hold"/>
                                        <p:tgtEl>
                                          <p:spTgt spid="12"/>
                                        </p:tgtEl>
                                        <p:attrNameLst>
                                          <p:attrName>ppt_x</p:attrName>
                                        </p:attrNameLst>
                                      </p:cBhvr>
                                      <p:tavLst>
                                        <p:tav tm="0">
                                          <p:val>
                                            <p:strVal val="0-#ppt_w/2"/>
                                          </p:val>
                                        </p:tav>
                                        <p:tav tm="100000">
                                          <p:val>
                                            <p:strVal val="#ppt_x"/>
                                          </p:val>
                                        </p:tav>
                                      </p:tavLst>
                                    </p:anim>
                                    <p:anim calcmode="lin" valueType="num">
                                      <p:cBhvr additive="base">
                                        <p:cTn id="3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1000" fill="hold"/>
                                        <p:tgtEl>
                                          <p:spTgt spid="13"/>
                                        </p:tgtEl>
                                        <p:attrNameLst>
                                          <p:attrName>ppt_x</p:attrName>
                                        </p:attrNameLst>
                                      </p:cBhvr>
                                      <p:tavLst>
                                        <p:tav tm="0">
                                          <p:val>
                                            <p:strVal val="0-#ppt_w/2"/>
                                          </p:val>
                                        </p:tav>
                                        <p:tav tm="100000">
                                          <p:val>
                                            <p:strVal val="#ppt_x"/>
                                          </p:val>
                                        </p:tav>
                                      </p:tavLst>
                                    </p:anim>
                                    <p:anim calcmode="lin" valueType="num">
                                      <p:cBhvr additive="base">
                                        <p:cTn id="44"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1000" fill="hold"/>
                                        <p:tgtEl>
                                          <p:spTgt spid="14"/>
                                        </p:tgtEl>
                                        <p:attrNameLst>
                                          <p:attrName>ppt_x</p:attrName>
                                        </p:attrNameLst>
                                      </p:cBhvr>
                                      <p:tavLst>
                                        <p:tav tm="0">
                                          <p:val>
                                            <p:strVal val="0-#ppt_w/2"/>
                                          </p:val>
                                        </p:tav>
                                        <p:tav tm="100000">
                                          <p:val>
                                            <p:strVal val="#ppt_x"/>
                                          </p:val>
                                        </p:tav>
                                      </p:tavLst>
                                    </p:anim>
                                    <p:anim calcmode="lin" valueType="num">
                                      <p:cBhvr additive="base">
                                        <p:cTn id="50"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000" fill="hold"/>
                                        <p:tgtEl>
                                          <p:spTgt spid="15"/>
                                        </p:tgtEl>
                                        <p:attrNameLst>
                                          <p:attrName>ppt_x</p:attrName>
                                        </p:attrNameLst>
                                      </p:cBhvr>
                                      <p:tavLst>
                                        <p:tav tm="0">
                                          <p:val>
                                            <p:strVal val="0-#ppt_w/2"/>
                                          </p:val>
                                        </p:tav>
                                        <p:tav tm="100000">
                                          <p:val>
                                            <p:strVal val="#ppt_x"/>
                                          </p:val>
                                        </p:tav>
                                      </p:tavLst>
                                    </p:anim>
                                    <p:anim calcmode="lin" valueType="num">
                                      <p:cBhvr additive="base">
                                        <p:cTn id="56"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1000" fill="hold"/>
                                        <p:tgtEl>
                                          <p:spTgt spid="16"/>
                                        </p:tgtEl>
                                        <p:attrNameLst>
                                          <p:attrName>ppt_x</p:attrName>
                                        </p:attrNameLst>
                                      </p:cBhvr>
                                      <p:tavLst>
                                        <p:tav tm="0">
                                          <p:val>
                                            <p:strVal val="0-#ppt_w/2"/>
                                          </p:val>
                                        </p:tav>
                                        <p:tav tm="100000">
                                          <p:val>
                                            <p:strVal val="#ppt_x"/>
                                          </p:val>
                                        </p:tav>
                                      </p:tavLst>
                                    </p:anim>
                                    <p:anim calcmode="lin" valueType="num">
                                      <p:cBhvr additive="base">
                                        <p:cTn id="62" dur="1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1000" fill="hold"/>
                                        <p:tgtEl>
                                          <p:spTgt spid="17"/>
                                        </p:tgtEl>
                                        <p:attrNameLst>
                                          <p:attrName>ppt_x</p:attrName>
                                        </p:attrNameLst>
                                      </p:cBhvr>
                                      <p:tavLst>
                                        <p:tav tm="0">
                                          <p:val>
                                            <p:strVal val="0-#ppt_w/2"/>
                                          </p:val>
                                        </p:tav>
                                        <p:tav tm="100000">
                                          <p:val>
                                            <p:strVal val="#ppt_x"/>
                                          </p:val>
                                        </p:tav>
                                      </p:tavLst>
                                    </p:anim>
                                    <p:anim calcmode="lin" valueType="num">
                                      <p:cBhvr additive="base">
                                        <p:cTn id="6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1000" fill="hold"/>
                                        <p:tgtEl>
                                          <p:spTgt spid="18"/>
                                        </p:tgtEl>
                                        <p:attrNameLst>
                                          <p:attrName>ppt_x</p:attrName>
                                        </p:attrNameLst>
                                      </p:cBhvr>
                                      <p:tavLst>
                                        <p:tav tm="0">
                                          <p:val>
                                            <p:strVal val="0-#ppt_w/2"/>
                                          </p:val>
                                        </p:tav>
                                        <p:tav tm="100000">
                                          <p:val>
                                            <p:strVal val="#ppt_x"/>
                                          </p:val>
                                        </p:tav>
                                      </p:tavLst>
                                    </p:anim>
                                    <p:anim calcmode="lin" valueType="num">
                                      <p:cBhvr additive="base">
                                        <p:cTn id="74"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1000" fill="hold"/>
                                        <p:tgtEl>
                                          <p:spTgt spid="19"/>
                                        </p:tgtEl>
                                        <p:attrNameLst>
                                          <p:attrName>ppt_x</p:attrName>
                                        </p:attrNameLst>
                                      </p:cBhvr>
                                      <p:tavLst>
                                        <p:tav tm="0">
                                          <p:val>
                                            <p:strVal val="0-#ppt_w/2"/>
                                          </p:val>
                                        </p:tav>
                                        <p:tav tm="100000">
                                          <p:val>
                                            <p:strVal val="#ppt_x"/>
                                          </p:val>
                                        </p:tav>
                                      </p:tavLst>
                                    </p:anim>
                                    <p:anim calcmode="lin" valueType="num">
                                      <p:cBhvr additive="base">
                                        <p:cTn id="80"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sz="2700" b="1" dirty="0" smtClean="0">
                <a:latin typeface="Comic Sans MS" pitchFamily="66" charset="0"/>
              </a:rPr>
              <a:t>Handling </a:t>
            </a:r>
            <a:r>
              <a:rPr lang="en-IN" sz="2700" b="1" dirty="0">
                <a:latin typeface="Comic Sans MS" pitchFamily="66" charset="0"/>
              </a:rPr>
              <a:t>uncertain knowledge</a:t>
            </a:r>
            <a:r>
              <a:rPr lang="en-IN" sz="2200" dirty="0">
                <a:latin typeface="Comic Sans MS" pitchFamily="66" charset="0"/>
              </a:rPr>
              <a:t/>
            </a:r>
            <a:br>
              <a:rPr lang="en-IN" sz="2200" dirty="0">
                <a:latin typeface="Comic Sans MS" pitchFamily="66" charset="0"/>
              </a:rPr>
            </a:br>
            <a:endParaRPr lang="en-IN" sz="2200" dirty="0">
              <a:latin typeface="Comic Sans MS" pitchFamily="66" charset="0"/>
            </a:endParaRPr>
          </a:p>
        </p:txBody>
      </p:sp>
      <p:sp>
        <p:nvSpPr>
          <p:cNvPr id="3" name="Content Placeholder 2"/>
          <p:cNvSpPr>
            <a:spLocks noGrp="1"/>
          </p:cNvSpPr>
          <p:nvPr>
            <p:ph idx="1"/>
          </p:nvPr>
        </p:nvSpPr>
        <p:spPr/>
        <p:txBody>
          <a:bodyPr/>
          <a:lstStyle/>
          <a:p>
            <a:r>
              <a:rPr lang="en-IN" sz="2000" dirty="0">
                <a:latin typeface="Comic Sans MS" pitchFamily="66" charset="0"/>
              </a:rPr>
              <a:t>T</a:t>
            </a:r>
            <a:r>
              <a:rPr lang="en-IN" sz="2000" dirty="0" smtClean="0">
                <a:latin typeface="Comic Sans MS" pitchFamily="66" charset="0"/>
              </a:rPr>
              <a:t>he </a:t>
            </a:r>
            <a:r>
              <a:rPr lang="en-IN" sz="2000" dirty="0">
                <a:latin typeface="Comic Sans MS" pitchFamily="66" charset="0"/>
              </a:rPr>
              <a:t>nature of uncertain </a:t>
            </a:r>
            <a:r>
              <a:rPr lang="en-IN" sz="2000" dirty="0" smtClean="0">
                <a:latin typeface="Comic Sans MS" pitchFamily="66" charset="0"/>
              </a:rPr>
              <a:t>knowledge.</a:t>
            </a:r>
          </a:p>
          <a:p>
            <a:r>
              <a:rPr lang="en-IN" sz="2000" dirty="0">
                <a:latin typeface="Comic Sans MS" pitchFamily="66" charset="0"/>
              </a:rPr>
              <a:t>Diagnosis-whether for medicine, automobile repair, or whatever-is a task that almost always involves uncertainty.</a:t>
            </a:r>
          </a:p>
          <a:p>
            <a:r>
              <a:rPr lang="en-IN" sz="2000" dirty="0">
                <a:latin typeface="Comic Sans MS" pitchFamily="66" charset="0"/>
              </a:rPr>
              <a:t> Let us try to write rules for dental diagnosis using first-order logic, so that we can see how the logical approach breaks down</a:t>
            </a:r>
            <a:r>
              <a:rPr lang="en-IN" sz="2000" dirty="0" smtClean="0">
                <a:latin typeface="Comic Sans MS" pitchFamily="66" charset="0"/>
              </a:rPr>
              <a:t>.</a:t>
            </a:r>
          </a:p>
          <a:p>
            <a:r>
              <a:rPr lang="en-IN" sz="2000" dirty="0">
                <a:latin typeface="Comic Sans MS" pitchFamily="66" charset="0"/>
              </a:rPr>
              <a:t> Consider the following rule:</a:t>
            </a:r>
          </a:p>
          <a:p>
            <a:endParaRPr lang="en-IN" sz="2000" dirty="0">
              <a:latin typeface="Comic Sans MS" pitchFamily="66" charset="0"/>
            </a:endParaRPr>
          </a:p>
          <a:p>
            <a:r>
              <a:rPr lang="en-IN" sz="2000" dirty="0">
                <a:latin typeface="Comic Sans MS" pitchFamily="66" charset="0"/>
              </a:rPr>
              <a:t>The problem is that this rule is wrong</a:t>
            </a:r>
            <a:r>
              <a:rPr lang="en-IN" sz="2000" dirty="0" smtClean="0">
                <a:latin typeface="Comic Sans MS" pitchFamily="66" charset="0"/>
              </a:rPr>
              <a:t>.</a:t>
            </a:r>
          </a:p>
          <a:p>
            <a:r>
              <a:rPr lang="en-IN" sz="2000" dirty="0" smtClean="0">
                <a:latin typeface="Comic Sans MS" pitchFamily="66" charset="0"/>
              </a:rPr>
              <a:t> </a:t>
            </a:r>
            <a:r>
              <a:rPr lang="en-IN" sz="2000" dirty="0">
                <a:latin typeface="Comic Sans MS" pitchFamily="66" charset="0"/>
              </a:rPr>
              <a:t>Not all patients with toothaches have cavities; some of them have gum disease, an abscess, or one of several other problems:</a:t>
            </a:r>
          </a:p>
          <a:p>
            <a:endParaRPr lang="en-IN" sz="2000" dirty="0" smtClean="0">
              <a:latin typeface="Comic Sans MS" pitchFamily="66" charset="0"/>
            </a:endParaRPr>
          </a:p>
          <a:p>
            <a:endParaRPr lang="en-IN" dirty="0"/>
          </a:p>
        </p:txBody>
      </p:sp>
      <p:pic>
        <p:nvPicPr>
          <p:cNvPr id="4" name="Picture 3"/>
          <p:cNvPicPr/>
          <p:nvPr/>
        </p:nvPicPr>
        <p:blipFill>
          <a:blip r:embed="rId2"/>
          <a:srcRect/>
          <a:stretch>
            <a:fillRect/>
          </a:stretch>
        </p:blipFill>
        <p:spPr bwMode="auto">
          <a:xfrm>
            <a:off x="1285852" y="3643314"/>
            <a:ext cx="6286544" cy="428628"/>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142976" y="5143512"/>
            <a:ext cx="6786610" cy="50006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1000" fill="hold"/>
                                        <p:tgtEl>
                                          <p:spTgt spid="4"/>
                                        </p:tgtEl>
                                        <p:attrNameLst>
                                          <p:attrName>ppt_x</p:attrName>
                                        </p:attrNameLst>
                                      </p:cBhvr>
                                      <p:tavLst>
                                        <p:tav tm="0">
                                          <p:val>
                                            <p:strVal val="0-#ppt_w/2"/>
                                          </p:val>
                                        </p:tav>
                                        <p:tav tm="100000">
                                          <p:val>
                                            <p:strVal val="#ppt_x"/>
                                          </p:val>
                                        </p:tav>
                                      </p:tavLst>
                                    </p:anim>
                                    <p:anim calcmode="lin" valueType="num">
                                      <p:cBhvr additive="base">
                                        <p:cTn id="3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1000" fill="hold"/>
                                        <p:tgtEl>
                                          <p:spTgt spid="5"/>
                                        </p:tgtEl>
                                        <p:attrNameLst>
                                          <p:attrName>ppt_x</p:attrName>
                                        </p:attrNameLst>
                                      </p:cBhvr>
                                      <p:tavLst>
                                        <p:tav tm="0">
                                          <p:val>
                                            <p:strVal val="0-#ppt_w/2"/>
                                          </p:val>
                                        </p:tav>
                                        <p:tav tm="100000">
                                          <p:val>
                                            <p:strVal val="#ppt_x"/>
                                          </p:val>
                                        </p:tav>
                                      </p:tavLst>
                                    </p:anim>
                                    <p:anim calcmode="lin" valueType="num">
                                      <p:cBhvr additive="base">
                                        <p:cTn id="56"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IN" sz="2000" dirty="0">
                <a:latin typeface="Comic Sans MS" pitchFamily="66" charset="0"/>
              </a:rPr>
              <a:t>Unfortunately, in order to make the rule true, we have to add an almost unlimited list of possible causes. We could try turning the rule into a causal rule</a:t>
            </a:r>
            <a:r>
              <a:rPr lang="en-IN" sz="2000" dirty="0" smtClean="0">
                <a:latin typeface="Comic Sans MS" pitchFamily="66" charset="0"/>
              </a:rPr>
              <a:t>:</a:t>
            </a:r>
          </a:p>
          <a:p>
            <a:endParaRPr lang="en-IN" sz="2000" dirty="0">
              <a:latin typeface="Comic Sans MS" pitchFamily="66" charset="0"/>
            </a:endParaRPr>
          </a:p>
          <a:p>
            <a:r>
              <a:rPr lang="en-IN" sz="2000" dirty="0">
                <a:latin typeface="Comic Sans MS" pitchFamily="66" charset="0"/>
              </a:rPr>
              <a:t>Trying to use first-order logic to cope with a domain like medical diagnosis thus fails for </a:t>
            </a:r>
            <a:r>
              <a:rPr lang="en-IN" sz="2000" b="1" dirty="0">
                <a:latin typeface="Comic Sans MS" pitchFamily="66" charset="0"/>
              </a:rPr>
              <a:t>three</a:t>
            </a:r>
            <a:r>
              <a:rPr lang="en-IN" sz="2000" dirty="0">
                <a:latin typeface="Comic Sans MS" pitchFamily="66" charset="0"/>
              </a:rPr>
              <a:t> main </a:t>
            </a:r>
            <a:r>
              <a:rPr lang="en-IN" sz="2000" dirty="0" smtClean="0">
                <a:latin typeface="Comic Sans MS" pitchFamily="66" charset="0"/>
              </a:rPr>
              <a:t>reasons:</a:t>
            </a:r>
          </a:p>
          <a:p>
            <a:pPr lvl="0"/>
            <a:r>
              <a:rPr lang="en-IN" sz="2000" b="1" dirty="0">
                <a:latin typeface="Comic Sans MS" pitchFamily="66" charset="0"/>
              </a:rPr>
              <a:t>Laziness: </a:t>
            </a:r>
            <a:r>
              <a:rPr lang="en-IN" sz="2000" dirty="0">
                <a:latin typeface="Comic Sans MS" pitchFamily="66" charset="0"/>
              </a:rPr>
              <a:t>It is too much work to list the complete set of antecedents or consequents needed to ensure an exception less rule and too hard to use such rules.</a:t>
            </a:r>
          </a:p>
          <a:p>
            <a:pPr lvl="0"/>
            <a:r>
              <a:rPr lang="en-IN" sz="2000" b="1" dirty="0">
                <a:latin typeface="Comic Sans MS" pitchFamily="66" charset="0"/>
              </a:rPr>
              <a:t>Theoretical ignorance:</a:t>
            </a:r>
            <a:r>
              <a:rPr lang="en-IN" sz="2000" dirty="0">
                <a:latin typeface="Comic Sans MS" pitchFamily="66" charset="0"/>
              </a:rPr>
              <a:t> Medical science has no complete theory for the domain.</a:t>
            </a:r>
          </a:p>
          <a:p>
            <a:pPr lvl="0"/>
            <a:r>
              <a:rPr lang="en-IN" sz="2000" b="1" dirty="0">
                <a:latin typeface="Comic Sans MS" pitchFamily="66" charset="0"/>
              </a:rPr>
              <a:t>Practical ignorance:</a:t>
            </a:r>
            <a:r>
              <a:rPr lang="en-IN" sz="2000" dirty="0">
                <a:latin typeface="Comic Sans MS" pitchFamily="66" charset="0"/>
              </a:rPr>
              <a:t> Even if we know all the rules, we might be uncertain about a particular patient because not all the necessary tests have been or can be run.</a:t>
            </a:r>
          </a:p>
          <a:p>
            <a:endParaRPr lang="en-IN" sz="2000" dirty="0">
              <a:latin typeface="Comic Sans MS" pitchFamily="66" charset="0"/>
            </a:endParaRPr>
          </a:p>
        </p:txBody>
      </p:sp>
      <p:pic>
        <p:nvPicPr>
          <p:cNvPr id="4" name="Picture 3"/>
          <p:cNvPicPr/>
          <p:nvPr/>
        </p:nvPicPr>
        <p:blipFill>
          <a:blip r:embed="rId2"/>
          <a:srcRect/>
          <a:stretch>
            <a:fillRect/>
          </a:stretch>
        </p:blipFill>
        <p:spPr bwMode="auto">
          <a:xfrm>
            <a:off x="2357422" y="1214422"/>
            <a:ext cx="4643470" cy="4286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fill="hold"/>
                                        <p:tgtEl>
                                          <p:spTgt spid="4"/>
                                        </p:tgtEl>
                                        <p:attrNameLst>
                                          <p:attrName>ppt_x</p:attrName>
                                        </p:attrNameLst>
                                      </p:cBhvr>
                                      <p:tavLst>
                                        <p:tav tm="0">
                                          <p:val>
                                            <p:strVal val="0-#ppt_w/2"/>
                                          </p:val>
                                        </p:tav>
                                        <p:tav tm="100000">
                                          <p:val>
                                            <p:strVal val="#ppt_x"/>
                                          </p:val>
                                        </p:tav>
                                      </p:tavLst>
                                    </p:anim>
                                    <p:anim calcmode="lin" valueType="num">
                                      <p:cBhvr additive="base">
                                        <p:cTn id="14"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lvl="0"/>
            <a:r>
              <a:rPr lang="en-IN" sz="2000" dirty="0">
                <a:latin typeface="Comic Sans MS" pitchFamily="66" charset="0"/>
              </a:rPr>
              <a:t>The agent's knowledge can at best provide only a </a:t>
            </a:r>
            <a:r>
              <a:rPr lang="en-IN" sz="2000" b="1" dirty="0">
                <a:latin typeface="Comic Sans MS" pitchFamily="66" charset="0"/>
              </a:rPr>
              <a:t>degree of belief </a:t>
            </a:r>
            <a:r>
              <a:rPr lang="en-IN" sz="2000" dirty="0">
                <a:latin typeface="Comic Sans MS" pitchFamily="66" charset="0"/>
              </a:rPr>
              <a:t>in the relevant sentences. </a:t>
            </a:r>
            <a:endParaRPr lang="en-IN" sz="2000" dirty="0" smtClean="0">
              <a:latin typeface="Comic Sans MS" pitchFamily="66" charset="0"/>
            </a:endParaRPr>
          </a:p>
          <a:p>
            <a:pPr lvl="0"/>
            <a:r>
              <a:rPr lang="en-IN" sz="2000" dirty="0" smtClean="0">
                <a:latin typeface="Comic Sans MS" pitchFamily="66" charset="0"/>
              </a:rPr>
              <a:t>Our </a:t>
            </a:r>
            <a:r>
              <a:rPr lang="en-IN" sz="2000" dirty="0">
                <a:latin typeface="Comic Sans MS" pitchFamily="66" charset="0"/>
              </a:rPr>
              <a:t>main tool for dealing with degrees of belief will be </a:t>
            </a:r>
            <a:r>
              <a:rPr lang="en-IN" sz="2000" b="1" dirty="0">
                <a:latin typeface="Comic Sans MS" pitchFamily="66" charset="0"/>
              </a:rPr>
              <a:t>probability theory, </a:t>
            </a:r>
            <a:r>
              <a:rPr lang="en-IN" sz="2000" dirty="0">
                <a:latin typeface="Comic Sans MS" pitchFamily="66" charset="0"/>
              </a:rPr>
              <a:t>which assigns to each sentence a numerical degree of belief between 0 and 1</a:t>
            </a:r>
            <a:r>
              <a:rPr lang="en-IN" sz="2000" dirty="0" smtClean="0">
                <a:latin typeface="Comic Sans MS" pitchFamily="66" charset="0"/>
              </a:rPr>
              <a:t>.</a:t>
            </a:r>
          </a:p>
          <a:p>
            <a:r>
              <a:rPr lang="en-US" sz="2000" dirty="0" smtClean="0">
                <a:latin typeface="Comic Sans MS" pitchFamily="66" charset="0"/>
              </a:rPr>
              <a:t>1. </a:t>
            </a:r>
            <a:r>
              <a:rPr lang="en-IN" sz="2000" i="1" dirty="0">
                <a:latin typeface="Comic Sans MS" pitchFamily="66" charset="0"/>
              </a:rPr>
              <a:t>Probability provides a way of </a:t>
            </a:r>
            <a:r>
              <a:rPr lang="en-IN" sz="2000" b="1" i="1" dirty="0">
                <a:latin typeface="Comic Sans MS" pitchFamily="66" charset="0"/>
              </a:rPr>
              <a:t>summarizing </a:t>
            </a:r>
            <a:r>
              <a:rPr lang="en-IN" sz="2000" i="1" dirty="0">
                <a:latin typeface="Comic Sans MS" pitchFamily="66" charset="0"/>
              </a:rPr>
              <a:t>the uncertainty that comes from our laziness and ignorance</a:t>
            </a:r>
            <a:r>
              <a:rPr lang="en-IN" sz="2000" i="1" dirty="0" smtClean="0">
                <a:latin typeface="Comic Sans MS" pitchFamily="66" charset="0"/>
              </a:rPr>
              <a:t>.</a:t>
            </a:r>
          </a:p>
          <a:p>
            <a:pPr lvl="0"/>
            <a:r>
              <a:rPr lang="en-US" sz="2000" i="1" dirty="0" smtClean="0">
                <a:latin typeface="Comic Sans MS" pitchFamily="66" charset="0"/>
              </a:rPr>
              <a:t>2. </a:t>
            </a:r>
            <a:r>
              <a:rPr lang="en-IN" sz="2000" b="1" dirty="0">
                <a:latin typeface="Comic Sans MS" pitchFamily="66" charset="0"/>
              </a:rPr>
              <a:t>an 80% </a:t>
            </a:r>
            <a:r>
              <a:rPr lang="en-IN" sz="2000" dirty="0">
                <a:latin typeface="Comic Sans MS" pitchFamily="66" charset="0"/>
              </a:rPr>
              <a:t>chance-that is, a probability of 0.8-that the patient has a cavity if he or she has a toothache. </a:t>
            </a:r>
            <a:endParaRPr lang="en-IN" sz="2000" dirty="0" smtClean="0">
              <a:latin typeface="Comic Sans MS" pitchFamily="66" charset="0"/>
            </a:endParaRPr>
          </a:p>
          <a:p>
            <a:r>
              <a:rPr lang="en-US" sz="2000" dirty="0" smtClean="0">
                <a:latin typeface="Comic Sans MS" pitchFamily="66" charset="0"/>
              </a:rPr>
              <a:t>3. </a:t>
            </a:r>
            <a:r>
              <a:rPr lang="en-IN" sz="2000" dirty="0">
                <a:latin typeface="Comic Sans MS" pitchFamily="66" charset="0"/>
              </a:rPr>
              <a:t>The </a:t>
            </a:r>
            <a:r>
              <a:rPr lang="en-IN" sz="2000" b="1" dirty="0">
                <a:latin typeface="Comic Sans MS" pitchFamily="66" charset="0"/>
              </a:rPr>
              <a:t>missing 20% </a:t>
            </a:r>
            <a:r>
              <a:rPr lang="en-IN" sz="2000" dirty="0">
                <a:latin typeface="Comic Sans MS" pitchFamily="66" charset="0"/>
              </a:rPr>
              <a:t>summarizes all the other possible causes of toothache that we are too lazy or ignorant to confirm or deny</a:t>
            </a:r>
            <a:r>
              <a:rPr lang="en-IN" sz="2000" dirty="0" smtClean="0">
                <a:latin typeface="Comic Sans MS" pitchFamily="66" charset="0"/>
              </a:rPr>
              <a:t>.</a:t>
            </a:r>
          </a:p>
          <a:p>
            <a:pPr lvl="0"/>
            <a:r>
              <a:rPr lang="en-IN" sz="2000" dirty="0">
                <a:latin typeface="Comic Sans MS" pitchFamily="66" charset="0"/>
              </a:rPr>
              <a:t>Assigning a probability of </a:t>
            </a:r>
            <a:r>
              <a:rPr lang="en-IN" sz="2000" b="1" dirty="0">
                <a:latin typeface="Comic Sans MS" pitchFamily="66" charset="0"/>
              </a:rPr>
              <a:t>0</a:t>
            </a:r>
            <a:r>
              <a:rPr lang="en-IN" sz="2000" dirty="0">
                <a:latin typeface="Comic Sans MS" pitchFamily="66" charset="0"/>
              </a:rPr>
              <a:t> to a given sentence corresponds to an unequivocal belief that </a:t>
            </a:r>
            <a:r>
              <a:rPr lang="en-IN" sz="2000" b="1" dirty="0">
                <a:latin typeface="Comic Sans MS" pitchFamily="66" charset="0"/>
              </a:rPr>
              <a:t>the sentence is false</a:t>
            </a:r>
            <a:r>
              <a:rPr lang="en-IN" sz="2000" dirty="0">
                <a:latin typeface="Comic Sans MS" pitchFamily="66" charset="0"/>
              </a:rPr>
              <a:t>, while assigning a probability of </a:t>
            </a:r>
            <a:r>
              <a:rPr lang="en-IN" sz="2000" b="1" dirty="0">
                <a:latin typeface="Comic Sans MS" pitchFamily="66" charset="0"/>
              </a:rPr>
              <a:t>1 </a:t>
            </a:r>
            <a:r>
              <a:rPr lang="en-IN" sz="2000" dirty="0">
                <a:latin typeface="Comic Sans MS" pitchFamily="66" charset="0"/>
              </a:rPr>
              <a:t>corresponds to an unequivocal belief that </a:t>
            </a:r>
            <a:r>
              <a:rPr lang="en-IN" sz="2000" b="1" dirty="0">
                <a:latin typeface="Comic Sans MS" pitchFamily="66" charset="0"/>
              </a:rPr>
              <a:t>the sentence is true.</a:t>
            </a:r>
          </a:p>
          <a:p>
            <a:endParaRPr lang="en-IN" sz="2000" dirty="0">
              <a:latin typeface="Comic Sans MS" pitchFamily="66" charset="0"/>
            </a:endParaRPr>
          </a:p>
          <a:p>
            <a:pPr lvl="0"/>
            <a:endParaRPr lang="en-IN" sz="2000" dirty="0">
              <a:latin typeface="Comic Sans MS" pitchFamily="66" charset="0"/>
            </a:endParaRPr>
          </a:p>
          <a:p>
            <a:endParaRPr lang="en-IN" sz="2000" dirty="0">
              <a:latin typeface="Comic Sans MS" pitchFamily="66" charset="0"/>
            </a:endParaRPr>
          </a:p>
          <a:p>
            <a:pPr lvl="0"/>
            <a:endParaRPr lang="en-IN" sz="2000" dirty="0">
              <a:latin typeface="Comic Sans MS" pitchFamily="66"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IN" sz="2000" dirty="0">
                <a:latin typeface="Comic Sans MS" pitchFamily="66" charset="0"/>
              </a:rPr>
              <a:t>A probability of 0.8 does not mean "80% true" but rather an 80% </a:t>
            </a:r>
            <a:r>
              <a:rPr lang="en-IN" sz="2000" dirty="0">
                <a:solidFill>
                  <a:srgbClr val="FF0000"/>
                </a:solidFill>
                <a:latin typeface="Comic Sans MS" pitchFamily="66" charset="0"/>
              </a:rPr>
              <a:t>degree of belief-that </a:t>
            </a:r>
            <a:r>
              <a:rPr lang="en-IN" sz="2000" dirty="0">
                <a:latin typeface="Comic Sans MS" pitchFamily="66" charset="0"/>
              </a:rPr>
              <a:t>is, a fairly strong expectation. </a:t>
            </a:r>
          </a:p>
          <a:p>
            <a:pPr lvl="0"/>
            <a:r>
              <a:rPr lang="en-IN" sz="2000" dirty="0">
                <a:latin typeface="Comic Sans MS" pitchFamily="66" charset="0"/>
              </a:rPr>
              <a:t>Thus, probability theory makes the same ontological commitment as logic namely, that facts either do or do not hold in the world. </a:t>
            </a:r>
          </a:p>
          <a:p>
            <a:pPr lvl="0"/>
            <a:r>
              <a:rPr lang="en-IN" sz="2000" dirty="0">
                <a:latin typeface="Comic Sans MS" pitchFamily="66" charset="0"/>
              </a:rPr>
              <a:t>Degree of truth, as opposed to degree of belief, is the subject of </a:t>
            </a:r>
            <a:r>
              <a:rPr lang="en-IN" sz="2000" b="1" dirty="0">
                <a:latin typeface="Comic Sans MS" pitchFamily="66" charset="0"/>
              </a:rPr>
              <a:t>fuzzy logic.</a:t>
            </a:r>
            <a:endParaRPr lang="en-IN" sz="2000" dirty="0">
              <a:latin typeface="Comic Sans MS" pitchFamily="66" charset="0"/>
            </a:endParaRPr>
          </a:p>
          <a:p>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IN" sz="2000" dirty="0">
                <a:latin typeface="Comic Sans MS" pitchFamily="66" charset="0"/>
              </a:rPr>
              <a:t>All probability statements must therefore indicate </a:t>
            </a:r>
            <a:r>
              <a:rPr lang="en-IN" sz="2000" b="1" dirty="0">
                <a:latin typeface="Comic Sans MS" pitchFamily="66" charset="0"/>
              </a:rPr>
              <a:t>the evidence with respect to which the probability</a:t>
            </a:r>
            <a:r>
              <a:rPr lang="en-IN" sz="2000" dirty="0">
                <a:latin typeface="Comic Sans MS" pitchFamily="66" charset="0"/>
              </a:rPr>
              <a:t> is being assessed. </a:t>
            </a:r>
          </a:p>
          <a:p>
            <a:pPr lvl="0"/>
            <a:r>
              <a:rPr lang="en-IN" sz="2000" dirty="0">
                <a:latin typeface="Comic Sans MS" pitchFamily="66" charset="0"/>
              </a:rPr>
              <a:t>As the agent receives new percepts, its probability assessments </a:t>
            </a:r>
            <a:r>
              <a:rPr lang="en-IN" sz="2000" b="1" dirty="0">
                <a:latin typeface="Comic Sans MS" pitchFamily="66" charset="0"/>
              </a:rPr>
              <a:t>are updated </a:t>
            </a:r>
            <a:r>
              <a:rPr lang="en-IN" sz="2000" dirty="0">
                <a:latin typeface="Comic Sans MS" pitchFamily="66" charset="0"/>
              </a:rPr>
              <a:t>to reflect the new evidence.</a:t>
            </a:r>
          </a:p>
          <a:p>
            <a:pPr lvl="0"/>
            <a:r>
              <a:rPr lang="en-IN" sz="2000" dirty="0">
                <a:latin typeface="Comic Sans MS" pitchFamily="66" charset="0"/>
              </a:rPr>
              <a:t> Before the evidence is obtained, we talk about </a:t>
            </a:r>
            <a:r>
              <a:rPr lang="en-IN" sz="2000" b="1" dirty="0">
                <a:latin typeface="Comic Sans MS" pitchFamily="66" charset="0"/>
              </a:rPr>
              <a:t>prior </a:t>
            </a:r>
            <a:r>
              <a:rPr lang="en-IN" sz="2000" dirty="0">
                <a:latin typeface="Comic Sans MS" pitchFamily="66" charset="0"/>
              </a:rPr>
              <a:t>or </a:t>
            </a:r>
            <a:r>
              <a:rPr lang="en-IN" sz="2000" b="1" dirty="0">
                <a:latin typeface="Comic Sans MS" pitchFamily="66" charset="0"/>
              </a:rPr>
              <a:t>unconditional </a:t>
            </a:r>
            <a:r>
              <a:rPr lang="en-IN" sz="2000" dirty="0">
                <a:latin typeface="Comic Sans MS" pitchFamily="66" charset="0"/>
              </a:rPr>
              <a:t>probability; after the evidence is obtained, we talk about </a:t>
            </a:r>
            <a:r>
              <a:rPr lang="en-IN" sz="2000" b="1" dirty="0">
                <a:latin typeface="Comic Sans MS" pitchFamily="66" charset="0"/>
              </a:rPr>
              <a:t>posterior </a:t>
            </a:r>
            <a:r>
              <a:rPr lang="en-IN" sz="2000" dirty="0">
                <a:latin typeface="Comic Sans MS" pitchFamily="66" charset="0"/>
              </a:rPr>
              <a:t>or </a:t>
            </a:r>
            <a:r>
              <a:rPr lang="en-IN" sz="2000" b="1" dirty="0">
                <a:latin typeface="Comic Sans MS" pitchFamily="66" charset="0"/>
              </a:rPr>
              <a:t>conditional </a:t>
            </a:r>
            <a:r>
              <a:rPr lang="en-IN" sz="2000" dirty="0">
                <a:latin typeface="Comic Sans MS" pitchFamily="66" charset="0"/>
              </a:rPr>
              <a:t>probability. </a:t>
            </a:r>
          </a:p>
          <a:p>
            <a:pPr lvl="0"/>
            <a:r>
              <a:rPr lang="en-IN" sz="2000" dirty="0">
                <a:latin typeface="Comic Sans MS" pitchFamily="66" charset="0"/>
              </a:rPr>
              <a:t>In most cases, an agent will have some evidence from its percepts and will be interested in computing the posterior probabilities of the outcomes it cares about.</a:t>
            </a:r>
          </a:p>
          <a:p>
            <a:endParaRPr lang="en-IN"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sz="2700" b="1" dirty="0" smtClean="0">
                <a:latin typeface="Comic Sans MS" pitchFamily="66" charset="0"/>
              </a:rPr>
              <a:t>Uncertainty </a:t>
            </a:r>
            <a:r>
              <a:rPr lang="en-IN" sz="2700" b="1" dirty="0">
                <a:latin typeface="Comic Sans MS" pitchFamily="66" charset="0"/>
              </a:rPr>
              <a:t>and rational decisions</a:t>
            </a:r>
            <a:r>
              <a:rPr lang="en-IN" sz="2200" dirty="0">
                <a:latin typeface="Comic Sans MS" pitchFamily="66" charset="0"/>
              </a:rPr>
              <a:t/>
            </a:r>
            <a:br>
              <a:rPr lang="en-IN" sz="2200" dirty="0">
                <a:latin typeface="Comic Sans MS" pitchFamily="66" charset="0"/>
              </a:rPr>
            </a:br>
            <a:endParaRPr lang="en-IN" sz="2200" dirty="0">
              <a:latin typeface="Comic Sans MS" pitchFamily="66" charset="0"/>
            </a:endParaRPr>
          </a:p>
        </p:txBody>
      </p:sp>
      <p:sp>
        <p:nvSpPr>
          <p:cNvPr id="3" name="Content Placeholder 2"/>
          <p:cNvSpPr>
            <a:spLocks noGrp="1"/>
          </p:cNvSpPr>
          <p:nvPr>
            <p:ph idx="1"/>
          </p:nvPr>
        </p:nvSpPr>
        <p:spPr/>
        <p:txBody>
          <a:bodyPr>
            <a:normAutofit/>
          </a:bodyPr>
          <a:lstStyle/>
          <a:p>
            <a:pPr lvl="0"/>
            <a:r>
              <a:rPr lang="en-IN" sz="2000" dirty="0">
                <a:latin typeface="Comic Sans MS" pitchFamily="66" charset="0"/>
              </a:rPr>
              <a:t>The presence of uncertainty radically changes the way an agent makes decisions</a:t>
            </a:r>
            <a:r>
              <a:rPr lang="en-IN" sz="2000" dirty="0" smtClean="0">
                <a:latin typeface="Comic Sans MS" pitchFamily="66" charset="0"/>
              </a:rPr>
              <a:t>.</a:t>
            </a:r>
          </a:p>
          <a:p>
            <a:r>
              <a:rPr lang="en-IN" sz="2000" dirty="0">
                <a:latin typeface="Comic Sans MS" pitchFamily="66" charset="0"/>
              </a:rPr>
              <a:t>A logical agent typically has a goal and executes any plan that is guaranteed to achieve it.</a:t>
            </a:r>
          </a:p>
          <a:p>
            <a:r>
              <a:rPr lang="en-IN" sz="2000" dirty="0">
                <a:latin typeface="Comic Sans MS" pitchFamily="66" charset="0"/>
              </a:rPr>
              <a:t>To make such choices, an agent must first have </a:t>
            </a:r>
            <a:r>
              <a:rPr lang="en-IN" sz="2000" b="1" dirty="0">
                <a:latin typeface="Comic Sans MS" pitchFamily="66" charset="0"/>
              </a:rPr>
              <a:t>preferences </a:t>
            </a:r>
            <a:r>
              <a:rPr lang="en-IN" sz="2000" dirty="0">
                <a:latin typeface="Comic Sans MS" pitchFamily="66" charset="0"/>
              </a:rPr>
              <a:t>between the different possible </a:t>
            </a:r>
            <a:r>
              <a:rPr lang="en-IN" sz="2000" b="1" dirty="0">
                <a:latin typeface="Comic Sans MS" pitchFamily="66" charset="0"/>
              </a:rPr>
              <a:t>outcomes </a:t>
            </a:r>
            <a:r>
              <a:rPr lang="en-IN" sz="2000" dirty="0">
                <a:latin typeface="Comic Sans MS" pitchFamily="66" charset="0"/>
              </a:rPr>
              <a:t>of the various plans. </a:t>
            </a:r>
          </a:p>
          <a:p>
            <a:r>
              <a:rPr lang="en-IN" sz="2000" dirty="0">
                <a:latin typeface="Comic Sans MS" pitchFamily="66" charset="0"/>
              </a:rPr>
              <a:t>We will be using </a:t>
            </a:r>
            <a:r>
              <a:rPr lang="en-IN" sz="2000" b="1" dirty="0">
                <a:latin typeface="Comic Sans MS" pitchFamily="66" charset="0"/>
              </a:rPr>
              <a:t>utility theory </a:t>
            </a:r>
            <a:r>
              <a:rPr lang="en-IN" sz="2000" dirty="0">
                <a:latin typeface="Comic Sans MS" pitchFamily="66" charset="0"/>
              </a:rPr>
              <a:t>to represent and reason with preferences. </a:t>
            </a:r>
          </a:p>
          <a:p>
            <a:pPr lvl="0"/>
            <a:r>
              <a:rPr lang="en-IN" sz="2000" dirty="0">
                <a:latin typeface="Comic Sans MS" pitchFamily="66" charset="0"/>
              </a:rPr>
              <a:t>Utility theory says that every state has a degree of usefulness, or utility, to an agent and that the agent will prefer states with higher utility</a:t>
            </a:r>
            <a:r>
              <a:rPr lang="en-IN" sz="2000" dirty="0" smtClean="0">
                <a:latin typeface="Comic Sans MS" pitchFamily="66" charset="0"/>
              </a:rPr>
              <a:t>.</a:t>
            </a:r>
          </a:p>
          <a:p>
            <a:pPr lvl="0"/>
            <a:endParaRPr lang="en-IN" sz="2000" dirty="0">
              <a:latin typeface="Comic Sans MS" pitchFamily="66" charset="0"/>
            </a:endParaRPr>
          </a:p>
          <a:p>
            <a:endParaRPr lang="en-IN" sz="200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IN" sz="2000" b="1" dirty="0">
                <a:latin typeface="Comic Sans MS" pitchFamily="66" charset="0"/>
              </a:rPr>
              <a:t>Example: </a:t>
            </a:r>
            <a:r>
              <a:rPr lang="en-IN" sz="2000" dirty="0">
                <a:latin typeface="Comic Sans MS" pitchFamily="66" charset="0"/>
              </a:rPr>
              <a:t>The utility of a state in which White has won a game of chess is obviously high for the agent playing White, but low for the agent playing Black. </a:t>
            </a:r>
          </a:p>
          <a:p>
            <a:pPr lvl="0"/>
            <a:r>
              <a:rPr lang="en-IN" sz="2000" dirty="0">
                <a:latin typeface="Comic Sans MS" pitchFamily="66" charset="0"/>
              </a:rPr>
              <a:t>Or again, some players (including the authors) might be happy with a draw against the world champion, whereas other players (including the former world champion) might not.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r>
              <a:rPr lang="en-IN" sz="2000" dirty="0">
                <a:latin typeface="Comic Sans MS" pitchFamily="66" charset="0"/>
              </a:rPr>
              <a:t>Preferences, as expressed by utilities, are combined with probabilities in the general theory of rationa1 decisions called </a:t>
            </a:r>
            <a:r>
              <a:rPr lang="en-IN" sz="2000" b="1" dirty="0">
                <a:latin typeface="Comic Sans MS" pitchFamily="66" charset="0"/>
              </a:rPr>
              <a:t>decision </a:t>
            </a:r>
            <a:r>
              <a:rPr lang="en-IN" sz="2000" b="1" dirty="0" smtClean="0">
                <a:latin typeface="Comic Sans MS" pitchFamily="66" charset="0"/>
              </a:rPr>
              <a:t>theory.</a:t>
            </a:r>
            <a:endParaRPr lang="en-IN" sz="2000" dirty="0">
              <a:latin typeface="Comic Sans MS" pitchFamily="66" charset="0"/>
            </a:endParaRPr>
          </a:p>
          <a:p>
            <a:r>
              <a:rPr lang="en-IN" sz="2000" b="1" i="1" dirty="0">
                <a:latin typeface="Comic Sans MS" pitchFamily="66" charset="0"/>
              </a:rPr>
              <a:t>Decision theory </a:t>
            </a:r>
            <a:r>
              <a:rPr lang="en-IN" sz="2000" b="1" dirty="0">
                <a:latin typeface="Comic Sans MS" pitchFamily="66" charset="0"/>
              </a:rPr>
              <a:t>= </a:t>
            </a:r>
            <a:r>
              <a:rPr lang="en-IN" sz="2000" b="1" i="1" dirty="0">
                <a:latin typeface="Comic Sans MS" pitchFamily="66" charset="0"/>
              </a:rPr>
              <a:t>probability theory </a:t>
            </a:r>
            <a:r>
              <a:rPr lang="en-IN" sz="2000" b="1" dirty="0">
                <a:latin typeface="Comic Sans MS" pitchFamily="66" charset="0"/>
              </a:rPr>
              <a:t>+ </a:t>
            </a:r>
            <a:r>
              <a:rPr lang="en-IN" sz="2000" b="1" i="1" dirty="0">
                <a:latin typeface="Comic Sans MS" pitchFamily="66" charset="0"/>
              </a:rPr>
              <a:t>utility theory.</a:t>
            </a:r>
            <a:endParaRPr lang="en-IN" sz="2000" b="1" dirty="0">
              <a:latin typeface="Comic Sans MS" pitchFamily="66" charset="0"/>
            </a:endParaRPr>
          </a:p>
          <a:p>
            <a:pPr lvl="0"/>
            <a:r>
              <a:rPr lang="en-IN" sz="2000" dirty="0">
                <a:latin typeface="Comic Sans MS" pitchFamily="66" charset="0"/>
              </a:rPr>
              <a:t>The fundamental idea of decision theory is that an agent is rational if and only if it chooses the action that yields the highest expected utility, averaged over all the possible outcomes of the action. </a:t>
            </a:r>
          </a:p>
          <a:p>
            <a:pPr lvl="0"/>
            <a:r>
              <a:rPr lang="en-IN" sz="2000" dirty="0">
                <a:latin typeface="Comic Sans MS" pitchFamily="66" charset="0"/>
              </a:rPr>
              <a:t>This is called the principle of </a:t>
            </a:r>
            <a:r>
              <a:rPr lang="en-IN" sz="2000" b="1" dirty="0">
                <a:latin typeface="Comic Sans MS" pitchFamily="66" charset="0"/>
              </a:rPr>
              <a:t>Maximum Expected Utility</a:t>
            </a:r>
            <a:r>
              <a:rPr lang="en-IN" sz="2000" dirty="0">
                <a:latin typeface="Comic Sans MS" pitchFamily="66" charset="0"/>
              </a:rPr>
              <a:t> (MEU).</a:t>
            </a:r>
          </a:p>
          <a:p>
            <a:endParaRPr lang="en-IN" sz="2200" dirty="0">
              <a:latin typeface="Comic Sans MS" pitchFamily="66"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987</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Uncertainty</vt:lpstr>
      <vt:lpstr> Handling uncertain knowledge </vt:lpstr>
      <vt:lpstr>Slide 3</vt:lpstr>
      <vt:lpstr>Slide 4</vt:lpstr>
      <vt:lpstr>Slide 5</vt:lpstr>
      <vt:lpstr>Slide 6</vt:lpstr>
      <vt:lpstr> Uncertainty and rational decisions </vt:lpstr>
      <vt:lpstr>Slide 8</vt:lpstr>
      <vt:lpstr>Slide 9</vt:lpstr>
      <vt:lpstr> Design for a decision-theoretic agent </vt:lpstr>
      <vt:lpstr>  A decision-theoretic agent that selects rational actions.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Uncertainty</dc:title>
  <dc:creator>New</dc:creator>
  <cp:lastModifiedBy>pptcse</cp:lastModifiedBy>
  <cp:revision>27</cp:revision>
  <dcterms:created xsi:type="dcterms:W3CDTF">2014-02-25T15:31:14Z</dcterms:created>
  <dcterms:modified xsi:type="dcterms:W3CDTF">2018-02-23T06:03:55Z</dcterms:modified>
</cp:coreProperties>
</file>