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70" r:id="rId4"/>
    <p:sldId id="256" r:id="rId5"/>
    <p:sldId id="257"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CED53C-096B-42F4-BF34-17370757380A}" type="datetimeFigureOut">
              <a:rPr lang="en-US" smtClean="0"/>
              <a:pPr/>
              <a:t>3/30/2016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CED53C-096B-42F4-BF34-17370757380A}" type="datetimeFigureOut">
              <a:rPr lang="en-US" smtClean="0"/>
              <a:pPr/>
              <a:t>3/30/2016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CED53C-096B-42F4-BF34-17370757380A}" type="datetimeFigureOut">
              <a:rPr lang="en-US" smtClean="0"/>
              <a:pPr/>
              <a:t>3/30/2016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CED53C-096B-42F4-BF34-17370757380A}" type="datetimeFigureOut">
              <a:rPr lang="en-US" smtClean="0"/>
              <a:pPr/>
              <a:t>3/30/2016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ED53C-096B-42F4-BF34-17370757380A}" type="datetimeFigureOut">
              <a:rPr lang="en-US" smtClean="0"/>
              <a:pPr/>
              <a:t>3/30/2016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CED53C-096B-42F4-BF34-17370757380A}" type="datetimeFigureOut">
              <a:rPr lang="en-US" smtClean="0"/>
              <a:pPr/>
              <a:t>3/30/2016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CED53C-096B-42F4-BF34-17370757380A}" type="datetimeFigureOut">
              <a:rPr lang="en-US" smtClean="0"/>
              <a:pPr/>
              <a:t>3/30/2016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CED53C-096B-42F4-BF34-17370757380A}" type="datetimeFigureOut">
              <a:rPr lang="en-US" smtClean="0"/>
              <a:pPr/>
              <a:t>3/30/2016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ED53C-096B-42F4-BF34-17370757380A}" type="datetimeFigureOut">
              <a:rPr lang="en-US" smtClean="0"/>
              <a:pPr/>
              <a:t>3/30/2016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ED53C-096B-42F4-BF34-17370757380A}" type="datetimeFigureOut">
              <a:rPr lang="en-US" smtClean="0"/>
              <a:pPr/>
              <a:t>3/30/2016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ED53C-096B-42F4-BF34-17370757380A}" type="datetimeFigureOut">
              <a:rPr lang="en-US" smtClean="0"/>
              <a:pPr/>
              <a:t>3/30/2016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816D7-9E8B-4F64-B600-759EEE2C73A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ED53C-096B-42F4-BF34-17370757380A}" type="datetimeFigureOut">
              <a:rPr lang="en-US" smtClean="0"/>
              <a:pPr/>
              <a:t>3/30/2016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816D7-9E8B-4F64-B600-759EEE2C73A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Comic Sans MS" pitchFamily="66" charset="0"/>
              </a:rPr>
              <a:t>Planning</a:t>
            </a:r>
            <a:r>
              <a:rPr lang="en-US" sz="2800" dirty="0" smtClean="0">
                <a:latin typeface="Comic Sans MS" pitchFamily="66" charset="0"/>
              </a:rPr>
              <a:t> </a:t>
            </a:r>
            <a:endParaRPr lang="en-US" sz="2800" dirty="0">
              <a:latin typeface="Comic Sans MS" pitchFamily="66" charset="0"/>
            </a:endParaRPr>
          </a:p>
        </p:txBody>
      </p:sp>
      <p:sp>
        <p:nvSpPr>
          <p:cNvPr id="3" name="Content Placeholder 2"/>
          <p:cNvSpPr>
            <a:spLocks noGrp="1"/>
          </p:cNvSpPr>
          <p:nvPr>
            <p:ph idx="1"/>
          </p:nvPr>
        </p:nvSpPr>
        <p:spPr/>
        <p:txBody>
          <a:bodyPr>
            <a:normAutofit/>
          </a:bodyPr>
          <a:lstStyle/>
          <a:p>
            <a:r>
              <a:rPr lang="en-US" sz="2800" dirty="0" smtClean="0">
                <a:latin typeface="Comic Sans MS" pitchFamily="66" charset="0"/>
              </a:rPr>
              <a:t>Planning is the process of deciding the sequence of actions that will achieve the goal.</a:t>
            </a:r>
          </a:p>
          <a:p>
            <a:r>
              <a:rPr lang="en-US" sz="2800" dirty="0" smtClean="0">
                <a:latin typeface="Comic Sans MS" pitchFamily="66" charset="0"/>
              </a:rPr>
              <a:t>The planning process has 3 requirements.</a:t>
            </a:r>
          </a:p>
          <a:p>
            <a:pPr marL="514350" indent="-514350">
              <a:buAutoNum type="arabicPeriod"/>
            </a:pPr>
            <a:r>
              <a:rPr lang="en-US" sz="2800" dirty="0" smtClean="0">
                <a:latin typeface="Comic Sans MS" pitchFamily="66" charset="0"/>
              </a:rPr>
              <a:t>States</a:t>
            </a:r>
          </a:p>
          <a:p>
            <a:pPr marL="514350" indent="-514350">
              <a:buAutoNum type="arabicPeriod"/>
            </a:pPr>
            <a:r>
              <a:rPr lang="en-US" sz="2800" dirty="0" smtClean="0">
                <a:latin typeface="Comic Sans MS" pitchFamily="66" charset="0"/>
              </a:rPr>
              <a:t>Actions</a:t>
            </a:r>
          </a:p>
          <a:p>
            <a:pPr marL="514350" indent="-514350">
              <a:buAutoNum type="arabicPeriod"/>
            </a:pPr>
            <a:r>
              <a:rPr lang="en-US" sz="2800" dirty="0" smtClean="0">
                <a:latin typeface="Comic Sans MS" pitchFamily="66" charset="0"/>
              </a:rPr>
              <a:t>Goals</a:t>
            </a:r>
          </a:p>
          <a:p>
            <a:pPr marL="514350" indent="-514350">
              <a:buNone/>
            </a:pPr>
            <a:r>
              <a:rPr lang="en-US" sz="2800" dirty="0" smtClean="0">
                <a:latin typeface="Comic Sans MS" pitchFamily="66" charset="0"/>
              </a:rPr>
              <a:t> </a:t>
            </a:r>
            <a:endParaRPr lang="en-US" sz="2800" dirty="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IN" dirty="0"/>
            </a:br>
            <a:r>
              <a:rPr lang="en-IN" sz="2700" b="1" u="sng" dirty="0">
                <a:latin typeface="Comic Sans MS" pitchFamily="66" charset="0"/>
              </a:rPr>
              <a:t>Heuristics for state-space search</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514350" lvl="0" indent="-514350">
              <a:buFont typeface="+mj-lt"/>
              <a:buAutoNum type="arabicPeriod"/>
            </a:pPr>
            <a:r>
              <a:rPr lang="en-IN" dirty="0">
                <a:latin typeface="Comic Sans MS" pitchFamily="66" charset="0"/>
              </a:rPr>
              <a:t>A heuristic function estimates the distance from a state to the goal; in STRIPS planning, the cost of each action is 1, so the distance is the number of actions.</a:t>
            </a:r>
          </a:p>
          <a:p>
            <a:pPr marL="514350" lvl="0" indent="-514350">
              <a:buFont typeface="+mj-lt"/>
              <a:buAutoNum type="arabicPeriod"/>
            </a:pPr>
            <a:r>
              <a:rPr lang="en-IN" dirty="0">
                <a:latin typeface="Comic Sans MS" pitchFamily="66" charset="0"/>
              </a:rPr>
              <a:t> The basic idea is to look at the effects of the actions and at the goals that must be achieved and to guess how many actions are needed to achieve all the goals. </a:t>
            </a:r>
          </a:p>
          <a:p>
            <a:pPr marL="514350" lvl="0" indent="-514350">
              <a:buFont typeface="+mj-lt"/>
              <a:buAutoNum type="arabicPeriod"/>
            </a:pPr>
            <a:r>
              <a:rPr lang="en-IN" dirty="0">
                <a:latin typeface="Comic Sans MS" pitchFamily="66" charset="0"/>
              </a:rPr>
              <a:t>Finding the exact number is NP hard, but it is possible to find reasonable estimates most of the time without too much computation. </a:t>
            </a:r>
          </a:p>
          <a:p>
            <a:pPr marL="514350" lvl="0" indent="-514350">
              <a:buFont typeface="+mj-lt"/>
              <a:buAutoNum type="arabicPeriod"/>
            </a:pPr>
            <a:r>
              <a:rPr lang="en-IN" dirty="0">
                <a:latin typeface="Comic Sans MS" pitchFamily="66" charset="0"/>
              </a:rPr>
              <a:t>We might also be able to derive an </a:t>
            </a:r>
            <a:r>
              <a:rPr lang="en-IN" b="1" dirty="0">
                <a:latin typeface="Comic Sans MS" pitchFamily="66" charset="0"/>
              </a:rPr>
              <a:t>admissible </a:t>
            </a:r>
            <a:r>
              <a:rPr lang="en-IN" dirty="0">
                <a:latin typeface="Comic Sans MS" pitchFamily="66" charset="0"/>
              </a:rPr>
              <a:t>heuristic-one that does not overestimate. </a:t>
            </a:r>
          </a:p>
          <a:p>
            <a:pPr marL="514350" lvl="0" indent="-514350">
              <a:buFont typeface="+mj-lt"/>
              <a:buAutoNum type="arabicPeriod"/>
            </a:pPr>
            <a:r>
              <a:rPr lang="en-IN" dirty="0">
                <a:latin typeface="Comic Sans MS" pitchFamily="66" charset="0"/>
              </a:rPr>
              <a:t>This could be used with A* search to find optimal solutions.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sz="3100" dirty="0">
                <a:latin typeface="Comic Sans MS" pitchFamily="66" charset="0"/>
              </a:rPr>
              <a:t>There are </a:t>
            </a:r>
            <a:r>
              <a:rPr lang="en-IN" sz="3100" b="1" dirty="0">
                <a:latin typeface="Comic Sans MS" pitchFamily="66" charset="0"/>
              </a:rPr>
              <a:t>two approaches</a:t>
            </a:r>
            <a:r>
              <a:rPr lang="en-IN" sz="3100" dirty="0">
                <a:latin typeface="Comic Sans MS" pitchFamily="66" charset="0"/>
              </a:rPr>
              <a:t> that can be tried. </a:t>
            </a:r>
          </a:p>
          <a:p>
            <a:pPr lvl="0"/>
            <a:r>
              <a:rPr lang="en-IN" sz="3100" dirty="0">
                <a:latin typeface="Comic Sans MS" pitchFamily="66" charset="0"/>
              </a:rPr>
              <a:t>The first is </a:t>
            </a:r>
            <a:r>
              <a:rPr lang="en-IN" sz="3100" b="1" dirty="0">
                <a:latin typeface="Comic Sans MS" pitchFamily="66" charset="0"/>
              </a:rPr>
              <a:t>to derive a relaxed problem from the given problem specification. </a:t>
            </a:r>
            <a:r>
              <a:rPr lang="en-IN" sz="3100" dirty="0">
                <a:latin typeface="Comic Sans MS" pitchFamily="66" charset="0"/>
              </a:rPr>
              <a:t>The optimal solution cost</a:t>
            </a:r>
          </a:p>
          <a:p>
            <a:r>
              <a:rPr lang="en-IN" sz="3100" dirty="0">
                <a:latin typeface="Comic Sans MS" pitchFamily="66" charset="0"/>
              </a:rPr>
              <a:t>for the relaxed problem-which we hope is very easy to solve-gives an admissible heuristic for the original problem.</a:t>
            </a:r>
          </a:p>
          <a:p>
            <a:pPr lvl="0"/>
            <a:r>
              <a:rPr lang="en-IN" sz="3100" dirty="0">
                <a:latin typeface="Comic Sans MS" pitchFamily="66" charset="0"/>
              </a:rPr>
              <a:t>The second approach is </a:t>
            </a:r>
            <a:r>
              <a:rPr lang="en-IN" sz="3100" b="1" dirty="0">
                <a:latin typeface="Comic Sans MS" pitchFamily="66" charset="0"/>
              </a:rPr>
              <a:t>to pretend that a pure divide-and-conquer algorithm will work</a:t>
            </a:r>
            <a:r>
              <a:rPr lang="en-IN" sz="3100" dirty="0">
                <a:latin typeface="Comic Sans MS" pitchFamily="66" charset="0"/>
              </a:rPr>
              <a:t>. </a:t>
            </a:r>
          </a:p>
          <a:p>
            <a:pPr lvl="0"/>
            <a:r>
              <a:rPr lang="en-IN" sz="3100" dirty="0">
                <a:latin typeface="Comic Sans MS" pitchFamily="66" charset="0"/>
              </a:rPr>
              <a:t>This is called the </a:t>
            </a:r>
            <a:r>
              <a:rPr lang="en-IN" sz="3100" b="1" dirty="0">
                <a:latin typeface="Comic Sans MS" pitchFamily="66" charset="0"/>
              </a:rPr>
              <a:t>subgoal independence </a:t>
            </a:r>
            <a:r>
              <a:rPr lang="en-IN" sz="3100" dirty="0">
                <a:latin typeface="Comic Sans MS" pitchFamily="66" charset="0"/>
              </a:rPr>
              <a:t>assumption: the cost of solving a conjunction of subgoals is approximated by the sum of the costs of solving each subgoal </a:t>
            </a:r>
            <a:r>
              <a:rPr lang="en-IN" sz="3100" i="1" dirty="0">
                <a:latin typeface="Comic Sans MS" pitchFamily="66" charset="0"/>
              </a:rPr>
              <a:t>independently. </a:t>
            </a:r>
            <a:endParaRPr lang="en-IN" dirty="0">
              <a:latin typeface="Comic Sans MS" pitchFamily="66"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r>
              <a:rPr lang="en-IN" sz="2400" dirty="0" smtClean="0">
                <a:latin typeface="Comic Sans MS" pitchFamily="66" charset="0"/>
              </a:rPr>
              <a:t>The subgoal independence assumption can be </a:t>
            </a:r>
            <a:r>
              <a:rPr lang="en-IN" sz="2400" b="1" dirty="0" smtClean="0">
                <a:latin typeface="Comic Sans MS" pitchFamily="66" charset="0"/>
              </a:rPr>
              <a:t>optimistic or pessimistic</a:t>
            </a:r>
            <a:r>
              <a:rPr lang="en-IN" sz="2400" dirty="0" smtClean="0">
                <a:latin typeface="Comic Sans MS" pitchFamily="66" charset="0"/>
              </a:rPr>
              <a:t>. </a:t>
            </a:r>
          </a:p>
          <a:p>
            <a:pPr lvl="0"/>
            <a:r>
              <a:rPr lang="en-IN" sz="2400" dirty="0" smtClean="0">
                <a:latin typeface="Comic Sans MS" pitchFamily="66" charset="0"/>
              </a:rPr>
              <a:t>It is </a:t>
            </a:r>
            <a:r>
              <a:rPr lang="en-IN" sz="2400" b="1" dirty="0" smtClean="0">
                <a:latin typeface="Comic Sans MS" pitchFamily="66" charset="0"/>
              </a:rPr>
              <a:t>optimistic</a:t>
            </a:r>
            <a:r>
              <a:rPr lang="en-IN" sz="2400" dirty="0" smtClean="0">
                <a:latin typeface="Comic Sans MS" pitchFamily="66" charset="0"/>
              </a:rPr>
              <a:t> when there are negative interactions between the subplans for each subgoal for example, when an action in one subplan deletes a goal achieved by another subplan. </a:t>
            </a:r>
          </a:p>
          <a:p>
            <a:pPr lvl="0"/>
            <a:r>
              <a:rPr lang="en-IN" sz="2400" dirty="0" smtClean="0">
                <a:latin typeface="Comic Sans MS" pitchFamily="66" charset="0"/>
              </a:rPr>
              <a:t>It is </a:t>
            </a:r>
            <a:r>
              <a:rPr lang="en-IN" sz="2400" b="1" dirty="0" smtClean="0">
                <a:latin typeface="Comic Sans MS" pitchFamily="66" charset="0"/>
              </a:rPr>
              <a:t>pessimistic</a:t>
            </a:r>
            <a:r>
              <a:rPr lang="en-IN" sz="2400" dirty="0" smtClean="0">
                <a:latin typeface="Comic Sans MS" pitchFamily="66" charset="0"/>
              </a:rPr>
              <a:t>, and therefore inadmissible, when subplans contain redundant actions-for instance, two actions that could be replaced by a single action in the merged plan.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14290"/>
            <a:ext cx="8229600" cy="6357982"/>
          </a:xfrm>
        </p:spPr>
        <p:txBody>
          <a:bodyPr>
            <a:normAutofit/>
          </a:bodyPr>
          <a:lstStyle/>
          <a:p>
            <a:pPr>
              <a:buNone/>
            </a:pPr>
            <a:r>
              <a:rPr lang="en-US" sz="2400" dirty="0" smtClean="0">
                <a:latin typeface="Comic Sans MS" pitchFamily="66" charset="0"/>
              </a:rPr>
              <a:t>Representing States:</a:t>
            </a:r>
          </a:p>
          <a:p>
            <a:pPr>
              <a:buFontTx/>
              <a:buChar char="-"/>
            </a:pPr>
            <a:r>
              <a:rPr lang="en-US" sz="2400" dirty="0" smtClean="0">
                <a:latin typeface="Comic Sans MS" pitchFamily="66" charset="0"/>
              </a:rPr>
              <a:t>World is decomposed into logical conditions representing various states of the world. </a:t>
            </a:r>
          </a:p>
          <a:p>
            <a:pPr>
              <a:buFontTx/>
              <a:buChar char="-"/>
            </a:pPr>
            <a:r>
              <a:rPr lang="en-US" sz="2400" dirty="0" smtClean="0">
                <a:latin typeface="Comic Sans MS" pitchFamily="66" charset="0"/>
              </a:rPr>
              <a:t>Conjunction of positive literals using first order logic. </a:t>
            </a:r>
          </a:p>
          <a:p>
            <a:pPr>
              <a:buNone/>
            </a:pPr>
            <a:r>
              <a:rPr lang="en-US" sz="2400" dirty="0" smtClean="0">
                <a:latin typeface="Comic Sans MS" pitchFamily="66" charset="0"/>
              </a:rPr>
              <a:t>Representing Goals:</a:t>
            </a:r>
          </a:p>
          <a:p>
            <a:pPr>
              <a:buFontTx/>
              <a:buChar char="-"/>
            </a:pPr>
            <a:r>
              <a:rPr lang="en-US" sz="2400" dirty="0" smtClean="0">
                <a:latin typeface="Comic Sans MS" pitchFamily="66" charset="0"/>
              </a:rPr>
              <a:t>It is a partially specified state.</a:t>
            </a:r>
          </a:p>
          <a:p>
            <a:pPr>
              <a:buFontTx/>
              <a:buChar char="-"/>
            </a:pPr>
            <a:r>
              <a:rPr lang="en-US" sz="2400" dirty="0" smtClean="0">
                <a:latin typeface="Comic Sans MS" pitchFamily="66" charset="0"/>
              </a:rPr>
              <a:t>Conjunction of </a:t>
            </a:r>
            <a:r>
              <a:rPr lang="en-US" sz="2400" dirty="0" smtClean="0">
                <a:solidFill>
                  <a:srgbClr val="FF0000"/>
                </a:solidFill>
                <a:latin typeface="Comic Sans MS" pitchFamily="66" charset="0"/>
              </a:rPr>
              <a:t>positive ground literals</a:t>
            </a:r>
            <a:r>
              <a:rPr lang="en-US" sz="2400" dirty="0" smtClean="0">
                <a:latin typeface="Comic Sans MS" pitchFamily="66" charset="0"/>
              </a:rPr>
              <a:t>.</a:t>
            </a:r>
          </a:p>
          <a:p>
            <a:pPr>
              <a:buNone/>
            </a:pPr>
            <a:r>
              <a:rPr lang="en-US" sz="2400" dirty="0" smtClean="0">
                <a:latin typeface="Comic Sans MS" pitchFamily="66" charset="0"/>
              </a:rPr>
              <a:t>Representing Actions:</a:t>
            </a:r>
          </a:p>
          <a:p>
            <a:pPr marL="514350" indent="-514350">
              <a:buAutoNum type="arabicPeriod"/>
            </a:pPr>
            <a:r>
              <a:rPr lang="en-US" sz="2400" dirty="0" smtClean="0">
                <a:solidFill>
                  <a:srgbClr val="FF0000"/>
                </a:solidFill>
                <a:latin typeface="Comic Sans MS" pitchFamily="66" charset="0"/>
              </a:rPr>
              <a:t>preconditions:</a:t>
            </a:r>
            <a:r>
              <a:rPr lang="en-US" sz="2400" dirty="0" smtClean="0">
                <a:latin typeface="Comic Sans MS" pitchFamily="66" charset="0"/>
              </a:rPr>
              <a:t> that should hold before the action can be executed. </a:t>
            </a:r>
          </a:p>
          <a:p>
            <a:pPr marL="514350" indent="-514350">
              <a:buAutoNum type="arabicPeriod"/>
            </a:pPr>
            <a:r>
              <a:rPr lang="en-US" sz="2400" dirty="0" smtClean="0">
                <a:solidFill>
                  <a:srgbClr val="FF0000"/>
                </a:solidFill>
                <a:latin typeface="Comic Sans MS" pitchFamily="66" charset="0"/>
              </a:rPr>
              <a:t>Effects:</a:t>
            </a:r>
            <a:r>
              <a:rPr lang="en-US" sz="2400" dirty="0" smtClean="0">
                <a:latin typeface="Comic Sans MS" pitchFamily="66" charset="0"/>
              </a:rPr>
              <a:t> outputs that will come after executing the action. </a:t>
            </a:r>
          </a:p>
          <a:p>
            <a:pPr marL="514350" indent="-514350">
              <a:buNone/>
            </a:pPr>
            <a:endParaRPr lang="en-US" dirty="0" smtClean="0"/>
          </a:p>
          <a:p>
            <a:pPr>
              <a:buFontTx/>
              <a:buChar char="-"/>
            </a:pPr>
            <a:endParaRPr lang="en-US" dirty="0" smtClean="0"/>
          </a:p>
          <a:p>
            <a:pPr>
              <a:buFontTx/>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Autofit/>
          </a:bodyPr>
          <a:lstStyle/>
          <a:p>
            <a:pPr algn="l"/>
            <a:r>
              <a:rPr lang="en-IN" sz="2400" dirty="0">
                <a:latin typeface="Comic Sans MS" pitchFamily="66" charset="0"/>
              </a:rPr>
              <a:t>A planning problem in the blocks world: building a three-block tower. </a:t>
            </a:r>
            <a:r>
              <a:rPr lang="en-IN" sz="2400" dirty="0" smtClean="0">
                <a:latin typeface="Comic Sans MS" pitchFamily="66" charset="0"/>
              </a:rPr>
              <a:t>One </a:t>
            </a:r>
            <a:r>
              <a:rPr lang="en-IN" sz="2400" dirty="0">
                <a:latin typeface="Comic Sans MS" pitchFamily="66" charset="0"/>
              </a:rPr>
              <a:t>solution is the </a:t>
            </a:r>
            <a:r>
              <a:rPr lang="en-IN" sz="2400" dirty="0" smtClean="0">
                <a:latin typeface="Comic Sans MS" pitchFamily="66" charset="0"/>
              </a:rPr>
              <a:t>sequence</a:t>
            </a:r>
            <a:br>
              <a:rPr lang="en-IN" sz="2400" dirty="0" smtClean="0">
                <a:latin typeface="Comic Sans MS" pitchFamily="66" charset="0"/>
              </a:rPr>
            </a:br>
            <a:r>
              <a:rPr lang="en-IN" sz="2400" i="1" dirty="0" smtClean="0">
                <a:latin typeface="Comic Sans MS" pitchFamily="66" charset="0"/>
              </a:rPr>
              <a:t>[Move </a:t>
            </a:r>
            <a:r>
              <a:rPr lang="en-IN" sz="2400" i="1" dirty="0">
                <a:latin typeface="Comic Sans MS" pitchFamily="66" charset="0"/>
              </a:rPr>
              <a:t>(B, T </a:t>
            </a:r>
            <a:r>
              <a:rPr lang="en-IN" sz="2400" i="1" dirty="0" smtClean="0">
                <a:latin typeface="Comic Sans MS" pitchFamily="66" charset="0"/>
              </a:rPr>
              <a:t>able, C</a:t>
            </a:r>
            <a:r>
              <a:rPr lang="en-IN" sz="2400" i="1" dirty="0">
                <a:latin typeface="Comic Sans MS" pitchFamily="66" charset="0"/>
              </a:rPr>
              <a:t>), M ove (A, Table, </a:t>
            </a:r>
            <a:r>
              <a:rPr lang="en-IN" sz="2400" dirty="0">
                <a:latin typeface="Comic Sans MS" pitchFamily="66" charset="0"/>
              </a:rPr>
              <a:t>B)].</a:t>
            </a:r>
            <a:br>
              <a:rPr lang="en-IN" sz="2400" dirty="0">
                <a:latin typeface="Comic Sans MS" pitchFamily="66" charset="0"/>
              </a:rPr>
            </a:br>
            <a:endParaRPr lang="en-IN" sz="2400" dirty="0">
              <a:latin typeface="Comic Sans MS" pitchFamily="66" charset="0"/>
            </a:endParaRPr>
          </a:p>
        </p:txBody>
      </p:sp>
      <p:pic>
        <p:nvPicPr>
          <p:cNvPr id="4" name="Content Placeholder 3"/>
          <p:cNvPicPr>
            <a:picLocks noGrp="1"/>
          </p:cNvPicPr>
          <p:nvPr>
            <p:ph idx="1"/>
          </p:nvPr>
        </p:nvPicPr>
        <p:blipFill>
          <a:blip r:embed="rId2"/>
          <a:srcRect/>
          <a:stretch>
            <a:fillRect/>
          </a:stretch>
        </p:blipFill>
        <p:spPr bwMode="auto">
          <a:xfrm>
            <a:off x="500034" y="1857364"/>
            <a:ext cx="6663334" cy="4214841"/>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u="sng" dirty="0"/>
              <a:t/>
            </a:r>
            <a:br>
              <a:rPr lang="en-IN" b="1" u="sng" dirty="0"/>
            </a:br>
            <a:r>
              <a:rPr lang="en-IN" sz="3100" b="1" u="sng" dirty="0" smtClean="0">
                <a:latin typeface="Comic Sans MS" pitchFamily="66" charset="0"/>
              </a:rPr>
              <a:t>Planning With State-space Search</a:t>
            </a:r>
            <a:r>
              <a:rPr lang="en-IN" sz="3100" dirty="0" smtClean="0">
                <a:latin typeface="Comic Sans MS" pitchFamily="66" charset="0"/>
              </a:rPr>
              <a:t/>
            </a:r>
            <a:br>
              <a:rPr lang="en-IN" sz="3100" dirty="0" smtClean="0">
                <a:latin typeface="Comic Sans MS" pitchFamily="66" charset="0"/>
              </a:rPr>
            </a:br>
            <a:endParaRPr lang="en-IN" dirty="0">
              <a:latin typeface="Comic Sans MS" pitchFamily="66" charset="0"/>
            </a:endParaRPr>
          </a:p>
        </p:txBody>
      </p:sp>
      <p:sp>
        <p:nvSpPr>
          <p:cNvPr id="5" name="Content Placeholder 4"/>
          <p:cNvSpPr>
            <a:spLocks noGrp="1"/>
          </p:cNvSpPr>
          <p:nvPr>
            <p:ph idx="1"/>
          </p:nvPr>
        </p:nvSpPr>
        <p:spPr/>
        <p:txBody>
          <a:bodyPr>
            <a:normAutofit/>
          </a:bodyPr>
          <a:lstStyle/>
          <a:p>
            <a:pPr lvl="0"/>
            <a:r>
              <a:rPr lang="en-IN" sz="2000" dirty="0" smtClean="0">
                <a:latin typeface="Comic Sans MS" pitchFamily="66" charset="0"/>
              </a:rPr>
              <a:t>The </a:t>
            </a:r>
            <a:r>
              <a:rPr lang="en-IN" sz="2000" dirty="0">
                <a:latin typeface="Comic Sans MS" pitchFamily="66" charset="0"/>
              </a:rPr>
              <a:t>most </a:t>
            </a:r>
            <a:r>
              <a:rPr lang="en-IN" sz="2000" b="1" dirty="0">
                <a:latin typeface="Comic Sans MS" pitchFamily="66" charset="0"/>
              </a:rPr>
              <a:t>straightforward approach</a:t>
            </a:r>
            <a:r>
              <a:rPr lang="en-IN" sz="2000" dirty="0">
                <a:latin typeface="Comic Sans MS" pitchFamily="66" charset="0"/>
              </a:rPr>
              <a:t> is to use state-space search.</a:t>
            </a:r>
          </a:p>
          <a:p>
            <a:pPr lvl="0"/>
            <a:r>
              <a:rPr lang="en-IN" sz="2000" dirty="0">
                <a:latin typeface="Comic Sans MS" pitchFamily="66" charset="0"/>
              </a:rPr>
              <a:t>Because the descriptions of actions in a planning problem specify both preconditions and effects, it is possible to search in either direction: either forward from the initial state or backward from the goal.</a:t>
            </a:r>
          </a:p>
          <a:p>
            <a:pPr lvl="0"/>
            <a:r>
              <a:rPr lang="en-IN" sz="2000" dirty="0">
                <a:latin typeface="Comic Sans MS" pitchFamily="66" charset="0"/>
              </a:rPr>
              <a:t> We can also use the explicit action and goal representations to derive effective heuristics automatically.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latin typeface="Comic Sans MS" pitchFamily="66" charset="0"/>
              </a:rPr>
              <a:t/>
            </a:r>
            <a:br>
              <a:rPr lang="en-IN" b="1" u="sng" dirty="0" smtClean="0">
                <a:latin typeface="Comic Sans MS" pitchFamily="66" charset="0"/>
              </a:rPr>
            </a:br>
            <a:r>
              <a:rPr lang="en-IN" sz="3100" b="1" u="sng" dirty="0" smtClean="0">
                <a:latin typeface="Comic Sans MS" pitchFamily="66" charset="0"/>
              </a:rPr>
              <a:t>Forward state-space search</a:t>
            </a:r>
            <a:r>
              <a:rPr lang="en-IN" dirty="0" smtClean="0">
                <a:latin typeface="Comic Sans MS" pitchFamily="66" charset="0"/>
              </a:rPr>
              <a:t/>
            </a:r>
            <a:br>
              <a:rPr lang="en-IN" dirty="0" smtClean="0">
                <a:latin typeface="Comic Sans MS" pitchFamily="66" charset="0"/>
              </a:rPr>
            </a:br>
            <a:endParaRPr lang="en-IN" dirty="0"/>
          </a:p>
        </p:txBody>
      </p:sp>
      <p:sp>
        <p:nvSpPr>
          <p:cNvPr id="3" name="Content Placeholder 2"/>
          <p:cNvSpPr>
            <a:spLocks noGrp="1"/>
          </p:cNvSpPr>
          <p:nvPr>
            <p:ph idx="1"/>
          </p:nvPr>
        </p:nvSpPr>
        <p:spPr/>
        <p:txBody>
          <a:bodyPr/>
          <a:lstStyle/>
          <a:p>
            <a:pPr lvl="0"/>
            <a:r>
              <a:rPr lang="en-IN" sz="2400" dirty="0" smtClean="0">
                <a:latin typeface="Comic Sans MS" pitchFamily="66" charset="0"/>
              </a:rPr>
              <a:t>Planning </a:t>
            </a:r>
            <a:r>
              <a:rPr lang="en-IN" sz="2400" dirty="0">
                <a:latin typeface="Comic Sans MS" pitchFamily="66" charset="0"/>
              </a:rPr>
              <a:t>with forward state-space search is similar to the problem-solving approach.</a:t>
            </a:r>
          </a:p>
          <a:p>
            <a:pPr lvl="0"/>
            <a:r>
              <a:rPr lang="en-IN" sz="2400" dirty="0">
                <a:latin typeface="Comic Sans MS" pitchFamily="66" charset="0"/>
              </a:rPr>
              <a:t> It is sometimes called </a:t>
            </a:r>
            <a:r>
              <a:rPr lang="en-IN" sz="2400" b="1" dirty="0">
                <a:latin typeface="Comic Sans MS" pitchFamily="66" charset="0"/>
              </a:rPr>
              <a:t>progression planning</a:t>
            </a:r>
            <a:r>
              <a:rPr lang="en-IN" sz="2400" dirty="0">
                <a:latin typeface="Comic Sans MS" pitchFamily="66" charset="0"/>
              </a:rPr>
              <a:t>, because it moves in the forward direction.</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256"/>
            <a:ext cx="8572560" cy="2286016"/>
          </a:xfrm>
        </p:spPr>
        <p:txBody>
          <a:bodyPr>
            <a:noAutofit/>
          </a:bodyPr>
          <a:lstStyle/>
          <a:p>
            <a:pPr algn="l"/>
            <a:r>
              <a:rPr lang="en-IN" sz="2000" dirty="0">
                <a:latin typeface="Comic Sans MS" pitchFamily="66" charset="0"/>
              </a:rPr>
              <a:t>Two approaches to searching for a plan. </a:t>
            </a:r>
            <a:br>
              <a:rPr lang="en-IN" sz="2000" dirty="0">
                <a:latin typeface="Comic Sans MS" pitchFamily="66" charset="0"/>
              </a:rPr>
            </a:br>
            <a:r>
              <a:rPr lang="en-IN" sz="2000" dirty="0">
                <a:latin typeface="Comic Sans MS" pitchFamily="66" charset="0"/>
              </a:rPr>
              <a:t>(a) Forward (progression) state-space search, starting in the initial state and using the problem's actions to search forward for the goal state.</a:t>
            </a:r>
            <a:br>
              <a:rPr lang="en-IN" sz="2000" dirty="0">
                <a:latin typeface="Comic Sans MS" pitchFamily="66" charset="0"/>
              </a:rPr>
            </a:br>
            <a:r>
              <a:rPr lang="en-IN" sz="2000" dirty="0">
                <a:latin typeface="Comic Sans MS" pitchFamily="66" charset="0"/>
              </a:rPr>
              <a:t> (b) Backward (regression) state-space search: a belief-state search starting at the goal state(s) and using the inverse of the actions to search backward for the initial state.</a:t>
            </a:r>
            <a:br>
              <a:rPr lang="en-IN" sz="2000" dirty="0">
                <a:latin typeface="Comic Sans MS" pitchFamily="66" charset="0"/>
              </a:rPr>
            </a:br>
            <a:endParaRPr lang="en-IN" sz="2000" dirty="0">
              <a:latin typeface="Comic Sans MS" pitchFamily="66" charset="0"/>
            </a:endParaRPr>
          </a:p>
        </p:txBody>
      </p:sp>
      <p:pic>
        <p:nvPicPr>
          <p:cNvPr id="4" name="Content Placeholder 3"/>
          <p:cNvPicPr>
            <a:picLocks noGrp="1"/>
          </p:cNvPicPr>
          <p:nvPr>
            <p:ph idx="1"/>
          </p:nvPr>
        </p:nvPicPr>
        <p:blipFill>
          <a:blip r:embed="rId2"/>
          <a:srcRect/>
          <a:stretch>
            <a:fillRect/>
          </a:stretch>
        </p:blipFill>
        <p:spPr bwMode="auto">
          <a:xfrm>
            <a:off x="1071538" y="0"/>
            <a:ext cx="6910314" cy="407770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715436" cy="6286544"/>
          </a:xfrm>
        </p:spPr>
        <p:txBody>
          <a:bodyPr>
            <a:normAutofit/>
          </a:bodyPr>
          <a:lstStyle/>
          <a:p>
            <a:r>
              <a:rPr lang="en-IN" sz="2000" dirty="0">
                <a:latin typeface="Comic Sans MS" pitchFamily="66" charset="0"/>
              </a:rPr>
              <a:t>. The formulation of planning problems as state-space search problems is as follows:</a:t>
            </a:r>
          </a:p>
          <a:p>
            <a:pPr lvl="0"/>
            <a:r>
              <a:rPr lang="en-IN" sz="2000" dirty="0">
                <a:latin typeface="Comic Sans MS" pitchFamily="66" charset="0"/>
              </a:rPr>
              <a:t>The </a:t>
            </a:r>
            <a:r>
              <a:rPr lang="en-IN" sz="2000" b="1" dirty="0">
                <a:latin typeface="Comic Sans MS" pitchFamily="66" charset="0"/>
              </a:rPr>
              <a:t>initial state </a:t>
            </a:r>
            <a:r>
              <a:rPr lang="en-IN" sz="2000" dirty="0">
                <a:latin typeface="Comic Sans MS" pitchFamily="66" charset="0"/>
              </a:rPr>
              <a:t>of the search is the initial state from the planning problem.</a:t>
            </a:r>
          </a:p>
          <a:p>
            <a:pPr lvl="0"/>
            <a:r>
              <a:rPr lang="en-IN" sz="2000" dirty="0">
                <a:latin typeface="Comic Sans MS" pitchFamily="66" charset="0"/>
              </a:rPr>
              <a:t>The </a:t>
            </a:r>
            <a:r>
              <a:rPr lang="en-IN" sz="2000" b="1" dirty="0">
                <a:latin typeface="Comic Sans MS" pitchFamily="66" charset="0"/>
              </a:rPr>
              <a:t>actions </a:t>
            </a:r>
            <a:r>
              <a:rPr lang="en-IN" sz="2000" dirty="0">
                <a:latin typeface="Comic Sans MS" pitchFamily="66" charset="0"/>
              </a:rPr>
              <a:t>that are applicable to a state are all those whose preconditions are satisfied. The successor state resulting from an action is generated by adding the positive effect literals and deleting the negative effect literals.</a:t>
            </a:r>
          </a:p>
          <a:p>
            <a:pPr lvl="0"/>
            <a:r>
              <a:rPr lang="en-IN" sz="2000" dirty="0">
                <a:latin typeface="Comic Sans MS" pitchFamily="66" charset="0"/>
              </a:rPr>
              <a:t>The </a:t>
            </a:r>
            <a:r>
              <a:rPr lang="en-IN" sz="2000" b="1" dirty="0">
                <a:latin typeface="Comic Sans MS" pitchFamily="66" charset="0"/>
              </a:rPr>
              <a:t>goal test </a:t>
            </a:r>
            <a:r>
              <a:rPr lang="en-IN" sz="2000" dirty="0">
                <a:latin typeface="Comic Sans MS" pitchFamily="66" charset="0"/>
              </a:rPr>
              <a:t>checks whether the state satisfies the goal of the planning problem.</a:t>
            </a:r>
          </a:p>
          <a:p>
            <a:pPr lvl="0"/>
            <a:r>
              <a:rPr lang="en-IN" sz="2000" dirty="0">
                <a:latin typeface="Comic Sans MS" pitchFamily="66" charset="0"/>
              </a:rPr>
              <a:t>The </a:t>
            </a:r>
            <a:r>
              <a:rPr lang="en-IN" sz="2000" b="1" dirty="0">
                <a:latin typeface="Comic Sans MS" pitchFamily="66" charset="0"/>
              </a:rPr>
              <a:t>step cost </a:t>
            </a:r>
            <a:r>
              <a:rPr lang="en-IN" sz="2000" dirty="0">
                <a:latin typeface="Comic Sans MS" pitchFamily="66" charset="0"/>
              </a:rPr>
              <a:t>of each action is typically 1. Although it would be easy to allow different costs for different actions, this is seldom done by STRIPS planners.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2000" b="1" u="sng" dirty="0" smtClean="0">
                <a:latin typeface="Comic Sans MS" pitchFamily="66" charset="0"/>
              </a:rPr>
              <a:t>Example</a:t>
            </a:r>
            <a:r>
              <a:rPr lang="en-IN" sz="2000" b="1" u="sng" dirty="0">
                <a:latin typeface="Comic Sans MS" pitchFamily="66" charset="0"/>
              </a:rPr>
              <a:t>:</a:t>
            </a:r>
            <a:endParaRPr lang="en-IN" sz="2000" dirty="0">
              <a:latin typeface="Comic Sans MS" pitchFamily="66" charset="0"/>
            </a:endParaRPr>
          </a:p>
          <a:p>
            <a:pPr lvl="0"/>
            <a:r>
              <a:rPr lang="en-IN" sz="2000" dirty="0">
                <a:latin typeface="Comic Sans MS" pitchFamily="66" charset="0"/>
              </a:rPr>
              <a:t>Consider an air cargo problem with 10 airports, where each airport has </a:t>
            </a:r>
            <a:r>
              <a:rPr lang="en-IN" sz="2000" i="1" dirty="0">
                <a:latin typeface="Comic Sans MS" pitchFamily="66" charset="0"/>
              </a:rPr>
              <a:t>5 </a:t>
            </a:r>
            <a:r>
              <a:rPr lang="en-IN" sz="2000" dirty="0">
                <a:latin typeface="Comic Sans MS" pitchFamily="66" charset="0"/>
              </a:rPr>
              <a:t>planes and 20 pieces of cargo. </a:t>
            </a:r>
          </a:p>
          <a:p>
            <a:pPr lvl="0"/>
            <a:r>
              <a:rPr lang="en-IN" sz="2000" dirty="0">
                <a:latin typeface="Comic Sans MS" pitchFamily="66" charset="0"/>
              </a:rPr>
              <a:t>The goal is to move all the cargo at airport A to airport B. </a:t>
            </a:r>
          </a:p>
          <a:p>
            <a:pPr lvl="0"/>
            <a:r>
              <a:rPr lang="en-IN" sz="2000" dirty="0">
                <a:latin typeface="Comic Sans MS" pitchFamily="66" charset="0"/>
              </a:rPr>
              <a:t>There is a simple solution to the problem: load the 20 pieces of cargo into one of the planes at A, fly the plane to B, and unload the cargo.</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sz="3100" b="1" u="sng" dirty="0" smtClean="0">
                <a:latin typeface="Comic Sans MS" pitchFamily="66" charset="0"/>
              </a:rPr>
              <a:t>Backward </a:t>
            </a:r>
            <a:r>
              <a:rPr lang="en-IN" sz="3100" b="1" u="sng" dirty="0">
                <a:latin typeface="Comic Sans MS" pitchFamily="66" charset="0"/>
              </a:rPr>
              <a:t>state-space search</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514350" lvl="0" indent="-514350">
              <a:buFont typeface="+mj-lt"/>
              <a:buAutoNum type="arabicPeriod"/>
            </a:pPr>
            <a:r>
              <a:rPr lang="en-IN" sz="2400" dirty="0">
                <a:latin typeface="Comic Sans MS" pitchFamily="66" charset="0"/>
              </a:rPr>
              <a:t>Backward search can be difficult to implement when the goal states are described by a set of constraints rather than being listed explicitly.</a:t>
            </a:r>
          </a:p>
          <a:p>
            <a:pPr marL="514350" lvl="0" indent="-514350">
              <a:buFont typeface="+mj-lt"/>
              <a:buAutoNum type="arabicPeriod"/>
            </a:pPr>
            <a:r>
              <a:rPr lang="en-IN" sz="2400" dirty="0">
                <a:latin typeface="Comic Sans MS" pitchFamily="66" charset="0"/>
              </a:rPr>
              <a:t> In particular, it is not always obvious how to generate a description of the possible predecessors of the set of goal states. </a:t>
            </a:r>
          </a:p>
          <a:p>
            <a:pPr marL="514350" lvl="0" indent="-514350">
              <a:buFont typeface="+mj-lt"/>
              <a:buAutoNum type="arabicPeriod"/>
            </a:pPr>
            <a:r>
              <a:rPr lang="en-IN" sz="2400" dirty="0">
                <a:latin typeface="Comic Sans MS" pitchFamily="66" charset="0"/>
              </a:rPr>
              <a:t>The STRIPS representation makes this quite easy because sets of states can be described by the literals that must be true in those states.</a:t>
            </a:r>
          </a:p>
          <a:p>
            <a:pPr marL="514350" lvl="0" indent="-514350">
              <a:buFont typeface="+mj-lt"/>
              <a:buAutoNum type="arabicPeriod"/>
            </a:pPr>
            <a:r>
              <a:rPr lang="en-IN" sz="2400" dirty="0">
                <a:latin typeface="Comic Sans MS" pitchFamily="66" charset="0"/>
              </a:rPr>
              <a:t> The main advantage of backward search is that it allows us to consider only relevant actions. </a:t>
            </a:r>
          </a:p>
          <a:p>
            <a:pPr marL="514350" lvl="0" indent="-514350">
              <a:buFont typeface="+mj-lt"/>
              <a:buAutoNum type="arabicPeriod"/>
            </a:pPr>
            <a:r>
              <a:rPr lang="en-IN" sz="2400" dirty="0">
                <a:latin typeface="Comic Sans MS" pitchFamily="66" charset="0"/>
              </a:rPr>
              <a:t>An action is relevant to a conjunctive goal if it achieves one of the conjuncts of the goal.</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791</Words>
  <Application>Microsoft Office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Planning </vt:lpstr>
      <vt:lpstr>Slide 2</vt:lpstr>
      <vt:lpstr>A planning problem in the blocks world: building a three-block tower. One solution is the sequence [Move (B, T able, C), M ove (A, Table, B)]. </vt:lpstr>
      <vt:lpstr> Planning With State-space Search </vt:lpstr>
      <vt:lpstr> Forward state-space search </vt:lpstr>
      <vt:lpstr>Two approaches to searching for a plan.  (a) Forward (progression) state-space search, starting in the initial state and using the problem's actions to search forward for the goal state.  (b) Backward (regression) state-space search: a belief-state search starting at the goal state(s) and using the inverse of the actions to search backward for the initial state. </vt:lpstr>
      <vt:lpstr>Slide 7</vt:lpstr>
      <vt:lpstr>Slide 8</vt:lpstr>
      <vt:lpstr> Backward state-space search </vt:lpstr>
      <vt:lpstr>  Heuristics for state-space search </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WITH STATE-SPACE SEARCH</dc:title>
  <dc:creator>New</dc:creator>
  <cp:lastModifiedBy>farjana</cp:lastModifiedBy>
  <cp:revision>11</cp:revision>
  <dcterms:created xsi:type="dcterms:W3CDTF">2014-03-18T18:14:32Z</dcterms:created>
  <dcterms:modified xsi:type="dcterms:W3CDTF">2016-03-30T04:31:40Z</dcterms:modified>
</cp:coreProperties>
</file>