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6"/>
  </p:notesMasterIdLst>
  <p:sldIdLst>
    <p:sldId id="29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3" r:id="rId27"/>
    <p:sldId id="284" r:id="rId28"/>
    <p:sldId id="285" r:id="rId29"/>
    <p:sldId id="286" r:id="rId30"/>
    <p:sldId id="287" r:id="rId31"/>
    <p:sldId id="294" r:id="rId32"/>
    <p:sldId id="289" r:id="rId33"/>
    <p:sldId id="295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19202-B32C-4AA0-9040-BBE5C5B3D13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6506E-0A88-458F-ACE1-3BFB7D8419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2537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76477-F0C7-4524-A45C-92B3E3CF230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The problem of unbounded trees in depth-first search can be solved by supplying a depth limit. (Depth-first trees can be seen as a special case where the limit is infinite).</a:t>
            </a:r>
          </a:p>
          <a:p>
            <a:pPr eaLnBrk="1" hangingPunct="1"/>
            <a:endParaRPr lang="en-US" smtClean="0">
              <a:latin typeface="Arial" charset="0"/>
            </a:endParaRPr>
          </a:p>
          <a:p>
            <a:pPr eaLnBrk="1" hangingPunct="1"/>
            <a:r>
              <a:rPr lang="en-US" smtClean="0">
                <a:latin typeface="Arial" charset="0"/>
              </a:rPr>
              <a:t>Pseudo code for depth limited search shown – notice that “cutoff”=no result found within depth, while “failure”=all nodes searched, no goal found.</a:t>
            </a:r>
          </a:p>
          <a:p>
            <a:pPr eaLnBrk="1" hangingPunct="1"/>
            <a:endParaRPr lang="en-US" smtClean="0">
              <a:latin typeface="Arial" charset="0"/>
            </a:endParaRPr>
          </a:p>
          <a:p>
            <a:pPr eaLnBrk="1" hangingPunct="1"/>
            <a:r>
              <a:rPr lang="en-US" smtClean="0">
                <a:latin typeface="Arial" charset="0"/>
              </a:rPr>
              <a:t>If L &lt; D (solution depth) then it will be incomplete.  Difficult to know D.  If L &gt; D, may be nonoptimal.</a:t>
            </a:r>
          </a:p>
          <a:p>
            <a:pPr eaLnBrk="1" hangingPunct="1"/>
            <a:endParaRPr lang="en-US" smtClean="0">
              <a:latin typeface="Arial" charset="0"/>
            </a:endParaRPr>
          </a:p>
          <a:p>
            <a:pPr eaLnBrk="1" hangingPunct="1"/>
            <a:r>
              <a:rPr lang="en-US" smtClean="0">
                <a:latin typeface="Arial" charset="0"/>
              </a:rPr>
              <a:t>L can be set from knowledge of a domain. e.g. 20 cities therefore L=19, but by examining the graph, L = 9 steps. L is also known as the “diameter” of the state space.</a:t>
            </a:r>
          </a:p>
          <a:p>
            <a:pPr eaLnBrk="1" hangingPunct="1"/>
            <a:endParaRPr lang="en-US" smtClean="0">
              <a:latin typeface="Arial" charset="0"/>
            </a:endParaRPr>
          </a:p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0BF0E2-F79F-4CA8-AA5C-E97CCF4D3175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Combines the best of depth-first and breadth-first search.</a:t>
            </a:r>
          </a:p>
          <a:p>
            <a:pPr eaLnBrk="1" hangingPunct="1"/>
            <a:endParaRPr lang="en-US" smtClean="0">
              <a:latin typeface="Arial" charset="0"/>
            </a:endParaRPr>
          </a:p>
          <a:p>
            <a:pPr eaLnBrk="1" hangingPunct="1"/>
            <a:r>
              <a:rPr lang="en-US" smtClean="0">
                <a:latin typeface="Arial" charset="0"/>
              </a:rPr>
              <a:t>Gradually increase search limit until goal found.</a:t>
            </a:r>
          </a:p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AAA4ED-F593-4148-9FA3-48CF8C159154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Binary tree example.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Depth-first search with zero limit.</a:t>
            </a:r>
          </a:p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395671-A809-4F4B-80C4-B048BA981EE9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Binary tree example.</a:t>
            </a:r>
          </a:p>
          <a:p>
            <a:pPr eaLnBrk="1" hangingPunct="1"/>
            <a:r>
              <a:rPr lang="en-US" smtClean="0">
                <a:latin typeface="Arial" charset="0"/>
              </a:rPr>
              <a:t>Depth-first search with limit of 1.</a:t>
            </a:r>
          </a:p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10BAFB-7695-46E9-9483-57695EB4A78D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16916E-DBA7-4C85-9BAE-E27FC7913A4C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354E4A-A8E4-4820-9D37-576CE29B9A66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GB" sz="2000" b="1" smtClean="0">
                <a:latin typeface="Arial" charset="0"/>
              </a:rPr>
              <a:t>b</a:t>
            </a:r>
            <a:r>
              <a:rPr lang="en-GB" sz="2000" smtClean="0">
                <a:latin typeface="Arial" charset="0"/>
              </a:rPr>
              <a:t>: maximum branching factor of the search tree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b="1" smtClean="0">
                <a:latin typeface="Arial" charset="0"/>
              </a:rPr>
              <a:t>d</a:t>
            </a:r>
            <a:r>
              <a:rPr lang="en-GB" sz="2000" smtClean="0">
                <a:latin typeface="Arial" charset="0"/>
              </a:rPr>
              <a:t>: depth of the least-cost 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b="1" smtClean="0">
                <a:latin typeface="Arial" charset="0"/>
              </a:rPr>
              <a:t>m</a:t>
            </a:r>
            <a:r>
              <a:rPr lang="en-GB" sz="2000" smtClean="0">
                <a:latin typeface="Arial" charset="0"/>
              </a:rPr>
              <a:t>: maximum depth of the state space (may be ∞)</a:t>
            </a:r>
            <a:endParaRPr lang="en-GB" sz="2400" smtClean="0">
              <a:latin typeface="Arial" charset="0"/>
            </a:endParaRPr>
          </a:p>
          <a:p>
            <a:pPr eaLnBrk="1" hangingPunct="1"/>
            <a:endParaRPr lang="en-GB" smtClean="0">
              <a:latin typeface="Arial" charset="0"/>
            </a:endParaRPr>
          </a:p>
          <a:p>
            <a:pPr eaLnBrk="1" hangingPunct="1"/>
            <a:r>
              <a:rPr lang="en-US" smtClean="0">
                <a:latin typeface="Arial" charset="0"/>
              </a:rPr>
              <a:t>Complete: As long as the branching factor is finite.</a:t>
            </a:r>
          </a:p>
          <a:p>
            <a:pPr eaLnBrk="1" hangingPunct="1"/>
            <a:r>
              <a:rPr lang="en-US" smtClean="0">
                <a:latin typeface="Arial" charset="0"/>
              </a:rPr>
              <a:t>Time: May seem wasteful as the states are generated multiple times, but as we’ve seen is O(b</a:t>
            </a:r>
            <a:r>
              <a:rPr lang="en-US" baseline="30000" smtClean="0">
                <a:latin typeface="Arial" charset="0"/>
              </a:rPr>
              <a:t>d</a:t>
            </a:r>
            <a:r>
              <a:rPr lang="en-US" smtClean="0">
                <a:latin typeface="Arial" charset="0"/>
              </a:rPr>
              <a:t>)</a:t>
            </a:r>
          </a:p>
          <a:p>
            <a:pPr eaLnBrk="1" hangingPunct="1"/>
            <a:r>
              <a:rPr lang="en-US" smtClean="0">
                <a:latin typeface="Arial" charset="0"/>
              </a:rPr>
              <a:t>Memory: Requirements like depth-first, a modest O(bd).</a:t>
            </a:r>
          </a:p>
          <a:p>
            <a:pPr eaLnBrk="1" hangingPunct="1"/>
            <a:r>
              <a:rPr lang="en-US" smtClean="0">
                <a:latin typeface="Arial" charset="0"/>
              </a:rPr>
              <a:t>Optimal: When the path cost is non-decreasing function of the node depth.</a:t>
            </a:r>
          </a:p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921EA-DA46-4D25-8757-AF770AFE6B55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mtClean="0">
                <a:latin typeface="Arial" charset="0"/>
              </a:rPr>
              <a:t>time &amp; space complexity measured in terms of: </a:t>
            </a:r>
          </a:p>
          <a:p>
            <a:pPr lvl="1">
              <a:lnSpc>
                <a:spcPct val="90000"/>
              </a:lnSpc>
            </a:pPr>
            <a:r>
              <a:rPr lang="en-GB" sz="2000" b="1" smtClean="0">
                <a:latin typeface="Arial" charset="0"/>
              </a:rPr>
              <a:t>b</a:t>
            </a:r>
            <a:r>
              <a:rPr lang="en-GB" sz="2000" smtClean="0">
                <a:latin typeface="Arial" charset="0"/>
              </a:rPr>
              <a:t>: maximum branching factor of the search tree</a:t>
            </a:r>
          </a:p>
          <a:p>
            <a:pPr lvl="1">
              <a:lnSpc>
                <a:spcPct val="90000"/>
              </a:lnSpc>
            </a:pPr>
            <a:r>
              <a:rPr lang="en-GB" sz="2000" b="1" smtClean="0">
                <a:latin typeface="Arial" charset="0"/>
              </a:rPr>
              <a:t>d</a:t>
            </a:r>
            <a:r>
              <a:rPr lang="en-GB" sz="2000" smtClean="0">
                <a:latin typeface="Arial" charset="0"/>
              </a:rPr>
              <a:t>: depth of the least-cost solution</a:t>
            </a:r>
          </a:p>
          <a:p>
            <a:pPr lvl="1">
              <a:lnSpc>
                <a:spcPct val="90000"/>
              </a:lnSpc>
            </a:pPr>
            <a:r>
              <a:rPr lang="en-GB" sz="2000" b="1" smtClean="0">
                <a:latin typeface="Arial" charset="0"/>
              </a:rPr>
              <a:t>m</a:t>
            </a:r>
            <a:r>
              <a:rPr lang="en-GB" sz="2000" smtClean="0">
                <a:latin typeface="Arial" charset="0"/>
              </a:rPr>
              <a:t>: maximum depth of the state space (may be ∞)</a:t>
            </a:r>
          </a:p>
          <a:p>
            <a:pPr lvl="1">
              <a:lnSpc>
                <a:spcPct val="90000"/>
              </a:lnSpc>
            </a:pPr>
            <a:r>
              <a:rPr lang="en-GB" sz="2400" b="1" smtClean="0">
                <a:latin typeface="Arial" charset="0"/>
              </a:rPr>
              <a:t>l</a:t>
            </a:r>
            <a:r>
              <a:rPr lang="en-GB" sz="2400" smtClean="0">
                <a:latin typeface="Arial" charset="0"/>
              </a:rPr>
              <a:t>: depth limit</a:t>
            </a:r>
          </a:p>
          <a:p>
            <a:pPr lvl="1">
              <a:lnSpc>
                <a:spcPct val="90000"/>
              </a:lnSpc>
            </a:pPr>
            <a:r>
              <a:rPr lang="en-GB" sz="2400" b="1" smtClean="0">
                <a:latin typeface="Arial" charset="0"/>
              </a:rPr>
              <a:t>C*</a:t>
            </a:r>
            <a:r>
              <a:rPr lang="en-GB" sz="2400" smtClean="0">
                <a:latin typeface="Arial" charset="0"/>
              </a:rPr>
              <a:t>: cost of optimal solution (Uniform cost search guided by path cost rather than depth, so no b or d)</a:t>
            </a:r>
          </a:p>
          <a:p>
            <a:pPr lvl="1">
              <a:lnSpc>
                <a:spcPct val="90000"/>
              </a:lnSpc>
            </a:pPr>
            <a:r>
              <a:rPr lang="el-GR" sz="2400" b="1" smtClean="0">
                <a:latin typeface="Arial" charset="0"/>
              </a:rPr>
              <a:t>ε</a:t>
            </a:r>
            <a:r>
              <a:rPr lang="en-GB" sz="2400" smtClean="0">
                <a:latin typeface="Arial" charset="0"/>
              </a:rPr>
              <a:t>: minimum action cost</a:t>
            </a:r>
          </a:p>
          <a:p>
            <a:pPr lvl="1">
              <a:lnSpc>
                <a:spcPct val="90000"/>
              </a:lnSpc>
            </a:pPr>
            <a:endParaRPr lang="en-GB" sz="2400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GB" sz="2400" smtClean="0">
                <a:latin typeface="Arial" charset="0"/>
              </a:rPr>
              <a:t>(uniform cost worst case can be much larger because can explore large trees of small cost steps before any larger but potentially useful steps)</a:t>
            </a:r>
          </a:p>
          <a:p>
            <a:pPr lvl="1">
              <a:lnSpc>
                <a:spcPct val="90000"/>
              </a:lnSpc>
            </a:pPr>
            <a:endParaRPr lang="en-GB" sz="2400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GB" sz="2400" smtClean="0">
                <a:latin typeface="Arial" charset="0"/>
              </a:rPr>
              <a:t>strategies evaluated according to:</a:t>
            </a:r>
          </a:p>
          <a:p>
            <a:pPr lvl="1">
              <a:lnSpc>
                <a:spcPct val="90000"/>
              </a:lnSpc>
            </a:pPr>
            <a:r>
              <a:rPr lang="en-GB" sz="2000" b="1" smtClean="0">
                <a:latin typeface="Arial" charset="0"/>
              </a:rPr>
              <a:t>completeness</a:t>
            </a:r>
            <a:r>
              <a:rPr lang="en-GB" sz="2000" smtClean="0">
                <a:latin typeface="Arial" charset="0"/>
              </a:rPr>
              <a:t>: always find a solution if one exists?</a:t>
            </a:r>
          </a:p>
          <a:p>
            <a:pPr lvl="1">
              <a:lnSpc>
                <a:spcPct val="90000"/>
              </a:lnSpc>
            </a:pPr>
            <a:r>
              <a:rPr lang="en-GB" sz="2000" b="1" smtClean="0">
                <a:latin typeface="Arial" charset="0"/>
              </a:rPr>
              <a:t>time complexity</a:t>
            </a:r>
            <a:r>
              <a:rPr lang="en-GB" sz="2000" smtClean="0">
                <a:latin typeface="Arial" charset="0"/>
              </a:rPr>
              <a:t>: number of nodes generated</a:t>
            </a:r>
          </a:p>
          <a:p>
            <a:pPr lvl="1">
              <a:lnSpc>
                <a:spcPct val="90000"/>
              </a:lnSpc>
            </a:pPr>
            <a:r>
              <a:rPr lang="en-GB" sz="2000" b="1" smtClean="0">
                <a:latin typeface="Arial" charset="0"/>
              </a:rPr>
              <a:t>space complexity</a:t>
            </a:r>
            <a:r>
              <a:rPr lang="en-GB" sz="2000" smtClean="0">
                <a:latin typeface="Arial" charset="0"/>
              </a:rPr>
              <a:t>: maximum nodes in memory</a:t>
            </a:r>
          </a:p>
          <a:p>
            <a:pPr lvl="1">
              <a:lnSpc>
                <a:spcPct val="90000"/>
              </a:lnSpc>
            </a:pPr>
            <a:r>
              <a:rPr lang="en-GB" sz="2000" b="1" smtClean="0">
                <a:latin typeface="Arial" charset="0"/>
              </a:rPr>
              <a:t>optimality</a:t>
            </a:r>
            <a:r>
              <a:rPr lang="en-GB" sz="2000" smtClean="0">
                <a:latin typeface="Arial" charset="0"/>
              </a:rPr>
              <a:t>: always finds a least-cost solution?</a:t>
            </a:r>
          </a:p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229E4F-7345-42B7-BBC5-7171A223BA5E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C067D2-48F5-44BD-A065-6CF1FAC9D2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229E4F-7345-42B7-BBC5-7171A223BA5E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C067D2-48F5-44BD-A065-6CF1FAC9D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229E4F-7345-42B7-BBC5-7171A223BA5E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C067D2-48F5-44BD-A065-6CF1FAC9D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229E4F-7345-42B7-BBC5-7171A223BA5E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C067D2-48F5-44BD-A065-6CF1FAC9D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229E4F-7345-42B7-BBC5-7171A223BA5E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C067D2-48F5-44BD-A065-6CF1FAC9D2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229E4F-7345-42B7-BBC5-7171A223BA5E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C067D2-48F5-44BD-A065-6CF1FAC9D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229E4F-7345-42B7-BBC5-7171A223BA5E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C067D2-48F5-44BD-A065-6CF1FAC9D2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229E4F-7345-42B7-BBC5-7171A223BA5E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C067D2-48F5-44BD-A065-6CF1FAC9D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229E4F-7345-42B7-BBC5-7171A223BA5E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C067D2-48F5-44BD-A065-6CF1FAC9D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229E4F-7345-42B7-BBC5-7171A223BA5E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C067D2-48F5-44BD-A065-6CF1FAC9D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07229E4F-7345-42B7-BBC5-7171A223BA5E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CC067D2-48F5-44BD-A065-6CF1FAC9D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7229E4F-7345-42B7-BBC5-7171A223BA5E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CC067D2-48F5-44BD-A065-6CF1FAC9D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889844"/>
            <a:ext cx="8610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Problems Solving by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Searching</a:t>
            </a:r>
          </a:p>
          <a:p>
            <a:endParaRPr lang="en-US" dirty="0"/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searching algorithms are divided into two categories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 Uninformed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Search Algorithms (Blind Search)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 Informed Search Algorithms (Heuristic Search)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are six Uninformed Search Algorithms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 Breadth First Search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 Uniform-cost search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 Depth-first search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4.  Depth-limited search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5.  Iterative deepening depth-first search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6.  Bidirectional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041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6794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611909" y="795618"/>
            <a:ext cx="5337230" cy="90306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6"/>
              </a:lnSpc>
            </a:pPr>
            <a:r>
              <a:rPr lang="en-CA" sz="2800" spc="-9" dirty="0">
                <a:solidFill>
                  <a:srgbClr val="FFFFFF"/>
                </a:solidFill>
                <a:latin typeface="Arial"/>
                <a:cs typeface="Arial"/>
              </a:rPr>
              <a:t>Properties of uniform cost search:</a:t>
            </a:r>
          </a:p>
          <a:p>
            <a:pPr>
              <a:lnSpc>
                <a:spcPts val="3406"/>
              </a:lnSpc>
            </a:pPr>
            <a:endParaRPr lang="en-CA" sz="30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58273" y="1333500"/>
            <a:ext cx="5669116" cy="90306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6"/>
              </a:lnSpc>
            </a:pPr>
            <a:r>
              <a:rPr lang="en-CA" sz="2800" spc="-18" dirty="0">
                <a:solidFill>
                  <a:srgbClr val="FFFFFF"/>
                </a:solidFill>
                <a:latin typeface="Arial"/>
                <a:cs typeface="Arial"/>
              </a:rPr>
              <a:t>Completeness? Yes (if step cost ≥ `)</a:t>
            </a:r>
          </a:p>
          <a:p>
            <a:pPr>
              <a:lnSpc>
                <a:spcPts val="3406"/>
              </a:lnSpc>
            </a:pPr>
            <a:endParaRPr lang="en-CA" sz="30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58273" y="1804147"/>
            <a:ext cx="7458067" cy="200054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4"/>
              </a:lnSpc>
            </a:pPr>
            <a:r>
              <a:rPr lang="en-CA" sz="2800" spc="-9" dirty="0">
                <a:solidFill>
                  <a:srgbClr val="FFFFFF"/>
                </a:solidFill>
                <a:latin typeface="Arial"/>
                <a:cs typeface="Arial"/>
              </a:rPr>
              <a:t>Optimality? </a:t>
            </a:r>
            <a:r>
              <a:rPr lang="en-CA" sz="2800" spc="-9" dirty="0" smtClean="0">
                <a:solidFill>
                  <a:srgbClr val="FFFFFF"/>
                </a:solidFill>
                <a:latin typeface="Arial"/>
                <a:cs typeface="Arial"/>
              </a:rPr>
              <a:t>Yes</a:t>
            </a:r>
            <a:r>
              <a:rPr lang="en-CA" sz="2800" spc="-9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CA" sz="2800" spc="-9" dirty="0">
                <a:solidFill>
                  <a:srgbClr val="FFFFFF"/>
                </a:solidFill>
                <a:latin typeface="Arial"/>
                <a:cs typeface="Arial"/>
              </a:rPr>
              <a:t>unless step costs are constant</a:t>
            </a:r>
            <a:r>
              <a:rPr lang="en-CA" sz="29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00" dirty="0">
                <a:solidFill>
                  <a:srgbClr val="000000"/>
                </a:solidFill>
                <a:latin typeface="Times New Roman"/>
              </a:rPr>
            </a:br>
            <a:r>
              <a:rPr lang="en-CA" sz="2800" spc="-9" dirty="0">
                <a:solidFill>
                  <a:srgbClr val="FFFFFF"/>
                </a:solidFill>
                <a:latin typeface="Arial"/>
                <a:cs typeface="Arial"/>
              </a:rPr>
              <a:t>Time complexity? 1+b+b</a:t>
            </a:r>
            <a:r>
              <a:rPr lang="en-CA" spc="-9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lang="en-CA" sz="2800" spc="-9" dirty="0">
                <a:solidFill>
                  <a:srgbClr val="FFFFFF"/>
                </a:solidFill>
                <a:latin typeface="Arial"/>
                <a:cs typeface="Arial"/>
              </a:rPr>
              <a:t>+b</a:t>
            </a:r>
            <a:r>
              <a:rPr lang="en-CA" spc="-9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CA" sz="2800" spc="-9" dirty="0">
                <a:solidFill>
                  <a:srgbClr val="FFFFFF"/>
                </a:solidFill>
                <a:latin typeface="Arial"/>
                <a:cs typeface="Arial"/>
              </a:rPr>
              <a:t>+…+</a:t>
            </a:r>
            <a:r>
              <a:rPr lang="en-CA" sz="2800" spc="-9" dirty="0" err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lang="en-CA" spc="-9" dirty="0" err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CA" sz="2800" spc="-9" dirty="0" err="1">
                <a:solidFill>
                  <a:srgbClr val="FFFFFF"/>
                </a:solidFill>
                <a:latin typeface="Arial"/>
                <a:cs typeface="Arial"/>
              </a:rPr>
              <a:t>+b</a:t>
            </a:r>
            <a:r>
              <a:rPr lang="en-CA" sz="2800" spc="-9" dirty="0">
                <a:solidFill>
                  <a:srgbClr val="FFFFFF"/>
                </a:solidFill>
                <a:latin typeface="Arial"/>
                <a:cs typeface="Arial"/>
              </a:rPr>
              <a:t>(b</a:t>
            </a:r>
            <a:r>
              <a:rPr lang="en-CA" spc="-9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CA" sz="2800" spc="-9" dirty="0">
                <a:solidFill>
                  <a:srgbClr val="FFFFFF"/>
                </a:solidFill>
                <a:latin typeface="Arial"/>
                <a:cs typeface="Arial"/>
              </a:rPr>
              <a:t>-1) =</a:t>
            </a:r>
            <a:r>
              <a:rPr lang="en-CA" sz="30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000" dirty="0">
                <a:solidFill>
                  <a:srgbClr val="000000"/>
                </a:solidFill>
                <a:latin typeface="Times New Roman"/>
              </a:rPr>
            </a:br>
            <a:r>
              <a:rPr lang="en-CA" sz="2800" spc="-9" dirty="0">
                <a:solidFill>
                  <a:srgbClr val="FFFFFF"/>
                </a:solidFill>
                <a:latin typeface="Arial"/>
                <a:cs typeface="Arial"/>
              </a:rPr>
              <a:t>O(b</a:t>
            </a:r>
            <a:r>
              <a:rPr lang="en-CA" spc="-9" dirty="0">
                <a:solidFill>
                  <a:srgbClr val="FFFFFF"/>
                </a:solidFill>
                <a:latin typeface="Arial"/>
                <a:cs typeface="Arial"/>
              </a:rPr>
              <a:t>d+1</a:t>
            </a:r>
            <a:r>
              <a:rPr lang="en-CA" sz="2800" spc="-9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</a:p>
          <a:p>
            <a:pPr>
              <a:lnSpc>
                <a:spcPts val="3904"/>
              </a:lnSpc>
            </a:pPr>
            <a:endParaRPr lang="en-CA" sz="30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58273" y="3350559"/>
            <a:ext cx="7594836" cy="13743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800" spc="-9" dirty="0">
                <a:solidFill>
                  <a:srgbClr val="FFFFFF"/>
                </a:solidFill>
                <a:latin typeface="Arial"/>
                <a:cs typeface="Arial"/>
              </a:rPr>
              <a:t>Space complexity? O(b</a:t>
            </a:r>
            <a:r>
              <a:rPr lang="en-CA" sz="1700" spc="-9" dirty="0">
                <a:solidFill>
                  <a:srgbClr val="FFFFFF"/>
                </a:solidFill>
                <a:latin typeface="Arial"/>
                <a:cs typeface="Arial"/>
              </a:rPr>
              <a:t>d+1</a:t>
            </a:r>
            <a:r>
              <a:rPr lang="en-CA" sz="2800" spc="-9" dirty="0">
                <a:solidFill>
                  <a:srgbClr val="FFFFFF"/>
                </a:solidFill>
                <a:latin typeface="Arial"/>
                <a:cs typeface="Arial"/>
              </a:rPr>
              <a:t>) (keeps every node in</a:t>
            </a:r>
            <a:r>
              <a:rPr lang="en-CA" sz="30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000" dirty="0">
                <a:solidFill>
                  <a:srgbClr val="000000"/>
                </a:solidFill>
                <a:latin typeface="Times New Roman"/>
              </a:rPr>
            </a:br>
            <a:r>
              <a:rPr lang="en-CA" sz="2800" spc="-9" dirty="0">
                <a:solidFill>
                  <a:srgbClr val="FFFFFF"/>
                </a:solidFill>
                <a:latin typeface="Arial"/>
                <a:cs typeface="Arial"/>
              </a:rPr>
              <a:t>memory)</a:t>
            </a:r>
          </a:p>
          <a:p>
            <a:pPr>
              <a:lnSpc>
                <a:spcPts val="3500"/>
              </a:lnSpc>
            </a:pPr>
            <a:endParaRPr lang="en-CA" sz="30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81800" y="0"/>
            <a:ext cx="23622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0"/>
            <a:ext cx="69342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6794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2389909" y="638735"/>
            <a:ext cx="4276812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541"/>
              </a:lnSpc>
            </a:pPr>
            <a:r>
              <a:rPr lang="en-CA" sz="4000" dirty="0">
                <a:solidFill>
                  <a:srgbClr val="C1EEFF"/>
                </a:solidFill>
                <a:latin typeface="Arial"/>
                <a:cs typeface="Arial"/>
              </a:rPr>
              <a:t>Depth First Search</a:t>
            </a:r>
          </a:p>
          <a:p>
            <a:pPr>
              <a:lnSpc>
                <a:spcPts val="4541"/>
              </a:lnSpc>
            </a:pPr>
            <a:endParaRPr lang="en-CA" sz="40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08545" y="1371601"/>
            <a:ext cx="6873548" cy="146193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69"/>
              </a:lnSpc>
            </a:pPr>
            <a:r>
              <a:rPr lang="en-CA" sz="3000" spc="-9" dirty="0">
                <a:solidFill>
                  <a:srgbClr val="FFFFFF"/>
                </a:solidFill>
                <a:latin typeface="Arial"/>
                <a:cs typeface="Arial"/>
              </a:rPr>
              <a:t>Expands the deepest node in the current</a:t>
            </a:r>
            <a:r>
              <a:rPr lang="en-CA" sz="32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0" dirty="0">
                <a:solidFill>
                  <a:srgbClr val="000000"/>
                </a:solidFill>
                <a:latin typeface="Times New Roman"/>
              </a:rPr>
            </a:br>
            <a:r>
              <a:rPr lang="en-CA" sz="3000" spc="-9" dirty="0">
                <a:solidFill>
                  <a:srgbClr val="FFFFFF"/>
                </a:solidFill>
                <a:latin typeface="Arial"/>
                <a:cs typeface="Arial"/>
              </a:rPr>
              <a:t>fringe.</a:t>
            </a:r>
          </a:p>
          <a:p>
            <a:pPr>
              <a:lnSpc>
                <a:spcPts val="3769"/>
              </a:lnSpc>
            </a:pPr>
            <a:endParaRPr lang="en-CA" sz="32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08545" y="2879912"/>
            <a:ext cx="7056034" cy="148694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69"/>
              </a:lnSpc>
            </a:pPr>
            <a:r>
              <a:rPr lang="en-CA" sz="3000" spc="-9" dirty="0">
                <a:solidFill>
                  <a:srgbClr val="FFFFFF"/>
                </a:solidFill>
                <a:latin typeface="Arial"/>
                <a:cs typeface="Arial"/>
              </a:rPr>
              <a:t>Implementation: fringe = LIFO queue, i.e.,</a:t>
            </a:r>
            <a:r>
              <a:rPr lang="en-CA" sz="32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0" dirty="0">
                <a:solidFill>
                  <a:srgbClr val="000000"/>
                </a:solidFill>
                <a:latin typeface="Times New Roman"/>
              </a:rPr>
            </a:br>
            <a:r>
              <a:rPr lang="en-CA" sz="3000" spc="-9" dirty="0">
                <a:solidFill>
                  <a:srgbClr val="FFFFFF"/>
                </a:solidFill>
                <a:latin typeface="Arial"/>
                <a:cs typeface="Arial"/>
              </a:rPr>
              <a:t>put successors at front.</a:t>
            </a:r>
          </a:p>
          <a:p>
            <a:pPr>
              <a:lnSpc>
                <a:spcPts val="3769"/>
              </a:lnSpc>
            </a:pPr>
            <a:endParaRPr lang="en-CA" sz="32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05600" y="0"/>
            <a:ext cx="2438400" cy="838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" y="0"/>
            <a:ext cx="6858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Depth-First-Search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0" y="3810000"/>
            <a:ext cx="4762500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6794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4387273" y="1266265"/>
            <a:ext cx="280974" cy="1080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spc="-9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62909" y="2375647"/>
            <a:ext cx="280974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9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96818" y="3485030"/>
            <a:ext cx="305020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9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336636" y="3485030"/>
            <a:ext cx="2464201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  <a:tabLst>
                <a:tab pos="2188220" algn="l"/>
              </a:tabLst>
            </a:pPr>
            <a:r>
              <a:rPr lang="en-CA" sz="3300" spc="-27" dirty="0">
                <a:solidFill>
                  <a:srgbClr val="000000"/>
                </a:solidFill>
                <a:latin typeface="Arial"/>
                <a:cs typeface="Arial"/>
              </a:rPr>
              <a:t>E	F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604000" y="2375647"/>
            <a:ext cx="302712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27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804727" y="3563471"/>
            <a:ext cx="326308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18"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65727" y="4818530"/>
            <a:ext cx="8241359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H    	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 I       </a:t>
            </a: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J  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  </a:t>
            </a: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K  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  </a:t>
            </a: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L 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 </a:t>
            </a: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M  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 N       </a:t>
            </a: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6794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4387273" y="1266265"/>
            <a:ext cx="280974" cy="1080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spc="-9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62909" y="2375647"/>
            <a:ext cx="280974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9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96818" y="3485030"/>
            <a:ext cx="305020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9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336636" y="3485030"/>
            <a:ext cx="2464201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  <a:tabLst>
                <a:tab pos="2188220" algn="l"/>
              </a:tabLst>
            </a:pPr>
            <a:r>
              <a:rPr lang="en-CA" sz="3300" spc="-27" dirty="0">
                <a:solidFill>
                  <a:srgbClr val="000000"/>
                </a:solidFill>
                <a:latin typeface="Arial"/>
                <a:cs typeface="Arial"/>
              </a:rPr>
              <a:t>E	F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604000" y="2375647"/>
            <a:ext cx="302712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27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804727" y="3563471"/>
            <a:ext cx="326308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18"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65727" y="4818530"/>
            <a:ext cx="8209299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H   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 I        J        </a:t>
            </a: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K   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 L       </a:t>
            </a: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M 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 </a:t>
            </a: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N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   </a:t>
            </a: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6794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4387273" y="1266265"/>
            <a:ext cx="280974" cy="1080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spc="-9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62909" y="2375647"/>
            <a:ext cx="280974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9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96818" y="3485030"/>
            <a:ext cx="305020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9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336636" y="3485030"/>
            <a:ext cx="2464201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  <a:tabLst>
                <a:tab pos="2188220" algn="l"/>
              </a:tabLst>
            </a:pPr>
            <a:r>
              <a:rPr lang="en-CA" sz="3300" spc="-27" dirty="0">
                <a:solidFill>
                  <a:srgbClr val="000000"/>
                </a:solidFill>
                <a:latin typeface="Arial"/>
                <a:cs typeface="Arial"/>
              </a:rPr>
              <a:t>E	F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604000" y="2375647"/>
            <a:ext cx="302712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27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804727" y="3563471"/>
            <a:ext cx="326308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18"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65727" y="4818530"/>
            <a:ext cx="8209299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H   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  </a:t>
            </a: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I  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 J        </a:t>
            </a: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K   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L        M      </a:t>
            </a: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N 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  </a:t>
            </a: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6794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4387273" y="1266265"/>
            <a:ext cx="280974" cy="1080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spc="-9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62909" y="2375647"/>
            <a:ext cx="280974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9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96818" y="3485030"/>
            <a:ext cx="305020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9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336636" y="3485030"/>
            <a:ext cx="2464201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  <a:tabLst>
                <a:tab pos="2188220" algn="l"/>
              </a:tabLst>
            </a:pPr>
            <a:r>
              <a:rPr lang="en-CA" sz="3300" spc="-27" dirty="0">
                <a:solidFill>
                  <a:srgbClr val="000000"/>
                </a:solidFill>
                <a:latin typeface="Arial"/>
                <a:cs typeface="Arial"/>
              </a:rPr>
              <a:t>E	F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604000" y="2375647"/>
            <a:ext cx="302712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27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885545" y="3563471"/>
            <a:ext cx="326308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18"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65727" y="4818529"/>
            <a:ext cx="8209299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H  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  </a:t>
            </a: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I   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 J        </a:t>
            </a: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K   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 L       </a:t>
            </a: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M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   </a:t>
            </a: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N 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 </a:t>
            </a: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6794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4387273" y="1266265"/>
            <a:ext cx="280974" cy="1080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spc="-9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62909" y="2375647"/>
            <a:ext cx="280974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9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96818" y="3485030"/>
            <a:ext cx="305020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9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336636" y="3485030"/>
            <a:ext cx="2464201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  <a:tabLst>
                <a:tab pos="2188220" algn="l"/>
              </a:tabLst>
            </a:pPr>
            <a:r>
              <a:rPr lang="en-CA" sz="3300" spc="-27" dirty="0">
                <a:solidFill>
                  <a:srgbClr val="000000"/>
                </a:solidFill>
                <a:latin typeface="Arial"/>
                <a:cs typeface="Arial"/>
              </a:rPr>
              <a:t>E	F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604000" y="2375647"/>
            <a:ext cx="302712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27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804727" y="3563471"/>
            <a:ext cx="326308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18"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65727" y="4818530"/>
            <a:ext cx="8209299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H 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   </a:t>
            </a: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I   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 J       </a:t>
            </a: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K  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   </a:t>
            </a: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L  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M       N       </a:t>
            </a: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6794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4387273" y="1266265"/>
            <a:ext cx="280974" cy="1080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spc="-9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62909" y="2375647"/>
            <a:ext cx="280974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9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96818" y="3485030"/>
            <a:ext cx="305020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9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336636" y="3485030"/>
            <a:ext cx="2464201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  <a:tabLst>
                <a:tab pos="2188220" algn="l"/>
              </a:tabLst>
            </a:pPr>
            <a:r>
              <a:rPr lang="en-CA" sz="3300" spc="-27" dirty="0">
                <a:solidFill>
                  <a:srgbClr val="000000"/>
                </a:solidFill>
                <a:latin typeface="Arial"/>
                <a:cs typeface="Arial"/>
              </a:rPr>
              <a:t>E	F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604000" y="2375647"/>
            <a:ext cx="302712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27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804727" y="3563471"/>
            <a:ext cx="326308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18"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65727" y="4818530"/>
            <a:ext cx="8209299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H  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  </a:t>
            </a: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I 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   </a:t>
            </a: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J   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 K        </a:t>
            </a: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L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  </a:t>
            </a: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M  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 N       </a:t>
            </a: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</a:p>
          <a:p>
            <a:pPr>
              <a:lnSpc>
                <a:spcPts val="4074"/>
              </a:lnSpc>
            </a:pPr>
            <a:r>
              <a:rPr lang="en-CA" sz="3600" dirty="0" smtClean="0">
                <a:solidFill>
                  <a:srgbClr val="000000"/>
                </a:solidFill>
              </a:rPr>
              <a:t> </a:t>
            </a: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6794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4387273" y="1266265"/>
            <a:ext cx="280974" cy="1080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spc="-9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62909" y="2375647"/>
            <a:ext cx="280974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9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96818" y="3485030"/>
            <a:ext cx="305020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9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336636" y="3485030"/>
            <a:ext cx="2464201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  <a:tabLst>
                <a:tab pos="2188220" algn="l"/>
              </a:tabLst>
            </a:pPr>
            <a:r>
              <a:rPr lang="en-CA" sz="3300" spc="-27" dirty="0">
                <a:solidFill>
                  <a:srgbClr val="000000"/>
                </a:solidFill>
                <a:latin typeface="Arial"/>
                <a:cs typeface="Arial"/>
              </a:rPr>
              <a:t>E	F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604000" y="2375647"/>
            <a:ext cx="302712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27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804727" y="3563471"/>
            <a:ext cx="326308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18"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65727" y="4818530"/>
            <a:ext cx="8209299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H   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 I        </a:t>
            </a: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J  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  </a:t>
            </a: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K   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L       M       N       </a:t>
            </a: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6794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4387273" y="1266265"/>
            <a:ext cx="280974" cy="1080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spc="-9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62909" y="2375647"/>
            <a:ext cx="280974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9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96818" y="3485030"/>
            <a:ext cx="305020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9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336636" y="3485030"/>
            <a:ext cx="2464201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  <a:tabLst>
                <a:tab pos="2188220" algn="l"/>
              </a:tabLst>
            </a:pPr>
            <a:r>
              <a:rPr lang="en-CA" sz="3300" spc="-27" dirty="0">
                <a:solidFill>
                  <a:srgbClr val="000000"/>
                </a:solidFill>
                <a:latin typeface="Arial"/>
                <a:cs typeface="Arial"/>
              </a:rPr>
              <a:t>E	F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604000" y="2375647"/>
            <a:ext cx="302712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27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804727" y="3563471"/>
            <a:ext cx="326308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18"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65727" y="4818530"/>
            <a:ext cx="8209299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H  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  </a:t>
            </a: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I  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  </a:t>
            </a: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J   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 K       L        </a:t>
            </a: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M 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 </a:t>
            </a: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N 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  </a:t>
            </a: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206"/>
            <a:ext cx="9144000" cy="6846794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2124364" y="638735"/>
            <a:ext cx="4704814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541"/>
              </a:lnSpc>
            </a:pPr>
            <a:r>
              <a:rPr lang="en-CA" sz="4000" dirty="0">
                <a:solidFill>
                  <a:srgbClr val="C1EEFF"/>
                </a:solidFill>
                <a:latin typeface="Arial"/>
                <a:cs typeface="Arial"/>
              </a:rPr>
              <a:t>Breadth First Search</a:t>
            </a:r>
          </a:p>
          <a:p>
            <a:pPr>
              <a:lnSpc>
                <a:spcPts val="4541"/>
              </a:lnSpc>
            </a:pPr>
            <a:endParaRPr lang="en-CA" sz="40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1371600"/>
            <a:ext cx="8229600" cy="243656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3769"/>
              </a:lnSpc>
            </a:pPr>
            <a:r>
              <a:rPr lang="en-CA" sz="2800" spc="-9" dirty="0">
                <a:solidFill>
                  <a:srgbClr val="FFFFFF"/>
                </a:solidFill>
                <a:latin typeface="Arial"/>
                <a:cs typeface="Arial"/>
              </a:rPr>
              <a:t>Expands shallowest unexpanded node.</a:t>
            </a:r>
            <a:r>
              <a:rPr lang="en-CA" sz="30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000" dirty="0">
                <a:solidFill>
                  <a:srgbClr val="000000"/>
                </a:solidFill>
                <a:latin typeface="Times New Roman"/>
              </a:rPr>
            </a:br>
            <a:r>
              <a:rPr lang="en-CA" sz="2800" spc="-9" dirty="0">
                <a:solidFill>
                  <a:srgbClr val="FFFFFF"/>
                </a:solidFill>
                <a:latin typeface="Arial"/>
                <a:cs typeface="Arial"/>
              </a:rPr>
              <a:t>It can be implemented by calling TREE-</a:t>
            </a:r>
            <a:r>
              <a:rPr lang="en-CA" sz="30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000" dirty="0">
                <a:solidFill>
                  <a:srgbClr val="000000"/>
                </a:solidFill>
                <a:latin typeface="Times New Roman"/>
              </a:rPr>
            </a:br>
            <a:r>
              <a:rPr lang="en-CA" sz="2800" spc="-9" dirty="0">
                <a:solidFill>
                  <a:srgbClr val="FFFFFF"/>
                </a:solidFill>
                <a:latin typeface="Arial"/>
                <a:cs typeface="Arial"/>
              </a:rPr>
              <a:t>SEARCH with an empty fringe, </a:t>
            </a:r>
            <a:r>
              <a:rPr lang="en-CA" sz="2800" spc="-9" dirty="0" err="1">
                <a:solidFill>
                  <a:srgbClr val="FFFFFF"/>
                </a:solidFill>
                <a:latin typeface="Arial"/>
                <a:cs typeface="Arial"/>
              </a:rPr>
              <a:t>ie</a:t>
            </a:r>
            <a:r>
              <a:rPr lang="en-CA" sz="2800" spc="-9" dirty="0">
                <a:solidFill>
                  <a:srgbClr val="FFFFFF"/>
                </a:solidFill>
                <a:latin typeface="Arial"/>
                <a:cs typeface="Arial"/>
              </a:rPr>
              <a:t>., FIFO</a:t>
            </a:r>
            <a:r>
              <a:rPr lang="en-CA" sz="30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000" dirty="0">
                <a:solidFill>
                  <a:srgbClr val="000000"/>
                </a:solidFill>
                <a:latin typeface="Times New Roman"/>
              </a:rPr>
            </a:br>
            <a:r>
              <a:rPr lang="en-CA" sz="2800" spc="-9" dirty="0">
                <a:solidFill>
                  <a:srgbClr val="FFFFFF"/>
                </a:solidFill>
                <a:latin typeface="Arial"/>
                <a:cs typeface="Arial"/>
              </a:rPr>
              <a:t>queue (i.e., new successors go at end)</a:t>
            </a:r>
          </a:p>
          <a:p>
            <a:pPr>
              <a:lnSpc>
                <a:spcPts val="3769"/>
              </a:lnSpc>
            </a:pPr>
            <a:endParaRPr lang="en-CA" sz="30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85800"/>
            <a:ext cx="533400" cy="6172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81800" y="609600"/>
            <a:ext cx="2362200" cy="15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nimated_BF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886200"/>
            <a:ext cx="449580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6794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4387273" y="1266265"/>
            <a:ext cx="280974" cy="1080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spc="-9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62909" y="2375647"/>
            <a:ext cx="280974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9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96818" y="3485030"/>
            <a:ext cx="305020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9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336636" y="3485030"/>
            <a:ext cx="2464201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  <a:tabLst>
                <a:tab pos="2188220" algn="l"/>
              </a:tabLst>
            </a:pPr>
            <a:r>
              <a:rPr lang="en-CA" sz="3300" spc="-27" dirty="0">
                <a:solidFill>
                  <a:srgbClr val="000000"/>
                </a:solidFill>
                <a:latin typeface="Arial"/>
                <a:cs typeface="Arial"/>
              </a:rPr>
              <a:t>E	F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604000" y="2375647"/>
            <a:ext cx="302712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27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804727" y="3563471"/>
            <a:ext cx="326308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18"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65727" y="4818530"/>
            <a:ext cx="8209299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H  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  </a:t>
            </a: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I   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 J        </a:t>
            </a: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K   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 L      M       </a:t>
            </a: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N  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 O</a:t>
            </a:r>
            <a:endParaRPr lang="en-CA" sz="33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6794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4387273" y="1266265"/>
            <a:ext cx="280974" cy="1080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spc="-9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62909" y="2375647"/>
            <a:ext cx="280974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9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96818" y="3485030"/>
            <a:ext cx="305020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9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336636" y="3485030"/>
            <a:ext cx="2464201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  <a:tabLst>
                <a:tab pos="2188220" algn="l"/>
              </a:tabLst>
            </a:pPr>
            <a:r>
              <a:rPr lang="en-CA" sz="3300" spc="-27" dirty="0">
                <a:solidFill>
                  <a:srgbClr val="000000"/>
                </a:solidFill>
                <a:latin typeface="Arial"/>
                <a:cs typeface="Arial"/>
              </a:rPr>
              <a:t>E	F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604000" y="2375647"/>
            <a:ext cx="302712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27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804727" y="3563471"/>
            <a:ext cx="326308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18"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65727" y="4818530"/>
            <a:ext cx="8241359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H  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	    </a:t>
            </a: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I    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J        </a:t>
            </a: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K  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 </a:t>
            </a: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L  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M        N       O</a:t>
            </a:r>
            <a:endParaRPr lang="en-CA" sz="33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6794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4387273" y="1266265"/>
            <a:ext cx="280974" cy="1080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spc="-9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62909" y="2375647"/>
            <a:ext cx="280974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9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96818" y="3485030"/>
            <a:ext cx="305020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9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336636" y="3485030"/>
            <a:ext cx="2464201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  <a:tabLst>
                <a:tab pos="2188220" algn="l"/>
              </a:tabLst>
            </a:pPr>
            <a:r>
              <a:rPr lang="en-CA" sz="3300" spc="-27" dirty="0">
                <a:solidFill>
                  <a:srgbClr val="000000"/>
                </a:solidFill>
                <a:latin typeface="Arial"/>
                <a:cs typeface="Arial"/>
              </a:rPr>
              <a:t>E	F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604000" y="2375647"/>
            <a:ext cx="302712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27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804727" y="3563471"/>
            <a:ext cx="326308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18"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724400"/>
            <a:ext cx="8077200" cy="105157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H   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	   I       J         </a:t>
            </a: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K   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L       M       N      O</a:t>
            </a:r>
            <a:endParaRPr lang="en-CA" sz="33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6794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4387273" y="1266265"/>
            <a:ext cx="280974" cy="1080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spc="-9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62909" y="2375647"/>
            <a:ext cx="280974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9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96818" y="3485030"/>
            <a:ext cx="305020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9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336636" y="3485030"/>
            <a:ext cx="2464201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  <a:tabLst>
                <a:tab pos="2188220" algn="l"/>
              </a:tabLst>
            </a:pPr>
            <a:r>
              <a:rPr lang="en-CA" sz="3300" spc="-27" dirty="0">
                <a:solidFill>
                  <a:srgbClr val="000000"/>
                </a:solidFill>
                <a:latin typeface="Arial"/>
                <a:cs typeface="Arial"/>
              </a:rPr>
              <a:t>E	F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604000" y="2375647"/>
            <a:ext cx="302712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27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804727" y="3563471"/>
            <a:ext cx="326308" cy="1067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38"/>
              </a:lnSpc>
            </a:pPr>
            <a:r>
              <a:rPr lang="en-CA" sz="3300" spc="-18"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65727" y="4818530"/>
            <a:ext cx="8209299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H  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  </a:t>
            </a: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I   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 J        </a:t>
            </a:r>
            <a:r>
              <a:rPr lang="en-CA" sz="3300" dirty="0">
                <a:solidFill>
                  <a:srgbClr val="000000"/>
                </a:solidFill>
                <a:latin typeface="Arial"/>
                <a:cs typeface="Arial"/>
              </a:rPr>
              <a:t>K    </a:t>
            </a:r>
            <a:r>
              <a:rPr lang="en-CA" sz="3300" dirty="0" smtClean="0">
                <a:solidFill>
                  <a:srgbClr val="000000"/>
                </a:solidFill>
                <a:latin typeface="Arial"/>
                <a:cs typeface="Arial"/>
              </a:rPr>
              <a:t>   L       M        N      O</a:t>
            </a:r>
            <a:endParaRPr lang="en-CA" sz="33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6794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1408545" y="952500"/>
            <a:ext cx="5218160" cy="90306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6"/>
              </a:lnSpc>
            </a:pPr>
            <a:r>
              <a:rPr lang="en-CA" sz="2800" spc="-9" dirty="0">
                <a:solidFill>
                  <a:srgbClr val="FFFFFF"/>
                </a:solidFill>
                <a:latin typeface="Arial"/>
                <a:cs typeface="Arial"/>
              </a:rPr>
              <a:t>Properties of Depth-First Search:</a:t>
            </a:r>
          </a:p>
          <a:p>
            <a:pPr>
              <a:lnSpc>
                <a:spcPts val="3406"/>
              </a:lnSpc>
            </a:pPr>
            <a:endParaRPr lang="en-CA" sz="30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43364" y="1445559"/>
            <a:ext cx="5957721" cy="12196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41"/>
              </a:lnSpc>
            </a:pPr>
            <a:r>
              <a:rPr lang="en-CA" sz="2400" spc="-9" dirty="0">
                <a:solidFill>
                  <a:srgbClr val="FFFFFF"/>
                </a:solidFill>
                <a:latin typeface="Arial"/>
                <a:cs typeface="Arial"/>
              </a:rPr>
              <a:t>Complete? No: fails in infinite-depth spaces,</a:t>
            </a:r>
            <a:r>
              <a:rPr lang="en-CA" sz="26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600" dirty="0">
                <a:solidFill>
                  <a:srgbClr val="000000"/>
                </a:solidFill>
                <a:latin typeface="Times New Roman"/>
              </a:rPr>
            </a:br>
            <a:r>
              <a:rPr lang="en-CA" sz="2400" spc="-9" dirty="0">
                <a:solidFill>
                  <a:srgbClr val="FFFFFF"/>
                </a:solidFill>
                <a:latin typeface="Arial"/>
                <a:cs typeface="Arial"/>
              </a:rPr>
              <a:t>spaces with loops.</a:t>
            </a:r>
          </a:p>
          <a:p>
            <a:pPr>
              <a:lnSpc>
                <a:spcPts val="3141"/>
              </a:lnSpc>
            </a:pPr>
            <a:endParaRPr lang="en-CA" sz="26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43364" y="2308412"/>
            <a:ext cx="6194966" cy="12100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51"/>
              </a:lnSpc>
            </a:pPr>
            <a:r>
              <a:rPr lang="en-CA" sz="2400" spc="-9" dirty="0">
                <a:solidFill>
                  <a:srgbClr val="FFFFFF"/>
                </a:solidFill>
                <a:latin typeface="Arial"/>
                <a:cs typeface="Arial"/>
              </a:rPr>
              <a:t>Modify to avoid repeated states along path =&gt;</a:t>
            </a:r>
            <a:r>
              <a:rPr lang="en-CA" sz="26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600" dirty="0">
                <a:solidFill>
                  <a:srgbClr val="000000"/>
                </a:solidFill>
                <a:latin typeface="Times New Roman"/>
              </a:rPr>
            </a:br>
            <a:r>
              <a:rPr lang="en-CA" sz="2400" spc="-9" dirty="0">
                <a:solidFill>
                  <a:srgbClr val="FFFFFF"/>
                </a:solidFill>
                <a:latin typeface="Arial"/>
                <a:cs typeface="Arial"/>
              </a:rPr>
              <a:t>complete in infinite spaces</a:t>
            </a:r>
          </a:p>
          <a:p>
            <a:pPr>
              <a:lnSpc>
                <a:spcPts val="3051"/>
              </a:lnSpc>
            </a:pPr>
            <a:endParaRPr lang="en-CA" sz="26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43364" y="3148853"/>
            <a:ext cx="6823086" cy="16172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96"/>
              </a:lnSpc>
            </a:pPr>
            <a:r>
              <a:rPr lang="en-CA" sz="2400" spc="-9" dirty="0">
                <a:solidFill>
                  <a:srgbClr val="FFFFFF"/>
                </a:solidFill>
                <a:latin typeface="Arial"/>
                <a:cs typeface="Arial"/>
              </a:rPr>
              <a:t>Time? O(</a:t>
            </a:r>
            <a:r>
              <a:rPr lang="en-CA" sz="2400" spc="-9" dirty="0" err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lang="en-CA" sz="1600" spc="-9" dirty="0" err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lang="en-CA" sz="2400" spc="-9" dirty="0">
                <a:solidFill>
                  <a:srgbClr val="FFFFFF"/>
                </a:solidFill>
                <a:latin typeface="Arial"/>
                <a:cs typeface="Arial"/>
              </a:rPr>
              <a:t>): terrible if m is much larger than d but</a:t>
            </a:r>
            <a:r>
              <a:rPr lang="en-CA" sz="26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600" dirty="0">
                <a:solidFill>
                  <a:srgbClr val="000000"/>
                </a:solidFill>
                <a:latin typeface="Times New Roman"/>
              </a:rPr>
            </a:br>
            <a:r>
              <a:rPr lang="en-CA" sz="2400" spc="-9" dirty="0">
                <a:solidFill>
                  <a:srgbClr val="FFFFFF"/>
                </a:solidFill>
                <a:latin typeface="Arial"/>
                <a:cs typeface="Arial"/>
              </a:rPr>
              <a:t>if solutions are dense, may be much faster than</a:t>
            </a:r>
            <a:r>
              <a:rPr lang="en-CA" sz="26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600" dirty="0">
                <a:solidFill>
                  <a:srgbClr val="000000"/>
                </a:solidFill>
                <a:latin typeface="Times New Roman"/>
              </a:rPr>
            </a:br>
            <a:r>
              <a:rPr lang="en-CA" sz="2400" spc="-9" dirty="0">
                <a:solidFill>
                  <a:srgbClr val="FFFFFF"/>
                </a:solidFill>
                <a:latin typeface="Arial"/>
                <a:cs typeface="Arial"/>
              </a:rPr>
              <a:t>breadth-first.</a:t>
            </a:r>
          </a:p>
          <a:p>
            <a:pPr>
              <a:lnSpc>
                <a:spcPts val="3096"/>
              </a:lnSpc>
            </a:pPr>
            <a:endParaRPr lang="en-CA" sz="26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43364" y="4314264"/>
            <a:ext cx="4461542" cy="14312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79"/>
              </a:lnSpc>
            </a:pPr>
            <a:r>
              <a:rPr lang="en-CA" sz="2400" spc="-9" dirty="0">
                <a:solidFill>
                  <a:srgbClr val="FFFFFF"/>
                </a:solidFill>
                <a:latin typeface="Arial"/>
                <a:cs typeface="Arial"/>
              </a:rPr>
              <a:t>Space? O(</a:t>
            </a:r>
            <a:r>
              <a:rPr lang="en-CA" sz="2400" spc="-9" dirty="0" err="1">
                <a:solidFill>
                  <a:srgbClr val="FFFFFF"/>
                </a:solidFill>
                <a:latin typeface="Arial"/>
                <a:cs typeface="Arial"/>
              </a:rPr>
              <a:t>bm</a:t>
            </a:r>
            <a:r>
              <a:rPr lang="en-CA" sz="2400" spc="-9" dirty="0">
                <a:solidFill>
                  <a:srgbClr val="FFFFFF"/>
                </a:solidFill>
                <a:latin typeface="Arial"/>
                <a:cs typeface="Arial"/>
              </a:rPr>
              <a:t>), i.e., linear space.</a:t>
            </a:r>
            <a:r>
              <a:rPr lang="en-CA" sz="26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600" dirty="0">
                <a:solidFill>
                  <a:srgbClr val="000000"/>
                </a:solidFill>
                <a:latin typeface="Times New Roman"/>
              </a:rPr>
            </a:br>
            <a:r>
              <a:rPr lang="en-CA" sz="2400" spc="-9" dirty="0">
                <a:solidFill>
                  <a:srgbClr val="FFFFFF"/>
                </a:solidFill>
                <a:latin typeface="Arial"/>
                <a:cs typeface="Arial"/>
              </a:rPr>
              <a:t>Optimal? No</a:t>
            </a:r>
          </a:p>
          <a:p>
            <a:pPr>
              <a:lnSpc>
                <a:spcPts val="3679"/>
              </a:lnSpc>
            </a:pPr>
            <a:endParaRPr lang="en-CA" sz="26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762000"/>
            <a:ext cx="457200" cy="609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Depth-limited search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229600" cy="1063625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depth-first search with depth limit </a:t>
            </a:r>
            <a:r>
              <a:rPr lang="en-US" sz="2400" b="1" dirty="0" smtClean="0"/>
              <a:t>L</a:t>
            </a:r>
          </a:p>
          <a:p>
            <a:pPr eaLnBrk="1" hangingPunct="1"/>
            <a:r>
              <a:rPr lang="en-GB" sz="2400" dirty="0" smtClean="0"/>
              <a:t>nodes at depth </a:t>
            </a:r>
            <a:r>
              <a:rPr lang="en-GB" sz="2400" b="1" dirty="0" smtClean="0"/>
              <a:t>L</a:t>
            </a:r>
            <a:r>
              <a:rPr lang="en-GB" sz="2400" dirty="0" smtClean="0"/>
              <a:t> have no successors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3438" y="3235325"/>
            <a:ext cx="7243762" cy="341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Iterative deepening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229600" cy="1944688"/>
          </a:xfrm>
        </p:spPr>
        <p:txBody>
          <a:bodyPr/>
          <a:lstStyle/>
          <a:p>
            <a:pPr eaLnBrk="1" hangingPunct="1"/>
            <a:r>
              <a:rPr lang="en-GB" smtClean="0"/>
              <a:t>search to a depth limit L</a:t>
            </a:r>
          </a:p>
          <a:p>
            <a:pPr eaLnBrk="1" hangingPunct="1"/>
            <a:r>
              <a:rPr lang="en-GB" smtClean="0"/>
              <a:t>if no solution research to limit L+1</a:t>
            </a:r>
          </a:p>
          <a:p>
            <a:pPr eaLnBrk="1" hangingPunct="1"/>
            <a:r>
              <a:rPr lang="en-GB" smtClean="0"/>
              <a:t>previous search repeated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 l="14844" t="18750" r="3125" b="51042"/>
          <a:stretch>
            <a:fillRect/>
          </a:stretch>
        </p:blipFill>
        <p:spPr bwMode="auto">
          <a:xfrm>
            <a:off x="482600" y="3894138"/>
            <a:ext cx="8001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Iterative deepening search: </a:t>
            </a:r>
            <a:r>
              <a:rPr lang="en-US" sz="4000" b="1" smtClean="0"/>
              <a:t>L </a:t>
            </a:r>
            <a:r>
              <a:rPr lang="en-US" sz="4000" smtClean="0"/>
              <a:t>= 0</a:t>
            </a:r>
          </a:p>
        </p:txBody>
      </p:sp>
      <p:pic>
        <p:nvPicPr>
          <p:cNvPr id="9219" name="Picture 3" descr="ids-progress1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093913"/>
            <a:ext cx="76200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Iterative deepening search: </a:t>
            </a:r>
            <a:r>
              <a:rPr lang="en-US" sz="4000" b="1" smtClean="0"/>
              <a:t>L </a:t>
            </a:r>
            <a:r>
              <a:rPr lang="en-US" sz="4000" smtClean="0"/>
              <a:t>= 1</a:t>
            </a:r>
          </a:p>
        </p:txBody>
      </p:sp>
      <p:pic>
        <p:nvPicPr>
          <p:cNvPr id="10243" name="Picture 3" descr="ids-progress2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006600"/>
            <a:ext cx="76200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Iterative deepening search: </a:t>
            </a:r>
            <a:r>
              <a:rPr lang="en-US" sz="4000" b="1" smtClean="0"/>
              <a:t>L </a:t>
            </a:r>
            <a:r>
              <a:rPr lang="en-US" sz="4000" smtClean="0"/>
              <a:t>= 2</a:t>
            </a:r>
          </a:p>
        </p:txBody>
      </p:sp>
      <p:pic>
        <p:nvPicPr>
          <p:cNvPr id="11267" name="Picture 3" descr="ids-progress3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001838"/>
            <a:ext cx="76200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6794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4387273" y="1266265"/>
            <a:ext cx="280974" cy="1080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spc="-9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482273" y="2723029"/>
            <a:ext cx="279820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spc="-18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</a:p>
          <a:p>
            <a:pPr>
              <a:lnSpc>
                <a:spcPts val="4074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6373091" y="2723029"/>
            <a:ext cx="303866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spc="-18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</a:p>
          <a:p>
            <a:pPr>
              <a:lnSpc>
                <a:spcPts val="4074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477818" y="4572000"/>
            <a:ext cx="303866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spc="-18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</a:p>
          <a:p>
            <a:pPr>
              <a:lnSpc>
                <a:spcPts val="4074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3636818" y="4572000"/>
            <a:ext cx="279820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spc="-18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</a:p>
          <a:p>
            <a:pPr>
              <a:lnSpc>
                <a:spcPts val="4074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5484091" y="4572000"/>
            <a:ext cx="255776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spc="-18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</a:p>
          <a:p>
            <a:pPr>
              <a:lnSpc>
                <a:spcPts val="4074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7723909" y="4572000"/>
            <a:ext cx="326308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spc="-18"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</a:p>
          <a:p>
            <a:pPr>
              <a:lnSpc>
                <a:spcPts val="4074"/>
              </a:lnSpc>
            </a:pP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Iterative deepening search: </a:t>
            </a:r>
            <a:r>
              <a:rPr lang="en-US" sz="4000" b="1" dirty="0" smtClean="0"/>
              <a:t>L </a:t>
            </a:r>
            <a:r>
              <a:rPr lang="en-US" sz="4000" dirty="0" smtClean="0"/>
              <a:t>= 3</a:t>
            </a:r>
          </a:p>
        </p:txBody>
      </p:sp>
      <p:pic>
        <p:nvPicPr>
          <p:cNvPr id="12291" name="Picture 3" descr="ids-progress4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041525"/>
            <a:ext cx="76200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Deepening Search </a:t>
            </a:r>
            <a:endParaRPr lang="en-US" dirty="0"/>
          </a:p>
        </p:txBody>
      </p:sp>
      <p:pic>
        <p:nvPicPr>
          <p:cNvPr id="4" name="Content Placeholder 3" descr="Iterative_algorithm_solving_a_6_disks_Tower_of_Hanoi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784350"/>
            <a:ext cx="76962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4000" smtClean="0"/>
              <a:t>Properties of iterative deepening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b="1" smtClean="0"/>
              <a:t>Complete?</a:t>
            </a:r>
            <a:r>
              <a:rPr lang="en-GB" sz="2400" smtClean="0"/>
              <a:t> </a:t>
            </a:r>
          </a:p>
          <a:p>
            <a:pPr lvl="1" eaLnBrk="1" hangingPunct="1"/>
            <a:r>
              <a:rPr lang="en-US" sz="2000" smtClean="0"/>
              <a:t>Yes</a:t>
            </a:r>
            <a:endParaRPr lang="en-GB" sz="2000" smtClean="0"/>
          </a:p>
          <a:p>
            <a:pPr eaLnBrk="1" hangingPunct="1"/>
            <a:r>
              <a:rPr lang="en-GB" sz="2400" b="1" smtClean="0"/>
              <a:t>Time:</a:t>
            </a:r>
            <a:r>
              <a:rPr lang="en-GB" sz="2400" smtClean="0"/>
              <a:t> </a:t>
            </a:r>
          </a:p>
          <a:p>
            <a:pPr lvl="1" eaLnBrk="1" hangingPunct="1"/>
            <a:r>
              <a:rPr lang="en-US" sz="2000" smtClean="0"/>
              <a:t>(d+1)b</a:t>
            </a:r>
            <a:r>
              <a:rPr lang="en-US" sz="2000" baseline="30000" smtClean="0"/>
              <a:t>0</a:t>
            </a:r>
            <a:r>
              <a:rPr lang="en-US" sz="2000" smtClean="0"/>
              <a:t> + d b</a:t>
            </a:r>
            <a:r>
              <a:rPr lang="en-US" sz="2000" baseline="30000" smtClean="0"/>
              <a:t>1</a:t>
            </a:r>
            <a:r>
              <a:rPr lang="en-US" sz="2000" smtClean="0"/>
              <a:t> + (d-1)b</a:t>
            </a:r>
            <a:r>
              <a:rPr lang="en-US" sz="2000" baseline="30000" smtClean="0"/>
              <a:t>2</a:t>
            </a:r>
            <a:r>
              <a:rPr lang="en-US" sz="2000" smtClean="0"/>
              <a:t> + … + b</a:t>
            </a:r>
            <a:r>
              <a:rPr lang="en-US" sz="2000" baseline="30000" smtClean="0"/>
              <a:t>d</a:t>
            </a:r>
            <a:r>
              <a:rPr lang="en-US" sz="2000" smtClean="0"/>
              <a:t> = O(b</a:t>
            </a:r>
            <a:r>
              <a:rPr lang="en-US" sz="2000" baseline="30000" smtClean="0"/>
              <a:t>d</a:t>
            </a:r>
            <a:r>
              <a:rPr lang="en-US" sz="2000" smtClean="0"/>
              <a:t>)</a:t>
            </a:r>
            <a:endParaRPr lang="en-GB" sz="2000" b="1" smtClean="0"/>
          </a:p>
          <a:p>
            <a:pPr eaLnBrk="1" hangingPunct="1"/>
            <a:r>
              <a:rPr lang="en-GB" sz="2400" b="1" smtClean="0"/>
              <a:t>Space:</a:t>
            </a:r>
            <a:r>
              <a:rPr lang="en-GB" sz="2400" smtClean="0"/>
              <a:t> </a:t>
            </a:r>
          </a:p>
          <a:p>
            <a:pPr lvl="1" eaLnBrk="1" hangingPunct="1"/>
            <a:r>
              <a:rPr lang="en-GB" sz="2000" smtClean="0"/>
              <a:t>O(bd)</a:t>
            </a:r>
          </a:p>
          <a:p>
            <a:pPr eaLnBrk="1" hangingPunct="1"/>
            <a:r>
              <a:rPr lang="en-GB" sz="2400" b="1" smtClean="0"/>
              <a:t>Optimal?</a:t>
            </a:r>
            <a:r>
              <a:rPr lang="en-GB" sz="2400" smtClean="0"/>
              <a:t> </a:t>
            </a:r>
          </a:p>
          <a:p>
            <a:pPr lvl="1" eaLnBrk="1" hangingPunct="1"/>
            <a:r>
              <a:rPr lang="en-GB" sz="2000" smtClean="0"/>
              <a:t>If the cost is the same per step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6794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2124364" y="638735"/>
            <a:ext cx="4562146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541"/>
              </a:lnSpc>
            </a:pPr>
            <a:r>
              <a:rPr lang="en-CA" sz="4000" dirty="0" smtClean="0">
                <a:solidFill>
                  <a:srgbClr val="C1EEFF"/>
                </a:solidFill>
                <a:latin typeface="Arial"/>
                <a:cs typeface="Arial"/>
              </a:rPr>
              <a:t>Bidirectional Search</a:t>
            </a:r>
          </a:p>
          <a:p>
            <a:pPr>
              <a:lnSpc>
                <a:spcPts val="4541"/>
              </a:lnSpc>
            </a:pPr>
            <a:endParaRPr lang="en-CA" sz="40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08545" y="1535206"/>
            <a:ext cx="6157263" cy="90306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6"/>
              </a:lnSpc>
            </a:pPr>
            <a:r>
              <a:rPr lang="en-CA" sz="2800" spc="-9" dirty="0" smtClean="0">
                <a:solidFill>
                  <a:srgbClr val="FFFFFF"/>
                </a:solidFill>
                <a:latin typeface="Arial"/>
                <a:cs typeface="Arial"/>
              </a:rPr>
              <a:t>Runs two simultaneous searches - one</a:t>
            </a:r>
          </a:p>
          <a:p>
            <a:pPr>
              <a:lnSpc>
                <a:spcPts val="3406"/>
              </a:lnSpc>
            </a:pPr>
            <a:endParaRPr lang="en-CA" sz="30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08545" y="1961030"/>
            <a:ext cx="6587253" cy="14096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90"/>
              </a:lnSpc>
            </a:pPr>
            <a:r>
              <a:rPr lang="en-CA" sz="2800" spc="-9" dirty="0" smtClean="0">
                <a:solidFill>
                  <a:srgbClr val="FFFFFF"/>
                </a:solidFill>
                <a:latin typeface="Arial"/>
                <a:cs typeface="Arial"/>
              </a:rPr>
              <a:t>forward from the initial state and the other</a:t>
            </a:r>
            <a:r>
              <a:rPr lang="en-CA" sz="30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0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800" spc="-9" dirty="0" smtClean="0">
                <a:solidFill>
                  <a:srgbClr val="FFFFFF"/>
                </a:solidFill>
                <a:latin typeface="Arial"/>
                <a:cs typeface="Arial"/>
              </a:rPr>
              <a:t>backward from the goal.</a:t>
            </a:r>
          </a:p>
          <a:p>
            <a:pPr>
              <a:lnSpc>
                <a:spcPts val="3590"/>
              </a:lnSpc>
            </a:pPr>
            <a:endParaRPr lang="en-CA" sz="3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Summary of uninformed search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 l="14063" t="22917" r="17969" b="51042"/>
          <a:stretch>
            <a:fillRect/>
          </a:stretch>
        </p:blipFill>
        <p:spPr bwMode="auto">
          <a:xfrm>
            <a:off x="461963" y="2562225"/>
            <a:ext cx="82200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6794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4387273" y="1266265"/>
            <a:ext cx="280974" cy="1080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spc="-9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482273" y="2723029"/>
            <a:ext cx="279820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spc="-18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</a:p>
          <a:p>
            <a:pPr>
              <a:lnSpc>
                <a:spcPts val="4074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6373091" y="2723029"/>
            <a:ext cx="303866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spc="-18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</a:p>
          <a:p>
            <a:pPr>
              <a:lnSpc>
                <a:spcPts val="4074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477818" y="4572000"/>
            <a:ext cx="303866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spc="-18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</a:p>
          <a:p>
            <a:pPr>
              <a:lnSpc>
                <a:spcPts val="4074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3636818" y="4572000"/>
            <a:ext cx="279820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spc="-18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</a:p>
          <a:p>
            <a:pPr>
              <a:lnSpc>
                <a:spcPts val="4074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5484091" y="4572000"/>
            <a:ext cx="255776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spc="-18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</a:p>
          <a:p>
            <a:pPr>
              <a:lnSpc>
                <a:spcPts val="4074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7723909" y="4572000"/>
            <a:ext cx="326308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spc="-18"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</a:p>
          <a:p>
            <a:pPr>
              <a:lnSpc>
                <a:spcPts val="4074"/>
              </a:lnSpc>
            </a:pP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6794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4387273" y="1266265"/>
            <a:ext cx="280974" cy="1080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spc="-9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482273" y="2723029"/>
            <a:ext cx="279820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spc="-18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</a:p>
          <a:p>
            <a:pPr>
              <a:lnSpc>
                <a:spcPts val="4074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6373091" y="2723029"/>
            <a:ext cx="303866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spc="-18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</a:p>
          <a:p>
            <a:pPr>
              <a:lnSpc>
                <a:spcPts val="4074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477818" y="4572000"/>
            <a:ext cx="303866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spc="-18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</a:p>
          <a:p>
            <a:pPr>
              <a:lnSpc>
                <a:spcPts val="4074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3636818" y="4572000"/>
            <a:ext cx="279820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spc="-18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</a:p>
          <a:p>
            <a:pPr>
              <a:lnSpc>
                <a:spcPts val="4074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5484091" y="4572000"/>
            <a:ext cx="255776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spc="-18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</a:p>
          <a:p>
            <a:pPr>
              <a:lnSpc>
                <a:spcPts val="4074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7723909" y="4572000"/>
            <a:ext cx="326308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spc="-18"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</a:p>
          <a:p>
            <a:pPr>
              <a:lnSpc>
                <a:spcPts val="4074"/>
              </a:lnSpc>
            </a:pP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6794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4387273" y="1266265"/>
            <a:ext cx="280974" cy="1080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spc="-9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</a:p>
          <a:p>
            <a:pPr>
              <a:lnSpc>
                <a:spcPts val="4074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482273" y="2723029"/>
            <a:ext cx="279820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spc="-18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</a:p>
          <a:p>
            <a:pPr>
              <a:lnSpc>
                <a:spcPts val="4074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6373091" y="2723029"/>
            <a:ext cx="303866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spc="-18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</a:p>
          <a:p>
            <a:pPr>
              <a:lnSpc>
                <a:spcPts val="4074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477818" y="4572000"/>
            <a:ext cx="303866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spc="-18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</a:p>
          <a:p>
            <a:pPr>
              <a:lnSpc>
                <a:spcPts val="4074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3636818" y="4572000"/>
            <a:ext cx="279820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spc="-18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</a:p>
          <a:p>
            <a:pPr>
              <a:lnSpc>
                <a:spcPts val="4074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5484091" y="4572000"/>
            <a:ext cx="255776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spc="-18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</a:p>
          <a:p>
            <a:pPr>
              <a:lnSpc>
                <a:spcPts val="4074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7723909" y="4572000"/>
            <a:ext cx="326308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74"/>
              </a:lnSpc>
            </a:pPr>
            <a:r>
              <a:rPr lang="en-CA" sz="3300" spc="-18"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</a:p>
          <a:p>
            <a:pPr>
              <a:lnSpc>
                <a:spcPts val="4074"/>
              </a:lnSpc>
            </a:pP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6794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611909" y="717176"/>
            <a:ext cx="5276766" cy="16308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218"/>
              </a:lnSpc>
            </a:pPr>
            <a:r>
              <a:rPr lang="en-CA" sz="2800" spc="-9" dirty="0">
                <a:solidFill>
                  <a:srgbClr val="FFFFFF"/>
                </a:solidFill>
                <a:latin typeface="Arial"/>
                <a:cs typeface="Arial"/>
              </a:rPr>
              <a:t>Properties of breadth first search:</a:t>
            </a:r>
            <a:r>
              <a:rPr lang="en-CA" sz="30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000" dirty="0">
                <a:solidFill>
                  <a:srgbClr val="000000"/>
                </a:solidFill>
                <a:latin typeface="Times New Roman"/>
              </a:rPr>
            </a:br>
            <a:r>
              <a:rPr lang="en-CA" sz="2800" spc="-9" dirty="0">
                <a:solidFill>
                  <a:srgbClr val="FFFFFF"/>
                </a:solidFill>
                <a:latin typeface="Arial"/>
                <a:cs typeface="Arial"/>
              </a:rPr>
              <a:t>Completeness? Yes (if b is finite)</a:t>
            </a:r>
          </a:p>
          <a:p>
            <a:pPr>
              <a:lnSpc>
                <a:spcPts val="4218"/>
              </a:lnSpc>
            </a:pPr>
            <a:endParaRPr lang="en-CA" sz="30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58273" y="1804147"/>
            <a:ext cx="7458067" cy="200054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4"/>
              </a:lnSpc>
            </a:pPr>
            <a:r>
              <a:rPr lang="en-CA" sz="2800" spc="-9" dirty="0">
                <a:solidFill>
                  <a:srgbClr val="FFFFFF"/>
                </a:solidFill>
                <a:latin typeface="Arial"/>
                <a:cs typeface="Arial"/>
              </a:rPr>
              <a:t>Optimality? </a:t>
            </a:r>
            <a:r>
              <a:rPr lang="en-CA" sz="2800" spc="-9" dirty="0" smtClean="0">
                <a:solidFill>
                  <a:srgbClr val="FFFFFF"/>
                </a:solidFill>
                <a:latin typeface="Arial"/>
                <a:cs typeface="Arial"/>
              </a:rPr>
              <a:t>Yes, </a:t>
            </a:r>
            <a:r>
              <a:rPr lang="en-CA" sz="2800" spc="-9" dirty="0">
                <a:solidFill>
                  <a:srgbClr val="FFFFFF"/>
                </a:solidFill>
                <a:latin typeface="Arial"/>
                <a:cs typeface="Arial"/>
              </a:rPr>
              <a:t>unless step costs are constant</a:t>
            </a:r>
            <a:r>
              <a:rPr lang="en-CA" sz="29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00" dirty="0">
                <a:solidFill>
                  <a:srgbClr val="000000"/>
                </a:solidFill>
                <a:latin typeface="Times New Roman"/>
              </a:rPr>
            </a:br>
            <a:r>
              <a:rPr lang="en-CA" sz="2800" spc="-9" dirty="0">
                <a:solidFill>
                  <a:srgbClr val="FFFFFF"/>
                </a:solidFill>
                <a:latin typeface="Arial"/>
                <a:cs typeface="Arial"/>
              </a:rPr>
              <a:t>Time complexity? 1+b+b</a:t>
            </a:r>
            <a:r>
              <a:rPr lang="en-CA" spc="-9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lang="en-CA" sz="2800" spc="-9" dirty="0">
                <a:solidFill>
                  <a:srgbClr val="FFFFFF"/>
                </a:solidFill>
                <a:latin typeface="Arial"/>
                <a:cs typeface="Arial"/>
              </a:rPr>
              <a:t>+b</a:t>
            </a:r>
            <a:r>
              <a:rPr lang="en-CA" spc="-9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CA" sz="2800" spc="-9" dirty="0">
                <a:solidFill>
                  <a:srgbClr val="FFFFFF"/>
                </a:solidFill>
                <a:latin typeface="Arial"/>
                <a:cs typeface="Arial"/>
              </a:rPr>
              <a:t>+…+</a:t>
            </a:r>
            <a:r>
              <a:rPr lang="en-CA" sz="2800" spc="-9" dirty="0" err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lang="en-CA" spc="-9" dirty="0" err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CA" sz="2800" spc="-9" dirty="0" err="1">
                <a:solidFill>
                  <a:srgbClr val="FFFFFF"/>
                </a:solidFill>
                <a:latin typeface="Arial"/>
                <a:cs typeface="Arial"/>
              </a:rPr>
              <a:t>+b</a:t>
            </a:r>
            <a:r>
              <a:rPr lang="en-CA" sz="2800" spc="-9" dirty="0">
                <a:solidFill>
                  <a:srgbClr val="FFFFFF"/>
                </a:solidFill>
                <a:latin typeface="Arial"/>
                <a:cs typeface="Arial"/>
              </a:rPr>
              <a:t>(b</a:t>
            </a:r>
            <a:r>
              <a:rPr lang="en-CA" spc="-9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CA" sz="2800" spc="-9" dirty="0">
                <a:solidFill>
                  <a:srgbClr val="FFFFFF"/>
                </a:solidFill>
                <a:latin typeface="Arial"/>
                <a:cs typeface="Arial"/>
              </a:rPr>
              <a:t>-1) =</a:t>
            </a:r>
            <a:r>
              <a:rPr lang="en-CA" sz="30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000" dirty="0">
                <a:solidFill>
                  <a:srgbClr val="000000"/>
                </a:solidFill>
                <a:latin typeface="Times New Roman"/>
              </a:rPr>
            </a:br>
            <a:r>
              <a:rPr lang="en-CA" sz="2800" spc="-9" dirty="0">
                <a:solidFill>
                  <a:srgbClr val="FFFFFF"/>
                </a:solidFill>
                <a:latin typeface="Arial"/>
                <a:cs typeface="Arial"/>
              </a:rPr>
              <a:t>O(b</a:t>
            </a:r>
            <a:r>
              <a:rPr lang="en-CA" spc="-9" dirty="0">
                <a:solidFill>
                  <a:srgbClr val="FFFFFF"/>
                </a:solidFill>
                <a:latin typeface="Arial"/>
                <a:cs typeface="Arial"/>
              </a:rPr>
              <a:t>d+1</a:t>
            </a:r>
            <a:r>
              <a:rPr lang="en-CA" sz="2800" spc="-9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</a:p>
          <a:p>
            <a:pPr>
              <a:lnSpc>
                <a:spcPts val="3904"/>
              </a:lnSpc>
            </a:pPr>
            <a:endParaRPr lang="en-CA" sz="30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58273" y="3350559"/>
            <a:ext cx="7594836" cy="13743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800" spc="-9" dirty="0">
                <a:solidFill>
                  <a:srgbClr val="FFFFFF"/>
                </a:solidFill>
                <a:latin typeface="Arial"/>
                <a:cs typeface="Arial"/>
              </a:rPr>
              <a:t>Space complexity? O(b</a:t>
            </a:r>
            <a:r>
              <a:rPr lang="en-CA" sz="1700" spc="-9" dirty="0">
                <a:solidFill>
                  <a:srgbClr val="FFFFFF"/>
                </a:solidFill>
                <a:latin typeface="Arial"/>
                <a:cs typeface="Arial"/>
              </a:rPr>
              <a:t>d+1</a:t>
            </a:r>
            <a:r>
              <a:rPr lang="en-CA" sz="2800" spc="-9" dirty="0">
                <a:solidFill>
                  <a:srgbClr val="FFFFFF"/>
                </a:solidFill>
                <a:latin typeface="Arial"/>
                <a:cs typeface="Arial"/>
              </a:rPr>
              <a:t>) (keeps every node in</a:t>
            </a:r>
            <a:r>
              <a:rPr lang="en-CA" sz="30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000" dirty="0">
                <a:solidFill>
                  <a:srgbClr val="000000"/>
                </a:solidFill>
                <a:latin typeface="Times New Roman"/>
              </a:rPr>
            </a:br>
            <a:r>
              <a:rPr lang="en-CA" sz="2800" spc="-9" dirty="0">
                <a:solidFill>
                  <a:srgbClr val="FFFFFF"/>
                </a:solidFill>
                <a:latin typeface="Arial"/>
                <a:cs typeface="Arial"/>
              </a:rPr>
              <a:t>memory)</a:t>
            </a:r>
          </a:p>
          <a:p>
            <a:pPr>
              <a:lnSpc>
                <a:spcPts val="3500"/>
              </a:lnSpc>
            </a:pPr>
            <a:endParaRPr lang="en-CA" sz="30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85800"/>
            <a:ext cx="457200" cy="6172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6794"/>
          </a:xfrm>
          <a:prstGeom prst="rect">
            <a:avLst/>
          </a:prstGeom>
        </p:spPr>
      </p:pic>
      <p:sp>
        <p:nvSpPr>
          <p:cNvPr id="18" name="TextBox 2"/>
          <p:cNvSpPr txBox="1"/>
          <p:nvPr/>
        </p:nvSpPr>
        <p:spPr>
          <a:xfrm>
            <a:off x="2262909" y="638735"/>
            <a:ext cx="4762522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541"/>
              </a:lnSpc>
            </a:pPr>
            <a:r>
              <a:rPr lang="en-CA" sz="4000" dirty="0">
                <a:solidFill>
                  <a:srgbClr val="C1EEFF"/>
                </a:solidFill>
                <a:latin typeface="Arial"/>
                <a:cs typeface="Arial"/>
              </a:rPr>
              <a:t>Uniform Cost Search</a:t>
            </a:r>
          </a:p>
          <a:p>
            <a:pPr>
              <a:lnSpc>
                <a:spcPts val="4541"/>
              </a:lnSpc>
            </a:pPr>
            <a:endParaRPr lang="en-CA" sz="40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58455" y="1322294"/>
            <a:ext cx="5182188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39"/>
              </a:lnSpc>
            </a:pPr>
            <a:r>
              <a:rPr lang="en-CA" sz="2400" spc="-9" dirty="0">
                <a:solidFill>
                  <a:srgbClr val="FFFFFF"/>
                </a:solidFill>
                <a:latin typeface="Arial"/>
                <a:cs typeface="Arial"/>
              </a:rPr>
              <a:t>Expands least cost unexpanded node.</a:t>
            </a:r>
          </a:p>
          <a:p>
            <a:pPr>
              <a:lnSpc>
                <a:spcPts val="2939"/>
              </a:lnSpc>
            </a:pPr>
            <a:endParaRPr lang="en-CA" sz="26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58455" y="1759323"/>
            <a:ext cx="7066422" cy="9618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13"/>
              </a:lnSpc>
            </a:pPr>
            <a:r>
              <a:rPr lang="en-CA" sz="2400" spc="-9" dirty="0">
                <a:solidFill>
                  <a:srgbClr val="FFFFFF"/>
                </a:solidFill>
                <a:latin typeface="Arial"/>
                <a:cs typeface="Arial"/>
              </a:rPr>
              <a:t>It is equivalent to breadth first search if all step costs</a:t>
            </a:r>
            <a:r>
              <a:rPr lang="en-CA" sz="26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600" dirty="0">
                <a:solidFill>
                  <a:srgbClr val="000000"/>
                </a:solidFill>
                <a:latin typeface="Times New Roman"/>
              </a:rPr>
            </a:br>
            <a:r>
              <a:rPr lang="en-CA" sz="2400" spc="-9" dirty="0">
                <a:solidFill>
                  <a:srgbClr val="FFFFFF"/>
                </a:solidFill>
                <a:latin typeface="Arial"/>
                <a:cs typeface="Arial"/>
              </a:rPr>
              <a:t>are equal.</a:t>
            </a:r>
          </a:p>
          <a:p>
            <a:pPr>
              <a:lnSpc>
                <a:spcPts val="2513"/>
              </a:lnSpc>
            </a:pPr>
            <a:endParaRPr lang="en-CA" sz="26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58455" y="2476500"/>
            <a:ext cx="7171130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3"/>
              </a:lnSpc>
            </a:pPr>
            <a:r>
              <a:rPr lang="en-CA" sz="2400" spc="-9" dirty="0">
                <a:solidFill>
                  <a:srgbClr val="FFFFFF"/>
                </a:solidFill>
                <a:latin typeface="Arial"/>
                <a:cs typeface="Arial"/>
              </a:rPr>
              <a:t>Implementation: fringe = queue ordered by path cost,</a:t>
            </a:r>
            <a:r>
              <a:rPr lang="en-CA" sz="26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600" dirty="0">
                <a:solidFill>
                  <a:srgbClr val="000000"/>
                </a:solidFill>
                <a:latin typeface="Times New Roman"/>
              </a:rPr>
            </a:br>
            <a:r>
              <a:rPr lang="en-CA" sz="2400" spc="-9" dirty="0">
                <a:solidFill>
                  <a:srgbClr val="FFFFFF"/>
                </a:solidFill>
                <a:latin typeface="Arial"/>
                <a:cs typeface="Arial"/>
              </a:rPr>
              <a:t>lower first.</a:t>
            </a:r>
          </a:p>
          <a:p>
            <a:pPr>
              <a:lnSpc>
                <a:spcPts val="2423"/>
              </a:lnSpc>
            </a:pPr>
            <a:endParaRPr lang="en-CA" sz="26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087091" y="3619500"/>
            <a:ext cx="142411" cy="5289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lang="en-CA" sz="1700" spc="-27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</a:p>
          <a:p>
            <a:pPr>
              <a:lnSpc>
                <a:spcPts val="201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440545" y="3989294"/>
            <a:ext cx="118366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4"/>
              </a:lnSpc>
            </a:pPr>
            <a:r>
              <a:rPr lang="en-CA" sz="1700" spc="-2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</a:p>
          <a:p>
            <a:pPr>
              <a:lnSpc>
                <a:spcPts val="206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932545" y="4650441"/>
            <a:ext cx="144720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4"/>
              </a:lnSpc>
            </a:pPr>
            <a:r>
              <a:rPr lang="en-CA" sz="1700" spc="-9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</a:p>
          <a:p>
            <a:pPr>
              <a:lnSpc>
                <a:spcPts val="206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302000" y="5244353"/>
            <a:ext cx="239040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4"/>
              </a:lnSpc>
            </a:pPr>
            <a:r>
              <a:rPr lang="en-CA" sz="1700" spc="-18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</a:p>
          <a:p>
            <a:pPr>
              <a:lnSpc>
                <a:spcPts val="206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960091" y="4134971"/>
            <a:ext cx="118366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4"/>
              </a:lnSpc>
            </a:pPr>
            <a:r>
              <a:rPr lang="en-CA" sz="1700" spc="-27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</a:p>
          <a:p>
            <a:pPr>
              <a:lnSpc>
                <a:spcPts val="206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075546" y="4650441"/>
            <a:ext cx="144720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4"/>
              </a:lnSpc>
            </a:pPr>
            <a:r>
              <a:rPr lang="en-CA" sz="1700" spc="-9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</a:p>
          <a:p>
            <a:pPr>
              <a:lnSpc>
                <a:spcPts val="206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960091" y="5165912"/>
            <a:ext cx="119520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4"/>
              </a:lnSpc>
            </a:pPr>
            <a:r>
              <a:rPr lang="en-CA" sz="1700" spc="-18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</a:p>
          <a:p>
            <a:pPr>
              <a:lnSpc>
                <a:spcPts val="206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075546" y="5692588"/>
            <a:ext cx="167610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4"/>
              </a:lnSpc>
            </a:pPr>
            <a:r>
              <a:rPr lang="en-CA" sz="1700" spc="-18"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</a:p>
          <a:p>
            <a:pPr>
              <a:lnSpc>
                <a:spcPts val="206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652818" y="3910853"/>
            <a:ext cx="239040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4"/>
              </a:lnSpc>
            </a:pPr>
            <a:r>
              <a:rPr lang="en-CA" sz="1700" spc="-18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</a:p>
          <a:p>
            <a:pPr>
              <a:lnSpc>
                <a:spcPts val="206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149273" y="4650441"/>
            <a:ext cx="153632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4"/>
              </a:lnSpc>
            </a:pPr>
            <a:r>
              <a:rPr lang="en-CA" sz="1700" spc="-27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</a:p>
          <a:p>
            <a:pPr>
              <a:lnSpc>
                <a:spcPts val="206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733636" y="5233147"/>
            <a:ext cx="119520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4"/>
              </a:lnSpc>
            </a:pPr>
            <a:r>
              <a:rPr lang="en-CA" sz="1700" spc="-18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</a:p>
          <a:p>
            <a:pPr>
              <a:lnSpc>
                <a:spcPts val="206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304800"/>
            <a:ext cx="381000" cy="6553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705600" y="533400"/>
            <a:ext cx="22860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6794"/>
          </a:xfrm>
          <a:prstGeom prst="rect">
            <a:avLst/>
          </a:prstGeom>
        </p:spPr>
      </p:pic>
      <p:sp>
        <p:nvSpPr>
          <p:cNvPr id="23" name="TextBox 2"/>
          <p:cNvSpPr txBox="1"/>
          <p:nvPr/>
        </p:nvSpPr>
        <p:spPr>
          <a:xfrm>
            <a:off x="5611091" y="728382"/>
            <a:ext cx="127086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4"/>
              </a:lnSpc>
            </a:pPr>
            <a:r>
              <a:rPr lang="en-CA" sz="1500" spc="-9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</a:p>
          <a:p>
            <a:pPr>
              <a:lnSpc>
                <a:spcPts val="2064"/>
              </a:lnSpc>
            </a:pPr>
            <a:endParaRPr/>
          </a:p>
        </p:txBody>
      </p:sp>
      <p:sp>
        <p:nvSpPr>
          <p:cNvPr id="3" name="TextBox 3"/>
          <p:cNvSpPr txBox="1"/>
          <p:nvPr/>
        </p:nvSpPr>
        <p:spPr>
          <a:xfrm>
            <a:off x="1270000" y="1098176"/>
            <a:ext cx="127086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4"/>
              </a:lnSpc>
            </a:pPr>
            <a:r>
              <a:rPr lang="en-CA" sz="1500" spc="-9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</a:p>
          <a:p>
            <a:pPr>
              <a:lnSpc>
                <a:spcPts val="2064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2182091" y="3462618"/>
            <a:ext cx="127086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4"/>
              </a:lnSpc>
            </a:pPr>
            <a:r>
              <a:rPr lang="en-CA" sz="1500" spc="-9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</a:p>
          <a:p>
            <a:pPr>
              <a:lnSpc>
                <a:spcPts val="206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7545" y="4504765"/>
            <a:ext cx="1266501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4"/>
              </a:lnSpc>
              <a:tabLst>
                <a:tab pos="1128301" algn="l"/>
              </a:tabLst>
            </a:pPr>
            <a:r>
              <a:rPr lang="en-CA" sz="1500" spc="-9" dirty="0">
                <a:solidFill>
                  <a:srgbClr val="000000"/>
                </a:solidFill>
                <a:latin typeface="Arial"/>
                <a:cs typeface="Arial"/>
              </a:rPr>
              <a:t>A	B</a:t>
            </a:r>
          </a:p>
          <a:p>
            <a:pPr>
              <a:lnSpc>
                <a:spcPts val="206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205182" y="5009030"/>
            <a:ext cx="106248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4"/>
              </a:lnSpc>
            </a:pPr>
            <a:r>
              <a:rPr lang="en-CA" sz="1500" spc="-9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</a:p>
          <a:p>
            <a:pPr>
              <a:lnSpc>
                <a:spcPts val="206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7545" y="5692588"/>
            <a:ext cx="147926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4"/>
              </a:lnSpc>
            </a:pPr>
            <a:r>
              <a:rPr lang="en-CA" sz="1500" spc="-9"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</a:p>
          <a:p>
            <a:pPr>
              <a:lnSpc>
                <a:spcPts val="206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23636" y="6129618"/>
            <a:ext cx="210186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4"/>
              </a:lnSpc>
            </a:pPr>
            <a:r>
              <a:rPr lang="en-CA" sz="1500" spc="-18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</a:p>
          <a:p>
            <a:pPr>
              <a:lnSpc>
                <a:spcPts val="206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456545" y="1770530"/>
            <a:ext cx="127086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4"/>
              </a:lnSpc>
            </a:pPr>
            <a:r>
              <a:rPr lang="en-CA" sz="1500" spc="-9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</a:p>
          <a:p>
            <a:pPr>
              <a:lnSpc>
                <a:spcPts val="206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433454" y="2286000"/>
            <a:ext cx="106248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4"/>
              </a:lnSpc>
            </a:pPr>
            <a:r>
              <a:rPr lang="en-CA" sz="1500" spc="-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</a:p>
          <a:p>
            <a:pPr>
              <a:lnSpc>
                <a:spcPts val="206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606636" y="4202206"/>
            <a:ext cx="127086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4"/>
              </a:lnSpc>
            </a:pPr>
            <a:r>
              <a:rPr lang="en-CA" sz="1500" spc="-9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</a:p>
          <a:p>
            <a:pPr>
              <a:lnSpc>
                <a:spcPts val="206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244273" y="4504765"/>
            <a:ext cx="138308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4"/>
              </a:lnSpc>
            </a:pPr>
            <a:r>
              <a:rPr lang="en-CA" sz="1500" spc="-9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</a:p>
          <a:p>
            <a:pPr>
              <a:lnSpc>
                <a:spcPts val="206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221182" y="4874559"/>
            <a:ext cx="212494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4"/>
              </a:lnSpc>
            </a:pPr>
            <a:r>
              <a:rPr lang="en-CA" sz="1500" spc="-9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</a:p>
          <a:p>
            <a:pPr>
              <a:lnSpc>
                <a:spcPts val="206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606636" y="5401235"/>
            <a:ext cx="147926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4"/>
              </a:lnSpc>
            </a:pPr>
            <a:r>
              <a:rPr lang="en-CA" sz="1500" spc="-9"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</a:p>
          <a:p>
            <a:pPr>
              <a:lnSpc>
                <a:spcPts val="206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502727" y="5849471"/>
            <a:ext cx="210186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4"/>
              </a:lnSpc>
            </a:pPr>
            <a:r>
              <a:rPr lang="en-CA" sz="1500" spc="-18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</a:p>
          <a:p>
            <a:pPr>
              <a:lnSpc>
                <a:spcPts val="206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599546" y="1770530"/>
            <a:ext cx="1208472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4"/>
              </a:lnSpc>
              <a:tabLst>
                <a:tab pos="1059919" algn="l"/>
              </a:tabLst>
            </a:pPr>
            <a:r>
              <a:rPr lang="en-CA" sz="1500" spc="-9" dirty="0">
                <a:solidFill>
                  <a:srgbClr val="000000"/>
                </a:solidFill>
                <a:latin typeface="Arial"/>
                <a:cs typeface="Arial"/>
              </a:rPr>
              <a:t>B	C</a:t>
            </a:r>
          </a:p>
          <a:p>
            <a:pPr>
              <a:lnSpc>
                <a:spcPts val="206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634182" y="2274794"/>
            <a:ext cx="1213409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4"/>
              </a:lnSpc>
              <a:tabLst>
                <a:tab pos="991537" algn="l"/>
              </a:tabLst>
            </a:pPr>
            <a:r>
              <a:rPr lang="en-CA" sz="1500" spc="-9" dirty="0">
                <a:solidFill>
                  <a:srgbClr val="FFFFFF"/>
                </a:solidFill>
                <a:latin typeface="Arial"/>
                <a:cs typeface="Arial"/>
              </a:rPr>
              <a:t>3	10</a:t>
            </a:r>
          </a:p>
          <a:p>
            <a:pPr>
              <a:lnSpc>
                <a:spcPts val="206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761182" y="3171265"/>
            <a:ext cx="127086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4"/>
              </a:lnSpc>
            </a:pPr>
            <a:r>
              <a:rPr lang="en-CA" sz="1500" spc="-9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</a:p>
          <a:p>
            <a:pPr>
              <a:lnSpc>
                <a:spcPts val="206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761182" y="4202206"/>
            <a:ext cx="1196931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4"/>
              </a:lnSpc>
              <a:tabLst>
                <a:tab pos="1048522" algn="l"/>
              </a:tabLst>
            </a:pPr>
            <a:r>
              <a:rPr lang="en-CA" sz="1500" spc="-9" dirty="0">
                <a:solidFill>
                  <a:srgbClr val="000000"/>
                </a:solidFill>
                <a:latin typeface="Arial"/>
                <a:cs typeface="Arial"/>
              </a:rPr>
              <a:t>B	C</a:t>
            </a:r>
          </a:p>
          <a:p>
            <a:pPr>
              <a:lnSpc>
                <a:spcPts val="206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749636" y="5244353"/>
            <a:ext cx="1206549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4"/>
              </a:lnSpc>
              <a:tabLst>
                <a:tab pos="1048522" algn="l"/>
              </a:tabLst>
            </a:pPr>
            <a:r>
              <a:rPr lang="en-CA" sz="1500" spc="-9" dirty="0">
                <a:solidFill>
                  <a:srgbClr val="000000"/>
                </a:solidFill>
                <a:latin typeface="Arial"/>
                <a:cs typeface="Arial"/>
              </a:rPr>
              <a:t>G	</a:t>
            </a:r>
            <a:r>
              <a:rPr lang="en-CA" sz="1500" spc="-9" dirty="0" err="1">
                <a:solidFill>
                  <a:srgbClr val="000000"/>
                </a:solidFill>
                <a:latin typeface="Arial"/>
                <a:cs typeface="Arial"/>
              </a:rPr>
              <a:t>G</a:t>
            </a:r>
            <a:endParaRPr lang="en-CA" sz="1500" spc="-9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ts val="206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795818" y="5692588"/>
            <a:ext cx="1213409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4"/>
              </a:lnSpc>
              <a:tabLst>
                <a:tab pos="991537" algn="l"/>
              </a:tabLst>
            </a:pPr>
            <a:r>
              <a:rPr lang="en-CA" sz="1500" spc="-9" dirty="0">
                <a:solidFill>
                  <a:srgbClr val="FFFFFF"/>
                </a:solidFill>
                <a:latin typeface="Arial"/>
                <a:cs typeface="Arial"/>
              </a:rPr>
              <a:t>8	15</a:t>
            </a:r>
          </a:p>
          <a:p>
            <a:pPr>
              <a:lnSpc>
                <a:spcPts val="206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81800" y="0"/>
            <a:ext cx="2362200" cy="838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68580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131</TotalTime>
  <Words>950</Words>
  <Application>Microsoft Office PowerPoint</Application>
  <PresentationFormat>On-screen Show (4:3)</PresentationFormat>
  <Paragraphs>249</Paragraphs>
  <Slides>34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Metro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Depth-limited search</vt:lpstr>
      <vt:lpstr>Iterative deepening</vt:lpstr>
      <vt:lpstr>Iterative deepening search: L = 0</vt:lpstr>
      <vt:lpstr>Iterative deepening search: L = 1</vt:lpstr>
      <vt:lpstr>Iterative deepening search: L = 2</vt:lpstr>
      <vt:lpstr>Iterative deepening search: L = 3</vt:lpstr>
      <vt:lpstr>Iterative Deepening Search </vt:lpstr>
      <vt:lpstr>Properties of iterative deepening</vt:lpstr>
      <vt:lpstr>Slide 33</vt:lpstr>
      <vt:lpstr>Summary of uninformed search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dhivyadevi</dc:creator>
  <cp:lastModifiedBy>pptcse</cp:lastModifiedBy>
  <cp:revision>18</cp:revision>
  <dcterms:created xsi:type="dcterms:W3CDTF">2013-12-30T05:33:52Z</dcterms:created>
  <dcterms:modified xsi:type="dcterms:W3CDTF">2016-02-08T07:31:04Z</dcterms:modified>
</cp:coreProperties>
</file>