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14" autoAdjust="0"/>
  </p:normalViewPr>
  <p:slideViewPr>
    <p:cSldViewPr>
      <p:cViewPr varScale="1">
        <p:scale>
          <a:sx n="65" d="100"/>
          <a:sy n="6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4A636-8919-4E22-A69C-BC1BD177FF50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1B0AB-2993-4F3F-975D-340CE6CA4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066A8F-46B1-4984-9A43-37A29F5726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42361-97B0-4845-AFD7-39F674C51D49}" type="datetimeFigureOut">
              <a:rPr lang="en-US" smtClean="0"/>
              <a:pPr/>
              <a:t>12/26/2017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BA23-1067-4F76-AB73-CFA7C322926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u="sng" dirty="0" smtClean="0"/>
              <a:t/>
            </a:r>
            <a:br>
              <a:rPr lang="en-CA" u="sng" dirty="0" smtClean="0"/>
            </a:br>
            <a:r>
              <a:rPr lang="en-CA" sz="3100" b="1" dirty="0" smtClean="0">
                <a:latin typeface="Times New Roman" pitchFamily="18" charset="0"/>
                <a:cs typeface="Times New Roman" pitchFamily="18" charset="0"/>
              </a:rPr>
              <a:t>Intelligent Agents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Agents and 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Environments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	An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agent is anything that can be viewed as perceiving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its environment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through sensors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and acting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upon that environment through actuators.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Different types of 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agents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146" indent="-457146">
              <a:buAutoNum type="arabicPeriod"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human agent </a:t>
            </a: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146" indent="-457146">
              <a:buAutoNum type="arabicPeriod"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 robotic agent </a:t>
            </a: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146" indent="-457146">
              <a:buAutoNum type="arabicPeriod"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 software agent </a:t>
            </a: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146" indent="-457146">
              <a:buAutoNum type="arabicPeriod"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Generic agent </a:t>
            </a: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643998" cy="64294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sz="2000" b="1" dirty="0">
                <a:latin typeface="Times New Roman" pitchFamily="18" charset="0"/>
                <a:cs typeface="Times New Roman" pitchFamily="18" charset="0"/>
              </a:rPr>
              <a:t>Properties of task environments (Environment Types) </a:t>
            </a:r>
            <a:endParaRPr lang="en-CA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1. Fully </a:t>
            </a:r>
            <a:r>
              <a:rPr lang="en-CA" sz="2000" b="1" dirty="0">
                <a:latin typeface="Times New Roman" pitchFamily="18" charset="0"/>
                <a:cs typeface="Times New Roman" pitchFamily="18" charset="0"/>
              </a:rPr>
              <a:t>observable vs. partially observable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If an agent's sensors give it access to the complete state of the environment at each point in time, then we say that the task environment is fully observable. 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chess  playing  system  is  an  example  of  a  system  that  operates  in  a  fully observable environment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An environment might be partially observable because of noisy and inaccurate sensors or because parts of the state are simply missing from the sensor data. 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Vacuum cleaner program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is an example of a system operating in a partially observable environment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2. Deterministic </a:t>
            </a:r>
            <a:r>
              <a:rPr lang="en-CA" sz="2000" b="1" dirty="0"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stochastic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If the next state of the environment is completely determined by the current state and  the  action  executed  by  the  agent,  then  we  say  the  environment  is deterministic; otherwise, it is stochastic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Image analysis systems are examples of deterministic. 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processed image is determined completely by the current image and the processing operations.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Taxi driving is clearly stochastic in this sense, because one can never predict the </a:t>
            </a:r>
            <a:r>
              <a:rPr lang="en-CA" sz="2000" dirty="0" err="1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 of traffic exactly;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643998" cy="635798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CA" sz="8000" b="1" dirty="0" smtClean="0">
                <a:latin typeface="Times New Roman" pitchFamily="18" charset="0"/>
                <a:cs typeface="Times New Roman" pitchFamily="18" charset="0"/>
              </a:rPr>
              <a:t>3. Episodic </a:t>
            </a:r>
            <a:r>
              <a:rPr lang="en-CA" sz="8000" b="1" dirty="0">
                <a:latin typeface="Times New Roman" pitchFamily="18" charset="0"/>
                <a:cs typeface="Times New Roman" pitchFamily="18" charset="0"/>
              </a:rPr>
              <a:t>vs. sequential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An episodic environment means that subsequent episodes do not depend on what actions occurred in previous episodes.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In a sequential environment, the agent engages in a series of connected episodes</a:t>
            </a:r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In sequential environments, on the other hand, the current decision could affect all future decisions. </a:t>
            </a:r>
            <a:endParaRPr lang="en-CA" sz="8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Chess </a:t>
            </a:r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and taxi driving are </a:t>
            </a:r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sequential</a:t>
            </a:r>
          </a:p>
          <a:p>
            <a:pPr algn="just">
              <a:buNone/>
            </a:pPr>
            <a:endParaRPr lang="en-CA" sz="8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8000" b="1" dirty="0" smtClean="0">
                <a:latin typeface="Times New Roman" pitchFamily="18" charset="0"/>
                <a:cs typeface="Times New Roman" pitchFamily="18" charset="0"/>
              </a:rPr>
              <a:t>4. Static </a:t>
            </a:r>
            <a:r>
              <a:rPr lang="en-CA" sz="8000" b="1" dirty="0">
                <a:latin typeface="Times New Roman" pitchFamily="18" charset="0"/>
                <a:cs typeface="Times New Roman" pitchFamily="18" charset="0"/>
              </a:rPr>
              <a:t>vs. dynamic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If the environment can change while an agent is deliberating, then we say the environment is dynamic for that agent; otherwise, it is static. </a:t>
            </a:r>
            <a:endParaRPr lang="en-CA" sz="8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Taxi </a:t>
            </a:r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driving is clearly dynamic</a:t>
            </a:r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Crossword puzzles are static</a:t>
            </a:r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CA" sz="8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8000" b="1" dirty="0" smtClean="0">
                <a:latin typeface="Times New Roman" pitchFamily="18" charset="0"/>
                <a:cs typeface="Times New Roman" pitchFamily="18" charset="0"/>
              </a:rPr>
              <a:t>5. Discrete </a:t>
            </a:r>
            <a:r>
              <a:rPr lang="en-CA" sz="8000" b="1" dirty="0">
                <a:latin typeface="Times New Roman" pitchFamily="18" charset="0"/>
                <a:cs typeface="Times New Roman" pitchFamily="18" charset="0"/>
              </a:rPr>
              <a:t>vs. continuous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If the number of distinct percepts and actions is limited, the environment is </a:t>
            </a:r>
            <a:br>
              <a:rPr lang="en-CA" sz="8000" dirty="0">
                <a:latin typeface="Times New Roman" pitchFamily="18" charset="0"/>
                <a:cs typeface="Times New Roman" pitchFamily="18" charset="0"/>
              </a:rPr>
            </a:br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discrete, otherwise it is continuous</a:t>
            </a:r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Taxi driving is a continuous state and </a:t>
            </a:r>
            <a:br>
              <a:rPr lang="en-CA" sz="8000" dirty="0">
                <a:latin typeface="Times New Roman" pitchFamily="18" charset="0"/>
                <a:cs typeface="Times New Roman" pitchFamily="18" charset="0"/>
              </a:rPr>
            </a:br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continuous-time problem. </a:t>
            </a:r>
            <a:endParaRPr lang="en-CA" sz="8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8000" dirty="0" smtClean="0">
                <a:latin typeface="Times New Roman" pitchFamily="18" charset="0"/>
                <a:cs typeface="Times New Roman" pitchFamily="18" charset="0"/>
              </a:rPr>
              <a:t>Chess </a:t>
            </a:r>
            <a:r>
              <a:rPr lang="en-CA" sz="8000" dirty="0">
                <a:latin typeface="Times New Roman" pitchFamily="18" charset="0"/>
                <a:cs typeface="Times New Roman" pitchFamily="18" charset="0"/>
              </a:rPr>
              <a:t>game has a finite number of distinct states.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/>
              <a:t> 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572560" cy="6429420"/>
          </a:xfrm>
        </p:spPr>
        <p:txBody>
          <a:bodyPr>
            <a:normAutofit/>
          </a:bodyPr>
          <a:lstStyle/>
          <a:p>
            <a:pPr>
              <a:buNone/>
            </a:pPr>
            <a:endParaRPr lang="en-CA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6. Single agent vs. Multi agent</a:t>
            </a: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distinction between single-agent and multi agent environments may seem simple enough. 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example, an agent solving a crossword puzzle by itself is clearly in a single-agent environment, whereas an agent playing chess is in a two-agent environment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Chess is a competitive multi agent environment. 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Taxi-driving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environment is a partially cooperative multi agent 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environment.</a:t>
            </a:r>
          </a:p>
          <a:p>
            <a:pPr>
              <a:buNone/>
            </a:pP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 The simplest environment is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Fully observable, deterministic, episodic, static, discrete and 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single- agent.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Most real situations are: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-   Partially observable, stochastic, sequential, dynamic, continuous </a:t>
            </a:r>
            <a:br>
              <a:rPr lang="en-C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and multi-agent.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3" y="214291"/>
          <a:ext cx="8215369" cy="747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344"/>
                <a:gridCol w="1974271"/>
                <a:gridCol w="1346782"/>
                <a:gridCol w="1616138"/>
                <a:gridCol w="1952834"/>
              </a:tblGrid>
              <a:tr h="469253">
                <a:tc>
                  <a:txBody>
                    <a:bodyPr/>
                    <a:lstStyle/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Agent Type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Performance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Measure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Environment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Actuators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Sensors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06375">
                <a:tc>
                  <a:txBody>
                    <a:bodyPr/>
                    <a:lstStyle/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Automated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Taxi Driver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Safe, fast, legal,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comfortable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trip,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Maximize  profits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Roads,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traffic,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pedestrian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customers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Steering, accelerator,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brake</a:t>
                      </a: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signal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</a:t>
                      </a: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display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Cameras, sonar,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540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Speedometer,GPS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odometer</a:t>
                      </a: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Accelerometer engine sensors, keyboard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06375">
                <a:tc>
                  <a:txBody>
                    <a:bodyPr/>
                    <a:lstStyle/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Medical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diagnosis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Healthy patient,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minimize costs,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lawsuits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Patient,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hospital, staff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Screen display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question  tests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Diagnoses  treatment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referrals)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Keyboard (entry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of symptoms,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findings, patient's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Answers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23825">
                <a:tc>
                  <a:txBody>
                    <a:bodyPr/>
                    <a:lstStyle/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Part-Picking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Robot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Percentage of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parts in correct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bin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Conveyor belt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with parts,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bins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Jointed arm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and hand</a:t>
                      </a:r>
                      <a:endParaRPr lang="en-US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Camera, joint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angle sensors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82550">
                <a:tc>
                  <a:txBody>
                    <a:bodyPr/>
                    <a:lstStyle/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robot soccer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player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amount of goals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scored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soccer match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legs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cameras, sonar or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infrared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483984">
                <a:tc>
                  <a:txBody>
                    <a:bodyPr/>
                    <a:lstStyle/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Vacuum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1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Agent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Minimize energy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consumption,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6794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maximize </a:t>
                      </a:r>
                      <a:r>
                        <a:rPr lang="en-IN" sz="1600" b="1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dirtpick</a:t>
                      </a: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two </a:t>
                      </a: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room squares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Motors, Brushes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Sensors to identify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dirt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42876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Problem solving Agents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1819275"/>
            <a:ext cx="8001000" cy="4967288"/>
          </a:xfrm>
        </p:spPr>
        <p:txBody>
          <a:bodyPr/>
          <a:lstStyle/>
          <a:p>
            <a:pPr marL="457146" indent="-457146" algn="l">
              <a:buFont typeface="Calibri" pitchFamily="34" charset="0"/>
              <a:buAutoNum type="arabicPeriod"/>
            </a:pPr>
            <a:r>
              <a:rPr lang="en-C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solving agent is one kind of goal based agent, where the agent decides what to do by finding sequence of actions that lead to desirable states.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146" indent="-457146" algn="l">
              <a:buFont typeface="Calibri" pitchFamily="34" charset="0"/>
              <a:buAutoNum type="arabicPeriod"/>
            </a:pPr>
            <a:r>
              <a:rPr lang="en-C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complexity arises here is the knowledge about the formulation process, (from current state to outcome action) of the agent.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146" indent="-457146" algn="l">
              <a:buFont typeface="Calibri" pitchFamily="34" charset="0"/>
              <a:buAutoNum type="arabicPeriod"/>
            </a:pPr>
            <a:r>
              <a:rPr lang="en-C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agent understood the definition of problem, it is relatively straight forward to construct a search process for finding solutions.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146" indent="-457146" algn="l">
              <a:buFont typeface="Calibri" pitchFamily="34" charset="0"/>
              <a:buAutoNum type="arabicPeriod"/>
            </a:pPr>
            <a:r>
              <a:rPr lang="en-C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 implies that problem  solving agent should be an intelligent agent to maximize the performance measure.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89"/>
            <a:ext cx="8229600" cy="92868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The sequence of steps done by the intelligent agent to maximize the performance measure: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7313"/>
            <a:ext cx="8258175" cy="51435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CA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Goal formulation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- based on current situation is the first step in problem solving. </a:t>
            </a:r>
          </a:p>
          <a:p>
            <a:pPr eaLnBrk="1" hangingPunct="1"/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Actions that result to a failure case can be rejected without further consideration.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(ii)Problem formulation</a:t>
            </a:r>
            <a:r>
              <a:rPr lang="en-C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- is the process of deciding what actions and states to consider and follows goal formulation.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(iii) Search</a:t>
            </a:r>
            <a:r>
              <a:rPr lang="en-C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- is the process of finding different possible sequence of actions that lead to state of known value, and choosing the best one from the states.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(iv) Solution</a:t>
            </a:r>
            <a:r>
              <a:rPr lang="en-C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- a search algorithm takes a problem as input and returns a solution in the form of action sequence.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(v) Execution phase</a:t>
            </a:r>
            <a:r>
              <a:rPr lang="en-C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- if the solution exists, the action it recommends can be carried out.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357189"/>
            <a:ext cx="8229600" cy="1000125"/>
          </a:xfrm>
        </p:spPr>
        <p:txBody>
          <a:bodyPr/>
          <a:lstStyle/>
          <a:p>
            <a:pPr algn="l" eaLnBrk="1" hangingPunct="1"/>
            <a:r>
              <a:rPr lang="en-CA" sz="2800" dirty="0" smtClean="0">
                <a:latin typeface="Times New Roman" pitchFamily="18" charset="0"/>
                <a:cs typeface="Times New Roman" pitchFamily="18" charset="0"/>
              </a:rPr>
              <a:t>A simple problem solving agent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" y="1071564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00188" y="1071564"/>
            <a:ext cx="4357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SIMPLE-PROBLEM-SOLVING-AGENT</a:t>
            </a:r>
            <a:endParaRPr lang="en-US">
              <a:latin typeface="Calibri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00689" y="1058864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(p)</a:t>
            </a:r>
            <a:endParaRPr lang="en-US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29313" y="1071564"/>
            <a:ext cx="2000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returns an action</a:t>
            </a:r>
            <a:endParaRPr lang="en-US"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500" y="142875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 b="1">
                <a:latin typeface="Times New Roman" pitchFamily="18" charset="0"/>
                <a:cs typeface="Times New Roman" pitchFamily="18" charset="0"/>
              </a:rPr>
              <a:t>input :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 </a:t>
            </a:r>
            <a:endParaRPr lang="en-US">
              <a:latin typeface="Calibr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285875" y="1428750"/>
            <a:ext cx="642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 i="1">
                <a:latin typeface="Times New Roman" pitchFamily="18" charset="0"/>
                <a:cs typeface="Times New Roman" pitchFamily="18" charset="0"/>
              </a:rPr>
              <a:t>p,</a:t>
            </a:r>
            <a:endParaRPr lang="en-US">
              <a:latin typeface="Calibri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71625" y="1428750"/>
            <a:ext cx="1500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a percept</a:t>
            </a:r>
            <a:endParaRPr lang="en-US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1500" y="1785939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 b="1">
                <a:latin typeface="Times New Roman" pitchFamily="18" charset="0"/>
                <a:cs typeface="Times New Roman" pitchFamily="18" charset="0"/>
              </a:rPr>
              <a:t>static: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 </a:t>
            </a:r>
            <a:endParaRPr lang="en-US">
              <a:latin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85876" y="1785939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 i="1">
                <a:latin typeface="Times New Roman" pitchFamily="18" charset="0"/>
                <a:cs typeface="Times New Roman" pitchFamily="18" charset="0"/>
              </a:rPr>
              <a:t>s, </a:t>
            </a:r>
            <a:endParaRPr lang="en-US"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00188" y="1785939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an action sequence, </a:t>
            </a:r>
            <a:endParaRPr lang="en-US"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57564" y="1785939"/>
            <a:ext cx="2071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CA">
                <a:latin typeface="Times New Roman" pitchFamily="18" charset="0"/>
                <a:cs typeface="Times New Roman" pitchFamily="18" charset="0"/>
              </a:rPr>
              <a:t>initially empty</a:t>
            </a:r>
            <a:endParaRPr lang="en-US">
              <a:latin typeface="Calibri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1500" y="214312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State,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14438" y="2143125"/>
            <a:ext cx="4929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Some description of the current world state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1501" y="2500314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g,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28688" y="2500314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 goal initially null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71501" y="2857500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problem,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500188" y="2857500"/>
            <a:ext cx="2714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 problem formulation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1500" y="3214689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 i="1">
                <a:latin typeface="Calibri" pitchFamily="34" charset="0"/>
              </a:rPr>
              <a:t>state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43000" y="3214689"/>
            <a:ext cx="642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&lt;-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00189" y="3214689"/>
            <a:ext cx="2928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UPDATE-STATE (state,  p)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71501" y="357187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If 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28688" y="3571875"/>
            <a:ext cx="114300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S is empty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00250" y="357187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 b="1">
                <a:latin typeface="Calibri" pitchFamily="34" charset="0"/>
              </a:rPr>
              <a:t>then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71500" y="3929064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g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85813" y="40005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&lt;-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143000" y="3987800"/>
            <a:ext cx="2857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FORMULATE-GOAL (state)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71501" y="4357689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 i="1">
                <a:latin typeface="Calibri" pitchFamily="34" charset="0"/>
              </a:rPr>
              <a:t>problem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500188" y="4357689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&lt;-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928814" y="4357689"/>
            <a:ext cx="3857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FORMULATE-PROBLEM (state, g)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" y="471487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s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57250" y="471487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&lt;-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214439" y="4714875"/>
            <a:ext cx="1928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SEARCH(problem)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500" y="51435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action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285875" y="51435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&lt;-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714501" y="5143500"/>
            <a:ext cx="3357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RECOMMEDATION (s, state)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71500" y="5500689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s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857250" y="5500689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&lt;-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214439" y="5500689"/>
            <a:ext cx="2500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>
                <a:latin typeface="Calibri" pitchFamily="34" charset="0"/>
              </a:rPr>
              <a:t>REMAINDER(s, state)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500" y="5845175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 b="1">
                <a:latin typeface="Calibri" pitchFamily="34" charset="0"/>
              </a:rPr>
              <a:t>return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357313" y="584517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en-US" i="1">
                <a:latin typeface="Calibri" pitchFamily="34" charset="0"/>
              </a:rPr>
              <a:t>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CA" sz="2800" u="sng" dirty="0" smtClean="0">
                <a:latin typeface="Times New Roman" pitchFamily="18" charset="0"/>
                <a:cs typeface="Times New Roman" pitchFamily="18" charset="0"/>
              </a:rPr>
              <a:t>Note 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RECOMMENDATION - first action in the sequence</a:t>
            </a: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REMAINDER - returns the rest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SEARCH - choosing the best one from the sequence of actions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FORMULATE-PROBLEM - sequence of actions and states that lead to goal state.</a:t>
            </a: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 UPDATE-STATE - initial state is forced to next state to reach the goal state.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329642" cy="550070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Rational Agent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PEAS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71868" y="4357694"/>
            <a:ext cx="1928826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57950" y="4286256"/>
            <a:ext cx="164307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Deterministic vs. stochastic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43240" y="2786058"/>
            <a:ext cx="164307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Single agent vs. Multi agent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29256" y="2857496"/>
            <a:ext cx="164307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Fully observable vs. partially observable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42976" y="4143380"/>
            <a:ext cx="164307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Discrete vs. continuous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6380" y="5714992"/>
            <a:ext cx="164307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Episodic vs. sequential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57422" y="5714992"/>
            <a:ext cx="164307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Static vs. dynamic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5008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1. A </a:t>
            </a: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human agent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has eyes, ears, and other organs for sensors and hands, legs, mouth, and other body parts for actuators.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2. A </a:t>
            </a: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robotic agent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might have cameras and infrared range finders for sensors and various motors for actuators.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3. A </a:t>
            </a: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software agent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receives keystrokes, file contents, and network packets as sensory inputs and acts on the environment by displaying on the screen, writing files, and sending network packets.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Generic agent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- A general structure of an agent who interacts with the environment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.						</a:t>
            </a:r>
          </a:p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								</a:t>
            </a:r>
          </a:p>
          <a:p>
            <a:pPr>
              <a:buNone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							                   Sensors</a:t>
            </a:r>
          </a:p>
          <a:p>
            <a:pPr>
              <a:buNone/>
            </a:pP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					percepts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</a:t>
            </a:r>
            <a:endParaRPr lang="en-US" sz="2600" dirty="0" smtClean="0"/>
          </a:p>
          <a:p>
            <a:pPr>
              <a:buNone/>
            </a:pPr>
            <a:r>
              <a:rPr lang="en-US" dirty="0" smtClean="0"/>
              <a:t>					 </a:t>
            </a:r>
            <a:r>
              <a:rPr lang="en-US" sz="2600" dirty="0" smtClean="0"/>
              <a:t>actions </a:t>
            </a:r>
            <a:r>
              <a:rPr lang="en-US" dirty="0" smtClean="0"/>
              <a:t>		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			 		     </a:t>
            </a:r>
            <a:r>
              <a:rPr lang="en-US" sz="2600" dirty="0" smtClean="0"/>
              <a:t>effectors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57224" y="4572008"/>
            <a:ext cx="2857520" cy="10715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dirty="0" smtClean="0"/>
              <a:t>Environment</a:t>
            </a:r>
          </a:p>
        </p:txBody>
      </p:sp>
      <p:sp>
        <p:nvSpPr>
          <p:cNvPr id="5" name="Oval 4"/>
          <p:cNvSpPr/>
          <p:nvPr/>
        </p:nvSpPr>
        <p:spPr>
          <a:xfrm>
            <a:off x="5643570" y="4214819"/>
            <a:ext cx="2000264" cy="19288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pPr algn="ctr"/>
            <a:endParaRPr lang="en-IN"/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4356892" y="2358224"/>
            <a:ext cx="1588" cy="4429156"/>
          </a:xfrm>
          <a:prstGeom prst="curvedConnector3">
            <a:avLst>
              <a:gd name="adj1" fmla="val 267344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>
            <a:off x="3643306" y="3643314"/>
            <a:ext cx="500066" cy="4357718"/>
          </a:xfrm>
          <a:prstGeom prst="curvedConnector3">
            <a:avLst>
              <a:gd name="adj1" fmla="val -43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6537339" y="417830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6572264" y="500063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57951" y="478632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15075" y="5214950"/>
            <a:ext cx="100013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n-US" dirty="0" smtClean="0"/>
              <a:t>Agent 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393670" y="617936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5786446" y="6357958"/>
            <a:ext cx="78581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607983" y="617936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 flipV="1">
            <a:off x="6215074" y="6357958"/>
            <a:ext cx="57150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6750860" y="617936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 flipV="1">
            <a:off x="6500827" y="6357958"/>
            <a:ext cx="428628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percept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is to refer to the agent's perceptual inputs at any given instant.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2000" b="1" dirty="0">
                <a:latin typeface="Times New Roman" pitchFamily="18" charset="0"/>
                <a:cs typeface="Times New Roman" pitchFamily="18" charset="0"/>
              </a:rPr>
              <a:t>PERCEPT SEQUENCE: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Agent's percept sequence is the complete history of everything the agent has ever perceived.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An agent's 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behaviour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is described by the agent function that maps any given percept sequence to an action.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b="1" dirty="0">
                <a:latin typeface="Times New Roman" pitchFamily="18" charset="0"/>
                <a:cs typeface="Times New Roman" pitchFamily="18" charset="0"/>
              </a:rPr>
              <a:t>AGENT 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The  agent  function  for  an  artificial  agent  will  be implemented by an agent program.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CA" sz="2800" dirty="0" smtClean="0"/>
              <a:t>Example: (steps)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642918"/>
            <a:ext cx="8572560" cy="6000792"/>
          </a:xfrm>
        </p:spPr>
        <p:txBody>
          <a:bodyPr/>
          <a:lstStyle/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vacuum-cleaner world has just two locations: squares A and B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The vacuum agent perceives which square it is in and whether there is dirt in the square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It can choose to move left, move right, suck up the dirt, or do nothing. 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very simple agent function is the following: if the current square is dirty, then suck, otherwise move to the other 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square.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pPr>
              <a:buNone/>
            </a:pPr>
            <a:r>
              <a:rPr lang="en-CA" sz="2400" dirty="0" smtClean="0"/>
              <a:t>			</a:t>
            </a:r>
          </a:p>
          <a:p>
            <a:pPr>
              <a:buNone/>
            </a:pPr>
            <a:endParaRPr lang="en-CA" sz="2400" b="1" i="1" dirty="0"/>
          </a:p>
          <a:p>
            <a:pPr>
              <a:buNone/>
            </a:pPr>
            <a:r>
              <a:rPr lang="en-CA" sz="2400" b="1" i="1" dirty="0" smtClean="0"/>
              <a:t>			</a:t>
            </a:r>
            <a:r>
              <a:rPr lang="en-CA" sz="2000" b="1" i="1" dirty="0" smtClean="0"/>
              <a:t>A </a:t>
            </a:r>
            <a:r>
              <a:rPr lang="en-CA" sz="2000" b="1" i="1" dirty="0"/>
              <a:t>vacuum-cleaner world with just two locations</a:t>
            </a:r>
            <a:endParaRPr lang="en-CA" sz="2400" b="1" i="1" dirty="0" smtClean="0"/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59" y="3071811"/>
            <a:ext cx="467126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Partial tabulation of a simple agent function for the vacuum-cleaner world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Percepts: location and status, e.g., [</a:t>
            </a:r>
            <a:r>
              <a:rPr lang="en-CA" sz="2400" dirty="0" err="1">
                <a:latin typeface="Times New Roman" pitchFamily="18" charset="0"/>
                <a:cs typeface="Times New Roman" pitchFamily="18" charset="0"/>
              </a:rPr>
              <a:t>A,Dirty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Actions: Left, Right, Suck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400" dirty="0" err="1" smtClean="0">
                <a:latin typeface="Times New Roman" pitchFamily="18" charset="0"/>
                <a:cs typeface="Times New Roman" pitchFamily="18" charset="0"/>
              </a:rPr>
              <a:t>NoOp</a:t>
            </a: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Percept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Action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Clean]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Dirty]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Suck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[B,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Clean]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[B,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Dirty]		Suck</a:t>
            </a:r>
          </a:p>
          <a:p>
            <a:pPr>
              <a:buNone/>
            </a:pPr>
            <a:endParaRPr lang="en-C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785794"/>
            <a:ext cx="1714512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b="1" dirty="0" smtClean="0">
                <a:latin typeface="Times New Roman" pitchFamily="18" charset="0"/>
                <a:cs typeface="Times New Roman" pitchFamily="18" charset="0"/>
              </a:rPr>
              <a:t>Algorithm: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428736"/>
            <a:ext cx="1500198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1428736"/>
            <a:ext cx="2071702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VACUUM-AGENT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357554" y="1428737"/>
            <a:ext cx="2071702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([ location, status])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928802"/>
            <a:ext cx="714380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if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1928802"/>
            <a:ext cx="2286016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status = Dirty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85985" y="1928802"/>
            <a:ext cx="928694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857488" y="1928802"/>
            <a:ext cx="1357322" cy="64633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return Suck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2428868"/>
            <a:ext cx="1643074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else if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285852" y="2428868"/>
            <a:ext cx="1714512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location = A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500298" y="2428868"/>
            <a:ext cx="928694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000364" y="2428868"/>
            <a:ext cx="1928826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return Right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2928934"/>
            <a:ext cx="1643074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else if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357290" y="2928934"/>
            <a:ext cx="1428760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location = 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143240" y="2928934"/>
            <a:ext cx="1571636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return Left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571737" y="2928934"/>
            <a:ext cx="928694" cy="369332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643998" cy="635798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Concept of </a:t>
            </a: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Rationality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 rational agent is one that does the right thing. The right action is the one that will cause the agent to be most successful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Performance measures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  performance  measure  embodies  the  criterion  for  success  of  an  agent's 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behaviour. </a:t>
            </a:r>
          </a:p>
          <a:p>
            <a:pPr algn="just"/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an agent is plunked down in an environment, it generates a sequence of actions according to the percepts it receives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This sequence of actions causes the environment to go through a sequence of states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If the sequence is desirable, then the agent has performed well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CA" sz="2400" b="1" dirty="0" smtClean="0">
                <a:latin typeface="Times New Roman" pitchFamily="18" charset="0"/>
                <a:cs typeface="Times New Roman" pitchFamily="18" charset="0"/>
              </a:rPr>
              <a:t>Rationality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Rational at any given time depends on four things</a:t>
            </a:r>
            <a:r>
              <a:rPr lang="en-CA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1.  The performance measure that defines the criterion of success.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2.  The agent's prior knowledge of the environment.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3.  The actions that the agent can perform.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4.  The agent's percept sequence to date.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290"/>
            <a:ext cx="8429684" cy="6429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000" b="1" dirty="0">
                <a:latin typeface="Times New Roman" pitchFamily="18" charset="0"/>
                <a:cs typeface="Times New Roman" pitchFamily="18" charset="0"/>
              </a:rPr>
              <a:t>Definition of a rational agent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For each possible percept sequence, a rational agent should select an action that is expected to maximize its performance measure, given the evidence provided by the percept sequence and whatever built-in knowledge the agent has. 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rational agent should be 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autonomous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Definition </a:t>
            </a:r>
            <a:r>
              <a:rPr lang="en-CA" sz="2000" b="1" dirty="0">
                <a:latin typeface="Times New Roman" pitchFamily="18" charset="0"/>
                <a:cs typeface="Times New Roman" pitchFamily="18" charset="0"/>
              </a:rPr>
              <a:t>of an omniscient agent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An omniscient agent knows the actual outcome of its actions and can act accordingly; but omniscience is impossible in reality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Autonomy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A  rational  agent  should  be  autonomous-it  should  learn  what  it  can  to compensate for partial or incorrect prior knowledge.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CA" sz="2000" b="1" dirty="0">
                <a:latin typeface="Times New Roman" pitchFamily="18" charset="0"/>
                <a:cs typeface="Times New Roman" pitchFamily="18" charset="0"/>
              </a:rPr>
              <a:t>Gathering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Doing actions in order t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modify future percepts is called as information gathering.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CA" dirty="0" smtClean="0"/>
              <a:t/>
            </a:r>
            <a:br>
              <a:rPr lang="en-CA" dirty="0" smtClean="0"/>
            </a:br>
            <a:r>
              <a:rPr lang="en-CA" sz="3100" dirty="0" smtClean="0">
                <a:latin typeface="Times New Roman" pitchFamily="18" charset="0"/>
                <a:cs typeface="Times New Roman" pitchFamily="18" charset="0"/>
              </a:rPr>
              <a:t>Specifying </a:t>
            </a:r>
            <a:r>
              <a:rPr lang="en-CA" sz="3100" dirty="0">
                <a:latin typeface="Times New Roman" pitchFamily="18" charset="0"/>
                <a:cs typeface="Times New Roman" pitchFamily="18" charset="0"/>
              </a:rPr>
              <a:t>the task environment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In  the  discussion  of  the  rationality  of  any  agent,  we  had  to  specify  the performance measure, the environment, and the agent's actuators and sensors. 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group all these together under the heading of the task environment and we call this as </a:t>
            </a:r>
            <a:r>
              <a:rPr lang="en-CA" sz="2000" b="1" dirty="0">
                <a:latin typeface="Times New Roman" pitchFamily="18" charset="0"/>
                <a:cs typeface="Times New Roman" pitchFamily="18" charset="0"/>
              </a:rPr>
              <a:t>PEAS (Performance, Environment, Actuators, Sensors) or PAGE (Percept, Action, Goal, Environment)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description. </a:t>
            </a:r>
            <a:endParaRPr lang="en-CA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designing an agent, the first step must always be to specify the task environment.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</TotalTime>
  <Words>1607</Words>
  <Application>Microsoft Office PowerPoint</Application>
  <PresentationFormat>On-screen Show (4:3)</PresentationFormat>
  <Paragraphs>271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Intelligent Agents </vt:lpstr>
      <vt:lpstr>Slide 2</vt:lpstr>
      <vt:lpstr>The term percept is to refer to the agent's perceptual inputs at any given instant.</vt:lpstr>
      <vt:lpstr>Example: (steps) </vt:lpstr>
      <vt:lpstr>Solution:</vt:lpstr>
      <vt:lpstr>Slide 6</vt:lpstr>
      <vt:lpstr>Slide 7</vt:lpstr>
      <vt:lpstr>Slide 8</vt:lpstr>
      <vt:lpstr> Specifying the task environment </vt:lpstr>
      <vt:lpstr>Slide 10</vt:lpstr>
      <vt:lpstr>Slide 11</vt:lpstr>
      <vt:lpstr>Slide 12</vt:lpstr>
      <vt:lpstr>Slide 13</vt:lpstr>
      <vt:lpstr> Problem solving Agents</vt:lpstr>
      <vt:lpstr>The sequence of steps done by the intelligent agent to maximize the performance measure: </vt:lpstr>
      <vt:lpstr>A simple problem solving agent </vt:lpstr>
      <vt:lpstr>Note :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</dc:creator>
  <cp:lastModifiedBy>pptcse</cp:lastModifiedBy>
  <cp:revision>43</cp:revision>
  <dcterms:created xsi:type="dcterms:W3CDTF">2013-12-11T18:19:47Z</dcterms:created>
  <dcterms:modified xsi:type="dcterms:W3CDTF">2017-12-26T06:16:19Z</dcterms:modified>
</cp:coreProperties>
</file>