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8" r:id="rId37"/>
    <p:sldId id="291" r:id="rId38"/>
    <p:sldId id="292" r:id="rId39"/>
    <p:sldId id="293" r:id="rId40"/>
    <p:sldId id="294" r:id="rId41"/>
    <p:sldId id="295" r:id="rId42"/>
    <p:sldId id="308" r:id="rId43"/>
    <p:sldId id="296" r:id="rId44"/>
    <p:sldId id="297" r:id="rId45"/>
    <p:sldId id="299" r:id="rId46"/>
    <p:sldId id="300" r:id="rId47"/>
    <p:sldId id="318" r:id="rId48"/>
    <p:sldId id="301" r:id="rId49"/>
    <p:sldId id="302" r:id="rId50"/>
    <p:sldId id="309" r:id="rId51"/>
    <p:sldId id="303" r:id="rId52"/>
    <p:sldId id="304" r:id="rId53"/>
    <p:sldId id="305" r:id="rId54"/>
    <p:sldId id="306" r:id="rId55"/>
    <p:sldId id="307" r:id="rId56"/>
    <p:sldId id="310" r:id="rId57"/>
    <p:sldId id="311" r:id="rId58"/>
    <p:sldId id="312" r:id="rId59"/>
    <p:sldId id="317" r:id="rId60"/>
    <p:sldId id="313" r:id="rId61"/>
    <p:sldId id="314" r:id="rId62"/>
    <p:sldId id="315" r:id="rId63"/>
    <p:sldId id="316"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60"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F17061-8055-496F-980A-836F9C6BD475}" type="datetimeFigureOut">
              <a:rPr lang="en-US" smtClean="0"/>
              <a:pPr/>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17061-8055-496F-980A-836F9C6BD475}" type="datetimeFigureOut">
              <a:rPr lang="en-US" smtClean="0"/>
              <a:pPr/>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F17061-8055-496F-980A-836F9C6BD475}" type="datetimeFigureOut">
              <a:rPr lang="en-US" smtClean="0"/>
              <a:pPr/>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F17061-8055-496F-980A-836F9C6BD475}" type="datetimeFigureOut">
              <a:rPr lang="en-US" smtClean="0"/>
              <a:pPr/>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F17061-8055-496F-980A-836F9C6BD475}" type="datetimeFigureOut">
              <a:rPr lang="en-US" smtClean="0"/>
              <a:pPr/>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F17061-8055-496F-980A-836F9C6BD475}" type="datetimeFigureOut">
              <a:rPr lang="en-US" smtClean="0"/>
              <a:pPr/>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F17061-8055-496F-980A-836F9C6BD475}" type="datetimeFigureOut">
              <a:rPr lang="en-US" smtClean="0"/>
              <a:pPr/>
              <a:t>2/27/2017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F17061-8055-496F-980A-836F9C6BD475}" type="datetimeFigureOut">
              <a:rPr lang="en-US" smtClean="0"/>
              <a:pPr/>
              <a:t>2/27/2017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17061-8055-496F-980A-836F9C6BD475}" type="datetimeFigureOut">
              <a:rPr lang="en-US" smtClean="0"/>
              <a:pPr/>
              <a:t>2/27/2017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17061-8055-496F-980A-836F9C6BD475}" type="datetimeFigureOut">
              <a:rPr lang="en-US" smtClean="0"/>
              <a:pPr/>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17061-8055-496F-980A-836F9C6BD475}" type="datetimeFigureOut">
              <a:rPr lang="en-US" smtClean="0"/>
              <a:pPr/>
              <a:t>2/27/2017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A20AC-DF89-4F35-BDE0-C1C7B25D5F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17061-8055-496F-980A-836F9C6BD475}" type="datetimeFigureOut">
              <a:rPr lang="en-US" smtClean="0"/>
              <a:pPr/>
              <a:t>2/27/2017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A20AC-DF89-4F35-BDE0-C1C7B25D5F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normAutofit/>
          </a:bodyPr>
          <a:lstStyle/>
          <a:p>
            <a:r>
              <a:rPr lang="en-US" b="1" dirty="0"/>
              <a:t>CS6801 	</a:t>
            </a:r>
            <a:r>
              <a:rPr lang="en-US" b="1" dirty="0" smtClean="0"/>
              <a:t>	</a:t>
            </a:r>
            <a:r>
              <a:rPr lang="en-US" b="1" u="sng" dirty="0" smtClean="0"/>
              <a:t>MULTI-CORE </a:t>
            </a:r>
            <a:r>
              <a:rPr lang="en-US" b="1" u="sng" dirty="0"/>
              <a:t>ARCHITECTURES AND PROGRAMMING </a:t>
            </a:r>
            <a:endParaRPr lang="en-US" b="1" u="sng" dirty="0" smtClean="0"/>
          </a:p>
          <a:p>
            <a:r>
              <a:rPr lang="en-US" b="1" u="sng" dirty="0"/>
              <a:t>OBJECTIVES:</a:t>
            </a:r>
            <a:endParaRPr lang="en-US" u="sng" dirty="0"/>
          </a:p>
          <a:p>
            <a:r>
              <a:rPr lang="en-US" b="1" dirty="0"/>
              <a:t>The student should be made to:</a:t>
            </a:r>
            <a:endParaRPr lang="en-US" dirty="0"/>
          </a:p>
          <a:p>
            <a:pPr marL="857250" lvl="1" indent="-457200">
              <a:buFont typeface="+mj-lt"/>
              <a:buAutoNum type="arabicPeriod"/>
            </a:pPr>
            <a:r>
              <a:rPr lang="en-US" dirty="0"/>
              <a:t>Understand the challenges in parallel and multi-threaded programming.</a:t>
            </a:r>
          </a:p>
          <a:p>
            <a:pPr marL="857250" lvl="1" indent="-457200">
              <a:buFont typeface="+mj-lt"/>
              <a:buAutoNum type="arabicPeriod"/>
            </a:pPr>
            <a:r>
              <a:rPr lang="en-US" dirty="0"/>
              <a:t>Learn about the various parallel programming paradigms, and solutions.</a:t>
            </a:r>
          </a:p>
          <a:p>
            <a:endParaRPr lang="en-US" sz="2000" dirty="0" smtClean="0"/>
          </a:p>
          <a:p>
            <a:r>
              <a:rPr lang="en-US" b="1" u="sng" dirty="0"/>
              <a:t>OUTCOMES:</a:t>
            </a:r>
            <a:endParaRPr lang="en-US" u="sng" dirty="0"/>
          </a:p>
          <a:p>
            <a:r>
              <a:rPr lang="en-US" b="1" dirty="0"/>
              <a:t>At the end of the course, the student should be able to:</a:t>
            </a:r>
            <a:endParaRPr lang="en-US" dirty="0"/>
          </a:p>
          <a:p>
            <a:pPr marL="857250" lvl="1" indent="-457200">
              <a:buFont typeface="+mj-lt"/>
              <a:buAutoNum type="arabicPeriod"/>
            </a:pPr>
            <a:r>
              <a:rPr lang="en-US" dirty="0"/>
              <a:t>Program Parallel Processors.</a:t>
            </a:r>
          </a:p>
          <a:p>
            <a:pPr marL="857250" lvl="1" indent="-457200">
              <a:buFont typeface="+mj-lt"/>
              <a:buAutoNum type="arabicPeriod"/>
            </a:pPr>
            <a:r>
              <a:rPr lang="en-US" dirty="0"/>
              <a:t>Develop programs using </a:t>
            </a:r>
            <a:r>
              <a:rPr lang="en-US" dirty="0" err="1"/>
              <a:t>OpenMP</a:t>
            </a:r>
            <a:r>
              <a:rPr lang="en-US" dirty="0"/>
              <a:t> and MPI.</a:t>
            </a:r>
          </a:p>
          <a:p>
            <a:pPr marL="857250" lvl="1" indent="-457200">
              <a:buFont typeface="+mj-lt"/>
              <a:buAutoNum type="arabicPeriod"/>
            </a:pPr>
            <a:r>
              <a:rPr lang="en-US" dirty="0"/>
              <a:t>Compare and contrast programming for serial processors and programming for parallel processors.</a:t>
            </a:r>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Now suppose we also have </a:t>
            </a:r>
            <a:r>
              <a:rPr lang="en-US" i="1" dirty="0" smtClean="0"/>
              <a:t>p </a:t>
            </a:r>
            <a:r>
              <a:rPr lang="en-US" dirty="0" smtClean="0"/>
              <a:t>cores and </a:t>
            </a:r>
            <a:r>
              <a:rPr lang="en-US" i="1" dirty="0" smtClean="0"/>
              <a:t>p </a:t>
            </a:r>
            <a:r>
              <a:rPr lang="en-US" dirty="0" smtClean="0"/>
              <a:t>is much smaller than </a:t>
            </a:r>
            <a:r>
              <a:rPr lang="en-US" i="1" dirty="0" smtClean="0"/>
              <a:t>n</a:t>
            </a:r>
            <a:r>
              <a:rPr lang="en-US" dirty="0" smtClean="0"/>
              <a:t>. Then each core can form a partial sum of approximately </a:t>
            </a:r>
            <a:r>
              <a:rPr lang="en-US" i="1" dirty="0" smtClean="0"/>
              <a:t>n</a:t>
            </a:r>
            <a:r>
              <a:rPr lang="en-US" dirty="0" smtClean="0"/>
              <a:t>/</a:t>
            </a:r>
            <a:r>
              <a:rPr lang="en-US" i="1" dirty="0" smtClean="0"/>
              <a:t>p </a:t>
            </a:r>
            <a:r>
              <a:rPr lang="en-US" dirty="0" smtClean="0"/>
              <a:t>values:</a:t>
            </a:r>
          </a:p>
          <a:p>
            <a:r>
              <a:rPr lang="en-US" dirty="0" smtClean="0"/>
              <a:t>			my_sum = 0;</a:t>
            </a:r>
          </a:p>
          <a:p>
            <a:r>
              <a:rPr lang="en-US" dirty="0" smtClean="0"/>
              <a:t>			my_first_i = . . . ;</a:t>
            </a:r>
          </a:p>
          <a:p>
            <a:r>
              <a:rPr lang="en-US" dirty="0" smtClean="0"/>
              <a:t>			my_last_i = . . . ;</a:t>
            </a:r>
          </a:p>
          <a:p>
            <a:r>
              <a:rPr lang="en-US" b="1" dirty="0" smtClean="0"/>
              <a:t>		for </a:t>
            </a:r>
            <a:r>
              <a:rPr lang="en-US" dirty="0" smtClean="0"/>
              <a:t>(my_i = my_first </a:t>
            </a:r>
            <a:r>
              <a:rPr lang="en-US" dirty="0" err="1" smtClean="0"/>
              <a:t>i</a:t>
            </a:r>
            <a:r>
              <a:rPr lang="en-US" dirty="0" smtClean="0"/>
              <a:t>; my_i &lt; my_last </a:t>
            </a:r>
            <a:r>
              <a:rPr lang="en-US" dirty="0" err="1" smtClean="0"/>
              <a:t>i</a:t>
            </a:r>
            <a:r>
              <a:rPr lang="en-US" dirty="0" smtClean="0"/>
              <a:t>; my_i++) {</a:t>
            </a:r>
          </a:p>
          <a:p>
            <a:r>
              <a:rPr lang="en-US" dirty="0" smtClean="0"/>
              <a:t>			my_x = Compute_next_value(. . .);</a:t>
            </a:r>
          </a:p>
          <a:p>
            <a:r>
              <a:rPr lang="en-US" dirty="0" smtClean="0"/>
              <a:t>		my_sum += my_x;</a:t>
            </a:r>
          </a:p>
          <a:p>
            <a:r>
              <a:rPr lang="en-US" dirty="0" smtClean="0"/>
              <a:t>				}</a:t>
            </a:r>
          </a:p>
          <a:p>
            <a:r>
              <a:rPr lang="en-US" dirty="0" smtClean="0"/>
              <a:t>Here the prefix my_ indicates that each core is using its own, private variables, and each core can execute this block of code independently of the other cores.</a:t>
            </a:r>
          </a:p>
          <a:p>
            <a:r>
              <a:rPr lang="en-US" dirty="0" smtClean="0"/>
              <a:t>After each core completes execution of this code, its variable my_sum will store the sum of the values computed by its calls to Compute_next_value. For example, if there are eight cores, </a:t>
            </a:r>
            <a:r>
              <a:rPr lang="en-US" i="1" dirty="0" smtClean="0"/>
              <a:t>n </a:t>
            </a:r>
            <a:r>
              <a:rPr lang="en-US" dirty="0" smtClean="0"/>
              <a:t>=24, and the 24 calls to Compute next value return the values</a:t>
            </a:r>
          </a:p>
          <a:p>
            <a:r>
              <a:rPr lang="en-US" dirty="0" smtClean="0"/>
              <a:t>		1, 4, 3,   9, 2, 8,   5, 1, 1,   6, 2, 7,   2, 5, 0,   4, 1, 8,   6, 5, 1,   2, 3, 9, then the values stored in my_sum might be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1, 4, 3,   9, 2, 8,   5, 1, 1,   6, 2, 7,   2, 5, 0,   4, 1, 8,   6, 5, 1,   2, 3, 9,</a:t>
            </a:r>
          </a:p>
          <a:p>
            <a:endParaRPr lang="en-US" dirty="0" smtClean="0"/>
          </a:p>
          <a:p>
            <a:endParaRPr lang="en-US" dirty="0" smtClean="0"/>
          </a:p>
          <a:p>
            <a:endParaRPr lang="en-US" dirty="0" smtClean="0"/>
          </a:p>
          <a:p>
            <a:endParaRPr lang="en-US" dirty="0" smtClean="0"/>
          </a:p>
          <a:p>
            <a:r>
              <a:rPr lang="en-US" dirty="0" smtClean="0"/>
              <a:t>Here we’re assuming the cores are identified by nonnegative integers in the range</a:t>
            </a:r>
          </a:p>
          <a:p>
            <a:r>
              <a:rPr lang="en-US" dirty="0" smtClean="0"/>
              <a:t>0, 1, ….. ,</a:t>
            </a:r>
            <a:r>
              <a:rPr lang="en-US" i="1" dirty="0" smtClean="0"/>
              <a:t>p</a:t>
            </a:r>
            <a:r>
              <a:rPr lang="en-US" dirty="0" smtClean="0"/>
              <a:t>-1, where </a:t>
            </a:r>
            <a:r>
              <a:rPr lang="en-US" i="1" dirty="0" smtClean="0"/>
              <a:t>p </a:t>
            </a:r>
            <a:r>
              <a:rPr lang="en-US" dirty="0" smtClean="0"/>
              <a:t>is the number of cores. When the cores are done computing their values of my_sum, they can form a global sum by sending their results to a designated “master” core, which can add their results:</a:t>
            </a:r>
          </a:p>
          <a:p>
            <a:r>
              <a:rPr lang="en-US" b="1" dirty="0" smtClean="0"/>
              <a:t>		if </a:t>
            </a:r>
            <a:r>
              <a:rPr lang="en-US" dirty="0" smtClean="0"/>
              <a:t>(I’m the master core) {</a:t>
            </a:r>
          </a:p>
          <a:p>
            <a:r>
              <a:rPr lang="en-US" dirty="0" smtClean="0"/>
              <a:t>			sum = my_x;</a:t>
            </a:r>
          </a:p>
          <a:p>
            <a:r>
              <a:rPr lang="en-US" b="1" dirty="0" smtClean="0"/>
              <a:t>		for </a:t>
            </a:r>
            <a:r>
              <a:rPr lang="en-US" dirty="0" smtClean="0"/>
              <a:t>each core other than myself {</a:t>
            </a:r>
          </a:p>
          <a:p>
            <a:r>
              <a:rPr lang="en-US" dirty="0" smtClean="0"/>
              <a:t>			receive value from core;</a:t>
            </a:r>
          </a:p>
          <a:p>
            <a:r>
              <a:rPr lang="en-US" dirty="0" smtClean="0"/>
              <a:t>		sum += value;</a:t>
            </a:r>
          </a:p>
          <a:p>
            <a:r>
              <a:rPr lang="en-US" dirty="0" smtClean="0"/>
              <a:t>		}</a:t>
            </a:r>
          </a:p>
          <a:p>
            <a:r>
              <a:rPr lang="en-US" dirty="0" smtClean="0"/>
              <a:t>	} 	</a:t>
            </a:r>
            <a:r>
              <a:rPr lang="en-US" b="1" dirty="0" smtClean="0"/>
              <a:t>else {</a:t>
            </a:r>
            <a:endParaRPr lang="en-US" dirty="0" smtClean="0"/>
          </a:p>
          <a:p>
            <a:r>
              <a:rPr lang="en-US" dirty="0" smtClean="0"/>
              <a:t>		send my_x to the master;</a:t>
            </a:r>
          </a:p>
          <a:p>
            <a:r>
              <a:rPr lang="en-US" dirty="0" smtClean="0"/>
              <a:t>	}</a:t>
            </a:r>
          </a:p>
          <a:p>
            <a:r>
              <a:rPr lang="en-US" dirty="0" smtClean="0"/>
              <a:t>         </a:t>
            </a:r>
            <a:endParaRPr lang="en-US" dirty="0"/>
          </a:p>
        </p:txBody>
      </p:sp>
      <p:grpSp>
        <p:nvGrpSpPr>
          <p:cNvPr id="1028" name="Group 4"/>
          <p:cNvGrpSpPr>
            <a:grpSpLocks noChangeAspect="1"/>
          </p:cNvGrpSpPr>
          <p:nvPr/>
        </p:nvGrpSpPr>
        <p:grpSpPr bwMode="auto">
          <a:xfrm>
            <a:off x="2286000" y="533400"/>
            <a:ext cx="3429000" cy="1143000"/>
            <a:chOff x="1440" y="336"/>
            <a:chExt cx="2160" cy="720"/>
          </a:xfrm>
        </p:grpSpPr>
        <p:sp>
          <p:nvSpPr>
            <p:cNvPr id="1027" name="AutoShape 3"/>
            <p:cNvSpPr>
              <a:spLocks noChangeAspect="1" noChangeArrowheads="1" noTextEdit="1"/>
            </p:cNvSpPr>
            <p:nvPr/>
          </p:nvSpPr>
          <p:spPr bwMode="auto">
            <a:xfrm>
              <a:off x="1440" y="336"/>
              <a:ext cx="216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srcRect/>
            <a:stretch>
              <a:fillRect/>
            </a:stretch>
          </p:blipFill>
          <p:spPr bwMode="auto">
            <a:xfrm>
              <a:off x="1440" y="336"/>
              <a:ext cx="2168" cy="732"/>
            </a:xfrm>
            <a:prstGeom prst="rect">
              <a:avLst/>
            </a:prstGeom>
            <a:noFill/>
            <a:ln w="9525">
              <a:noFill/>
              <a:miter lim="800000"/>
              <a:headEnd/>
              <a:tailEnd/>
            </a:ln>
          </p:spPr>
        </p:pic>
      </p:grpSp>
      <p:pic>
        <p:nvPicPr>
          <p:cNvPr id="6" name="Picture 2"/>
          <p:cNvPicPr>
            <a:picLocks noChangeAspect="1" noChangeArrowheads="1"/>
          </p:cNvPicPr>
          <p:nvPr/>
        </p:nvPicPr>
        <p:blipFill>
          <a:blip r:embed="rId3" cstate="print"/>
          <a:srcRect/>
          <a:stretch>
            <a:fillRect/>
          </a:stretch>
        </p:blipFill>
        <p:spPr bwMode="auto">
          <a:xfrm>
            <a:off x="5181600" y="3276600"/>
            <a:ext cx="3733800" cy="291418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Fig.1.1 Multiple cores forming a global sum</a:t>
            </a:r>
          </a:p>
          <a:p>
            <a:pPr marL="457200" indent="-457200">
              <a:buFont typeface="+mj-lt"/>
              <a:buAutoNum type="arabicPeriod"/>
            </a:pPr>
            <a:r>
              <a:rPr lang="en-US" dirty="0" smtClean="0"/>
              <a:t>In our example, if the master core is core 0, it would add the values   8+19+7+15+7+13+12+14 = 95.</a:t>
            </a:r>
          </a:p>
          <a:p>
            <a:pPr marL="457200" lvl="0" indent="-457200">
              <a:buFont typeface="+mj-lt"/>
              <a:buAutoNum type="arabicPeriod"/>
            </a:pPr>
            <a:r>
              <a:rPr lang="en-US" dirty="0" smtClean="0"/>
              <a:t>But you can probably see a better way to do this—especially if the number of cores is large. </a:t>
            </a:r>
          </a:p>
          <a:p>
            <a:pPr marL="457200" lvl="0" indent="-457200">
              <a:buFont typeface="+mj-lt"/>
              <a:buAutoNum type="arabicPeriod"/>
            </a:pPr>
            <a:r>
              <a:rPr lang="en-US" dirty="0" smtClean="0"/>
              <a:t>Instead of making the master core do all the work of computing the final sum, we can pair the cores so that while core 0 adds in the result of core 1, core 2 can add in the result of core 3, core 4 can add in the result of core 5 and so on. </a:t>
            </a:r>
          </a:p>
          <a:p>
            <a:pPr marL="457200" lvl="0" indent="-457200">
              <a:buFont typeface="+mj-lt"/>
              <a:buAutoNum type="arabicPeriod"/>
            </a:pPr>
            <a:r>
              <a:rPr lang="en-US" dirty="0" smtClean="0"/>
              <a:t>Then we can repeat the process with only the even-ranked cores: 0 adds in the result of 2, 4 adds in the result of 6, and so on. Now cores divisible by 4 repeat the process, and so on.</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0" y="0"/>
            <a:ext cx="5590007" cy="3867150"/>
          </a:xfrm>
          <a:prstGeom prst="rect">
            <a:avLst/>
          </a:prstGeom>
          <a:noFill/>
        </p:spPr>
      </p:pic>
      <p:sp>
        <p:nvSpPr>
          <p:cNvPr id="4" name="TextBox 3"/>
          <p:cNvSpPr txBox="1"/>
          <p:nvPr/>
        </p:nvSpPr>
        <p:spPr>
          <a:xfrm>
            <a:off x="3581400" y="3429000"/>
            <a:ext cx="4114800" cy="369332"/>
          </a:xfrm>
          <a:prstGeom prst="rect">
            <a:avLst/>
          </a:prstGeom>
          <a:noFill/>
        </p:spPr>
        <p:txBody>
          <a:bodyPr wrap="square" rtlCol="0">
            <a:spAutoFit/>
          </a:bodyPr>
          <a:lstStyle/>
          <a:p>
            <a:r>
              <a:rPr lang="en-US" dirty="0" smtClean="0"/>
              <a:t>Fig. Multiple cores forming a global sum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startAt="5"/>
            </a:pPr>
            <a:r>
              <a:rPr lang="en-US" dirty="0" smtClean="0"/>
              <a:t>However, with </a:t>
            </a:r>
            <a:r>
              <a:rPr lang="en-US" b="1" dirty="0" smtClean="0"/>
              <a:t>eight cores</a:t>
            </a:r>
            <a:r>
              <a:rPr lang="en-US" dirty="0" smtClean="0"/>
              <a:t>, the master will carry out </a:t>
            </a:r>
            <a:r>
              <a:rPr lang="en-US" b="1" dirty="0" smtClean="0"/>
              <a:t>seven receives and adds </a:t>
            </a:r>
            <a:r>
              <a:rPr lang="en-US" dirty="0" smtClean="0"/>
              <a:t>using the </a:t>
            </a:r>
            <a:r>
              <a:rPr lang="en-US" b="1" dirty="0" err="1" smtClean="0"/>
              <a:t>ﬁrst</a:t>
            </a:r>
            <a:r>
              <a:rPr lang="en-US" b="1" dirty="0" smtClean="0"/>
              <a:t> method</a:t>
            </a:r>
            <a:r>
              <a:rPr lang="en-US" dirty="0" smtClean="0"/>
              <a:t>, while with the </a:t>
            </a:r>
            <a:r>
              <a:rPr lang="en-US" b="1" dirty="0" smtClean="0"/>
              <a:t>second method </a:t>
            </a:r>
            <a:r>
              <a:rPr lang="en-US" dirty="0" smtClean="0"/>
              <a:t>it will only carry </a:t>
            </a:r>
            <a:r>
              <a:rPr lang="en-US" b="1" dirty="0" smtClean="0"/>
              <a:t>out three</a:t>
            </a:r>
            <a:r>
              <a:rPr lang="en-US" dirty="0" smtClean="0"/>
              <a:t>. </a:t>
            </a:r>
          </a:p>
          <a:p>
            <a:pPr marL="457200" indent="-457200">
              <a:buFont typeface="+mj-lt"/>
              <a:buAutoNum type="arabicPeriod" startAt="5"/>
            </a:pPr>
            <a:r>
              <a:rPr lang="en-US" dirty="0" smtClean="0"/>
              <a:t>So the second method results in an improvement of more than a factor of two. The difference becomes much more dramatic with large numbers of cores. </a:t>
            </a:r>
          </a:p>
          <a:p>
            <a:pPr marL="457200" indent="-457200">
              <a:buFont typeface="+mj-lt"/>
              <a:buAutoNum type="arabicPeriod" startAt="5"/>
            </a:pPr>
            <a:r>
              <a:rPr lang="en-US" dirty="0" smtClean="0"/>
              <a:t>With 1000 cores, the </a:t>
            </a:r>
            <a:r>
              <a:rPr lang="en-US" dirty="0" err="1" smtClean="0"/>
              <a:t>ﬁrst</a:t>
            </a:r>
            <a:r>
              <a:rPr lang="en-US" dirty="0" smtClean="0"/>
              <a:t> method will require 999 receives and adds, while the second will only require 10, an improvement of almost a factor of 100!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Task-parallelism and Data-parallelism</a:t>
            </a:r>
            <a:endParaRPr lang="en-US" dirty="0" smtClean="0"/>
          </a:p>
          <a:p>
            <a:pPr marL="457200" lvl="0" indent="-457200">
              <a:buFont typeface="+mj-lt"/>
              <a:buAutoNum type="arabicPeriod"/>
            </a:pPr>
            <a:r>
              <a:rPr lang="en-US" dirty="0" smtClean="0"/>
              <a:t>There are two basic ideas of partitioning the work among the cores are task-parallelism and data-parallelism. </a:t>
            </a:r>
          </a:p>
          <a:p>
            <a:pPr marL="457200" lvl="0" indent="-457200">
              <a:buFont typeface="+mj-lt"/>
              <a:buAutoNum type="arabicPeriod"/>
            </a:pPr>
            <a:r>
              <a:rPr lang="en-US" dirty="0" smtClean="0"/>
              <a:t>In task-parallelism, we partition the various tasks carried out in solving the problem among the cores. </a:t>
            </a:r>
          </a:p>
          <a:p>
            <a:pPr marL="457200" lvl="0" indent="-457200">
              <a:buFont typeface="+mj-lt"/>
              <a:buAutoNum type="arabicPeriod"/>
            </a:pPr>
            <a:r>
              <a:rPr lang="en-US" dirty="0" smtClean="0"/>
              <a:t>In data-parallelism, we partition the data used in solving the problem among the cores, and each core carries out more or less similar operations on its part of the data.</a:t>
            </a:r>
          </a:p>
          <a:p>
            <a:r>
              <a:rPr lang="en-US" b="1" dirty="0" smtClean="0"/>
              <a:t>MPI, </a:t>
            </a:r>
            <a:r>
              <a:rPr lang="en-US" b="1" dirty="0" err="1" smtClean="0"/>
              <a:t>Pthreads</a:t>
            </a:r>
            <a:r>
              <a:rPr lang="en-US" b="1" dirty="0" smtClean="0"/>
              <a:t> and </a:t>
            </a:r>
            <a:r>
              <a:rPr lang="en-US" b="1" dirty="0" err="1" smtClean="0"/>
              <a:t>OpenMP</a:t>
            </a:r>
            <a:endParaRPr lang="en-US" dirty="0" smtClean="0"/>
          </a:p>
          <a:p>
            <a:pPr marL="457200" lvl="0" indent="-457200">
              <a:buFont typeface="+mj-lt"/>
              <a:buAutoNum type="arabicPeriod"/>
            </a:pPr>
            <a:r>
              <a:rPr lang="en-US" dirty="0" smtClean="0"/>
              <a:t>We’ll be focusing on learning to write programs that are </a:t>
            </a:r>
            <a:r>
              <a:rPr lang="en-US" i="1" dirty="0" smtClean="0"/>
              <a:t>explicitly </a:t>
            </a:r>
            <a:r>
              <a:rPr lang="en-US" dirty="0" smtClean="0"/>
              <a:t>parallel. </a:t>
            </a:r>
          </a:p>
          <a:p>
            <a:pPr marL="457200" lvl="0" indent="-457200">
              <a:buFont typeface="+mj-lt"/>
              <a:buAutoNum type="arabicPeriod"/>
            </a:pPr>
            <a:r>
              <a:rPr lang="en-US" dirty="0" smtClean="0"/>
              <a:t>Our purpose is to learn the basics of programming parallel computers using the C language and three different extensions to C: the </a:t>
            </a:r>
            <a:r>
              <a:rPr lang="en-US" b="1" dirty="0" smtClean="0"/>
              <a:t>Message-Passing Interface </a:t>
            </a:r>
            <a:r>
              <a:rPr lang="en-US" dirty="0" smtClean="0"/>
              <a:t>or </a:t>
            </a:r>
            <a:r>
              <a:rPr lang="en-US" b="1" dirty="0" smtClean="0"/>
              <a:t>MPI, POSIX threads </a:t>
            </a:r>
            <a:r>
              <a:rPr lang="en-US" dirty="0" smtClean="0"/>
              <a:t>or </a:t>
            </a:r>
            <a:r>
              <a:rPr lang="en-US" b="1" dirty="0" err="1" smtClean="0"/>
              <a:t>Pthreads</a:t>
            </a:r>
            <a:r>
              <a:rPr lang="en-US" b="1" dirty="0" smtClean="0"/>
              <a:t>, </a:t>
            </a:r>
            <a:r>
              <a:rPr lang="en-US" dirty="0" smtClean="0"/>
              <a:t>and </a:t>
            </a:r>
            <a:r>
              <a:rPr lang="en-US" b="1" dirty="0" err="1" smtClean="0"/>
              <a:t>OpenMP</a:t>
            </a:r>
            <a:r>
              <a:rPr lang="en-US" dirty="0" smtClean="0"/>
              <a:t>. </a:t>
            </a:r>
          </a:p>
          <a:p>
            <a:pPr marL="457200" lvl="0" indent="-457200">
              <a:buFont typeface="+mj-lt"/>
              <a:buAutoNum type="arabicPeriod"/>
            </a:pPr>
            <a:r>
              <a:rPr lang="en-US" dirty="0" smtClean="0"/>
              <a:t>MPI and </a:t>
            </a:r>
            <a:r>
              <a:rPr lang="en-US" dirty="0" err="1" smtClean="0"/>
              <a:t>Pthreads</a:t>
            </a:r>
            <a:r>
              <a:rPr lang="en-US" dirty="0" smtClean="0"/>
              <a:t> are libraries of type definitions, functions, and macros that can be used in C programs. </a:t>
            </a:r>
          </a:p>
          <a:p>
            <a:pPr marL="457200" lvl="0" indent="-457200">
              <a:buFont typeface="+mj-lt"/>
              <a:buAutoNum type="arabicPeriod"/>
            </a:pPr>
            <a:r>
              <a:rPr lang="en-US" dirty="0" err="1" smtClean="0"/>
              <a:t>OpenMP</a:t>
            </a:r>
            <a:r>
              <a:rPr lang="en-US" dirty="0" smtClean="0"/>
              <a:t> consists of a library and some modifications to the C compiler.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1.3 </a:t>
            </a:r>
            <a:r>
              <a:rPr lang="en-US" b="1" u="sng" dirty="0" smtClean="0"/>
              <a:t>SIMD and MIMD systems</a:t>
            </a:r>
            <a:endParaRPr lang="en-US" dirty="0" smtClean="0"/>
          </a:p>
          <a:p>
            <a:r>
              <a:rPr lang="en-US" b="1" dirty="0" smtClean="0"/>
              <a:t>Parallel Hardware</a:t>
            </a:r>
            <a:endParaRPr lang="en-US" dirty="0" smtClean="0"/>
          </a:p>
          <a:p>
            <a:pPr marL="457200" lvl="0" indent="-457200">
              <a:buFont typeface="+mj-lt"/>
              <a:buAutoNum type="arabicPeriod"/>
            </a:pPr>
            <a:r>
              <a:rPr lang="en-US" dirty="0" smtClean="0"/>
              <a:t>Multiple issue and pipelining can clearly be considered to be parallel hardware, since functional units are replicated. </a:t>
            </a:r>
          </a:p>
          <a:p>
            <a:pPr marL="457200" lvl="0" indent="-457200">
              <a:buFont typeface="+mj-lt"/>
              <a:buAutoNum type="arabicPeriod"/>
            </a:pPr>
            <a:r>
              <a:rPr lang="en-US" dirty="0" smtClean="0"/>
              <a:t>However, since this form of parallelism isn’t usually visible to the programmer, we’re treating both of them as extensions to the basic von Neumann model, and for our purposes, parallel hardware will be limited to hardware that’s visible to the programmer.</a:t>
            </a:r>
          </a:p>
          <a:p>
            <a:r>
              <a:rPr lang="en-US" b="1" dirty="0" smtClean="0"/>
              <a:t>1.3.1 </a:t>
            </a:r>
            <a:r>
              <a:rPr lang="en-US" b="1" u="sng" dirty="0" smtClean="0"/>
              <a:t>SIMD systems</a:t>
            </a:r>
            <a:endParaRPr lang="en-US" dirty="0" smtClean="0"/>
          </a:p>
          <a:p>
            <a:pPr marL="457200" lvl="0" indent="-457200">
              <a:buFont typeface="+mj-lt"/>
              <a:buAutoNum type="arabicPeriod"/>
            </a:pPr>
            <a:r>
              <a:rPr lang="en-US" dirty="0" smtClean="0"/>
              <a:t>In parallel computing, </a:t>
            </a:r>
            <a:r>
              <a:rPr lang="en-US" b="1" dirty="0" smtClean="0"/>
              <a:t>Flynn’s taxonomy</a:t>
            </a:r>
            <a:r>
              <a:rPr lang="en-US" dirty="0" smtClean="0"/>
              <a:t> is frequently used to classify computer architectures.</a:t>
            </a:r>
          </a:p>
          <a:p>
            <a:pPr marL="457200" lvl="0" indent="-457200">
              <a:buFont typeface="+mj-lt"/>
              <a:buAutoNum type="arabicPeriod"/>
            </a:pPr>
            <a:r>
              <a:rPr lang="en-US" dirty="0" smtClean="0"/>
              <a:t>It classifies a system according to the number of instruction streams and the number of data streams it can simultaneously manage. </a:t>
            </a:r>
          </a:p>
          <a:p>
            <a:pPr marL="457200" lvl="0" indent="-457200">
              <a:buFont typeface="+mj-lt"/>
              <a:buAutoNum type="arabicPeriod"/>
            </a:pPr>
            <a:r>
              <a:rPr lang="en-US" dirty="0" smtClean="0"/>
              <a:t>A classical von Neumann system is therefore a </a:t>
            </a:r>
            <a:r>
              <a:rPr lang="en-US" b="1" dirty="0" smtClean="0"/>
              <a:t>single instruction stream, single data stream</a:t>
            </a:r>
            <a:r>
              <a:rPr lang="en-US" dirty="0" smtClean="0"/>
              <a:t>, or SISD system, since it executes a single instruction at a time and it can fetch or store one item of data at a time.</a:t>
            </a:r>
          </a:p>
          <a:p>
            <a:pPr marL="457200" lvl="0" indent="-457200">
              <a:buFont typeface="+mj-lt"/>
              <a:buAutoNum type="arabicPeriod"/>
            </a:pPr>
            <a:r>
              <a:rPr lang="en-US" b="1" dirty="0" smtClean="0"/>
              <a:t>Single instruction, multiple data</a:t>
            </a:r>
            <a:r>
              <a:rPr lang="en-US" dirty="0" smtClean="0"/>
              <a:t>, or SIMD, systems are parallel systems. As the name suggests, SIMD systems operate on multiple data streams by applying the same instruction to multiple data items, so an abstract SIMD system can be thought of as having a single control unit and multiple ALUs.</a:t>
            </a:r>
          </a:p>
          <a:p>
            <a:pPr marL="457200" lvl="0" indent="-457200">
              <a:buFont typeface="+mj-lt"/>
              <a:buAutoNum type="arabicPeriod"/>
            </a:pPr>
            <a:r>
              <a:rPr lang="en-US" dirty="0" smtClean="0"/>
              <a:t>An instruction is broadcast from the control unit to the ALUs, and each ALU either applies the instruction to the current data item, or it is idle.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(1)As an example, suppose we want to carry out a “vector addition.” That is, suppose we have two arrays x and y, each with </a:t>
            </a:r>
            <a:r>
              <a:rPr lang="en-US" i="1" dirty="0" smtClean="0"/>
              <a:t>n </a:t>
            </a:r>
            <a:r>
              <a:rPr lang="en-US" dirty="0" smtClean="0"/>
              <a:t>elements, and we want to add the elements of y to the elements of x:</a:t>
            </a:r>
          </a:p>
          <a:p>
            <a:r>
              <a:rPr lang="en-US" b="1" dirty="0" smtClean="0"/>
              <a:t>			for </a:t>
            </a:r>
            <a:r>
              <a:rPr lang="en-US" dirty="0" smtClean="0"/>
              <a:t>(</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a:t>
            </a:r>
          </a:p>
          <a:p>
            <a:r>
              <a:rPr lang="en-US" dirty="0" smtClean="0"/>
              <a:t>				x[</a:t>
            </a:r>
            <a:r>
              <a:rPr lang="en-US" dirty="0" err="1" smtClean="0"/>
              <a:t>i</a:t>
            </a:r>
            <a:r>
              <a:rPr lang="en-US" dirty="0" smtClean="0"/>
              <a:t>] += y[</a:t>
            </a:r>
            <a:r>
              <a:rPr lang="en-US" dirty="0" err="1" smtClean="0"/>
              <a:t>i</a:t>
            </a:r>
            <a:r>
              <a:rPr lang="en-US" dirty="0" smtClean="0"/>
              <a:t>];</a:t>
            </a:r>
          </a:p>
          <a:p>
            <a:r>
              <a:rPr lang="en-US" dirty="0" smtClean="0"/>
              <a:t>		Suppose further that our SIMD system has </a:t>
            </a:r>
            <a:r>
              <a:rPr lang="en-US" i="1" dirty="0" smtClean="0"/>
              <a:t>n </a:t>
            </a:r>
            <a:r>
              <a:rPr lang="en-US" dirty="0" smtClean="0"/>
              <a:t>ALUs. Then we could load x[</a:t>
            </a:r>
            <a:r>
              <a:rPr lang="en-US" dirty="0" err="1" smtClean="0"/>
              <a:t>i</a:t>
            </a:r>
            <a:r>
              <a:rPr lang="en-US" dirty="0" smtClean="0"/>
              <a:t>] and y[</a:t>
            </a:r>
            <a:r>
              <a:rPr lang="en-US" dirty="0" err="1" smtClean="0"/>
              <a:t>i</a:t>
            </a:r>
            <a:r>
              <a:rPr lang="en-US" dirty="0" smtClean="0"/>
              <a:t>] into the </a:t>
            </a:r>
            <a:r>
              <a:rPr lang="en-US" i="1" dirty="0" err="1" smtClean="0"/>
              <a:t>i</a:t>
            </a:r>
            <a:r>
              <a:rPr lang="en-US" dirty="0" err="1" smtClean="0"/>
              <a:t>th</a:t>
            </a:r>
            <a:r>
              <a:rPr lang="en-US" dirty="0" smtClean="0"/>
              <a:t> ALU, have the </a:t>
            </a:r>
            <a:r>
              <a:rPr lang="en-US" i="1" dirty="0" err="1" smtClean="0"/>
              <a:t>i</a:t>
            </a:r>
            <a:r>
              <a:rPr lang="en-US" dirty="0" err="1" smtClean="0"/>
              <a:t>th</a:t>
            </a:r>
            <a:r>
              <a:rPr lang="en-US" dirty="0" smtClean="0"/>
              <a:t> ALU add y[</a:t>
            </a:r>
            <a:r>
              <a:rPr lang="en-US" dirty="0" err="1" smtClean="0"/>
              <a:t>i</a:t>
            </a:r>
            <a:r>
              <a:rPr lang="en-US" dirty="0" smtClean="0"/>
              <a:t>] to x[</a:t>
            </a:r>
            <a:r>
              <a:rPr lang="en-US" dirty="0" err="1" smtClean="0"/>
              <a:t>i</a:t>
            </a:r>
            <a:r>
              <a:rPr lang="en-US" dirty="0" smtClean="0"/>
              <a:t>], and store the result in x[</a:t>
            </a:r>
            <a:r>
              <a:rPr lang="en-US" dirty="0" err="1" smtClean="0"/>
              <a:t>i</a:t>
            </a:r>
            <a:r>
              <a:rPr lang="en-US" dirty="0" smtClean="0"/>
              <a:t>]. If the system has </a:t>
            </a:r>
            <a:r>
              <a:rPr lang="en-US" i="1" dirty="0" smtClean="0"/>
              <a:t>m </a:t>
            </a:r>
            <a:r>
              <a:rPr lang="en-US" dirty="0" smtClean="0"/>
              <a:t>ALUs and </a:t>
            </a:r>
            <a:r>
              <a:rPr lang="en-US" i="1" dirty="0" smtClean="0"/>
              <a:t>m </a:t>
            </a:r>
            <a:r>
              <a:rPr lang="en-US" dirty="0" smtClean="0"/>
              <a:t>&lt; </a:t>
            </a:r>
            <a:r>
              <a:rPr lang="en-US" i="1" dirty="0" smtClean="0"/>
              <a:t>n</a:t>
            </a:r>
            <a:r>
              <a:rPr lang="en-US" dirty="0" smtClean="0"/>
              <a:t>, we can simply execute the additions in blocks of </a:t>
            </a:r>
            <a:r>
              <a:rPr lang="en-US" i="1" dirty="0" smtClean="0"/>
              <a:t>m </a:t>
            </a:r>
            <a:r>
              <a:rPr lang="en-US" dirty="0" smtClean="0"/>
              <a:t>elements at a time. </a:t>
            </a:r>
          </a:p>
          <a:p>
            <a:r>
              <a:rPr lang="en-US" dirty="0" smtClean="0"/>
              <a:t>		For example, if </a:t>
            </a:r>
            <a:r>
              <a:rPr lang="en-US" i="1" dirty="0" smtClean="0"/>
              <a:t>m </a:t>
            </a:r>
            <a:r>
              <a:rPr lang="en-US" dirty="0" smtClean="0"/>
              <a:t>= 4 and </a:t>
            </a:r>
            <a:r>
              <a:rPr lang="en-US" i="1" dirty="0" smtClean="0"/>
              <a:t>n </a:t>
            </a:r>
            <a:r>
              <a:rPr lang="en-US" dirty="0" smtClean="0"/>
              <a:t>= 15, we can first add elements 0 to 3, then elements 4 to 7, then elements 8 to 11, and finally elements 12 to 14.</a:t>
            </a:r>
          </a:p>
          <a:p>
            <a:r>
              <a:rPr lang="en-US" dirty="0" smtClean="0"/>
              <a:t>		Note that in the last group of elements in our example—elements 12 to 14—we’re only operating on three elements of x and y, so one of the four ALUs will be idle. The requirement that all the ALUs execute the same instruction or are idle can seriously degrade the overall performance of a SIMD system.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(2) For example, suppose we only want to carry out the addition if y[</a:t>
            </a:r>
            <a:r>
              <a:rPr lang="en-US" dirty="0" err="1" smtClean="0"/>
              <a:t>i</a:t>
            </a:r>
            <a:r>
              <a:rPr lang="en-US" dirty="0" smtClean="0"/>
              <a:t>] is positive:</a:t>
            </a:r>
          </a:p>
          <a:p>
            <a:r>
              <a:rPr lang="en-US" b="1" dirty="0" smtClean="0"/>
              <a:t>			for </a:t>
            </a:r>
            <a:r>
              <a:rPr lang="en-US" dirty="0" smtClean="0"/>
              <a:t>(</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a:t>
            </a:r>
          </a:p>
          <a:p>
            <a:r>
              <a:rPr lang="en-US" b="1" dirty="0" smtClean="0"/>
              <a:t>			if </a:t>
            </a:r>
            <a:r>
              <a:rPr lang="en-US" dirty="0" smtClean="0"/>
              <a:t>(y[</a:t>
            </a:r>
            <a:r>
              <a:rPr lang="en-US" dirty="0" err="1" smtClean="0"/>
              <a:t>i</a:t>
            </a:r>
            <a:r>
              <a:rPr lang="en-US" dirty="0" smtClean="0"/>
              <a:t>] &gt; 0.0) x[</a:t>
            </a:r>
            <a:r>
              <a:rPr lang="en-US" dirty="0" err="1" smtClean="0"/>
              <a:t>i</a:t>
            </a:r>
            <a:r>
              <a:rPr lang="en-US" dirty="0" smtClean="0"/>
              <a:t>] += y[</a:t>
            </a:r>
            <a:r>
              <a:rPr lang="en-US" dirty="0" err="1" smtClean="0"/>
              <a:t>i</a:t>
            </a:r>
            <a:r>
              <a:rPr lang="en-US" dirty="0" smtClean="0"/>
              <a:t>];</a:t>
            </a:r>
          </a:p>
          <a:p>
            <a:r>
              <a:rPr lang="en-US" dirty="0" smtClean="0"/>
              <a:t>		In this setting, we must load each element of y into an ALU and determine whether it’s positive. If y[</a:t>
            </a:r>
            <a:r>
              <a:rPr lang="en-US" dirty="0" err="1" smtClean="0"/>
              <a:t>i</a:t>
            </a:r>
            <a:r>
              <a:rPr lang="en-US" dirty="0" smtClean="0"/>
              <a:t>] is positive, we can proceed to carry out the addition. Otherwise, the ALU storing y[</a:t>
            </a:r>
            <a:r>
              <a:rPr lang="en-US" dirty="0" err="1" smtClean="0"/>
              <a:t>i</a:t>
            </a:r>
            <a:r>
              <a:rPr lang="en-US" dirty="0" smtClean="0"/>
              <a:t>] will be idle while the other ALUs carry out the addition.</a:t>
            </a:r>
          </a:p>
          <a:p>
            <a:r>
              <a:rPr lang="en-US" dirty="0" smtClean="0"/>
              <a:t>		Finally, as our first example shows, SIMD systems are ideal for parallelizing simple loops that operate on large arrays of data. SIMD parallelism can be very efficient on large data parallel problems, but SIMD systems often don’t do very well on other types of parallel problems.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Vector processors</a:t>
            </a:r>
            <a:endParaRPr lang="en-US" dirty="0" smtClean="0"/>
          </a:p>
          <a:p>
            <a:pPr marL="457200" lvl="0" indent="-457200">
              <a:buFont typeface="+mj-lt"/>
              <a:buAutoNum type="arabicPeriod"/>
            </a:pPr>
            <a:r>
              <a:rPr lang="en-US" dirty="0" smtClean="0"/>
              <a:t>Although what constitutes a vector processor has changed over the years, their key characteristic is that they can operate on arrays or </a:t>
            </a:r>
            <a:r>
              <a:rPr lang="en-US" i="1" dirty="0" smtClean="0"/>
              <a:t>vectors </a:t>
            </a:r>
            <a:r>
              <a:rPr lang="en-US" dirty="0" smtClean="0"/>
              <a:t>of data, while conventional CPUs operate on individual data elements or </a:t>
            </a:r>
            <a:r>
              <a:rPr lang="en-US" i="1" dirty="0" smtClean="0"/>
              <a:t>scalars. </a:t>
            </a:r>
            <a:endParaRPr lang="en-US" dirty="0" smtClean="0"/>
          </a:p>
          <a:p>
            <a:pPr marL="457200" lvl="0" indent="-457200">
              <a:buFont typeface="+mj-lt"/>
              <a:buAutoNum type="arabicPeriod"/>
            </a:pPr>
            <a:r>
              <a:rPr lang="en-US" dirty="0" smtClean="0"/>
              <a:t>Typical recent systems have the following characteristics:</a:t>
            </a:r>
          </a:p>
          <a:p>
            <a:r>
              <a:rPr lang="en-US" i="1" u="sng" dirty="0" smtClean="0"/>
              <a:t>Vector registers.</a:t>
            </a:r>
            <a:r>
              <a:rPr lang="en-US" i="1" dirty="0" smtClean="0"/>
              <a:t> </a:t>
            </a:r>
            <a:r>
              <a:rPr lang="en-US" dirty="0" smtClean="0"/>
              <a:t>These are registers capable of storing a vector of operands and operating simultaneously on their contents. The vector length is fixed by the system, and can range from 4 to 128 64-bit elements. </a:t>
            </a:r>
          </a:p>
          <a:p>
            <a:r>
              <a:rPr lang="en-US" i="1" u="sng" dirty="0" err="1" smtClean="0"/>
              <a:t>Vectorized</a:t>
            </a:r>
            <a:r>
              <a:rPr lang="en-US" i="1" u="sng" dirty="0" smtClean="0"/>
              <a:t> and pipelined functional units</a:t>
            </a:r>
            <a:r>
              <a:rPr lang="en-US" i="1" dirty="0" smtClean="0"/>
              <a:t>. </a:t>
            </a:r>
            <a:r>
              <a:rPr lang="en-US" dirty="0" smtClean="0"/>
              <a:t>Note that the same operation is applied to each element in the vector, or, in the case of operations like addition, the same operation is applied to each pair of corresponding elements in the two vectors. Thus, vector operations are SIMD.</a:t>
            </a:r>
          </a:p>
          <a:p>
            <a:r>
              <a:rPr lang="en-US" dirty="0" smtClean="0"/>
              <a:t> </a:t>
            </a:r>
          </a:p>
          <a:p>
            <a:r>
              <a:rPr lang="en-US" i="1" u="sng" dirty="0" smtClean="0"/>
              <a:t>Vector instructions.</a:t>
            </a:r>
            <a:r>
              <a:rPr lang="en-US" i="1" dirty="0" smtClean="0"/>
              <a:t> </a:t>
            </a:r>
            <a:r>
              <a:rPr lang="en-US" dirty="0" smtClean="0"/>
              <a:t>These are instructions that operate on vectors rather than scalars. If the vector length is </a:t>
            </a:r>
            <a:r>
              <a:rPr lang="en-US" dirty="0" err="1" smtClean="0"/>
              <a:t>vector_length</a:t>
            </a:r>
            <a:r>
              <a:rPr lang="en-US" dirty="0" smtClean="0"/>
              <a:t>, these instructions have the great virtue that a simple loop.</a:t>
            </a:r>
          </a:p>
          <a:p>
            <a:r>
              <a:rPr lang="en-US" i="1" u="sng" dirty="0" smtClean="0"/>
              <a:t>Interleaved memory.</a:t>
            </a:r>
            <a:r>
              <a:rPr lang="en-US" i="1" dirty="0" smtClean="0"/>
              <a:t> </a:t>
            </a:r>
            <a:r>
              <a:rPr lang="en-US" dirty="0" smtClean="0"/>
              <a:t>The memory system consists of multiple “banks” of memory, which can be accessed more or less independently.</a:t>
            </a:r>
          </a:p>
          <a:p>
            <a:r>
              <a:rPr lang="en-US" i="1" u="sng" dirty="0" err="1" smtClean="0"/>
              <a:t>Strided</a:t>
            </a:r>
            <a:r>
              <a:rPr lang="en-US" i="1" u="sng" dirty="0" smtClean="0"/>
              <a:t> memory access and hardware scatter/gather. </a:t>
            </a:r>
            <a:r>
              <a:rPr lang="en-US" u="sng" dirty="0" smtClean="0"/>
              <a:t>In </a:t>
            </a:r>
            <a:r>
              <a:rPr lang="en-US" i="1" u="sng" dirty="0" err="1" smtClean="0"/>
              <a:t>strided</a:t>
            </a:r>
            <a:r>
              <a:rPr lang="en-US" i="1" u="sng" dirty="0" smtClean="0"/>
              <a:t> memory access</a:t>
            </a:r>
            <a:r>
              <a:rPr lang="en-US" i="1" dirty="0" smtClean="0"/>
              <a:t>, </a:t>
            </a:r>
            <a:r>
              <a:rPr lang="en-US" dirty="0" smtClean="0"/>
              <a:t>the program accesses elements of a vector located at fixed intervals. For </a:t>
            </a:r>
            <a:r>
              <a:rPr lang="en-US" dirty="0" err="1" smtClean="0"/>
              <a:t>example,accessing</a:t>
            </a:r>
            <a:r>
              <a:rPr lang="en-US" dirty="0" smtClean="0"/>
              <a:t> the first element, the fifth element, the ninth element, and so on, would</a:t>
            </a:r>
            <a:r>
              <a:rPr lang="en-US" i="1" dirty="0" smtClean="0"/>
              <a:t> </a:t>
            </a:r>
            <a:r>
              <a:rPr lang="en-US" dirty="0" smtClean="0"/>
              <a:t>be </a:t>
            </a:r>
            <a:r>
              <a:rPr lang="en-US" dirty="0" err="1" smtClean="0"/>
              <a:t>strided</a:t>
            </a:r>
            <a:r>
              <a:rPr lang="en-US" dirty="0" smtClean="0"/>
              <a:t> access with a stride of four. Scatter/gather (in this context) is writing</a:t>
            </a:r>
            <a:r>
              <a:rPr lang="en-US" i="1" dirty="0" smtClean="0"/>
              <a:t> </a:t>
            </a:r>
            <a:r>
              <a:rPr lang="en-US" dirty="0" smtClean="0"/>
              <a:t>(scatter) or reading (gather) elements of a vector located at irregular intervals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Graphics processing units</a:t>
            </a:r>
            <a:r>
              <a:rPr lang="en-US" dirty="0" smtClean="0"/>
              <a:t>	</a:t>
            </a:r>
          </a:p>
          <a:p>
            <a:pPr marL="457200" lvl="0" indent="-457200">
              <a:buFont typeface="+mj-lt"/>
              <a:buAutoNum type="arabicPeriod"/>
            </a:pPr>
            <a:r>
              <a:rPr lang="en-US" dirty="0" smtClean="0"/>
              <a:t>Real-time graphics application programming interfaces, or APIs, use points, lines, and triangles to internally represent the surface of an object. </a:t>
            </a:r>
          </a:p>
          <a:p>
            <a:pPr marL="457200" lvl="0" indent="-457200">
              <a:buFont typeface="+mj-lt"/>
              <a:buAutoNum type="arabicPeriod"/>
            </a:pPr>
            <a:r>
              <a:rPr lang="en-US" dirty="0" smtClean="0"/>
              <a:t>They use a </a:t>
            </a:r>
            <a:r>
              <a:rPr lang="en-US" b="1" dirty="0" smtClean="0"/>
              <a:t>graphics processing pipeline </a:t>
            </a:r>
            <a:r>
              <a:rPr lang="en-US" dirty="0" smtClean="0"/>
              <a:t>to convert the internal representation into an array of pixels that can be sent to a computer screen. Several of the stages of this pipeline are programmable.</a:t>
            </a:r>
          </a:p>
          <a:p>
            <a:pPr marL="457200" lvl="0" indent="-457200">
              <a:buFont typeface="+mj-lt"/>
              <a:buAutoNum type="arabicPeriod"/>
            </a:pPr>
            <a:r>
              <a:rPr lang="en-US" dirty="0" smtClean="0"/>
              <a:t>The behavior of the programmable stages is specified by functions called </a:t>
            </a:r>
            <a:r>
              <a:rPr lang="en-US" b="1" dirty="0" err="1" smtClean="0"/>
              <a:t>shader</a:t>
            </a:r>
            <a:r>
              <a:rPr lang="en-US" b="1" dirty="0" smtClean="0"/>
              <a:t> functions. </a:t>
            </a:r>
            <a:r>
              <a:rPr lang="en-US" dirty="0" smtClean="0"/>
              <a:t>The </a:t>
            </a:r>
            <a:r>
              <a:rPr lang="en-US" dirty="0" err="1" smtClean="0"/>
              <a:t>shader</a:t>
            </a:r>
            <a:r>
              <a:rPr lang="en-US" dirty="0" smtClean="0"/>
              <a:t> functions are typically quite short—often just a few lines of C code. </a:t>
            </a:r>
          </a:p>
          <a:p>
            <a:pPr marL="457200" lvl="0" indent="-457200">
              <a:buFont typeface="+mj-lt"/>
              <a:buAutoNum type="arabicPeriod"/>
            </a:pPr>
            <a:r>
              <a:rPr lang="en-US" dirty="0" smtClean="0"/>
              <a:t>They’re also implicitly parallel, since they can be applied to multiple elements (e.g., vertices) in the graphics stream. </a:t>
            </a:r>
          </a:p>
          <a:p>
            <a:pPr marL="457200" lvl="0" indent="-457200">
              <a:buFont typeface="+mj-lt"/>
              <a:buAutoNum type="arabicPeriod"/>
            </a:pPr>
            <a:r>
              <a:rPr lang="en-US" dirty="0" smtClean="0"/>
              <a:t>Since the application of a </a:t>
            </a:r>
            <a:r>
              <a:rPr lang="en-US" dirty="0" err="1" smtClean="0"/>
              <a:t>shader</a:t>
            </a:r>
            <a:r>
              <a:rPr lang="en-US" dirty="0" smtClean="0"/>
              <a:t> function to nearby elements often results in the same flow of control, GPUs can optimize performance by using SIMD parallelism, and in the current generation all GPUs use SIMD parallelism. This is obtained by including a large number of ALUs (e.g., 80) on each GPU processing core.</a:t>
            </a:r>
          </a:p>
          <a:p>
            <a:pPr marL="457200" lvl="0" indent="-457200"/>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b="1" u="sng" dirty="0" smtClean="0"/>
              <a:t>Multi-core  Processors</a:t>
            </a:r>
          </a:p>
          <a:p>
            <a:pPr marL="457200" indent="-457200">
              <a:buFont typeface="+mj-lt"/>
              <a:buAutoNum type="arabicPeriod"/>
            </a:pPr>
            <a:r>
              <a:rPr lang="en-US" dirty="0" smtClean="0"/>
              <a:t> They are multiple, relatively simple, complete processors on a single chip. Such integrated circuits are called </a:t>
            </a:r>
            <a:r>
              <a:rPr lang="en-US" b="1" dirty="0" err="1" smtClean="0"/>
              <a:t>multicore</a:t>
            </a:r>
            <a:r>
              <a:rPr lang="en-US" b="1" dirty="0" smtClean="0"/>
              <a:t> processors</a:t>
            </a:r>
            <a:r>
              <a:rPr lang="en-US" dirty="0" smtClean="0"/>
              <a:t>, and core has become synonymous with central processing unit, or CPU. </a:t>
            </a:r>
          </a:p>
          <a:p>
            <a:pPr marL="457200" indent="-457200">
              <a:buFont typeface="+mj-lt"/>
              <a:buAutoNum type="arabicPeriod"/>
            </a:pPr>
            <a:r>
              <a:rPr lang="en-US" dirty="0" smtClean="0"/>
              <a:t>In this setting a conventional processor with one CPU is often called a </a:t>
            </a:r>
            <a:r>
              <a:rPr lang="en-US" b="1" dirty="0" smtClean="0"/>
              <a:t>single-core system</a:t>
            </a:r>
            <a:r>
              <a:rPr lang="en-US" dirty="0" smtClean="0"/>
              <a:t>.</a:t>
            </a:r>
          </a:p>
          <a:p>
            <a:r>
              <a:rPr lang="en-US" b="1" u="sng" dirty="0" smtClean="0"/>
              <a:t>Parallel computing</a:t>
            </a:r>
          </a:p>
          <a:p>
            <a:r>
              <a:rPr lang="en-US" dirty="0" smtClean="0"/>
              <a:t>		Parallel computing is the use of a parallel computer to reduce the time needed to solve a single computational problem. Parallel computing is now considered a standard way for computational scientists and engineers to solve problems in areas as diverse as galactic evolution, climate modeling, aircraft design, and molecule dynamics.</a:t>
            </a:r>
          </a:p>
          <a:p>
            <a:r>
              <a:rPr lang="en-US" b="1" u="sng" dirty="0" smtClean="0"/>
              <a:t>Parallel Computers</a:t>
            </a:r>
          </a:p>
          <a:p>
            <a:pPr marL="457200" indent="-457200">
              <a:buFont typeface="+mj-lt"/>
              <a:buAutoNum type="arabicPeriod"/>
            </a:pPr>
            <a:r>
              <a:rPr lang="en-US" dirty="0" smtClean="0"/>
              <a:t>A parallel computer is a multiple-processor computer system supporting parallel programming. </a:t>
            </a:r>
          </a:p>
          <a:p>
            <a:pPr marL="457200" indent="-457200">
              <a:buFont typeface="+mj-lt"/>
              <a:buAutoNum type="arabicPeriod"/>
            </a:pPr>
            <a:r>
              <a:rPr lang="en-US" dirty="0" smtClean="0"/>
              <a:t>Two important categories of parallel computers are </a:t>
            </a:r>
          </a:p>
          <a:p>
            <a:pPr marL="457200" indent="-457200"/>
            <a:r>
              <a:rPr lang="en-US" b="1" dirty="0" smtClean="0"/>
              <a:t>		</a:t>
            </a:r>
            <a:r>
              <a:rPr lang="en-US" b="1" dirty="0" err="1" smtClean="0"/>
              <a:t>i</a:t>
            </a:r>
            <a:r>
              <a:rPr lang="en-US" b="1" dirty="0" smtClean="0"/>
              <a:t>) </a:t>
            </a:r>
            <a:r>
              <a:rPr lang="en-US" b="1" dirty="0" err="1" smtClean="0"/>
              <a:t>Multicomputers</a:t>
            </a:r>
            <a:r>
              <a:rPr lang="en-US" dirty="0" smtClean="0"/>
              <a:t> and </a:t>
            </a:r>
          </a:p>
          <a:p>
            <a:pPr marL="457200" indent="-457200"/>
            <a:r>
              <a:rPr lang="en-US" b="1" dirty="0" smtClean="0"/>
              <a:t>		ii) Centralized multiprocessors</a:t>
            </a:r>
            <a:r>
              <a:rPr lang="en-US" dirty="0" smtClean="0"/>
              <a:t>. </a:t>
            </a:r>
          </a:p>
        </p:txBody>
      </p:sp>
      <p:sp>
        <p:nvSpPr>
          <p:cNvPr id="1026" name="AutoShape 2" descr="Image result for Examples of  multicore process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Examples of  multicore process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6096000" y="4648200"/>
            <a:ext cx="2743200" cy="2415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5"/>
            </a:pPr>
            <a:r>
              <a:rPr lang="en-US" dirty="0" smtClean="0"/>
              <a:t>Processing a single image can require very large amounts of data—hundreds of megabytes of data for a single image is not unusual. GPUs therefore need to maintain very high rates of data movement, and in order to avoid stalls on memory accesses, they rely heavily on hardware multithreading;</a:t>
            </a:r>
          </a:p>
          <a:p>
            <a:r>
              <a:rPr lang="en-US" b="1" dirty="0" smtClean="0"/>
              <a:t>1.3.2 </a:t>
            </a:r>
            <a:r>
              <a:rPr lang="en-US" b="1" u="sng" dirty="0" smtClean="0"/>
              <a:t>MIMD systems</a:t>
            </a:r>
            <a:endParaRPr lang="en-US" dirty="0" smtClean="0"/>
          </a:p>
          <a:p>
            <a:pPr marL="457200" lvl="0" indent="-457200">
              <a:buFont typeface="+mj-lt"/>
              <a:buAutoNum type="arabicPeriod"/>
            </a:pPr>
            <a:r>
              <a:rPr lang="en-US" b="1" dirty="0" smtClean="0"/>
              <a:t>Multiple instruction, multiple data</a:t>
            </a:r>
            <a:r>
              <a:rPr lang="en-US" dirty="0" smtClean="0"/>
              <a:t>, or MIMD, systems support multiple simultaneous instruction streams operating on multiple data streams. </a:t>
            </a:r>
          </a:p>
          <a:p>
            <a:pPr marL="457200" lvl="0" indent="-457200">
              <a:buFont typeface="+mj-lt"/>
              <a:buAutoNum type="arabicPeriod"/>
            </a:pPr>
            <a:r>
              <a:rPr lang="en-US" dirty="0" smtClean="0"/>
              <a:t>Thus, MIMD systems typically consist of a collection of fully independent processing units or cores, each of which has its own control unit and its own ALU. </a:t>
            </a:r>
          </a:p>
          <a:p>
            <a:pPr marL="457200" lvl="0" indent="-457200">
              <a:buFont typeface="+mj-lt"/>
              <a:buAutoNum type="arabicPeriod"/>
            </a:pPr>
            <a:r>
              <a:rPr lang="en-US" dirty="0" smtClean="0"/>
              <a:t>Furthermore, unlike SIMD systems, MIMD systems are usually </a:t>
            </a:r>
            <a:r>
              <a:rPr lang="en-US" b="1" dirty="0" smtClean="0"/>
              <a:t>asynchronous</a:t>
            </a:r>
            <a:r>
              <a:rPr lang="en-US" dirty="0" smtClean="0"/>
              <a:t>, that is, the processors can operate at their own pace. </a:t>
            </a:r>
          </a:p>
          <a:p>
            <a:pPr marL="457200" lvl="0" indent="-457200">
              <a:buFont typeface="+mj-lt"/>
              <a:buAutoNum type="arabicPeriod"/>
            </a:pPr>
            <a:r>
              <a:rPr lang="en-US" dirty="0" smtClean="0"/>
              <a:t>In many MIMD systems there is no global clock, and there may be no relation between the system times on two different processors.</a:t>
            </a:r>
          </a:p>
          <a:p>
            <a:r>
              <a:rPr lang="en-US" b="1" dirty="0" smtClean="0"/>
              <a:t>Shared-memory and distributed-memory system</a:t>
            </a:r>
            <a:endParaRPr lang="en-US" dirty="0" smtClean="0"/>
          </a:p>
          <a:p>
            <a:pPr marL="457200" indent="-457200">
              <a:buFont typeface="+mj-lt"/>
              <a:buAutoNum type="arabicPeriod"/>
            </a:pPr>
            <a:r>
              <a:rPr lang="en-US" dirty="0" smtClean="0"/>
              <a:t>As we noted earlier, there are two principal types of MIMD systems: shared-memory systems and distributed-memory systems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2"/>
            </a:pPr>
            <a:r>
              <a:rPr lang="en-US" dirty="0" smtClean="0"/>
              <a:t>In a </a:t>
            </a:r>
            <a:r>
              <a:rPr lang="en-US" b="1" dirty="0" smtClean="0"/>
              <a:t>shared-memory system </a:t>
            </a:r>
            <a:r>
              <a:rPr lang="en-US" dirty="0" smtClean="0"/>
              <a:t>a collection of autonomous processors is connected to a memory system via an interconnection network, and each processor can access each memory location. </a:t>
            </a:r>
          </a:p>
          <a:p>
            <a:pPr marL="457200" lvl="0" indent="-457200">
              <a:buFont typeface="+mj-lt"/>
              <a:buAutoNum type="arabicPeriod" startAt="2"/>
            </a:pPr>
            <a:r>
              <a:rPr lang="en-US" dirty="0" smtClean="0"/>
              <a:t> In a shared-memory system, the processors usually communicate implicitly by accessing shared data structures. </a:t>
            </a:r>
          </a:p>
          <a:p>
            <a:pPr marL="457200" lvl="0" indent="-457200">
              <a:buFont typeface="+mj-lt"/>
              <a:buAutoNum type="arabicPeriod" startAt="2"/>
            </a:pPr>
            <a:r>
              <a:rPr lang="en-US" dirty="0" smtClean="0"/>
              <a:t>In a </a:t>
            </a:r>
            <a:r>
              <a:rPr lang="en-US" b="1" dirty="0" smtClean="0"/>
              <a:t>distributed-memory system</a:t>
            </a:r>
            <a:r>
              <a:rPr lang="en-US" dirty="0" smtClean="0"/>
              <a:t>, each processor is paired with its own </a:t>
            </a:r>
            <a:r>
              <a:rPr lang="en-US" i="1" dirty="0" smtClean="0"/>
              <a:t>private </a:t>
            </a:r>
            <a:r>
              <a:rPr lang="en-US" dirty="0" smtClean="0"/>
              <a:t>memory, and the processor-memory pairs communicate over an interconnection network. So in distributed-memory systems the processors usually communicate explicitly by sending messages or by using special functions that provide access to the memory of another processor.</a:t>
            </a:r>
          </a:p>
          <a:p>
            <a:pPr marL="457200" lvl="0" indent="-457200">
              <a:buFont typeface="+mj-lt"/>
              <a:buAutoNum type="arabicPeriod" startAt="2"/>
            </a:pPr>
            <a:endParaRPr lang="en-US" dirty="0" smtClean="0"/>
          </a:p>
          <a:p>
            <a:pPr marL="457200" lvl="0" indent="-457200">
              <a:buFont typeface="+mj-lt"/>
              <a:buAutoNum type="arabicPeriod" startAt="2"/>
            </a:pPr>
            <a:endParaRPr lang="en-US" dirty="0" smtClean="0"/>
          </a:p>
          <a:p>
            <a:pPr marL="457200" lvl="0" indent="-457200">
              <a:buFont typeface="+mj-lt"/>
              <a:buAutoNum type="arabicPeriod" startAt="2"/>
            </a:pPr>
            <a:endParaRPr lang="en-US" dirty="0" smtClean="0"/>
          </a:p>
          <a:p>
            <a:pPr marL="457200" lvl="0" indent="-457200">
              <a:buFont typeface="+mj-lt"/>
              <a:buAutoNum type="arabicPeriod" startAt="2"/>
            </a:pPr>
            <a:endParaRPr lang="en-US" dirty="0" smtClean="0"/>
          </a:p>
          <a:p>
            <a:pPr marL="457200" lvl="0" indent="-457200">
              <a:buFont typeface="+mj-lt"/>
              <a:buAutoNum type="arabicPeriod" startAt="2"/>
            </a:pPr>
            <a:endParaRPr lang="en-US" dirty="0" smtClean="0"/>
          </a:p>
          <a:p>
            <a:pPr marL="457200" lvl="0" indent="-457200">
              <a:buFont typeface="+mj-lt"/>
              <a:buAutoNum type="arabicPeriod" startAt="2"/>
            </a:pPr>
            <a:endParaRPr lang="en-US" dirty="0" smtClean="0"/>
          </a:p>
          <a:p>
            <a:pPr marL="457200" lvl="0" indent="-457200"/>
            <a:endParaRPr lang="en-US" dirty="0" smtClean="0"/>
          </a:p>
          <a:p>
            <a:pPr marL="457200" lvl="0" indent="-457200"/>
            <a:r>
              <a:rPr lang="en-US" dirty="0" smtClean="0"/>
              <a:t>				Fig. 1.2 A shared-memory system</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133600" y="3429000"/>
            <a:ext cx="4974104" cy="22098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1.3 A distributed-memory system</a:t>
            </a:r>
          </a:p>
          <a:p>
            <a:r>
              <a:rPr lang="en-US" b="1" dirty="0" smtClean="0"/>
              <a:t>Shared-memory systems</a:t>
            </a:r>
            <a:endParaRPr lang="en-US" dirty="0" smtClean="0"/>
          </a:p>
          <a:p>
            <a:pPr marL="457200" lvl="0" indent="-457200">
              <a:buFont typeface="+mj-lt"/>
              <a:buAutoNum type="arabicPeriod"/>
            </a:pPr>
            <a:r>
              <a:rPr lang="en-US" dirty="0" smtClean="0"/>
              <a:t>The most widely available shared-memory systems use one or more </a:t>
            </a:r>
            <a:r>
              <a:rPr lang="en-US" b="1" dirty="0" err="1" smtClean="0"/>
              <a:t>multicore</a:t>
            </a:r>
            <a:r>
              <a:rPr lang="en-US" b="1" dirty="0" smtClean="0"/>
              <a:t> </a:t>
            </a:r>
            <a:r>
              <a:rPr lang="en-US" dirty="0" smtClean="0"/>
              <a:t>processors. </a:t>
            </a:r>
          </a:p>
          <a:p>
            <a:pPr marL="457200" lvl="0" indent="-457200">
              <a:buFont typeface="+mj-lt"/>
              <a:buAutoNum type="arabicPeriod"/>
            </a:pPr>
            <a:r>
              <a:rPr lang="en-US" dirty="0" smtClean="0"/>
              <a:t>A </a:t>
            </a:r>
            <a:r>
              <a:rPr lang="en-US" dirty="0" err="1" smtClean="0"/>
              <a:t>multicore</a:t>
            </a:r>
            <a:r>
              <a:rPr lang="en-US" dirty="0" smtClean="0"/>
              <a:t> processor has multiple CPUs or cores on a single chip. Typically, the cores have private level 1 caches, while other caches may or may not be shared between the cores.</a:t>
            </a:r>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buFont typeface="+mj-lt"/>
              <a:buAutoNum type="arabicPeriod"/>
            </a:pPr>
            <a:endParaRPr lang="en-US" dirty="0" smtClean="0"/>
          </a:p>
          <a:p>
            <a:pPr marL="457200" lvl="0" indent="-457200"/>
            <a:r>
              <a:rPr lang="en-US" dirty="0" smtClean="0"/>
              <a:t>				Fig. 1.4 A UMA </a:t>
            </a:r>
            <a:r>
              <a:rPr lang="en-US" dirty="0" err="1" smtClean="0"/>
              <a:t>multicore</a:t>
            </a:r>
            <a:r>
              <a:rPr lang="en-US" dirty="0" smtClean="0"/>
              <a:t> system</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0" y="381000"/>
            <a:ext cx="4654650" cy="1905000"/>
          </a:xfrm>
          <a:prstGeom prst="rect">
            <a:avLst/>
          </a:prstGeom>
          <a:noFill/>
        </p:spPr>
      </p:pic>
      <p:pic>
        <p:nvPicPr>
          <p:cNvPr id="2051" name="Picture 3"/>
          <p:cNvPicPr>
            <a:picLocks noChangeAspect="1" noChangeArrowheads="1"/>
          </p:cNvPicPr>
          <p:nvPr/>
        </p:nvPicPr>
        <p:blipFill>
          <a:blip r:embed="rId3" cstate="print"/>
          <a:srcRect/>
          <a:stretch>
            <a:fillRect/>
          </a:stretch>
        </p:blipFill>
        <p:spPr bwMode="auto">
          <a:xfrm>
            <a:off x="2743199" y="4267200"/>
            <a:ext cx="3632199" cy="19812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3"/>
            </a:pPr>
            <a:r>
              <a:rPr lang="en-US" dirty="0" smtClean="0"/>
              <a:t>In shared-memory systems with multiple </a:t>
            </a:r>
            <a:r>
              <a:rPr lang="en-US" dirty="0" err="1" smtClean="0"/>
              <a:t>multicore</a:t>
            </a:r>
            <a:r>
              <a:rPr lang="en-US" dirty="0" smtClean="0"/>
              <a:t> processors, the interconnect can either connect all the processors directly to main memory or each processor can have a direct connection to a block of main memory, and the processors can access each others’ blocks of main memory through special hardware built into the processors. See Figures 1.4 and 1.5. </a:t>
            </a:r>
          </a:p>
          <a:p>
            <a:pPr marL="457200" lvl="0" indent="-457200">
              <a:buFont typeface="+mj-lt"/>
              <a:buAutoNum type="arabicPeriod" startAt="3"/>
            </a:pPr>
            <a:r>
              <a:rPr lang="en-US" dirty="0" smtClean="0"/>
              <a:t>In the first type of system, the time to access all the memory locations will be the same for all the cores, while in the second type a memory location to which a core is directly connected can be accessed more quickly than a memory location that must be accessed through another chip. </a:t>
            </a:r>
          </a:p>
          <a:p>
            <a:pPr marL="457200" lvl="0" indent="-457200">
              <a:buFont typeface="+mj-lt"/>
              <a:buAutoNum type="arabicPeriod" startAt="3"/>
            </a:pPr>
            <a:r>
              <a:rPr lang="en-US" dirty="0" smtClean="0"/>
              <a:t>Thus, the first type of system is called a </a:t>
            </a:r>
            <a:r>
              <a:rPr lang="en-US" b="1" dirty="0" smtClean="0"/>
              <a:t>uniform memory access</a:t>
            </a:r>
            <a:r>
              <a:rPr lang="en-US" dirty="0" smtClean="0"/>
              <a:t>, or UMA, system, while the second type is called a </a:t>
            </a:r>
            <a:r>
              <a:rPr lang="en-US" b="1" dirty="0" err="1" smtClean="0"/>
              <a:t>nonuniform</a:t>
            </a:r>
            <a:r>
              <a:rPr lang="en-US" b="1" dirty="0" smtClean="0"/>
              <a:t> memory access</a:t>
            </a:r>
            <a:r>
              <a:rPr lang="en-US" dirty="0" smtClean="0"/>
              <a:t>, or NUMA, system.</a:t>
            </a:r>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r>
              <a:rPr lang="en-US" dirty="0" smtClean="0"/>
              <a:t>				Fig. 1.5 A NUMA </a:t>
            </a:r>
            <a:r>
              <a:rPr lang="en-US" dirty="0" err="1" smtClean="0"/>
              <a:t>multicore</a:t>
            </a:r>
            <a:r>
              <a:rPr lang="en-US" dirty="0" smtClean="0"/>
              <a:t> system </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666999" y="3733800"/>
            <a:ext cx="4074575" cy="22098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Distributed-memory systems</a:t>
            </a:r>
            <a:endParaRPr lang="en-US" dirty="0" smtClean="0"/>
          </a:p>
          <a:p>
            <a:pPr marL="457200" lvl="0" indent="-457200">
              <a:buFont typeface="+mj-lt"/>
              <a:buAutoNum type="arabicPeriod"/>
            </a:pPr>
            <a:r>
              <a:rPr lang="en-US" dirty="0" smtClean="0"/>
              <a:t>The most widely available distributed-memory systems are called </a:t>
            </a:r>
            <a:r>
              <a:rPr lang="en-US" b="1" dirty="0" smtClean="0"/>
              <a:t>clusters</a:t>
            </a:r>
            <a:r>
              <a:rPr lang="en-US" dirty="0" smtClean="0"/>
              <a:t>. They are composed of a collection of commodity systems—for example, PCs—connected by a commodity interconnection network—for example, Ethernet. </a:t>
            </a:r>
          </a:p>
          <a:p>
            <a:pPr marL="457200" lvl="0" indent="-457200">
              <a:buFont typeface="+mj-lt"/>
              <a:buAutoNum type="arabicPeriod"/>
            </a:pPr>
            <a:r>
              <a:rPr lang="en-US" dirty="0" smtClean="0"/>
              <a:t>In fact, the </a:t>
            </a:r>
            <a:r>
              <a:rPr lang="en-US" b="1" dirty="0" smtClean="0"/>
              <a:t>nodes </a:t>
            </a:r>
            <a:r>
              <a:rPr lang="en-US" dirty="0" smtClean="0"/>
              <a:t>of these systems, the individual computational units joined together by the communication network, are usually shared-memory systems with one or more </a:t>
            </a:r>
            <a:r>
              <a:rPr lang="en-US" dirty="0" err="1" smtClean="0"/>
              <a:t>multicore</a:t>
            </a:r>
            <a:r>
              <a:rPr lang="en-US" dirty="0" smtClean="0"/>
              <a:t> processors. </a:t>
            </a:r>
          </a:p>
          <a:p>
            <a:pPr marL="457200" lvl="0" indent="-457200">
              <a:buFont typeface="+mj-lt"/>
              <a:buAutoNum type="arabicPeriod"/>
            </a:pPr>
            <a:r>
              <a:rPr lang="en-US" dirty="0" smtClean="0"/>
              <a:t>To distinguish such systems from pure distributed-memory systems, they are sometimes called </a:t>
            </a:r>
            <a:r>
              <a:rPr lang="en-US" b="1" dirty="0" smtClean="0"/>
              <a:t>hybrid systems</a:t>
            </a:r>
            <a:r>
              <a:rPr lang="en-US" dirty="0" smtClean="0"/>
              <a:t>. Nowadays, it’s usually understood that a cluster will have shared-memory nodes.</a:t>
            </a:r>
          </a:p>
          <a:p>
            <a:pPr marL="457200" lvl="0" indent="-457200">
              <a:buFont typeface="+mj-lt"/>
              <a:buAutoNum type="arabicPeriod"/>
            </a:pPr>
            <a:r>
              <a:rPr lang="en-US" dirty="0" smtClean="0"/>
              <a:t>The </a:t>
            </a:r>
            <a:r>
              <a:rPr lang="en-US" b="1" dirty="0" smtClean="0"/>
              <a:t>grid </a:t>
            </a:r>
            <a:r>
              <a:rPr lang="en-US" dirty="0" smtClean="0"/>
              <a:t>provides the infrastructure necessary to turn large networks of geographically distributed computers into a unified distributed-memory system. In general, such a system will be </a:t>
            </a:r>
            <a:r>
              <a:rPr lang="en-US" i="1" dirty="0" smtClean="0"/>
              <a:t>heterogeneous</a:t>
            </a:r>
            <a:r>
              <a:rPr lang="en-US" dirty="0" smtClean="0"/>
              <a:t>, that is, the individual nodes may be built from different types of hardware.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1.4 </a:t>
            </a:r>
            <a:r>
              <a:rPr lang="en-US" b="1" u="sng" dirty="0" smtClean="0"/>
              <a:t>Interconnection networks</a:t>
            </a:r>
            <a:endParaRPr lang="en-US" dirty="0" smtClean="0"/>
          </a:p>
          <a:p>
            <a:pPr lvl="0"/>
            <a:r>
              <a:rPr lang="en-US" dirty="0" smtClean="0"/>
              <a:t>		The interconnect plays a decisive role in the performance of both distributed- and shared-memory systems: even if the processors and memory have virtually unlimited performance, a slow interconnect will seriously degrade the overall performance of all but the simplest parallel program.</a:t>
            </a:r>
          </a:p>
          <a:p>
            <a:r>
              <a:rPr lang="en-US" b="1" u="sng" dirty="0" smtClean="0"/>
              <a:t>1.4.1 Shared-memory interconnects</a:t>
            </a:r>
            <a:endParaRPr lang="en-US" u="sng" dirty="0" smtClean="0"/>
          </a:p>
          <a:p>
            <a:pPr marL="457200" lvl="0" indent="-457200">
              <a:buFont typeface="+mj-lt"/>
              <a:buAutoNum type="arabicPeriod"/>
            </a:pPr>
            <a:r>
              <a:rPr lang="en-US" dirty="0" smtClean="0"/>
              <a:t>Currently the two most widely used interconnects on shared-memory systems are </a:t>
            </a:r>
            <a:r>
              <a:rPr lang="en-US" b="1" dirty="0" smtClean="0"/>
              <a:t>buses</a:t>
            </a:r>
            <a:r>
              <a:rPr lang="en-US" dirty="0" smtClean="0"/>
              <a:t> and </a:t>
            </a:r>
            <a:r>
              <a:rPr lang="en-US" b="1" dirty="0" smtClean="0"/>
              <a:t>crossbars</a:t>
            </a:r>
            <a:r>
              <a:rPr lang="en-US" dirty="0" smtClean="0"/>
              <a:t>. Recall that a </a:t>
            </a:r>
            <a:r>
              <a:rPr lang="en-US" b="1" dirty="0" smtClean="0"/>
              <a:t>bus </a:t>
            </a:r>
            <a:r>
              <a:rPr lang="en-US" dirty="0" smtClean="0"/>
              <a:t>is a collection of parallel communication wires together with some hardware that controls access to the bus.</a:t>
            </a:r>
          </a:p>
          <a:p>
            <a:pPr marL="457200" lvl="0" indent="-457200">
              <a:buFont typeface="+mj-lt"/>
              <a:buAutoNum type="arabicPeriod"/>
            </a:pPr>
            <a:r>
              <a:rPr lang="en-US" dirty="0" smtClean="0"/>
              <a:t> The key characteristic of a bus is that the communication wires are shared by the devices that are connected to it. </a:t>
            </a:r>
          </a:p>
          <a:p>
            <a:pPr marL="457200" lvl="0" indent="-457200">
              <a:buFont typeface="+mj-lt"/>
              <a:buAutoNum type="arabicPeriod"/>
            </a:pPr>
            <a:r>
              <a:rPr lang="en-US" dirty="0" smtClean="0"/>
              <a:t>Buses have the virtue of low cost and flexibility; multiple devices can be connected to a bus with little additional cost. However, since the communication wires are shared, as the number of devices connected to the bus increases, the likelihood that there will be contention for use of the bus increases, and the expected performance of the bus decreases.</a:t>
            </a:r>
          </a:p>
          <a:p>
            <a:pPr marL="457200" lvl="0" indent="-457200">
              <a:buFont typeface="+mj-lt"/>
              <a:buAutoNum type="arabicPeriod"/>
            </a:pPr>
            <a:r>
              <a:rPr lang="en-US" dirty="0" smtClean="0"/>
              <a:t> Therefore, if we connect a large number of processors to a bus, we would expect that the processors would frequently have to wait for access to main memory. Thus, as the size of shared-memory systems increases, buses are rapidly being replaced by </a:t>
            </a:r>
            <a:r>
              <a:rPr lang="en-US" i="1" dirty="0" smtClean="0"/>
              <a:t>switched </a:t>
            </a:r>
            <a:r>
              <a:rPr lang="en-US" dirty="0" smtClean="0"/>
              <a:t>interconnects.</a:t>
            </a:r>
          </a:p>
          <a:p>
            <a:pPr marL="457200" lvl="0" indent="-457200">
              <a:buFont typeface="+mj-lt"/>
              <a:buAutoNum type="arabicPeriod"/>
            </a:pPr>
            <a:r>
              <a:rPr lang="en-US" dirty="0" smtClean="0"/>
              <a:t>As the name suggests, </a:t>
            </a:r>
            <a:r>
              <a:rPr lang="en-US" b="1" dirty="0" smtClean="0"/>
              <a:t>switched </a:t>
            </a:r>
            <a:r>
              <a:rPr lang="en-US" dirty="0" smtClean="0"/>
              <a:t>interconnects use switches to control the routing of data among the connected devices. A </a:t>
            </a:r>
            <a:r>
              <a:rPr lang="en-US" b="1" dirty="0" smtClean="0"/>
              <a:t>crossbar </a:t>
            </a:r>
            <a:r>
              <a:rPr lang="en-US" dirty="0" smtClean="0"/>
              <a:t>is illustrated in Figure 1.6 (a). The lines are bidirectional communication links, the squares are cores or memory modules, and the circles are switches.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1.6 (a) A crossbar switch connecting four processors (</a:t>
            </a:r>
            <a:r>
              <a:rPr lang="en-US" i="1" dirty="0" smtClean="0"/>
              <a:t>Pi</a:t>
            </a:r>
            <a:r>
              <a:rPr lang="en-US" dirty="0" smtClean="0"/>
              <a:t>) and four memory modules (</a:t>
            </a:r>
            <a:r>
              <a:rPr lang="en-US" i="1" dirty="0" err="1" smtClean="0"/>
              <a:t>Mj</a:t>
            </a:r>
            <a:r>
              <a:rPr lang="en-US" dirty="0" smtClean="0"/>
              <a:t>); (b)configuration of internal switches in a crossbar; (c) simultaneous memory accesses by the processors</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438400" y="228600"/>
            <a:ext cx="3149600" cy="3408362"/>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5257800" y="3352800"/>
            <a:ext cx="3009900" cy="1995487"/>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0" indent="-457200">
              <a:buFont typeface="+mj-lt"/>
              <a:buAutoNum type="arabicPeriod" startAt="6"/>
            </a:pPr>
            <a:r>
              <a:rPr lang="en-US" dirty="0" smtClean="0"/>
              <a:t>The individual switches can assume one of the two configurations shown in Figure 1.6 (b). With these switches and at least as many memory modules as processors, there will only be a conflict between two cores attempting to access memory if the two cores attempt to simultaneously access the same memory module.</a:t>
            </a:r>
          </a:p>
          <a:p>
            <a:pPr marL="457200" lvl="0" indent="-457200">
              <a:buFont typeface="+mj-lt"/>
              <a:buAutoNum type="arabicPeriod" startAt="6"/>
            </a:pPr>
            <a:r>
              <a:rPr lang="en-US" dirty="0" smtClean="0"/>
              <a:t> For example, Figure 1.6 (c) shows the configuration of the switches if </a:t>
            </a:r>
            <a:r>
              <a:rPr lang="en-US" i="1" dirty="0" smtClean="0"/>
              <a:t>P</a:t>
            </a:r>
            <a:r>
              <a:rPr lang="en-US" dirty="0" smtClean="0"/>
              <a:t>1 writes to </a:t>
            </a:r>
            <a:r>
              <a:rPr lang="en-US" i="1" dirty="0" smtClean="0"/>
              <a:t>M</a:t>
            </a:r>
            <a:r>
              <a:rPr lang="en-US" dirty="0" smtClean="0"/>
              <a:t>4, </a:t>
            </a:r>
            <a:r>
              <a:rPr lang="en-US" i="1" dirty="0" smtClean="0"/>
              <a:t>P</a:t>
            </a:r>
            <a:r>
              <a:rPr lang="en-US" dirty="0" smtClean="0"/>
              <a:t>2 reads from </a:t>
            </a:r>
            <a:r>
              <a:rPr lang="en-US" i="1" dirty="0" smtClean="0"/>
              <a:t>M</a:t>
            </a:r>
            <a:r>
              <a:rPr lang="en-US" dirty="0" smtClean="0"/>
              <a:t>3, </a:t>
            </a:r>
            <a:r>
              <a:rPr lang="en-US" i="1" dirty="0" smtClean="0"/>
              <a:t>P</a:t>
            </a:r>
            <a:r>
              <a:rPr lang="en-US" dirty="0" smtClean="0"/>
              <a:t>3 reads from </a:t>
            </a:r>
            <a:r>
              <a:rPr lang="en-US" i="1" dirty="0" smtClean="0"/>
              <a:t>M</a:t>
            </a:r>
            <a:r>
              <a:rPr lang="en-US" dirty="0" smtClean="0"/>
              <a:t>1, and </a:t>
            </a:r>
            <a:r>
              <a:rPr lang="en-US" i="1" dirty="0" smtClean="0"/>
              <a:t>P</a:t>
            </a:r>
            <a:r>
              <a:rPr lang="en-US" dirty="0" smtClean="0"/>
              <a:t>4 writes to </a:t>
            </a:r>
            <a:r>
              <a:rPr lang="en-US" i="1" dirty="0" smtClean="0"/>
              <a:t>M</a:t>
            </a:r>
            <a:r>
              <a:rPr lang="en-US" dirty="0" smtClean="0"/>
              <a:t>2.</a:t>
            </a:r>
          </a:p>
          <a:p>
            <a:pPr marL="457200" lvl="0" indent="-457200">
              <a:buFont typeface="+mj-lt"/>
              <a:buAutoNum type="arabicPeriod" startAt="6"/>
            </a:pPr>
            <a:r>
              <a:rPr lang="en-US" dirty="0" smtClean="0"/>
              <a:t>Crossbars allow simultaneous communication among different devices, so they are much faster than buses.</a:t>
            </a:r>
          </a:p>
          <a:p>
            <a:pPr marL="457200" lvl="0" indent="-457200"/>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smtClean="0"/>
              <a:t>1.4.2 Distributed-memory interconnects</a:t>
            </a:r>
            <a:endParaRPr lang="en-US" u="sng" dirty="0" smtClean="0"/>
          </a:p>
          <a:p>
            <a:pPr marL="457200" lvl="0" indent="-457200">
              <a:buFont typeface="+mj-lt"/>
              <a:buAutoNum type="arabicPeriod"/>
            </a:pPr>
            <a:r>
              <a:rPr lang="en-US" dirty="0" smtClean="0"/>
              <a:t>Distributed-memory interconnects are often divided into two groups: direct interconnects and indirect interconnects.</a:t>
            </a:r>
          </a:p>
          <a:p>
            <a:pPr marL="457200" lvl="0" indent="-457200">
              <a:buFont typeface="+mj-lt"/>
              <a:buAutoNum type="arabicPeriod"/>
            </a:pPr>
            <a:r>
              <a:rPr lang="en-US" dirty="0" smtClean="0"/>
              <a:t> In a </a:t>
            </a:r>
            <a:r>
              <a:rPr lang="en-US" b="1" dirty="0" smtClean="0"/>
              <a:t>direct interconnect </a:t>
            </a:r>
            <a:r>
              <a:rPr lang="en-US" dirty="0" smtClean="0"/>
              <a:t>each switch is directly connected to a processor-memory pair, and the switches are connected to each other.</a:t>
            </a:r>
          </a:p>
          <a:p>
            <a:pPr marL="457200" lvl="0" indent="-457200">
              <a:buFont typeface="+mj-lt"/>
              <a:buAutoNum type="arabicPeriod"/>
            </a:pPr>
            <a:r>
              <a:rPr lang="en-US" dirty="0" smtClean="0"/>
              <a:t>Figure 1.7 shows a </a:t>
            </a:r>
            <a:r>
              <a:rPr lang="en-US" b="1" dirty="0" smtClean="0"/>
              <a:t>ring </a:t>
            </a:r>
            <a:r>
              <a:rPr lang="en-US" dirty="0" smtClean="0"/>
              <a:t>and a two-dimensional </a:t>
            </a:r>
            <a:r>
              <a:rPr lang="en-US" b="1" dirty="0" err="1" smtClean="0"/>
              <a:t>toroidal</a:t>
            </a:r>
            <a:r>
              <a:rPr lang="en-US" b="1" dirty="0" smtClean="0"/>
              <a:t> mesh</a:t>
            </a:r>
            <a:r>
              <a:rPr lang="en-US" dirty="0" smtClean="0"/>
              <a:t>. As before, the circles are switches, the squares are processors, and the lines are bidirectional links. A ring is superior to a simple bus since it allows multiple simultaneous communications.</a:t>
            </a:r>
          </a:p>
          <a:p>
            <a:pPr marL="457200" lvl="0" indent="-457200">
              <a:buFont typeface="+mj-lt"/>
              <a:buAutoNum type="arabicPeriod"/>
            </a:pPr>
            <a:r>
              <a:rPr lang="en-US" dirty="0" smtClean="0"/>
              <a:t>The </a:t>
            </a:r>
            <a:r>
              <a:rPr lang="en-US" dirty="0" err="1" smtClean="0"/>
              <a:t>toroidal</a:t>
            </a:r>
            <a:r>
              <a:rPr lang="en-US" dirty="0" smtClean="0"/>
              <a:t> mesh will be more expensive than the ring, because the switches are more complex—they must support </a:t>
            </a:r>
            <a:r>
              <a:rPr lang="en-US" b="1" dirty="0" smtClean="0"/>
              <a:t>five links </a:t>
            </a:r>
            <a:r>
              <a:rPr lang="en-US" dirty="0" smtClean="0"/>
              <a:t>instead of </a:t>
            </a:r>
            <a:r>
              <a:rPr lang="en-US" b="1" dirty="0" smtClean="0"/>
              <a:t>three</a:t>
            </a:r>
            <a:r>
              <a:rPr lang="en-US" dirty="0" smtClean="0"/>
              <a:t>—and if there are </a:t>
            </a:r>
            <a:r>
              <a:rPr lang="en-US" i="1" dirty="0" smtClean="0"/>
              <a:t>p </a:t>
            </a:r>
            <a:r>
              <a:rPr lang="en-US" dirty="0" smtClean="0"/>
              <a:t>processors, the number </a:t>
            </a:r>
            <a:r>
              <a:rPr lang="en-US" b="1" dirty="0" smtClean="0"/>
              <a:t>of links is 3</a:t>
            </a:r>
            <a:r>
              <a:rPr lang="en-US" b="1" i="1" dirty="0" smtClean="0"/>
              <a:t>p </a:t>
            </a:r>
            <a:r>
              <a:rPr lang="en-US" dirty="0" smtClean="0"/>
              <a:t>in a </a:t>
            </a:r>
            <a:r>
              <a:rPr lang="en-US" dirty="0" err="1" smtClean="0"/>
              <a:t>toroidal</a:t>
            </a:r>
            <a:r>
              <a:rPr lang="en-US" dirty="0" smtClean="0"/>
              <a:t> mesh, while it’s only </a:t>
            </a:r>
            <a:r>
              <a:rPr lang="en-US" b="1" dirty="0" smtClean="0"/>
              <a:t>2</a:t>
            </a:r>
            <a:r>
              <a:rPr lang="en-US" b="1" i="1" dirty="0" smtClean="0"/>
              <a:t>p </a:t>
            </a:r>
            <a:r>
              <a:rPr lang="en-US" b="1" dirty="0" smtClean="0"/>
              <a:t>in a ring.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1.7 (a) A ring and (b) a </a:t>
            </a:r>
            <a:r>
              <a:rPr lang="en-US" dirty="0" err="1" smtClean="0"/>
              <a:t>toroidal</a:t>
            </a:r>
            <a:r>
              <a:rPr lang="en-US" dirty="0" smtClean="0"/>
              <a:t> mesh</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81200" y="3657600"/>
            <a:ext cx="4812926" cy="256857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0" lvl="0" indent="-457200">
              <a:buFont typeface="+mj-lt"/>
              <a:buAutoNum type="arabicPeriod" startAt="5"/>
            </a:pPr>
            <a:r>
              <a:rPr lang="en-US" dirty="0" smtClean="0"/>
              <a:t>One measure of “number of simultaneous communications” or “connectivity” is </a:t>
            </a:r>
            <a:r>
              <a:rPr lang="en-US" b="1" dirty="0" smtClean="0"/>
              <a:t>bisection width</a:t>
            </a:r>
            <a:r>
              <a:rPr lang="en-US" dirty="0" smtClean="0"/>
              <a:t>. </a:t>
            </a:r>
          </a:p>
          <a:p>
            <a:pPr marL="457200" lvl="0" indent="-457200">
              <a:buFont typeface="+mj-lt"/>
              <a:buAutoNum type="arabicPeriod" startAt="5"/>
            </a:pPr>
            <a:r>
              <a:rPr lang="en-US" dirty="0" smtClean="0"/>
              <a:t>To understand this measure, imagine that the parallel system is divided into two halves, and each half contains half of the processors or nodes. How many simultaneous communications can take place “across the divide” between the halves? In Figure 1.8 (a) we’ve divided a ring with eight nodes into two groups of four nodes, and we can see that only two communications can take place between the halves.</a:t>
            </a:r>
          </a:p>
          <a:p>
            <a:pPr marL="457200" lvl="0" indent="-457200">
              <a:buFont typeface="+mj-lt"/>
              <a:buAutoNum type="arabicPeriod" startAt="5"/>
            </a:pPr>
            <a:r>
              <a:rPr lang="en-US" dirty="0" smtClean="0"/>
              <a:t>However, in Figure 1.8(b) we’ve divided the nodes into two parts so that four simultaneous communications can take place, so what’s the bisection width? The bisection width is supposed to give a “worst-case” estimate, so the bisection width is two—not four.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Fig.1.8 Two bisections of a ring: (a) only two communications can take place between the halves and (b) four simultaneous connections can take place</a:t>
            </a:r>
          </a:p>
          <a:p>
            <a:r>
              <a:rPr lang="en-US" dirty="0" smtClean="0"/>
              <a:t>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095922" y="3505200"/>
            <a:ext cx="5524078" cy="221453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i</a:t>
            </a:r>
            <a:r>
              <a:rPr lang="en-US" b="1" dirty="0" smtClean="0"/>
              <a:t>) </a:t>
            </a:r>
            <a:r>
              <a:rPr lang="en-US" b="1" dirty="0" err="1" smtClean="0"/>
              <a:t>Multicomputers</a:t>
            </a:r>
            <a:endParaRPr lang="en-US" dirty="0" smtClean="0"/>
          </a:p>
          <a:p>
            <a:pPr marL="457200" indent="-457200">
              <a:buFont typeface="+mj-lt"/>
              <a:buAutoNum type="arabicPeriod"/>
            </a:pPr>
            <a:r>
              <a:rPr lang="en-US" dirty="0" smtClean="0"/>
              <a:t>As its name implies,. a multicomputer is a parallel computer constructed out of multiple computers and all interconnection network. </a:t>
            </a:r>
          </a:p>
          <a:p>
            <a:pPr marL="457200" indent="-457200">
              <a:buFont typeface="+mj-lt"/>
              <a:buAutoNum type="arabicPeriod"/>
            </a:pPr>
            <a:r>
              <a:rPr lang="en-US" dirty="0" smtClean="0"/>
              <a:t>The processors on different computers interact by passing messages to each other. </a:t>
            </a:r>
          </a:p>
          <a:p>
            <a:r>
              <a:rPr lang="en-US" b="1" dirty="0" smtClean="0"/>
              <a:t>ii) Centralized multiprocessors</a:t>
            </a:r>
            <a:r>
              <a:rPr lang="en-US" dirty="0" smtClean="0"/>
              <a:t>. </a:t>
            </a:r>
          </a:p>
          <a:p>
            <a:pPr marL="457200" indent="-457200">
              <a:buFont typeface="+mj-lt"/>
              <a:buAutoNum type="arabicPeriod"/>
            </a:pPr>
            <a:r>
              <a:rPr lang="en-US" dirty="0" smtClean="0"/>
              <a:t>In contrast, a centralized multiprocessor (also called a </a:t>
            </a:r>
            <a:r>
              <a:rPr lang="en-US" b="1" dirty="0" smtClean="0"/>
              <a:t>symmetrical multiprocessor or SMP</a:t>
            </a:r>
            <a:r>
              <a:rPr lang="en-US" dirty="0" smtClean="0"/>
              <a:t>) is a more highly integrated system in which all CPUs share access to a single global memory. </a:t>
            </a:r>
          </a:p>
          <a:p>
            <a:pPr marL="457200" indent="-457200">
              <a:buFont typeface="+mj-lt"/>
              <a:buAutoNum type="arabicPeriod"/>
            </a:pPr>
            <a:r>
              <a:rPr lang="en-US" dirty="0" smtClean="0"/>
              <a:t>This shared memory supports communication and synchronization among processors. </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79385" y="3733800"/>
            <a:ext cx="613228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startAt="8"/>
            </a:pPr>
            <a:r>
              <a:rPr lang="en-US" dirty="0" smtClean="0"/>
              <a:t>An alternative way of computing the bisection width is </a:t>
            </a:r>
            <a:r>
              <a:rPr lang="en-US" b="1" dirty="0" smtClean="0"/>
              <a:t>to remove the minimum number of links needed to split the set of nodes into two equal halves</a:t>
            </a:r>
            <a:r>
              <a:rPr lang="en-US" dirty="0" smtClean="0"/>
              <a:t>. The number of links removed is the bisection width. </a:t>
            </a:r>
          </a:p>
          <a:p>
            <a:pPr marL="457200" indent="-457200">
              <a:buFont typeface="+mj-lt"/>
              <a:buAutoNum type="arabicPeriod" startAt="8"/>
            </a:pPr>
            <a:r>
              <a:rPr lang="en-US" dirty="0" smtClean="0"/>
              <a:t> If we have a square two-dimensional </a:t>
            </a:r>
            <a:r>
              <a:rPr lang="en-US" dirty="0" err="1" smtClean="0"/>
              <a:t>toroidal</a:t>
            </a:r>
            <a:r>
              <a:rPr lang="en-US" dirty="0" smtClean="0"/>
              <a:t> mesh </a:t>
            </a:r>
            <a:r>
              <a:rPr lang="en-US" b="1" dirty="0" smtClean="0"/>
              <a:t>with p=q</a:t>
            </a:r>
            <a:r>
              <a:rPr lang="en-US" b="1" baseline="30000" dirty="0" smtClean="0"/>
              <a:t>2</a:t>
            </a:r>
            <a:r>
              <a:rPr lang="en-US" b="1" dirty="0" smtClean="0"/>
              <a:t> nodes </a:t>
            </a:r>
            <a:r>
              <a:rPr lang="en-US" dirty="0" smtClean="0"/>
              <a:t>(where q is even), then we can split the nodes into two halves by removing the “middle” horizontal links and the “wraparound” horizontal links. See Figure 2.10. This suggests that the bisection width is at most 2q=2     . In fact, this is the smallest possible number of links and the bisection width of a square two-dimensional </a:t>
            </a:r>
            <a:r>
              <a:rPr lang="en-US" dirty="0" err="1" smtClean="0"/>
              <a:t>toroidal</a:t>
            </a:r>
            <a:r>
              <a:rPr lang="en-US" dirty="0" smtClean="0"/>
              <a:t> mesh is 2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1.9 A bisection of a </a:t>
            </a:r>
            <a:r>
              <a:rPr lang="en-US" dirty="0" err="1" smtClean="0"/>
              <a:t>toroidal</a:t>
            </a:r>
            <a:r>
              <a:rPr lang="en-US" dirty="0" smtClean="0"/>
              <a:t> mesh</a:t>
            </a:r>
          </a:p>
          <a:p>
            <a:endParaRPr lang="en-US"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2590800"/>
            <a:ext cx="241300" cy="3048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562600" y="1981200"/>
            <a:ext cx="241300" cy="304800"/>
          </a:xfrm>
          <a:prstGeom prst="rect">
            <a:avLst/>
          </a:prstGeom>
          <a:noFill/>
        </p:spPr>
      </p:pic>
      <p:pic>
        <p:nvPicPr>
          <p:cNvPr id="2053" name="Picture 5"/>
          <p:cNvPicPr>
            <a:picLocks noChangeAspect="1" noChangeArrowheads="1"/>
          </p:cNvPicPr>
          <p:nvPr/>
        </p:nvPicPr>
        <p:blipFill>
          <a:blip r:embed="rId3" cstate="print"/>
          <a:srcRect/>
          <a:stretch>
            <a:fillRect/>
          </a:stretch>
        </p:blipFill>
        <p:spPr bwMode="auto">
          <a:xfrm>
            <a:off x="2971800" y="2971800"/>
            <a:ext cx="3133725" cy="23145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a:pPr>
            <a:r>
              <a:rPr lang="en-US" dirty="0" smtClean="0"/>
              <a:t>The </a:t>
            </a:r>
            <a:r>
              <a:rPr lang="en-US" b="1" dirty="0" smtClean="0"/>
              <a:t>bandwidth </a:t>
            </a:r>
            <a:r>
              <a:rPr lang="en-US" dirty="0" smtClean="0"/>
              <a:t>of a link is the rate at which it can transmit data. It’s usually given in megabits or megabytes per second. </a:t>
            </a:r>
          </a:p>
          <a:p>
            <a:pPr marL="457200" lvl="0" indent="-457200">
              <a:buFont typeface="+mj-lt"/>
              <a:buAutoNum type="arabicPeriod"/>
            </a:pPr>
            <a:r>
              <a:rPr lang="en-US" b="1" dirty="0" smtClean="0"/>
              <a:t>Bisection bandwidth </a:t>
            </a:r>
            <a:r>
              <a:rPr lang="en-US" dirty="0" smtClean="0"/>
              <a:t>is often used as a measure of network quality. It’s similar to bisection width. However, instead of counting the number of links joining the halves, it sums the bandwidth of the links.</a:t>
            </a:r>
          </a:p>
          <a:p>
            <a:pPr marL="457200" lvl="0" indent="-457200">
              <a:buFont typeface="+mj-lt"/>
              <a:buAutoNum type="arabicPeriod"/>
            </a:pPr>
            <a:r>
              <a:rPr lang="en-US" dirty="0" smtClean="0"/>
              <a:t>The ideal direct interconnect is a </a:t>
            </a:r>
            <a:r>
              <a:rPr lang="en-US" b="1" dirty="0" smtClean="0"/>
              <a:t>fully connected network </a:t>
            </a:r>
            <a:r>
              <a:rPr lang="en-US" dirty="0" smtClean="0"/>
              <a:t>in which each switch is directly connected to every other switch. See Figure1.9 . Its bisection width is </a:t>
            </a:r>
            <a:r>
              <a:rPr lang="en-US" i="1" dirty="0" smtClean="0"/>
              <a:t>p</a:t>
            </a:r>
            <a:r>
              <a:rPr lang="en-US" i="1" baseline="30000" dirty="0" smtClean="0"/>
              <a:t>2</a:t>
            </a:r>
            <a:r>
              <a:rPr lang="en-US" i="1" dirty="0" smtClean="0"/>
              <a:t>/ </a:t>
            </a:r>
            <a:r>
              <a:rPr lang="en-US" dirty="0" smtClean="0"/>
              <a:t> 4. However, it’s impractical to construct such an interconnect for systems with more than a few nodes, since it requires a total of </a:t>
            </a:r>
            <a:r>
              <a:rPr lang="en-US" i="1" dirty="0" smtClean="0"/>
              <a:t>p</a:t>
            </a:r>
            <a:r>
              <a:rPr lang="en-US" i="1" baseline="30000" dirty="0" smtClean="0"/>
              <a:t>2</a:t>
            </a:r>
            <a:r>
              <a:rPr lang="en-US" i="1" dirty="0" smtClean="0"/>
              <a:t>/2  </a:t>
            </a:r>
            <a:r>
              <a:rPr lang="en-US" dirty="0" smtClean="0"/>
              <a:t>+</a:t>
            </a:r>
            <a:r>
              <a:rPr lang="en-US" i="1" dirty="0" smtClean="0"/>
              <a:t>p</a:t>
            </a:r>
            <a:r>
              <a:rPr lang="en-US" dirty="0" smtClean="0"/>
              <a:t>/2 links, and each switch must be capable of connecting to </a:t>
            </a:r>
            <a:r>
              <a:rPr lang="en-US" i="1" dirty="0" smtClean="0"/>
              <a:t>p </a:t>
            </a:r>
            <a:r>
              <a:rPr lang="en-US" dirty="0" smtClean="0"/>
              <a:t>links.</a:t>
            </a:r>
          </a:p>
          <a:p>
            <a:pPr marL="457200" lvl="0" indent="-457200">
              <a:buFont typeface="+mj-lt"/>
              <a:buAutoNum type="arabicPeriod"/>
            </a:pPr>
            <a:r>
              <a:rPr lang="en-US" dirty="0" smtClean="0"/>
              <a:t>It is therefore more a “theoretical best possible” interconnect than a practical one, and it is used as a basis for evaluating other interconnects.</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r>
              <a:rPr lang="en-US" dirty="0" smtClean="0"/>
              <a:t>                                            Fig. 1.9 A fully connected network</a:t>
            </a:r>
          </a:p>
          <a:p>
            <a:endParaRPr lang="en-US" dirty="0"/>
          </a:p>
        </p:txBody>
      </p:sp>
      <p:pic>
        <p:nvPicPr>
          <p:cNvPr id="44034" name="Picture 2"/>
          <p:cNvPicPr>
            <a:picLocks noChangeAspect="1" noChangeArrowheads="1"/>
          </p:cNvPicPr>
          <p:nvPr/>
        </p:nvPicPr>
        <p:blipFill>
          <a:blip r:embed="rId2" cstate="print"/>
          <a:srcRect/>
          <a:stretch>
            <a:fillRect/>
          </a:stretch>
        </p:blipFill>
        <p:spPr bwMode="auto">
          <a:xfrm>
            <a:off x="2667000" y="3962400"/>
            <a:ext cx="3238701" cy="1905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Hypercube</a:t>
            </a:r>
            <a:endParaRPr lang="en-US" dirty="0" smtClean="0"/>
          </a:p>
          <a:p>
            <a:pPr marL="457200" lvl="0" indent="-457200">
              <a:buFont typeface="+mj-lt"/>
              <a:buAutoNum type="arabicPeriod"/>
            </a:pPr>
            <a:r>
              <a:rPr lang="en-US" dirty="0" smtClean="0"/>
              <a:t>The </a:t>
            </a:r>
            <a:r>
              <a:rPr lang="en-US" b="1" dirty="0" smtClean="0"/>
              <a:t>hypercube </a:t>
            </a:r>
            <a:r>
              <a:rPr lang="en-US" dirty="0" smtClean="0"/>
              <a:t>is a highly connected direct interconnect that has been used in actual systems. </a:t>
            </a:r>
            <a:r>
              <a:rPr lang="en-US" dirty="0" err="1" smtClean="0"/>
              <a:t>Hypercubes</a:t>
            </a:r>
            <a:r>
              <a:rPr lang="en-US" dirty="0" smtClean="0"/>
              <a:t> are built inductively: </a:t>
            </a:r>
          </a:p>
          <a:p>
            <a:pPr marL="457200" lvl="0" indent="-457200">
              <a:buFont typeface="+mj-lt"/>
              <a:buAutoNum type="arabicPeriod"/>
            </a:pPr>
            <a:r>
              <a:rPr lang="en-US" dirty="0" smtClean="0"/>
              <a:t>A one-dimensional hypercube is a fully-connected system with two processors. </a:t>
            </a:r>
          </a:p>
          <a:p>
            <a:pPr marL="457200" lvl="0" indent="-457200">
              <a:buFont typeface="+mj-lt"/>
              <a:buAutoNum type="arabicPeriod"/>
            </a:pPr>
            <a:r>
              <a:rPr lang="en-US" dirty="0" smtClean="0"/>
              <a:t>A two-dimensional hypercube is built from two one-dimensional </a:t>
            </a:r>
            <a:r>
              <a:rPr lang="en-US" dirty="0" err="1" smtClean="0"/>
              <a:t>hypercubes</a:t>
            </a:r>
            <a:r>
              <a:rPr lang="en-US" dirty="0" smtClean="0"/>
              <a:t> by joining “corresponding” switches. Similarly, a three-dimensional hypercube is built from two two-dimensional </a:t>
            </a:r>
            <a:r>
              <a:rPr lang="en-US" dirty="0" err="1" smtClean="0"/>
              <a:t>hypercubes</a:t>
            </a:r>
            <a:r>
              <a:rPr lang="en-US" dirty="0" smtClean="0"/>
              <a:t>. See Figure 1.10. </a:t>
            </a:r>
          </a:p>
          <a:p>
            <a:pPr marL="457200" lvl="0" indent="-457200">
              <a:buFont typeface="+mj-lt"/>
              <a:buAutoNum type="arabicPeriod"/>
            </a:pPr>
            <a:r>
              <a:rPr lang="en-US" dirty="0" smtClean="0"/>
              <a:t>Thus, </a:t>
            </a:r>
            <a:r>
              <a:rPr lang="en-US" b="1" dirty="0" smtClean="0"/>
              <a:t>a hypercube of dimension </a:t>
            </a:r>
            <a:r>
              <a:rPr lang="en-US" b="1" i="1" dirty="0" smtClean="0"/>
              <a:t>d </a:t>
            </a:r>
            <a:r>
              <a:rPr lang="en-US" b="1" dirty="0" smtClean="0"/>
              <a:t>has </a:t>
            </a:r>
            <a:r>
              <a:rPr lang="en-US" b="1" i="1" dirty="0" smtClean="0"/>
              <a:t>p </a:t>
            </a:r>
            <a:r>
              <a:rPr lang="en-US" b="1" dirty="0" smtClean="0"/>
              <a:t>= 2</a:t>
            </a:r>
            <a:r>
              <a:rPr lang="en-US" b="1" baseline="30000" dirty="0" smtClean="0"/>
              <a:t>d</a:t>
            </a:r>
            <a:r>
              <a:rPr lang="en-US" b="1" dirty="0" smtClean="0"/>
              <a:t> </a:t>
            </a:r>
            <a:r>
              <a:rPr lang="en-US" b="1" i="1" dirty="0" smtClean="0"/>
              <a:t> </a:t>
            </a:r>
            <a:r>
              <a:rPr lang="en-US" b="1" dirty="0" smtClean="0"/>
              <a:t>nodes</a:t>
            </a:r>
            <a:r>
              <a:rPr lang="en-US" dirty="0" smtClean="0"/>
              <a:t>, and a switch in a </a:t>
            </a:r>
            <a:r>
              <a:rPr lang="en-US" i="1" dirty="0" smtClean="0"/>
              <a:t>d</a:t>
            </a:r>
            <a:r>
              <a:rPr lang="en-US" dirty="0" smtClean="0"/>
              <a:t>-dimensional hypercube is directly connected to a processor and </a:t>
            </a:r>
            <a:r>
              <a:rPr lang="en-US" i="1" dirty="0" smtClean="0"/>
              <a:t>d </a:t>
            </a:r>
            <a:r>
              <a:rPr lang="en-US" dirty="0" smtClean="0"/>
              <a:t>switches.</a:t>
            </a:r>
          </a:p>
          <a:p>
            <a:pPr marL="457200" lvl="0" indent="-457200">
              <a:buFont typeface="+mj-lt"/>
              <a:buAutoNum type="arabicPeriod"/>
            </a:pPr>
            <a:r>
              <a:rPr lang="en-US" dirty="0" smtClean="0"/>
              <a:t>The </a:t>
            </a:r>
            <a:r>
              <a:rPr lang="en-US" b="1" dirty="0" smtClean="0"/>
              <a:t>bisection width of a hypercube is </a:t>
            </a:r>
            <a:r>
              <a:rPr lang="en-US" b="1" i="1" dirty="0" smtClean="0"/>
              <a:t>p</a:t>
            </a:r>
            <a:r>
              <a:rPr lang="en-US" b="1" dirty="0" smtClean="0"/>
              <a:t>/2</a:t>
            </a:r>
            <a:r>
              <a:rPr lang="en-US" dirty="0" smtClean="0"/>
              <a:t>, so it has more connectivity than a ring or </a:t>
            </a:r>
            <a:r>
              <a:rPr lang="en-US" dirty="0" err="1" smtClean="0"/>
              <a:t>toroidal</a:t>
            </a:r>
            <a:r>
              <a:rPr lang="en-US" dirty="0" smtClean="0"/>
              <a:t> mesh, but the switches must be more powerful, since they must support 1+</a:t>
            </a:r>
            <a:r>
              <a:rPr lang="en-US" i="1" dirty="0" smtClean="0"/>
              <a:t>d </a:t>
            </a:r>
            <a:r>
              <a:rPr lang="en-US" dirty="0" smtClean="0"/>
              <a:t>= 1+log</a:t>
            </a:r>
            <a:r>
              <a:rPr lang="en-US" baseline="-25000" dirty="0" smtClean="0"/>
              <a:t>2</a:t>
            </a:r>
            <a:r>
              <a:rPr lang="en-US" dirty="0" smtClean="0"/>
              <a:t> (p) wires, while the mesh switches only require five wires. So a hypercube with </a:t>
            </a:r>
            <a:r>
              <a:rPr lang="en-US" i="1" dirty="0" smtClean="0"/>
              <a:t>p </a:t>
            </a:r>
            <a:r>
              <a:rPr lang="en-US" dirty="0" smtClean="0"/>
              <a:t>nodes is more expensive to construct than a </a:t>
            </a:r>
            <a:r>
              <a:rPr lang="en-US" dirty="0" err="1" smtClean="0"/>
              <a:t>toroidal</a:t>
            </a:r>
            <a:r>
              <a:rPr lang="en-US" dirty="0" smtClean="0"/>
              <a:t> mesh.</a:t>
            </a:r>
          </a:p>
          <a:p>
            <a:pPr marL="457200" lvl="0" indent="-457200"/>
            <a:endParaRPr lang="en-US" dirty="0" smtClean="0"/>
          </a:p>
          <a:p>
            <a:pPr marL="457200" lvl="0" indent="-457200"/>
            <a:endParaRPr lang="en-US" dirty="0" smtClean="0"/>
          </a:p>
          <a:p>
            <a:pPr marL="457200" lvl="0" indent="-457200"/>
            <a:endParaRPr lang="en-US" dirty="0" smtClean="0"/>
          </a:p>
          <a:p>
            <a:pPr marL="457200" lvl="0" indent="-457200"/>
            <a:endParaRPr lang="en-US" dirty="0" smtClean="0"/>
          </a:p>
          <a:p>
            <a:pPr marL="457200" lvl="0" indent="-457200"/>
            <a:endParaRPr lang="en-US" dirty="0" smtClean="0"/>
          </a:p>
          <a:p>
            <a:pPr marL="457200" lvl="0" indent="-457200"/>
            <a:endParaRPr lang="en-US" dirty="0" smtClean="0"/>
          </a:p>
          <a:p>
            <a:pPr marL="457200" lvl="0" indent="-457200"/>
            <a:endParaRPr lang="en-US" dirty="0" smtClean="0"/>
          </a:p>
          <a:p>
            <a:pPr marL="457200" lvl="0" indent="-457200"/>
            <a:r>
              <a:rPr lang="en-US" dirty="0" smtClean="0"/>
              <a:t>               Fig. 1.10 (a) One-, (b) two-, and (c) three-dimensional </a:t>
            </a:r>
            <a:r>
              <a:rPr lang="en-US" dirty="0" err="1" smtClean="0"/>
              <a:t>hypercubes</a:t>
            </a:r>
            <a:endParaRPr lang="en-US"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28800" y="4114800"/>
            <a:ext cx="4904173" cy="199072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Indirect interconnects</a:t>
            </a:r>
            <a:endParaRPr lang="en-US" dirty="0" smtClean="0"/>
          </a:p>
          <a:p>
            <a:pPr lvl="0"/>
            <a:r>
              <a:rPr lang="en-US" b="1" dirty="0" smtClean="0"/>
              <a:t>Indirect interconnects </a:t>
            </a:r>
            <a:r>
              <a:rPr lang="en-US" dirty="0" smtClean="0"/>
              <a:t>provide an alternative to direct interconnects. In an indirect interconnect, the switches may not be directly connected to a processor. They’re often shown with unidirectional links and a collection of processors, each of which has an outgoing and an incoming link, and a switching network.</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r>
              <a:rPr lang="en-US" dirty="0" smtClean="0"/>
              <a:t>                                       Fig. 1.11A generic indirect network</a:t>
            </a:r>
          </a:p>
          <a:p>
            <a:r>
              <a:rPr lang="en-US" b="1" dirty="0" smtClean="0"/>
              <a:t>Crossbar and Omega network</a:t>
            </a:r>
            <a:endParaRPr lang="en-US" dirty="0" smtClean="0"/>
          </a:p>
          <a:p>
            <a:pPr marL="457200" lvl="0" indent="-457200">
              <a:buFont typeface="+mj-lt"/>
              <a:buAutoNum type="arabicPeriod"/>
            </a:pPr>
            <a:r>
              <a:rPr lang="en-US" dirty="0" smtClean="0"/>
              <a:t>The </a:t>
            </a:r>
            <a:r>
              <a:rPr lang="en-US" b="1" dirty="0" smtClean="0"/>
              <a:t>crossbar </a:t>
            </a:r>
            <a:r>
              <a:rPr lang="en-US" dirty="0" smtClean="0"/>
              <a:t>and the </a:t>
            </a:r>
            <a:r>
              <a:rPr lang="en-US" b="1" dirty="0" smtClean="0"/>
              <a:t>omega network </a:t>
            </a:r>
            <a:r>
              <a:rPr lang="en-US" dirty="0" smtClean="0"/>
              <a:t>are relatively simple examples of indirect networks. We saw a shared-memory crossbar with bidirectional links earlier. </a:t>
            </a:r>
          </a:p>
          <a:p>
            <a:pPr marL="457200" lvl="0" indent="-457200">
              <a:buFont typeface="+mj-lt"/>
              <a:buAutoNum type="arabicPeriod"/>
            </a:pPr>
            <a:r>
              <a:rPr lang="en-US" dirty="0" smtClean="0"/>
              <a:t>The diagram of a distributed-memory crossbar in Figure 1.12 has unidirectional links. Notice that as long as two processors don’t attempt to communicate with the same processor, all the processors can simultaneously communicate with another processor.</a:t>
            </a:r>
          </a:p>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438400" y="1600200"/>
            <a:ext cx="3359150" cy="2166938"/>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3"/>
            </a:pPr>
            <a:r>
              <a:rPr lang="en-US" dirty="0" smtClean="0"/>
              <a:t>An omega network is shown in Figure 1.13. The switches are two-by-two crossbars Observe that unlike the crossbar, there are communications that cannot occur simultaneously. </a:t>
            </a:r>
          </a:p>
          <a:p>
            <a:pPr marL="457200" lvl="0" indent="-457200">
              <a:buFont typeface="+mj-lt"/>
              <a:buAutoNum type="arabicPeriod" startAt="3"/>
            </a:pPr>
            <a:r>
              <a:rPr lang="en-US" dirty="0" smtClean="0"/>
              <a:t>For example, in Figure 1.13 if processor 0 sends a message to processor 6, then processor 1 cannot simultaneously send a message to processor 7. On the other hand, the omega network is less expensive than the crossbar. </a:t>
            </a:r>
          </a:p>
          <a:p>
            <a:pPr marL="457200" lvl="0" indent="-457200">
              <a:buFont typeface="+mj-lt"/>
              <a:buAutoNum type="arabicPeriod" startAt="3"/>
            </a:pPr>
            <a:r>
              <a:rPr lang="en-US" dirty="0" smtClean="0"/>
              <a:t>The omega network uses  ½ </a:t>
            </a:r>
            <a:r>
              <a:rPr lang="en-US" i="1" dirty="0" smtClean="0"/>
              <a:t>p</a:t>
            </a:r>
            <a:r>
              <a:rPr lang="en-US" dirty="0" smtClean="0"/>
              <a:t>log2 (p) of the 2x2 crossbar </a:t>
            </a:r>
            <a:r>
              <a:rPr lang="en-US" smtClean="0"/>
              <a:t>switches, while </a:t>
            </a:r>
            <a:r>
              <a:rPr lang="en-US" dirty="0" smtClean="0"/>
              <a:t>the crossbar uses </a:t>
            </a:r>
            <a:r>
              <a:rPr lang="en-US" i="1" dirty="0" smtClean="0"/>
              <a:t>p</a:t>
            </a:r>
            <a:r>
              <a:rPr lang="en-US" baseline="30000" dirty="0" smtClean="0"/>
              <a:t> 2</a:t>
            </a:r>
            <a:r>
              <a:rPr lang="en-US" dirty="0" smtClean="0"/>
              <a:t>.</a:t>
            </a:r>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buFont typeface="+mj-lt"/>
              <a:buAutoNum type="arabicPeriod" startAt="3"/>
            </a:pPr>
            <a:endParaRPr lang="en-US" dirty="0" smtClean="0"/>
          </a:p>
          <a:p>
            <a:pPr marL="457200" lvl="0" indent="-457200"/>
            <a:endParaRPr lang="en-US" dirty="0" smtClean="0"/>
          </a:p>
          <a:p>
            <a:pPr marL="457200" lvl="0" indent="-457200"/>
            <a:endParaRPr lang="en-US" dirty="0" smtClean="0"/>
          </a:p>
          <a:p>
            <a:pPr marL="457200" lvl="0" indent="-457200"/>
            <a:endParaRPr lang="en-US" dirty="0" smtClean="0"/>
          </a:p>
          <a:p>
            <a:pPr marL="457200" lvl="0" indent="-457200"/>
            <a:endParaRPr lang="en-US" dirty="0" smtClean="0"/>
          </a:p>
          <a:p>
            <a:pPr marL="457200" lvl="0" indent="-457200"/>
            <a:endParaRPr lang="en-US" dirty="0" smtClean="0"/>
          </a:p>
          <a:p>
            <a:pPr marL="457200" lvl="0" indent="-457200"/>
            <a:r>
              <a:rPr lang="en-US" dirty="0" smtClean="0"/>
              <a:t>      </a:t>
            </a:r>
            <a:r>
              <a:rPr lang="en-US" sz="1400" dirty="0" smtClean="0"/>
              <a:t>Fig. 1.13 An omega network                                                            Fig. 1.12 A crossbar interconnect for distributed-memory</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11772" y="3352800"/>
            <a:ext cx="4036669" cy="2590800"/>
          </a:xfrm>
          <a:prstGeom prst="rect">
            <a:avLst/>
          </a:prstGeom>
          <a:noFill/>
        </p:spPr>
      </p:pic>
      <p:pic>
        <p:nvPicPr>
          <p:cNvPr id="3075" name="Picture 3"/>
          <p:cNvPicPr>
            <a:picLocks noChangeAspect="1" noChangeArrowheads="1"/>
          </p:cNvPicPr>
          <p:nvPr/>
        </p:nvPicPr>
        <p:blipFill>
          <a:blip r:embed="rId3" cstate="print"/>
          <a:srcRect/>
          <a:stretch>
            <a:fillRect/>
          </a:stretch>
        </p:blipFill>
        <p:spPr bwMode="auto">
          <a:xfrm>
            <a:off x="381000" y="3048000"/>
            <a:ext cx="2781300" cy="269081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Latency and bandwidth</a:t>
            </a:r>
            <a:endParaRPr lang="en-US" dirty="0" smtClean="0"/>
          </a:p>
          <a:p>
            <a:pPr marL="457200" lvl="0" indent="-457200">
              <a:buFont typeface="+mj-lt"/>
              <a:buAutoNum type="arabicPeriod"/>
            </a:pPr>
            <a:r>
              <a:rPr lang="en-US" dirty="0" smtClean="0"/>
              <a:t>The latency is the time that elapses between the source’s beginning to transmit the data and the destination’s starting to receive the first byte.</a:t>
            </a:r>
          </a:p>
          <a:p>
            <a:pPr marL="457200" lvl="0" indent="-457200">
              <a:buFont typeface="+mj-lt"/>
              <a:buAutoNum type="arabicPeriod"/>
            </a:pPr>
            <a:r>
              <a:rPr lang="en-US" dirty="0" smtClean="0"/>
              <a:t> The bandwidth is the rate at which the destination receives data after it has started to receive the first byte. So if the latency of an interconnect is </a:t>
            </a:r>
            <a:r>
              <a:rPr lang="en-US" i="1" dirty="0" smtClean="0"/>
              <a:t>l </a:t>
            </a:r>
            <a:r>
              <a:rPr lang="en-US" dirty="0" smtClean="0"/>
              <a:t>seconds and the bandwidth is </a:t>
            </a:r>
            <a:r>
              <a:rPr lang="en-US" i="1" dirty="0" smtClean="0"/>
              <a:t>b </a:t>
            </a:r>
            <a:r>
              <a:rPr lang="en-US" dirty="0" smtClean="0"/>
              <a:t>bytes per second, then the time it takes to transmit a message of </a:t>
            </a:r>
            <a:r>
              <a:rPr lang="en-US" i="1" dirty="0" smtClean="0"/>
              <a:t>n </a:t>
            </a:r>
            <a:r>
              <a:rPr lang="en-US" dirty="0" smtClean="0"/>
              <a:t>bytes is</a:t>
            </a:r>
          </a:p>
          <a:p>
            <a:r>
              <a:rPr lang="en-US" dirty="0" smtClean="0"/>
              <a:t>                                      message transmission time = </a:t>
            </a:r>
            <a:r>
              <a:rPr lang="en-US" i="1" dirty="0" smtClean="0"/>
              <a:t>l + n</a:t>
            </a:r>
            <a:r>
              <a:rPr lang="en-US" dirty="0" smtClean="0"/>
              <a:t>/</a:t>
            </a:r>
            <a:r>
              <a:rPr lang="en-US" i="1" dirty="0" smtClean="0"/>
              <a:t>b</a:t>
            </a:r>
            <a:r>
              <a:rPr lang="en-US" dirty="0" smtClean="0"/>
              <a: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Cache:</a:t>
            </a:r>
          </a:p>
          <a:p>
            <a:pPr marL="457200" indent="-457200">
              <a:buFont typeface="+mj-lt"/>
              <a:buAutoNum type="arabicPeriod"/>
            </a:pPr>
            <a:r>
              <a:rPr lang="en-US" dirty="0" smtClean="0"/>
              <a:t>In general a cache is a collection of memory locations that can be accessed in less time than some other memory locations. In our setting, when we talk about caches we’ll usually mean a CPU cache, which is a collection of memory locations that the CPU can access more quickly than it can access main memory. </a:t>
            </a:r>
            <a:endParaRPr lang="en-US" smtClean="0"/>
          </a:p>
          <a:p>
            <a:pPr marL="457200" indent="-457200">
              <a:buFont typeface="+mj-lt"/>
              <a:buAutoNum type="arabicPeriod"/>
            </a:pPr>
            <a:r>
              <a:rPr lang="en-US" smtClean="0"/>
              <a:t>A </a:t>
            </a:r>
            <a:r>
              <a:rPr lang="en-US" dirty="0" smtClean="0"/>
              <a:t>CPU cache can either be located on the same chip as the CPU or it can be located on a separate chip that can be accessed much faster than an ordinary memory chip.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1.5 </a:t>
            </a:r>
            <a:r>
              <a:rPr lang="en-US" b="1" u="sng" dirty="0" smtClean="0"/>
              <a:t>Cache coherence</a:t>
            </a:r>
            <a:endParaRPr lang="en-US" dirty="0" smtClean="0"/>
          </a:p>
          <a:p>
            <a:pPr marL="457200" lvl="0" indent="-457200">
              <a:buFont typeface="+mj-lt"/>
              <a:buAutoNum type="arabicPeriod"/>
            </a:pPr>
            <a:r>
              <a:rPr lang="en-US" dirty="0" smtClean="0"/>
              <a:t>Recall that CPU caches are managed by system hardware: programmers don’t have direct control over them. This has several important consequences for shared-memory systems. To understand these issues, suppose we have a shared memory system with two cores, each of which has its own private data cache. See Figure 1.14. </a:t>
            </a:r>
          </a:p>
          <a:p>
            <a:pPr marL="457200" lvl="0" indent="-457200">
              <a:buFont typeface="+mj-lt"/>
              <a:buAutoNum type="arabicPeriod"/>
            </a:pPr>
            <a:r>
              <a:rPr lang="en-US" dirty="0" smtClean="0"/>
              <a:t>As long as the two cores only read shared data, there is no problem. For example, suppose that x is a shared variable that has been initialized to 2, y0 is private and owned by core 0, and y1 and z1 are private and owned by core 1. Now suppose the following statements are executed at the indicated times:</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752600" y="3581400"/>
            <a:ext cx="4960279" cy="1371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startAt="3"/>
            </a:pPr>
            <a:r>
              <a:rPr lang="en-US" dirty="0" smtClean="0"/>
              <a:t>Then the memory location for y0 will eventually get the value 2, and the memory location for y1 will eventually get the value 6. However, it’s not so clear what value z1 will get. It might at first appear that since core 0 updates x to 7 before the assignment to z1, z1 will get the value 4x7 = 28. However, at time 0, x is in the cache of core 1. So unless for some reason x is evicted from core 0’s cache and then reloaded into core 1’s cache, it actually appears that the original value x = 2 may be used, and z1 will get the value 4x2 = 8.</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1.14 A shared-memory system with two cores and two caches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124200" y="2438399"/>
            <a:ext cx="2667000" cy="370872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4"/>
            </a:pPr>
            <a:r>
              <a:rPr lang="en-US" dirty="0" smtClean="0"/>
              <a:t>Note that this unpredictable behavior will occur regardless of whether the system is using a write-through or a write-back policy. If it’s using a write-through policy, the main memory will be updated by the assignment x = 7. However, this will have no effect on the value in the cache of core 1. If the system is using a write-back policy, the new value of x in the cache of core 0 probably won’t even be available to core 1 when it updates z1.</a:t>
            </a:r>
          </a:p>
          <a:p>
            <a:pPr marL="457200" lvl="0" indent="-457200">
              <a:buFont typeface="+mj-lt"/>
              <a:buAutoNum type="arabicPeriod" startAt="4"/>
            </a:pPr>
            <a:r>
              <a:rPr lang="en-US" dirty="0" smtClean="0"/>
              <a:t>Clearly, this is a problem. The programmer doesn’t have direct control over when the caches are updated, so her program cannot execute these apparently innocuous statements and know what will be stored in z1. </a:t>
            </a:r>
          </a:p>
          <a:p>
            <a:pPr marL="457200" lvl="0" indent="-457200">
              <a:buFont typeface="+mj-lt"/>
              <a:buAutoNum type="arabicPeriod" startAt="4"/>
            </a:pPr>
            <a:r>
              <a:rPr lang="en-US" dirty="0" smtClean="0"/>
              <a:t>There are several problems here, but the one we want to look at right now is that the caches we described for single processor systems provide no mechanism for insuring that when the caches of multiple processors store the same variable, an update by one processor to the cached variable is “seen” by the other processors. That is, that the cached value stored by the other processors is also updated. This is called the </a:t>
            </a:r>
            <a:r>
              <a:rPr lang="en-US" b="1" dirty="0" smtClean="0"/>
              <a:t>cache coherence </a:t>
            </a:r>
            <a:r>
              <a:rPr lang="en-US" dirty="0" smtClean="0"/>
              <a:t>problem.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a:t>
            </a:r>
            <a:r>
              <a:rPr lang="en-US" b="1" u="sng" dirty="0" smtClean="0"/>
              <a:t>Multi-core Programming</a:t>
            </a:r>
          </a:p>
          <a:p>
            <a:r>
              <a:rPr lang="en-US" b="1" u="sng" dirty="0" smtClean="0"/>
              <a:t>Serial Programs:</a:t>
            </a:r>
          </a:p>
          <a:p>
            <a:r>
              <a:rPr lang="en-US" dirty="0" smtClean="0"/>
              <a:t>	Programs that were written to run on a single processor are called as </a:t>
            </a:r>
            <a:r>
              <a:rPr lang="en-US" b="1" dirty="0" smtClean="0"/>
              <a:t>serial programs</a:t>
            </a:r>
            <a:r>
              <a:rPr lang="en-US" dirty="0" smtClean="0"/>
              <a:t>. Such programs are unaware of the existence of multiple processors, and the performance of such a program on a system with multiple processors will be effectively the same as its performance on a single processor of the multiprocessor system.</a:t>
            </a:r>
          </a:p>
          <a:p>
            <a:r>
              <a:rPr lang="en-US" b="1" u="sng" dirty="0" smtClean="0"/>
              <a:t>Parallel Programming:</a:t>
            </a:r>
          </a:p>
          <a:p>
            <a:pPr marL="457200" indent="-457200">
              <a:buFont typeface="+mj-lt"/>
              <a:buAutoNum type="arabicPeriod"/>
            </a:pPr>
            <a:r>
              <a:rPr lang="en-US" dirty="0" smtClean="0"/>
              <a:t>Parallel programming is programming in a language that allows you to explicitly indicate how, different portions of the computation may be executed concurrently by different processors.</a:t>
            </a:r>
          </a:p>
          <a:p>
            <a:pPr marL="457200" indent="-457200">
              <a:buFont typeface="+mj-lt"/>
              <a:buAutoNum type="arabicPeriod"/>
            </a:pPr>
            <a:r>
              <a:rPr lang="en-US" dirty="0" smtClean="0"/>
              <a:t>In 1988 McGraw and Axelrod identified four distinct paths for the development of applications software for parallel computers:</a:t>
            </a:r>
          </a:p>
          <a:p>
            <a:pPr marL="457200" indent="-457200"/>
            <a:r>
              <a:rPr lang="en-US" dirty="0" smtClean="0"/>
              <a:t>	</a:t>
            </a:r>
            <a:r>
              <a:rPr lang="en-US" dirty="0" err="1" smtClean="0"/>
              <a:t>i</a:t>
            </a:r>
            <a:r>
              <a:rPr lang="en-US" dirty="0" smtClean="0"/>
              <a:t>). Extend an existing compiler to translate sequential programs into parallel programs. </a:t>
            </a:r>
          </a:p>
          <a:p>
            <a:pPr marL="457200" indent="-457200"/>
            <a:r>
              <a:rPr lang="en-US" dirty="0" smtClean="0"/>
              <a:t>	</a:t>
            </a:r>
            <a:r>
              <a:rPr lang="en-US" b="1" dirty="0" smtClean="0"/>
              <a:t>ii). Extend an existing language with new operations that allow users to express parallelism. </a:t>
            </a:r>
          </a:p>
          <a:p>
            <a:pPr marL="457200" indent="-457200"/>
            <a:r>
              <a:rPr lang="en-US" dirty="0" smtClean="0"/>
              <a:t>	iii). Add a new parallel language layer on top of an existing sequential language. </a:t>
            </a:r>
          </a:p>
          <a:p>
            <a:pPr marL="457200" indent="-457200"/>
            <a:r>
              <a:rPr lang="en-US" dirty="0" smtClean="0"/>
              <a:t>	iv). Define a totally new parallel language and compiler system.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Snooping cache coherence</a:t>
            </a:r>
            <a:endParaRPr lang="en-US" u="sng" dirty="0" smtClean="0"/>
          </a:p>
          <a:p>
            <a:pPr marL="457200" lvl="0" indent="-457200">
              <a:buFont typeface="+mj-lt"/>
              <a:buAutoNum type="arabicPeriod"/>
            </a:pPr>
            <a:r>
              <a:rPr lang="en-US" dirty="0" smtClean="0"/>
              <a:t>There are two main approaches to insuring cache coherence: </a:t>
            </a:r>
            <a:r>
              <a:rPr lang="en-US" b="1" dirty="0" smtClean="0"/>
              <a:t>snooping cache coherence </a:t>
            </a:r>
            <a:r>
              <a:rPr lang="en-US" dirty="0" smtClean="0"/>
              <a:t>and directory-based cache coherence.</a:t>
            </a:r>
          </a:p>
          <a:p>
            <a:pPr marL="457200" lvl="0" indent="-457200">
              <a:buFont typeface="+mj-lt"/>
              <a:buAutoNum type="arabicPeriod"/>
            </a:pPr>
            <a:r>
              <a:rPr lang="en-US" dirty="0" smtClean="0"/>
              <a:t> The idea behind snooping comes from bus-based systems: When the cores share a bus, any signal transmitted on the bus can be “seen” by all the cores connected to the bus. Thus, when core 0 updates the copy of x stored in its cache, if it also broadcasts this information across the bus, and if core 1 is “snooping” the bus, it will see that x has been updated and it can mark its copy of x as invalid. This is more or less how snooping cache coherence works.</a:t>
            </a:r>
          </a:p>
          <a:p>
            <a:pPr marL="457200" lvl="0" indent="-457200">
              <a:buFont typeface="+mj-lt"/>
              <a:buAutoNum type="arabicPeriod"/>
            </a:pPr>
            <a:r>
              <a:rPr lang="en-US" dirty="0" smtClean="0"/>
              <a:t>A couple of points should be made regarding snooping. First, it’s not essential that the interconnect be a bus, only that it support broadcasts from each processor to all the other processors. Second, snooping works with both write-through and write back caches.</a:t>
            </a:r>
          </a:p>
          <a:p>
            <a:pPr marL="457200" lvl="0" indent="-457200">
              <a:buFont typeface="+mj-lt"/>
              <a:buAutoNum type="arabicPeriod"/>
            </a:pPr>
            <a:r>
              <a:rPr lang="en-US" dirty="0" smtClean="0"/>
              <a:t>In principle, if the interconnect is shared—as with a bus—with write through caches there’s no need for additional traffic on the interconnect, since each core can simply “watch” for writes.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Directory-based cache coherence</a:t>
            </a:r>
            <a:endParaRPr lang="en-US" u="sng" dirty="0" smtClean="0"/>
          </a:p>
          <a:p>
            <a:pPr marL="457200" lvl="0" indent="-457200">
              <a:buFont typeface="+mj-lt"/>
              <a:buAutoNum type="arabicPeriod"/>
            </a:pPr>
            <a:r>
              <a:rPr lang="en-US" dirty="0" smtClean="0"/>
              <a:t>Unfortunately, in large networks broadcasts are expensive, and snooping cache coherence requires a broadcast every time a variable is updated. So snooping cache coherence isn’t scalable, because for larger systems it will cause performance to degrade.  </a:t>
            </a:r>
          </a:p>
          <a:p>
            <a:pPr marL="457200" lvl="0" indent="-457200">
              <a:buFont typeface="+mj-lt"/>
              <a:buAutoNum type="arabicPeriod"/>
            </a:pPr>
            <a:r>
              <a:rPr lang="en-US" dirty="0" smtClean="0"/>
              <a:t>Snooping cache coherence is clearly a problem since a broadcast across the interconnect will be very slow relative to the speed of accessing local memory.</a:t>
            </a:r>
          </a:p>
          <a:p>
            <a:pPr marL="457200" lvl="0" indent="-457200">
              <a:buFont typeface="+mj-lt"/>
              <a:buAutoNum type="arabicPeriod"/>
            </a:pPr>
            <a:r>
              <a:rPr lang="en-US" b="1" dirty="0" smtClean="0"/>
              <a:t>Directory-based cache coherence </a:t>
            </a:r>
            <a:r>
              <a:rPr lang="en-US" dirty="0" smtClean="0"/>
              <a:t>protocols attempt to solve this problem through the use of a data structure called a </a:t>
            </a:r>
            <a:r>
              <a:rPr lang="en-US" b="1" dirty="0" smtClean="0"/>
              <a:t>directory</a:t>
            </a:r>
            <a:r>
              <a:rPr lang="en-US" dirty="0" smtClean="0"/>
              <a:t>. The directory stores the status of each cache line. Typically, this data structure is distributed; in our example, each core/memory pair might be responsible for storing the part of the structure that specifies the status of the cache lines in its local memory. </a:t>
            </a:r>
          </a:p>
          <a:p>
            <a:pPr marL="457200" lvl="0" indent="-457200">
              <a:buFont typeface="+mj-lt"/>
              <a:buAutoNum type="arabicPeriod"/>
            </a:pPr>
            <a:r>
              <a:rPr lang="en-US" dirty="0" smtClean="0"/>
              <a:t>Thus, when a line is read into, say, core 0’s cache, the directory entry corresponding to that line would be updated indicating that core 0 has a copy of the line.</a:t>
            </a:r>
          </a:p>
          <a:p>
            <a:pPr marL="457200" lvl="0" indent="-457200">
              <a:buFont typeface="+mj-lt"/>
              <a:buAutoNum type="arabicPeriod"/>
            </a:pPr>
            <a:r>
              <a:rPr lang="en-US" dirty="0" smtClean="0"/>
              <a:t>When a variable is updated, the directory is consulted, and the cache controllers of the cores that have that variable’s cache line in their caches are invalidated.</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 name="Picture 2"/>
          <p:cNvPicPr>
            <a:picLocks noChangeAspect="1" noChangeArrowheads="1"/>
          </p:cNvPicPr>
          <p:nvPr/>
        </p:nvPicPr>
        <p:blipFill>
          <a:blip r:embed="rId2" cstate="print"/>
          <a:srcRect/>
          <a:stretch>
            <a:fillRect/>
          </a:stretch>
        </p:blipFill>
        <p:spPr bwMode="auto">
          <a:xfrm>
            <a:off x="1524000" y="381000"/>
            <a:ext cx="5585580" cy="2286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u="sng" dirty="0" smtClean="0"/>
              <a:t>False sharing</a:t>
            </a:r>
            <a:endParaRPr lang="en-US" u="sng" dirty="0" smtClean="0"/>
          </a:p>
          <a:p>
            <a:pPr marL="457200" lvl="0" indent="-457200">
              <a:buFont typeface="+mj-lt"/>
              <a:buAutoNum type="arabicPeriod"/>
            </a:pPr>
            <a:r>
              <a:rPr lang="en-US" dirty="0" smtClean="0"/>
              <a:t>It’s important to remember that CPU caches are implemented in hardware, so they operate on cache lines, not individual variables. This can have disastrous consequences for performance.</a:t>
            </a:r>
          </a:p>
          <a:p>
            <a:pPr marL="457200" lvl="0" indent="-457200">
              <a:buFont typeface="+mj-lt"/>
              <a:buAutoNum type="arabicPeriod"/>
            </a:pPr>
            <a:r>
              <a:rPr lang="en-US" dirty="0" smtClean="0"/>
              <a:t>As an example, suppose we want to repeatedly call a function f(</a:t>
            </a:r>
            <a:r>
              <a:rPr lang="en-US" dirty="0" err="1" smtClean="0"/>
              <a:t>i,j</a:t>
            </a:r>
            <a:r>
              <a:rPr lang="en-US" dirty="0" smtClean="0"/>
              <a:t>) and add the computed values into a vector:</a:t>
            </a:r>
          </a:p>
          <a:p>
            <a:r>
              <a:rPr lang="en-US" b="1" dirty="0" smtClean="0"/>
              <a:t>		</a:t>
            </a:r>
            <a:r>
              <a:rPr lang="en-US" b="1" dirty="0" err="1" smtClean="0"/>
              <a:t>int</a:t>
            </a:r>
            <a:r>
              <a:rPr lang="en-US" b="1" dirty="0" smtClean="0"/>
              <a:t> </a:t>
            </a:r>
            <a:r>
              <a:rPr lang="en-US" dirty="0" err="1" smtClean="0"/>
              <a:t>i</a:t>
            </a:r>
            <a:r>
              <a:rPr lang="en-US" dirty="0" smtClean="0"/>
              <a:t>, j, m, n;</a:t>
            </a:r>
          </a:p>
          <a:p>
            <a:r>
              <a:rPr lang="en-US" b="1" dirty="0" smtClean="0"/>
              <a:t>		double </a:t>
            </a:r>
            <a:r>
              <a:rPr lang="en-US" dirty="0" smtClean="0"/>
              <a:t>y[m];</a:t>
            </a:r>
          </a:p>
          <a:p>
            <a:r>
              <a:rPr lang="en-US" dirty="0" smtClean="0"/>
              <a:t>			/* Assign y = 0 */</a:t>
            </a:r>
          </a:p>
          <a:p>
            <a:r>
              <a:rPr lang="en-US" dirty="0" smtClean="0"/>
              <a:t>			. . .</a:t>
            </a:r>
          </a:p>
          <a:p>
            <a:r>
              <a:rPr lang="en-US" b="1" dirty="0" smtClean="0"/>
              <a:t>		for </a:t>
            </a:r>
            <a:r>
              <a:rPr lang="en-US" dirty="0" smtClean="0"/>
              <a:t>(</a:t>
            </a:r>
            <a:r>
              <a:rPr lang="en-US" dirty="0" err="1" smtClean="0"/>
              <a:t>i</a:t>
            </a:r>
            <a:r>
              <a:rPr lang="en-US" dirty="0" smtClean="0"/>
              <a:t> = 0; </a:t>
            </a:r>
            <a:r>
              <a:rPr lang="en-US" dirty="0" err="1" smtClean="0"/>
              <a:t>i</a:t>
            </a:r>
            <a:r>
              <a:rPr lang="en-US" dirty="0" smtClean="0"/>
              <a:t> &lt; m; </a:t>
            </a:r>
            <a:r>
              <a:rPr lang="en-US" dirty="0" err="1" smtClean="0"/>
              <a:t>i</a:t>
            </a:r>
            <a:r>
              <a:rPr lang="en-US" dirty="0" smtClean="0"/>
              <a:t>++)</a:t>
            </a:r>
          </a:p>
          <a:p>
            <a:r>
              <a:rPr lang="en-US" b="1" dirty="0" smtClean="0"/>
              <a:t>		for </a:t>
            </a:r>
            <a:r>
              <a:rPr lang="en-US" dirty="0" smtClean="0"/>
              <a:t>(j = 0; j &lt; n; j++)</a:t>
            </a:r>
          </a:p>
          <a:p>
            <a:r>
              <a:rPr lang="en-US" dirty="0" smtClean="0"/>
              <a:t>                                    y[</a:t>
            </a:r>
            <a:r>
              <a:rPr lang="en-US" dirty="0" err="1" smtClean="0"/>
              <a:t>i</a:t>
            </a:r>
            <a:r>
              <a:rPr lang="en-US" dirty="0" smtClean="0"/>
              <a:t>] += f(</a:t>
            </a:r>
            <a:r>
              <a:rPr lang="en-US" dirty="0" err="1" smtClean="0"/>
              <a:t>i,j</a:t>
            </a:r>
            <a:r>
              <a:rPr lang="en-US" dirty="0" smtClean="0"/>
              <a:t>);</a:t>
            </a:r>
          </a:p>
          <a:p>
            <a:r>
              <a:rPr lang="en-US" dirty="0" smtClean="0"/>
              <a:t>		We can parallelize this by dividing the iterations in the outer loop among the cores. If we have core count cores, we might assign the first m/</a:t>
            </a:r>
            <a:r>
              <a:rPr lang="en-US" dirty="0" err="1" smtClean="0"/>
              <a:t>core_count</a:t>
            </a:r>
            <a:r>
              <a:rPr lang="en-US" dirty="0" smtClean="0"/>
              <a:t> iterations to the first core, the next m/</a:t>
            </a:r>
            <a:r>
              <a:rPr lang="en-US" dirty="0" err="1" smtClean="0"/>
              <a:t>core_count</a:t>
            </a:r>
            <a:r>
              <a:rPr lang="en-US" dirty="0" smtClean="0"/>
              <a:t> iterations to the second core, and so on.</a:t>
            </a:r>
          </a:p>
          <a:p>
            <a:r>
              <a:rPr lang="en-US" dirty="0" smtClean="0"/>
              <a:t>		/*Private variables */</a:t>
            </a:r>
          </a:p>
          <a:p>
            <a:r>
              <a:rPr lang="en-US" b="1" dirty="0" smtClean="0"/>
              <a:t>			</a:t>
            </a:r>
            <a:r>
              <a:rPr lang="en-US" b="1" dirty="0" err="1" smtClean="0"/>
              <a:t>int</a:t>
            </a:r>
            <a:r>
              <a:rPr lang="en-US" b="1" dirty="0" smtClean="0"/>
              <a:t> </a:t>
            </a:r>
            <a:r>
              <a:rPr lang="en-US" dirty="0" err="1" smtClean="0"/>
              <a:t>i</a:t>
            </a:r>
            <a:r>
              <a:rPr lang="en-US" dirty="0" smtClean="0"/>
              <a:t>, j, </a:t>
            </a:r>
            <a:r>
              <a:rPr lang="en-US" dirty="0" err="1" smtClean="0"/>
              <a:t>iter_count</a:t>
            </a:r>
            <a:r>
              <a:rPr lang="en-US" dirty="0" smtClean="0"/>
              <a:t>;</a:t>
            </a:r>
          </a:p>
          <a:p>
            <a:r>
              <a:rPr lang="en-US" dirty="0" smtClean="0"/>
              <a:t>		/*Shared variables initialized by one core */</a:t>
            </a:r>
          </a:p>
          <a:p>
            <a:r>
              <a:rPr lang="en-US" b="1" dirty="0" smtClean="0"/>
              <a:t>			</a:t>
            </a:r>
            <a:r>
              <a:rPr lang="en-US" b="1" dirty="0" err="1" smtClean="0"/>
              <a:t>int</a:t>
            </a:r>
            <a:r>
              <a:rPr lang="en-US" b="1" dirty="0" smtClean="0"/>
              <a:t> </a:t>
            </a:r>
            <a:r>
              <a:rPr lang="en-US" dirty="0" smtClean="0"/>
              <a:t>m, n, </a:t>
            </a:r>
            <a:r>
              <a:rPr lang="en-US" dirty="0" err="1" smtClean="0"/>
              <a:t>core_count</a:t>
            </a:r>
            <a:endParaRPr lang="en-US" dirty="0" smtClean="0"/>
          </a:p>
          <a:p>
            <a:r>
              <a:rPr lang="en-US" b="1" dirty="0" smtClean="0"/>
              <a:t>			double </a:t>
            </a:r>
            <a:r>
              <a:rPr lang="en-US" dirty="0" smtClean="0"/>
              <a:t>y[m];</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iter_count</a:t>
            </a:r>
            <a:r>
              <a:rPr lang="en-US" dirty="0" smtClean="0"/>
              <a:t> = m/</a:t>
            </a:r>
            <a:r>
              <a:rPr lang="en-US" dirty="0" err="1" smtClean="0"/>
              <a:t>core_count</a:t>
            </a:r>
            <a:endParaRPr lang="en-US" dirty="0" smtClean="0"/>
          </a:p>
          <a:p>
            <a:r>
              <a:rPr lang="en-US" dirty="0" smtClean="0"/>
              <a:t>                      /*Core 0 does this */</a:t>
            </a:r>
          </a:p>
          <a:p>
            <a:r>
              <a:rPr lang="en-US" b="1" dirty="0" smtClean="0"/>
              <a:t>	for </a:t>
            </a:r>
            <a:r>
              <a:rPr lang="en-US" dirty="0" smtClean="0"/>
              <a:t>(</a:t>
            </a:r>
            <a:r>
              <a:rPr lang="en-US" dirty="0" err="1" smtClean="0"/>
              <a:t>i</a:t>
            </a:r>
            <a:r>
              <a:rPr lang="en-US" dirty="0" smtClean="0"/>
              <a:t> = 0; </a:t>
            </a:r>
            <a:r>
              <a:rPr lang="en-US" dirty="0" err="1" smtClean="0"/>
              <a:t>i</a:t>
            </a:r>
            <a:r>
              <a:rPr lang="en-US" dirty="0" smtClean="0"/>
              <a:t> &lt; </a:t>
            </a:r>
            <a:r>
              <a:rPr lang="en-US" dirty="0" err="1" smtClean="0"/>
              <a:t>iter_count</a:t>
            </a:r>
            <a:r>
              <a:rPr lang="en-US" dirty="0" smtClean="0"/>
              <a:t>; </a:t>
            </a:r>
            <a:r>
              <a:rPr lang="en-US" dirty="0" err="1" smtClean="0"/>
              <a:t>i</a:t>
            </a:r>
            <a:r>
              <a:rPr lang="en-US" dirty="0" smtClean="0"/>
              <a:t>++)</a:t>
            </a:r>
          </a:p>
          <a:p>
            <a:r>
              <a:rPr lang="en-US" b="1" dirty="0" smtClean="0"/>
              <a:t>	for </a:t>
            </a:r>
            <a:r>
              <a:rPr lang="en-US" dirty="0" smtClean="0"/>
              <a:t>(j = 0; j &lt; n; j++)</a:t>
            </a:r>
          </a:p>
          <a:p>
            <a:r>
              <a:rPr lang="en-US" dirty="0" smtClean="0"/>
              <a:t>		y[</a:t>
            </a:r>
            <a:r>
              <a:rPr lang="en-US" dirty="0" err="1" smtClean="0"/>
              <a:t>i</a:t>
            </a:r>
            <a:r>
              <a:rPr lang="en-US" dirty="0" smtClean="0"/>
              <a:t>] += f(</a:t>
            </a:r>
            <a:r>
              <a:rPr lang="en-US" dirty="0" err="1" smtClean="0"/>
              <a:t>i,j</a:t>
            </a:r>
            <a:r>
              <a:rPr lang="en-US" dirty="0" smtClean="0"/>
              <a:t>);</a:t>
            </a:r>
          </a:p>
          <a:p>
            <a:r>
              <a:rPr lang="en-US" dirty="0" smtClean="0"/>
              <a:t>		/*Core 1 does this */</a:t>
            </a:r>
          </a:p>
          <a:p>
            <a:r>
              <a:rPr lang="en-US" b="1" dirty="0" smtClean="0"/>
              <a:t>	for </a:t>
            </a:r>
            <a:r>
              <a:rPr lang="en-US" dirty="0" smtClean="0"/>
              <a:t>(</a:t>
            </a:r>
            <a:r>
              <a:rPr lang="en-US" dirty="0" err="1" smtClean="0"/>
              <a:t>i</a:t>
            </a:r>
            <a:r>
              <a:rPr lang="en-US" dirty="0" smtClean="0"/>
              <a:t> = iter_count+1; </a:t>
            </a:r>
            <a:r>
              <a:rPr lang="en-US" dirty="0" err="1" smtClean="0"/>
              <a:t>i</a:t>
            </a:r>
            <a:r>
              <a:rPr lang="en-US" dirty="0" smtClean="0"/>
              <a:t> &lt; 2*</a:t>
            </a:r>
            <a:r>
              <a:rPr lang="en-US" dirty="0" err="1" smtClean="0"/>
              <a:t>iter_count</a:t>
            </a:r>
            <a:r>
              <a:rPr lang="en-US" dirty="0" smtClean="0"/>
              <a:t>; </a:t>
            </a:r>
            <a:r>
              <a:rPr lang="en-US" dirty="0" err="1" smtClean="0"/>
              <a:t>i</a:t>
            </a:r>
            <a:r>
              <a:rPr lang="en-US" dirty="0" smtClean="0"/>
              <a:t>++)</a:t>
            </a:r>
          </a:p>
          <a:p>
            <a:r>
              <a:rPr lang="en-US" b="1" dirty="0" smtClean="0"/>
              <a:t>	for </a:t>
            </a:r>
            <a:r>
              <a:rPr lang="en-US" dirty="0" smtClean="0"/>
              <a:t>(j = 0; j &lt; n; j++)</a:t>
            </a:r>
          </a:p>
          <a:p>
            <a:r>
              <a:rPr lang="en-US" dirty="0" smtClean="0"/>
              <a:t>		y[</a:t>
            </a:r>
            <a:r>
              <a:rPr lang="en-US" dirty="0" err="1" smtClean="0"/>
              <a:t>i</a:t>
            </a:r>
            <a:r>
              <a:rPr lang="en-US" dirty="0" smtClean="0"/>
              <a:t>] += f(</a:t>
            </a:r>
            <a:r>
              <a:rPr lang="en-US" dirty="0" err="1" smtClean="0"/>
              <a:t>i,j</a:t>
            </a:r>
            <a:r>
              <a:rPr lang="en-US" dirty="0" smtClean="0"/>
              <a:t>);</a:t>
            </a:r>
          </a:p>
          <a:p>
            <a:r>
              <a:rPr lang="en-US" dirty="0" smtClean="0"/>
              <a:t>                          . . .</a:t>
            </a:r>
          </a:p>
          <a:p>
            <a:pPr marL="457200" lvl="0" indent="-457200">
              <a:buFont typeface="+mj-lt"/>
              <a:buAutoNum type="arabicPeriod"/>
            </a:pPr>
            <a:r>
              <a:rPr lang="en-US" dirty="0" smtClean="0"/>
              <a:t>Now suppose our shared-memory system has two cores, m = 8, doubles are eight bytes, cache lines are 64 bytes, and y[0] is stored at the beginning of a cache line.</a:t>
            </a:r>
          </a:p>
          <a:p>
            <a:pPr marL="457200" lvl="0" indent="-457200">
              <a:buFont typeface="+mj-lt"/>
              <a:buAutoNum type="arabicPeriod"/>
            </a:pPr>
            <a:r>
              <a:rPr lang="en-US" dirty="0" smtClean="0"/>
              <a:t>A cache line can store eight doubles, and y takes one full cache line. What happens when core 0 and core 1 simultaneously execute their codes? Since all of y is stored in a single cache line, each time one of the cores executes the statement y[</a:t>
            </a:r>
            <a:r>
              <a:rPr lang="en-US" dirty="0" err="1" smtClean="0"/>
              <a:t>i</a:t>
            </a:r>
            <a:r>
              <a:rPr lang="en-US" dirty="0" smtClean="0"/>
              <a:t>] += f(</a:t>
            </a:r>
            <a:r>
              <a:rPr lang="en-US" dirty="0" err="1" smtClean="0"/>
              <a:t>i,j</a:t>
            </a:r>
            <a:r>
              <a:rPr lang="en-US" dirty="0" smtClean="0"/>
              <a:t>), the line will be invalidated, and the next time the other core tries to execute this statement it will have to fetch the updated line from memory! So if </a:t>
            </a:r>
            <a:r>
              <a:rPr lang="en-US" i="1" dirty="0" smtClean="0"/>
              <a:t>n </a:t>
            </a:r>
            <a:r>
              <a:rPr lang="en-US" dirty="0" smtClean="0"/>
              <a:t>is large, we would expect that a large percentage of the assignments y[</a:t>
            </a:r>
            <a:r>
              <a:rPr lang="en-US" dirty="0" err="1" smtClean="0"/>
              <a:t>i</a:t>
            </a:r>
            <a:r>
              <a:rPr lang="en-US" dirty="0" smtClean="0"/>
              <a:t>] += f(</a:t>
            </a:r>
            <a:r>
              <a:rPr lang="en-US" dirty="0" err="1" smtClean="0"/>
              <a:t>i,j</a:t>
            </a:r>
            <a:r>
              <a:rPr lang="en-US" dirty="0" smtClean="0"/>
              <a:t>) will access main memory—</a:t>
            </a:r>
            <a:r>
              <a:rPr lang="en-US" b="1" u="sng" dirty="0" smtClean="0"/>
              <a:t>in spite of the fact that core 0 and core 1 never access each others’ elements of y. </a:t>
            </a:r>
            <a:r>
              <a:rPr lang="en-US" dirty="0" smtClean="0"/>
              <a:t>This is called </a:t>
            </a:r>
            <a:r>
              <a:rPr lang="en-US" b="1" dirty="0" smtClean="0"/>
              <a:t>false sharing</a:t>
            </a:r>
            <a:r>
              <a:rPr lang="en-US" dirty="0" smtClean="0"/>
              <a:t>, because the system is behaving </a:t>
            </a:r>
            <a:r>
              <a:rPr lang="en-US" i="1" dirty="0" smtClean="0"/>
              <a:t>as if </a:t>
            </a:r>
            <a:r>
              <a:rPr lang="en-US" dirty="0" smtClean="0"/>
              <a:t>the elements of y were being shared by the cores.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1.7 </a:t>
            </a:r>
            <a:r>
              <a:rPr lang="en-US" b="1" u="sng" dirty="0" smtClean="0"/>
              <a:t>Performance Issues</a:t>
            </a:r>
            <a:endParaRPr lang="en-US" dirty="0" smtClean="0"/>
          </a:p>
          <a:p>
            <a:r>
              <a:rPr lang="en-US" b="1" dirty="0" smtClean="0"/>
              <a:t>Speedup and efficiency</a:t>
            </a:r>
            <a:endParaRPr lang="en-US" dirty="0" smtClean="0"/>
          </a:p>
          <a:p>
            <a:pPr marL="457200" lvl="0" indent="-457200">
              <a:buFont typeface="+mj-lt"/>
              <a:buAutoNum type="arabicPeriod"/>
            </a:pPr>
            <a:r>
              <a:rPr lang="en-US" dirty="0" smtClean="0"/>
              <a:t>Usually the best we can hope to do is to equally divide the work among the cores, while at the same time introducing no additional work for the cores. If we succeed in doing this, and we run our program with </a:t>
            </a:r>
            <a:r>
              <a:rPr lang="en-US" i="1" dirty="0" smtClean="0"/>
              <a:t>p </a:t>
            </a:r>
            <a:r>
              <a:rPr lang="en-US" dirty="0" smtClean="0"/>
              <a:t>cores, one thread or process on each core, then our parallel program will run </a:t>
            </a:r>
            <a:r>
              <a:rPr lang="en-US" i="1" dirty="0" smtClean="0"/>
              <a:t>p </a:t>
            </a:r>
            <a:r>
              <a:rPr lang="en-US" dirty="0" smtClean="0"/>
              <a:t>times faster than the serial program.</a:t>
            </a:r>
          </a:p>
          <a:p>
            <a:pPr marL="457200" lvl="0" indent="-457200">
              <a:buFont typeface="+mj-lt"/>
              <a:buAutoNum type="arabicPeriod"/>
            </a:pPr>
            <a:r>
              <a:rPr lang="en-US" dirty="0" smtClean="0"/>
              <a:t> If we call the serial run-time </a:t>
            </a:r>
            <a:r>
              <a:rPr lang="en-US" b="1" i="1" dirty="0" err="1" smtClean="0"/>
              <a:t>T</a:t>
            </a:r>
            <a:r>
              <a:rPr lang="en-US" b="1" dirty="0" err="1" smtClean="0"/>
              <a:t>serial</a:t>
            </a:r>
            <a:r>
              <a:rPr lang="en-US" b="1" dirty="0" smtClean="0"/>
              <a:t> </a:t>
            </a:r>
            <a:r>
              <a:rPr lang="en-US" dirty="0" smtClean="0"/>
              <a:t>and our parallel run-time </a:t>
            </a:r>
            <a:r>
              <a:rPr lang="en-US" b="1" i="1" dirty="0" err="1" smtClean="0"/>
              <a:t>T</a:t>
            </a:r>
            <a:r>
              <a:rPr lang="en-US" b="1" dirty="0" err="1" smtClean="0"/>
              <a:t>parallel</a:t>
            </a:r>
            <a:r>
              <a:rPr lang="en-US" dirty="0" smtClean="0"/>
              <a:t>, then the best we can hope for is </a:t>
            </a:r>
            <a:r>
              <a:rPr lang="en-US" b="1" i="1" dirty="0" err="1" smtClean="0"/>
              <a:t>T</a:t>
            </a:r>
            <a:r>
              <a:rPr lang="en-US" b="1" dirty="0" err="1" smtClean="0"/>
              <a:t>parallel</a:t>
            </a:r>
            <a:r>
              <a:rPr lang="en-US" b="1" dirty="0" smtClean="0"/>
              <a:t> = </a:t>
            </a:r>
            <a:r>
              <a:rPr lang="en-US" b="1" i="1" dirty="0" err="1" smtClean="0"/>
              <a:t>T</a:t>
            </a:r>
            <a:r>
              <a:rPr lang="en-US" b="1" dirty="0" err="1" smtClean="0"/>
              <a:t>serial</a:t>
            </a:r>
            <a:r>
              <a:rPr lang="en-US" b="1" dirty="0" smtClean="0"/>
              <a:t>/</a:t>
            </a:r>
            <a:r>
              <a:rPr lang="en-US" b="1" i="1" dirty="0" smtClean="0"/>
              <a:t>p</a:t>
            </a:r>
            <a:r>
              <a:rPr lang="en-US" dirty="0" smtClean="0"/>
              <a:t>. When this happens, we say that our parallel program has </a:t>
            </a:r>
            <a:r>
              <a:rPr lang="en-US" b="1" dirty="0" smtClean="0"/>
              <a:t>linear speedup</a:t>
            </a:r>
            <a:r>
              <a:rPr lang="en-US" dirty="0" smtClean="0"/>
              <a:t>.</a:t>
            </a:r>
          </a:p>
          <a:p>
            <a:pPr marL="457200" lvl="0" indent="-457200">
              <a:buFont typeface="+mj-lt"/>
              <a:buAutoNum type="arabicPeriod"/>
            </a:pPr>
            <a:r>
              <a:rPr lang="en-US" u="sng" dirty="0" smtClean="0"/>
              <a:t>In practice, we’re unlikely to get linear speedup because the use of multiple processes/threads almost invariably introduces some overhead</a:t>
            </a:r>
            <a:r>
              <a:rPr lang="en-US" dirty="0" smtClean="0"/>
              <a:t>.</a:t>
            </a:r>
          </a:p>
          <a:p>
            <a:pPr marL="457200" lvl="0" indent="-457200">
              <a:buFont typeface="+mj-lt"/>
              <a:buAutoNum type="arabicPeriod"/>
            </a:pPr>
            <a:r>
              <a:rPr lang="en-US" dirty="0" smtClean="0"/>
              <a:t>For example, shared memory programs will almost always have critical sections, which will require that we use some mutual exclusion mechanism such as a </a:t>
            </a:r>
            <a:r>
              <a:rPr lang="en-US" dirty="0" err="1" smtClean="0"/>
              <a:t>mutex</a:t>
            </a:r>
            <a:r>
              <a:rPr lang="en-US" dirty="0" smtClean="0"/>
              <a:t>. The calls to the </a:t>
            </a:r>
            <a:r>
              <a:rPr lang="en-US" dirty="0" err="1" smtClean="0"/>
              <a:t>mutex</a:t>
            </a:r>
            <a:r>
              <a:rPr lang="en-US" dirty="0" smtClean="0"/>
              <a:t> functions are overhead that’s not present in the serial program, and the use of the </a:t>
            </a:r>
            <a:r>
              <a:rPr lang="en-US" dirty="0" err="1" smtClean="0"/>
              <a:t>mutex</a:t>
            </a:r>
            <a:r>
              <a:rPr lang="en-US" dirty="0" smtClean="0"/>
              <a:t> forces the parallel program to serialize execution of the critical section.</a:t>
            </a:r>
          </a:p>
          <a:p>
            <a:pPr marL="457200" lvl="0" indent="-457200">
              <a:buFont typeface="+mj-lt"/>
              <a:buAutoNum type="arabicPeriod"/>
            </a:pPr>
            <a:r>
              <a:rPr lang="en-US" dirty="0" smtClean="0"/>
              <a:t>Distributed-memory programs will almost always need to transmit data across the network, which is usually much slower than local memory access. Serial programs, on the other hand, won’t have these overheads. Thus, it will be very unusual for us to find that our parallel programs get linear speedup.</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lvl="0" indent="-457200">
              <a:buFont typeface="+mj-lt"/>
              <a:buAutoNum type="arabicPeriod" startAt="6"/>
            </a:pPr>
            <a:r>
              <a:rPr lang="en-US" dirty="0" smtClean="0"/>
              <a:t>Furthermore, it’s likely that the overheads will increase as we increase the number of processes or threads, that is, more threads will probably mean more threads need to access a critical section. More processes will probably mean more data needs to be transmitted across the network.</a:t>
            </a:r>
          </a:p>
          <a:p>
            <a:r>
              <a:rPr lang="en-US" dirty="0" smtClean="0"/>
              <a:t>		So if we define the </a:t>
            </a:r>
            <a:r>
              <a:rPr lang="en-US" b="1" dirty="0" smtClean="0"/>
              <a:t>speedup </a:t>
            </a:r>
            <a:r>
              <a:rPr lang="en-US" dirty="0" smtClean="0"/>
              <a:t>of a parallel program to be</a:t>
            </a:r>
          </a:p>
          <a:p>
            <a:endParaRPr lang="en-US" dirty="0" smtClean="0"/>
          </a:p>
          <a:p>
            <a:endParaRPr lang="en-US" dirty="0" smtClean="0"/>
          </a:p>
          <a:p>
            <a:endParaRPr lang="en-US" dirty="0" smtClean="0"/>
          </a:p>
          <a:p>
            <a:r>
              <a:rPr lang="en-US" dirty="0" smtClean="0"/>
              <a:t>	then linear speedup has </a:t>
            </a:r>
            <a:r>
              <a:rPr lang="en-US" i="1" dirty="0" smtClean="0"/>
              <a:t>S </a:t>
            </a:r>
            <a:r>
              <a:rPr lang="en-US" dirty="0" smtClean="0"/>
              <a:t>= </a:t>
            </a:r>
            <a:r>
              <a:rPr lang="en-US" i="1" dirty="0" smtClean="0"/>
              <a:t>p</a:t>
            </a:r>
            <a:r>
              <a:rPr lang="en-US" dirty="0" smtClean="0"/>
              <a:t>, which is unusual. Furthermore, as </a:t>
            </a:r>
            <a:r>
              <a:rPr lang="en-US" i="1" dirty="0" smtClean="0"/>
              <a:t>p </a:t>
            </a:r>
            <a:r>
              <a:rPr lang="en-US" dirty="0" smtClean="0"/>
              <a:t>increases, we expect </a:t>
            </a:r>
            <a:r>
              <a:rPr lang="en-US" i="1" dirty="0" smtClean="0"/>
              <a:t>S </a:t>
            </a:r>
            <a:r>
              <a:rPr lang="en-US" dirty="0" smtClean="0"/>
              <a:t>to become a smaller and smaller fraction of the ideal, linear speedup </a:t>
            </a:r>
            <a:r>
              <a:rPr lang="en-US" i="1" dirty="0" smtClean="0"/>
              <a:t>p</a:t>
            </a:r>
            <a:r>
              <a:rPr lang="en-US" dirty="0" smtClean="0"/>
              <a:t>. Another way of saying this is that </a:t>
            </a:r>
            <a:r>
              <a:rPr lang="en-US" i="1" dirty="0" smtClean="0"/>
              <a:t>S</a:t>
            </a:r>
            <a:r>
              <a:rPr lang="en-US" dirty="0" smtClean="0"/>
              <a:t>/</a:t>
            </a:r>
            <a:r>
              <a:rPr lang="en-US" i="1" dirty="0" smtClean="0"/>
              <a:t>p </a:t>
            </a:r>
            <a:r>
              <a:rPr lang="en-US" dirty="0" smtClean="0"/>
              <a:t>will probably get smaller and smaller as </a:t>
            </a:r>
            <a:r>
              <a:rPr lang="en-US" i="1" dirty="0" smtClean="0"/>
              <a:t>p</a:t>
            </a:r>
            <a:r>
              <a:rPr lang="en-US" dirty="0" smtClean="0"/>
              <a:t> increases. Table 1 shows an example of the changes in </a:t>
            </a:r>
            <a:r>
              <a:rPr lang="en-US" i="1" dirty="0" smtClean="0"/>
              <a:t>S </a:t>
            </a:r>
            <a:r>
              <a:rPr lang="en-US" dirty="0" smtClean="0"/>
              <a:t>and </a:t>
            </a:r>
            <a:r>
              <a:rPr lang="en-US" i="1" dirty="0" smtClean="0"/>
              <a:t>S</a:t>
            </a:r>
            <a:r>
              <a:rPr lang="en-US" dirty="0" smtClean="0"/>
              <a:t>/</a:t>
            </a:r>
            <a:r>
              <a:rPr lang="en-US" i="1" dirty="0" smtClean="0"/>
              <a:t>p </a:t>
            </a:r>
            <a:r>
              <a:rPr lang="en-US" dirty="0" smtClean="0"/>
              <a:t>as </a:t>
            </a:r>
            <a:r>
              <a:rPr lang="en-US" i="1" dirty="0" smtClean="0"/>
              <a:t>p </a:t>
            </a:r>
            <a:r>
              <a:rPr lang="en-US" dirty="0" smtClean="0"/>
              <a:t>increases. This value, </a:t>
            </a:r>
            <a:r>
              <a:rPr lang="en-US" i="1" dirty="0" smtClean="0"/>
              <a:t>S</a:t>
            </a:r>
            <a:r>
              <a:rPr lang="en-US" dirty="0" smtClean="0"/>
              <a:t>/</a:t>
            </a:r>
            <a:r>
              <a:rPr lang="en-US" i="1" dirty="0" smtClean="0"/>
              <a:t>p</a:t>
            </a:r>
            <a:r>
              <a:rPr lang="en-US" dirty="0" smtClean="0"/>
              <a:t>, is sometimes called the </a:t>
            </a:r>
            <a:r>
              <a:rPr lang="en-US" b="1" dirty="0" smtClean="0"/>
              <a:t>efficiency </a:t>
            </a:r>
            <a:r>
              <a:rPr lang="en-US" dirty="0" smtClean="0"/>
              <a:t>of the parallel program. If we substitute the formula for </a:t>
            </a:r>
            <a:r>
              <a:rPr lang="en-US" i="1" dirty="0" smtClean="0"/>
              <a:t>S</a:t>
            </a:r>
            <a:r>
              <a:rPr lang="en-US" dirty="0" smtClean="0"/>
              <a:t>, we see that the efficiency is</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124200" y="1904999"/>
            <a:ext cx="1524000" cy="741255"/>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2971801" y="4800600"/>
            <a:ext cx="3290524" cy="100036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smtClean="0"/>
              <a:t>efficiency of a parallel program is a measure of </a:t>
            </a:r>
            <a:r>
              <a:rPr lang="en-US" b="1" dirty="0" smtClean="0"/>
              <a:t>processor utilization</a:t>
            </a:r>
            <a:r>
              <a:rPr lang="en-US" dirty="0" smtClean="0"/>
              <a:t>. We</a:t>
            </a:r>
          </a:p>
          <a:p>
            <a:r>
              <a:rPr lang="en-US" dirty="0" smtClean="0"/>
              <a:t>define efficiency to be speedup divided by the number of processors used:</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81200" y="381000"/>
            <a:ext cx="4391025" cy="9334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143000" y="2971800"/>
            <a:ext cx="6343650" cy="10477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415266" y="609600"/>
            <a:ext cx="8650498" cy="5867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Amdahl’s law</a:t>
            </a:r>
            <a:endParaRPr lang="en-US" dirty="0" smtClean="0"/>
          </a:p>
          <a:p>
            <a:pPr marL="457200" lvl="0" indent="-457200">
              <a:buFont typeface="+mj-lt"/>
              <a:buAutoNum type="arabicPeriod"/>
            </a:pPr>
            <a:r>
              <a:rPr lang="en-US" dirty="0" smtClean="0"/>
              <a:t>Back in the 1960s, Gene Amdahl made an observation that’s become known as </a:t>
            </a:r>
            <a:r>
              <a:rPr lang="en-US" b="1" dirty="0" smtClean="0"/>
              <a:t>Amdahl’s law. </a:t>
            </a:r>
            <a:r>
              <a:rPr lang="en-US" dirty="0" smtClean="0"/>
              <a:t>It says, roughly, that unless virtually all of a serial program is parallelized, the possible speedup is going to be very limited—regardless of the number of cores available. </a:t>
            </a:r>
          </a:p>
          <a:p>
            <a:pPr marL="457200" lvl="0" indent="-457200">
              <a:buFont typeface="+mj-lt"/>
              <a:buAutoNum type="arabicPeriod"/>
            </a:pPr>
            <a:r>
              <a:rPr lang="en-US" dirty="0" smtClean="0"/>
              <a:t>Suppose, for example, that we’re able to parallelize 90% of a serial program. Further suppose that the parallelization is “perfect,” that is, regardless of the number of cores </a:t>
            </a:r>
            <a:r>
              <a:rPr lang="en-US" i="1" dirty="0" smtClean="0"/>
              <a:t>p </a:t>
            </a:r>
            <a:r>
              <a:rPr lang="en-US" dirty="0" smtClean="0"/>
              <a:t>we use, the speedup of this part of the program will be </a:t>
            </a:r>
            <a:r>
              <a:rPr lang="en-US" i="1" dirty="0" smtClean="0"/>
              <a:t>p</a:t>
            </a:r>
            <a:r>
              <a:rPr lang="en-US" dirty="0" smtClean="0"/>
              <a:t>. </a:t>
            </a:r>
          </a:p>
          <a:p>
            <a:pPr marL="457200" lvl="0" indent="-457200">
              <a:buFont typeface="+mj-lt"/>
              <a:buAutoNum type="arabicPeriod"/>
            </a:pPr>
            <a:r>
              <a:rPr lang="en-US" dirty="0" smtClean="0"/>
              <a:t>If the serial run-time is </a:t>
            </a:r>
            <a:r>
              <a:rPr lang="en-US" i="1" dirty="0" err="1" smtClean="0"/>
              <a:t>T</a:t>
            </a:r>
            <a:r>
              <a:rPr lang="en-US" dirty="0" err="1" smtClean="0"/>
              <a:t>serial</a:t>
            </a:r>
            <a:r>
              <a:rPr lang="en-US" dirty="0" smtClean="0"/>
              <a:t>= 20 seconds, then the run-time of the parallelized part will be 0.9X</a:t>
            </a:r>
            <a:r>
              <a:rPr lang="en-US" i="1" dirty="0" smtClean="0"/>
              <a:t>T</a:t>
            </a:r>
            <a:r>
              <a:rPr lang="en-US" dirty="0" smtClean="0"/>
              <a:t>serial/</a:t>
            </a:r>
            <a:r>
              <a:rPr lang="en-US" i="1" dirty="0" smtClean="0"/>
              <a:t>p </a:t>
            </a:r>
            <a:r>
              <a:rPr lang="en-US" dirty="0" smtClean="0"/>
              <a:t>= 18/</a:t>
            </a:r>
            <a:r>
              <a:rPr lang="en-US" i="1" dirty="0" smtClean="0"/>
              <a:t>p </a:t>
            </a:r>
            <a:r>
              <a:rPr lang="en-US" dirty="0" smtClean="0"/>
              <a:t>and the run-time of the “</a:t>
            </a:r>
            <a:r>
              <a:rPr lang="en-US" dirty="0" err="1" smtClean="0"/>
              <a:t>unparallelized</a:t>
            </a:r>
            <a:r>
              <a:rPr lang="en-US" dirty="0" smtClean="0"/>
              <a:t>” part will be 0.1X</a:t>
            </a:r>
            <a:r>
              <a:rPr lang="en-US" i="1" dirty="0" smtClean="0"/>
              <a:t>T</a:t>
            </a:r>
            <a:r>
              <a:rPr lang="en-US" dirty="0" smtClean="0"/>
              <a:t>serial = 2. The overall parallel run-time will be</a:t>
            </a:r>
          </a:p>
          <a:p>
            <a:pPr lvl="0"/>
            <a:endParaRPr lang="en-US" dirty="0" smtClean="0"/>
          </a:p>
          <a:p>
            <a:pPr lvl="0"/>
            <a:endParaRPr lang="en-US" dirty="0" smtClean="0"/>
          </a:p>
          <a:p>
            <a:r>
              <a:rPr lang="en-US" dirty="0" smtClean="0"/>
              <a:t>			and the speedup will be</a:t>
            </a:r>
          </a:p>
          <a:p>
            <a:pPr lvl="0"/>
            <a:endParaRPr lang="en-US" dirty="0" smtClean="0"/>
          </a:p>
          <a:p>
            <a:endParaRPr lang="en-US" dirty="0"/>
          </a:p>
        </p:txBody>
      </p:sp>
      <p:pic>
        <p:nvPicPr>
          <p:cNvPr id="3" name="Picture 2"/>
          <p:cNvPicPr/>
          <p:nvPr/>
        </p:nvPicPr>
        <p:blipFill>
          <a:blip r:embed="rId2" cstate="print"/>
          <a:srcRect/>
          <a:stretch>
            <a:fillRect/>
          </a:stretch>
        </p:blipFill>
        <p:spPr bwMode="auto">
          <a:xfrm>
            <a:off x="2438400" y="3810000"/>
            <a:ext cx="3733800" cy="3810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2514600" y="4953000"/>
            <a:ext cx="3505200" cy="609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Current Status</a:t>
            </a:r>
          </a:p>
          <a:p>
            <a:pPr marL="457200" indent="-457200">
              <a:buFont typeface="+mj-lt"/>
              <a:buAutoNum type="arabicPeriod"/>
            </a:pPr>
            <a:r>
              <a:rPr lang="en-US" dirty="0" smtClean="0"/>
              <a:t>While work continues to be done on parallelizing compilers and higher-level parallel programming language, the most popular approach to parallel programming continues to be the approach of augmenting an existing sequential language with low-level constructs expressed by function calls or compiler directives.</a:t>
            </a:r>
          </a:p>
          <a:p>
            <a:pPr marL="457200" indent="-457200">
              <a:buFont typeface="+mj-lt"/>
              <a:buAutoNum type="arabicPeriod"/>
            </a:pPr>
            <a:r>
              <a:rPr lang="en-US" dirty="0" smtClean="0"/>
              <a:t>Parallel programming in C with</a:t>
            </a:r>
          </a:p>
          <a:p>
            <a:pPr marL="457200" indent="-457200"/>
            <a:r>
              <a:rPr lang="en-US" dirty="0" smtClean="0"/>
              <a:t>		</a:t>
            </a:r>
            <a:r>
              <a:rPr lang="en-US" b="1" dirty="0" smtClean="0"/>
              <a:t>MPI</a:t>
            </a:r>
            <a:r>
              <a:rPr lang="en-US" dirty="0" smtClean="0"/>
              <a:t> – Message Passing Interface</a:t>
            </a:r>
          </a:p>
          <a:p>
            <a:pPr marL="457200" indent="-457200"/>
            <a:r>
              <a:rPr lang="en-US" dirty="0" smtClean="0"/>
              <a:t>		</a:t>
            </a:r>
            <a:r>
              <a:rPr lang="en-US" b="1" dirty="0" err="1" smtClean="0"/>
              <a:t>OpenMP</a:t>
            </a:r>
            <a:r>
              <a:rPr lang="en-US" dirty="0" smtClean="0"/>
              <a:t> – Open Multi-Processing</a:t>
            </a:r>
          </a:p>
          <a:p>
            <a:pPr marL="457200" indent="-457200"/>
            <a:r>
              <a:rPr lang="en-US" dirty="0" smtClean="0"/>
              <a:t>                		  is an example of this approach.</a:t>
            </a:r>
          </a:p>
          <a:p>
            <a:pPr marL="457200" indent="-457200">
              <a:buAutoNum type="arabicPeriod" startAt="3"/>
            </a:pPr>
            <a:r>
              <a:rPr lang="en-US" dirty="0" smtClean="0"/>
              <a:t>Low-level parallel programming can produce programs that exhibit high efficiency and are portable to wide range of parallel systems.</a:t>
            </a:r>
          </a:p>
          <a:p>
            <a:pPr marL="457200" indent="-457200"/>
            <a:r>
              <a:rPr lang="en-US" dirty="0" smtClean="0"/>
              <a:t>	</a:t>
            </a:r>
            <a:r>
              <a:rPr lang="en-US" b="1" dirty="0" smtClean="0"/>
              <a:t>MPI</a:t>
            </a:r>
            <a:r>
              <a:rPr lang="en-US" dirty="0" smtClean="0"/>
              <a:t> – Distributed Memory Programming</a:t>
            </a:r>
          </a:p>
          <a:p>
            <a:pPr marL="457200" indent="-457200"/>
            <a:r>
              <a:rPr lang="en-US" dirty="0" smtClean="0"/>
              <a:t>	</a:t>
            </a:r>
            <a:r>
              <a:rPr lang="en-US" b="1" dirty="0" err="1" smtClean="0"/>
              <a:t>OpenMP</a:t>
            </a:r>
            <a:r>
              <a:rPr lang="en-US" dirty="0" smtClean="0"/>
              <a:t> – Shared Memory Programming</a:t>
            </a:r>
          </a:p>
          <a:p>
            <a:pPr marL="457200" indent="-457200"/>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053220" y="381000"/>
            <a:ext cx="7176379" cy="621624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startAt="4"/>
            </a:pPr>
            <a:r>
              <a:rPr lang="en-US" dirty="0" smtClean="0"/>
              <a:t>Now as </a:t>
            </a:r>
            <a:r>
              <a:rPr lang="en-US" i="1" dirty="0" smtClean="0"/>
              <a:t>p </a:t>
            </a:r>
            <a:r>
              <a:rPr lang="en-US" dirty="0" smtClean="0"/>
              <a:t>gets larger and larger, 0.9x</a:t>
            </a:r>
            <a:r>
              <a:rPr lang="en-US" i="1" dirty="0" smtClean="0"/>
              <a:t>T</a:t>
            </a:r>
            <a:r>
              <a:rPr lang="en-US" dirty="0" smtClean="0"/>
              <a:t>serial/</a:t>
            </a:r>
            <a:r>
              <a:rPr lang="en-US" i="1" dirty="0" smtClean="0"/>
              <a:t>p </a:t>
            </a:r>
            <a:r>
              <a:rPr lang="en-US" dirty="0" smtClean="0"/>
              <a:t>= </a:t>
            </a:r>
            <a:r>
              <a:rPr lang="en-US" b="1" dirty="0" smtClean="0"/>
              <a:t>18/</a:t>
            </a:r>
            <a:r>
              <a:rPr lang="en-US" b="1" i="1" dirty="0" smtClean="0"/>
              <a:t>p</a:t>
            </a:r>
            <a:r>
              <a:rPr lang="en-US" i="1" dirty="0" smtClean="0"/>
              <a:t> </a:t>
            </a:r>
            <a:r>
              <a:rPr lang="en-US" dirty="0" smtClean="0"/>
              <a:t>gets closer and closer to 0, so the total parallel run-time can’t be smaller than 0.1x</a:t>
            </a:r>
            <a:r>
              <a:rPr lang="en-US" i="1" dirty="0" smtClean="0"/>
              <a:t>T</a:t>
            </a:r>
            <a:r>
              <a:rPr lang="en-US" dirty="0" smtClean="0"/>
              <a:t>serial = 2. That is, the denominator in </a:t>
            </a:r>
            <a:r>
              <a:rPr lang="en-US" i="1" dirty="0" smtClean="0"/>
              <a:t>S </a:t>
            </a:r>
            <a:r>
              <a:rPr lang="en-US" dirty="0" smtClean="0"/>
              <a:t>can’t be smaller than 0.1x</a:t>
            </a:r>
            <a:r>
              <a:rPr lang="en-US" i="1" dirty="0" smtClean="0"/>
              <a:t>T</a:t>
            </a:r>
            <a:r>
              <a:rPr lang="en-US" dirty="0" smtClean="0"/>
              <a:t>serial = 2. The fraction </a:t>
            </a:r>
            <a:r>
              <a:rPr lang="en-US" i="1" dirty="0" smtClean="0"/>
              <a:t>S </a:t>
            </a:r>
            <a:r>
              <a:rPr lang="en-US" dirty="0" smtClean="0"/>
              <a:t>must therefore be smaller than</a:t>
            </a:r>
          </a:p>
          <a:p>
            <a:pPr marL="457200" indent="-457200">
              <a:buFont typeface="+mj-lt"/>
              <a:buAutoNum type="arabicPeriod" startAt="4"/>
            </a:pPr>
            <a:endParaRPr lang="en-US" dirty="0" smtClean="0"/>
          </a:p>
          <a:p>
            <a:pPr marL="457200" indent="-457200">
              <a:buFont typeface="+mj-lt"/>
              <a:buAutoNum type="arabicPeriod" startAt="4"/>
            </a:pPr>
            <a:endParaRPr lang="en-US" dirty="0" smtClean="0"/>
          </a:p>
          <a:p>
            <a:pPr marL="457200" indent="-457200">
              <a:buFont typeface="+mj-lt"/>
              <a:buAutoNum type="arabicPeriod" startAt="4"/>
            </a:pPr>
            <a:r>
              <a:rPr lang="en-US" dirty="0" smtClean="0"/>
              <a:t>That is, </a:t>
            </a:r>
            <a:r>
              <a:rPr lang="en-US" i="1" dirty="0" smtClean="0"/>
              <a:t>S </a:t>
            </a:r>
            <a:r>
              <a:rPr lang="en-US" dirty="0" smtClean="0"/>
              <a:t>≤ 10. This is saying that even though we’ve done a perfect job in parallelizing 90% of the program, and even if we have, say, 1000 cores, we’ll never get a speedup better than 10.</a:t>
            </a:r>
          </a:p>
          <a:p>
            <a:r>
              <a:rPr lang="en-US" b="1" dirty="0" smtClean="0"/>
              <a:t>Scalability</a:t>
            </a:r>
            <a:endParaRPr lang="en-US" dirty="0" smtClean="0"/>
          </a:p>
          <a:p>
            <a:pPr marL="457200" lvl="0" indent="-457200">
              <a:buFont typeface="+mj-lt"/>
              <a:buAutoNum type="arabicPeriod"/>
            </a:pPr>
            <a:r>
              <a:rPr lang="en-US" dirty="0" smtClean="0"/>
              <a:t>Roughly speaking, a technology is scalable if it can handle ever-increasing problem sizes. However, in discussions of parallel program performance, scalability has a somewhat more formal definition. </a:t>
            </a:r>
          </a:p>
          <a:p>
            <a:pPr marL="457200" lvl="0" indent="-457200">
              <a:buFont typeface="+mj-lt"/>
              <a:buAutoNum type="arabicPeriod"/>
            </a:pPr>
            <a:r>
              <a:rPr lang="en-US" dirty="0" smtClean="0"/>
              <a:t>Suppose we run a parallel program with a fixed number of processes/threads and a fixed input size, and we obtain an efficiency </a:t>
            </a:r>
            <a:r>
              <a:rPr lang="en-US" i="1" dirty="0" smtClean="0"/>
              <a:t>E</a:t>
            </a:r>
            <a:r>
              <a:rPr lang="en-US" dirty="0" smtClean="0"/>
              <a:t>. Suppose we now increase the number of processes/threads that are used by the program. </a:t>
            </a:r>
          </a:p>
          <a:p>
            <a:pPr marL="457200" lvl="0" indent="-457200">
              <a:buFont typeface="+mj-lt"/>
              <a:buAutoNum type="arabicPeriod"/>
            </a:pPr>
            <a:r>
              <a:rPr lang="en-US" dirty="0" smtClean="0"/>
              <a:t>If we can find a corresponding rate of increase in the problem size so that the program always has efficiency </a:t>
            </a:r>
            <a:r>
              <a:rPr lang="en-US" i="1" dirty="0" smtClean="0"/>
              <a:t>E</a:t>
            </a:r>
            <a:r>
              <a:rPr lang="en-US" dirty="0" smtClean="0"/>
              <a:t>, then the program is </a:t>
            </a:r>
            <a:r>
              <a:rPr lang="en-US" b="1" dirty="0" smtClean="0"/>
              <a:t>scalable</a:t>
            </a:r>
            <a:r>
              <a:rPr lang="en-US" dirty="0" smtClean="0"/>
              <a:t>.</a:t>
            </a:r>
          </a:p>
          <a:p>
            <a:endParaRPr lang="en-US" dirty="0" smtClean="0"/>
          </a:p>
          <a:p>
            <a:endParaRPr lang="en-US" dirty="0"/>
          </a:p>
        </p:txBody>
      </p:sp>
      <p:pic>
        <p:nvPicPr>
          <p:cNvPr id="3" name="Picture 2"/>
          <p:cNvPicPr/>
          <p:nvPr/>
        </p:nvPicPr>
        <p:blipFill>
          <a:blip r:embed="rId2" cstate="print"/>
          <a:srcRect/>
          <a:stretch>
            <a:fillRect/>
          </a:stretch>
        </p:blipFill>
        <p:spPr bwMode="auto">
          <a:xfrm>
            <a:off x="2971800" y="1371600"/>
            <a:ext cx="2133600" cy="5334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t>As an example, suppose that </a:t>
            </a:r>
            <a:r>
              <a:rPr lang="en-US" i="1" dirty="0" err="1" smtClean="0"/>
              <a:t>T</a:t>
            </a:r>
            <a:r>
              <a:rPr lang="en-US" dirty="0" err="1" smtClean="0"/>
              <a:t>serial</a:t>
            </a:r>
            <a:r>
              <a:rPr lang="en-US" dirty="0" smtClean="0"/>
              <a:t> = </a:t>
            </a:r>
            <a:r>
              <a:rPr lang="en-US" i="1" dirty="0" smtClean="0"/>
              <a:t>n</a:t>
            </a:r>
            <a:r>
              <a:rPr lang="en-US" dirty="0" smtClean="0"/>
              <a:t>, where the units of </a:t>
            </a:r>
            <a:r>
              <a:rPr lang="en-US" i="1" dirty="0" err="1" smtClean="0"/>
              <a:t>T</a:t>
            </a:r>
            <a:r>
              <a:rPr lang="en-US" dirty="0" err="1" smtClean="0"/>
              <a:t>serial</a:t>
            </a:r>
            <a:r>
              <a:rPr lang="en-US" dirty="0" smtClean="0"/>
              <a:t> are in microseconds, and </a:t>
            </a:r>
            <a:r>
              <a:rPr lang="en-US" i="1" dirty="0" smtClean="0"/>
              <a:t>n </a:t>
            </a:r>
            <a:r>
              <a:rPr lang="en-US" dirty="0" smtClean="0"/>
              <a:t>is also the problem size. Also suppose that </a:t>
            </a:r>
            <a:r>
              <a:rPr lang="en-US" i="1" dirty="0" err="1" smtClean="0"/>
              <a:t>T</a:t>
            </a:r>
            <a:r>
              <a:rPr lang="en-US" dirty="0" err="1" smtClean="0"/>
              <a:t>parallel</a:t>
            </a:r>
            <a:r>
              <a:rPr lang="en-US" dirty="0" smtClean="0"/>
              <a:t> = </a:t>
            </a:r>
            <a:r>
              <a:rPr lang="en-US" i="1" dirty="0" smtClean="0"/>
              <a:t>n</a:t>
            </a:r>
            <a:r>
              <a:rPr lang="en-US" dirty="0" smtClean="0"/>
              <a:t>/</a:t>
            </a:r>
            <a:r>
              <a:rPr lang="en-US" i="1" dirty="0" smtClean="0"/>
              <a:t>p</a:t>
            </a:r>
            <a:r>
              <a:rPr lang="en-US" dirty="0" smtClean="0"/>
              <a:t>+1. Then</a:t>
            </a:r>
          </a:p>
          <a:p>
            <a:pPr lvl="0"/>
            <a:endParaRPr lang="en-US" dirty="0" smtClean="0"/>
          </a:p>
          <a:p>
            <a:pPr lvl="0"/>
            <a:endParaRPr lang="en-US" dirty="0" smtClean="0"/>
          </a:p>
          <a:p>
            <a:pPr lvl="0"/>
            <a:r>
              <a:rPr lang="en-US" dirty="0" smtClean="0"/>
              <a:t>To see if the program is scalable, we increase the number of processes/threads by a factor of </a:t>
            </a:r>
            <a:r>
              <a:rPr lang="en-US" i="1" dirty="0" smtClean="0"/>
              <a:t>k</a:t>
            </a:r>
            <a:r>
              <a:rPr lang="en-US" dirty="0" smtClean="0"/>
              <a:t>, and we want to find the factor </a:t>
            </a:r>
            <a:r>
              <a:rPr lang="en-US" i="1" dirty="0" smtClean="0"/>
              <a:t>x </a:t>
            </a:r>
            <a:r>
              <a:rPr lang="en-US" dirty="0" smtClean="0"/>
              <a:t>that we need to increase the problem size by so that </a:t>
            </a:r>
            <a:r>
              <a:rPr lang="en-US" i="1" dirty="0" smtClean="0"/>
              <a:t>E </a:t>
            </a:r>
            <a:r>
              <a:rPr lang="en-US" dirty="0" smtClean="0"/>
              <a:t>is unchanged. </a:t>
            </a:r>
          </a:p>
          <a:p>
            <a:pPr lvl="0"/>
            <a:r>
              <a:rPr lang="en-US" dirty="0" smtClean="0"/>
              <a:t>The number of processes/threads will be </a:t>
            </a:r>
            <a:r>
              <a:rPr lang="en-US" i="1" dirty="0" err="1" smtClean="0"/>
              <a:t>kp</a:t>
            </a:r>
            <a:r>
              <a:rPr lang="en-US" i="1" dirty="0" smtClean="0"/>
              <a:t> </a:t>
            </a:r>
            <a:r>
              <a:rPr lang="en-US" dirty="0" smtClean="0"/>
              <a:t>and the problem size will be </a:t>
            </a:r>
            <a:r>
              <a:rPr lang="en-US" i="1" dirty="0" err="1" smtClean="0"/>
              <a:t>xn</a:t>
            </a:r>
            <a:r>
              <a:rPr lang="en-US" dirty="0" smtClean="0"/>
              <a:t>, and we want to solve the following equation for </a:t>
            </a:r>
            <a:r>
              <a:rPr lang="en-US" i="1" dirty="0" smtClean="0"/>
              <a:t>x</a:t>
            </a:r>
            <a:r>
              <a:rPr lang="en-US" dirty="0" smtClean="0"/>
              <a:t>:</a:t>
            </a:r>
          </a:p>
          <a:p>
            <a:pPr lvl="0"/>
            <a:endParaRPr lang="en-US" dirty="0" smtClean="0"/>
          </a:p>
          <a:p>
            <a:pPr lvl="0"/>
            <a:endParaRPr lang="en-US" dirty="0" smtClean="0"/>
          </a:p>
          <a:p>
            <a:pPr lvl="0"/>
            <a:endParaRPr lang="en-US" dirty="0" smtClean="0"/>
          </a:p>
          <a:p>
            <a:r>
              <a:rPr lang="en-US" dirty="0" smtClean="0"/>
              <a:t>Well, if </a:t>
            </a:r>
            <a:r>
              <a:rPr lang="en-US" i="1" dirty="0" smtClean="0"/>
              <a:t>x </a:t>
            </a:r>
            <a:r>
              <a:rPr lang="en-US" dirty="0" smtClean="0"/>
              <a:t>= </a:t>
            </a:r>
            <a:r>
              <a:rPr lang="en-US" i="1" dirty="0" smtClean="0"/>
              <a:t>k</a:t>
            </a:r>
            <a:r>
              <a:rPr lang="en-US" dirty="0" smtClean="0"/>
              <a:t>, there will be a common factor of </a:t>
            </a:r>
            <a:r>
              <a:rPr lang="en-US" i="1" dirty="0" smtClean="0"/>
              <a:t>k </a:t>
            </a:r>
            <a:r>
              <a:rPr lang="en-US" dirty="0" smtClean="0"/>
              <a:t>in the denominator </a:t>
            </a:r>
            <a:r>
              <a:rPr lang="en-US" i="1" dirty="0" err="1" smtClean="0"/>
              <a:t>xn</a:t>
            </a:r>
            <a:r>
              <a:rPr lang="en-US" dirty="0" err="1" smtClean="0"/>
              <a:t>+</a:t>
            </a:r>
            <a:r>
              <a:rPr lang="en-US" i="1" dirty="0" err="1" smtClean="0"/>
              <a:t>kp</a:t>
            </a:r>
            <a:r>
              <a:rPr lang="en-US" i="1" dirty="0" smtClean="0"/>
              <a:t> </a:t>
            </a:r>
            <a:r>
              <a:rPr lang="en-US" dirty="0" smtClean="0"/>
              <a:t>=</a:t>
            </a:r>
          </a:p>
          <a:p>
            <a:r>
              <a:rPr lang="en-US" i="1" dirty="0" err="1" smtClean="0"/>
              <a:t>Kn</a:t>
            </a:r>
            <a:r>
              <a:rPr lang="en-US" dirty="0" err="1" smtClean="0"/>
              <a:t>+</a:t>
            </a:r>
            <a:r>
              <a:rPr lang="en-US" i="1" dirty="0" err="1" smtClean="0"/>
              <a:t>kp</a:t>
            </a:r>
            <a:r>
              <a:rPr lang="en-US" i="1" dirty="0" smtClean="0"/>
              <a:t> </a:t>
            </a:r>
            <a:r>
              <a:rPr lang="en-US" dirty="0" smtClean="0"/>
              <a:t>= </a:t>
            </a:r>
            <a:r>
              <a:rPr lang="en-US" i="1" dirty="0" smtClean="0"/>
              <a:t>k</a:t>
            </a:r>
            <a:r>
              <a:rPr lang="en-US" dirty="0" smtClean="0"/>
              <a:t>(</a:t>
            </a:r>
            <a:r>
              <a:rPr lang="en-US" i="1" dirty="0" err="1" smtClean="0"/>
              <a:t>n</a:t>
            </a:r>
            <a:r>
              <a:rPr lang="en-US" dirty="0" err="1" smtClean="0"/>
              <a:t>+</a:t>
            </a:r>
            <a:r>
              <a:rPr lang="en-US" i="1" dirty="0" err="1" smtClean="0"/>
              <a:t>p</a:t>
            </a:r>
            <a:r>
              <a:rPr lang="en-US" dirty="0" smtClean="0"/>
              <a:t>), and we can reduce the fraction to get</a:t>
            </a:r>
          </a:p>
          <a:p>
            <a:endParaRPr lang="en-US" dirty="0" smtClean="0"/>
          </a:p>
          <a:p>
            <a:endParaRPr lang="en-US" dirty="0" smtClean="0"/>
          </a:p>
          <a:p>
            <a:r>
              <a:rPr lang="en-US" dirty="0" smtClean="0"/>
              <a:t>In other words, if we increase the problem size at the same rate that we increase the</a:t>
            </a:r>
          </a:p>
          <a:p>
            <a:r>
              <a:rPr lang="en-US" dirty="0" smtClean="0"/>
              <a:t>number of processes/threads, then the efficiency will be unchanged, and our program</a:t>
            </a:r>
          </a:p>
          <a:p>
            <a:r>
              <a:rPr lang="en-US" dirty="0" smtClean="0"/>
              <a:t>is scalable.</a:t>
            </a:r>
          </a:p>
          <a:p>
            <a:endParaRPr lang="en-US" dirty="0" smtClean="0"/>
          </a:p>
          <a:p>
            <a:pPr lvl="0"/>
            <a:endParaRPr lang="en-US" dirty="0" smtClean="0"/>
          </a:p>
          <a:p>
            <a:pPr lvl="0"/>
            <a:endParaRPr lang="en-US" dirty="0" smtClean="0"/>
          </a:p>
          <a:p>
            <a:endParaRPr lang="en-US" dirty="0"/>
          </a:p>
        </p:txBody>
      </p:sp>
      <p:pic>
        <p:nvPicPr>
          <p:cNvPr id="3" name="Picture 2"/>
          <p:cNvPicPr/>
          <p:nvPr/>
        </p:nvPicPr>
        <p:blipFill>
          <a:blip r:embed="rId2" cstate="print"/>
          <a:srcRect/>
          <a:stretch>
            <a:fillRect/>
          </a:stretch>
        </p:blipFill>
        <p:spPr bwMode="auto">
          <a:xfrm>
            <a:off x="2438400" y="990600"/>
            <a:ext cx="1905000" cy="5334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2743200" y="3200400"/>
            <a:ext cx="1905000" cy="609600"/>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2743200" y="4724400"/>
            <a:ext cx="2286000" cy="6096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Taking timings</a:t>
            </a:r>
            <a:endParaRPr lang="en-US" dirty="0" smtClean="0"/>
          </a:p>
          <a:p>
            <a:pPr marL="457200" lvl="0" indent="-457200">
              <a:buFont typeface="+mj-lt"/>
              <a:buAutoNum type="arabicPeriod"/>
            </a:pPr>
            <a:r>
              <a:rPr lang="en-US" dirty="0" smtClean="0"/>
              <a:t>There are a </a:t>
            </a:r>
            <a:r>
              <a:rPr lang="en-US" i="1" dirty="0" smtClean="0"/>
              <a:t>lot </a:t>
            </a:r>
            <a:r>
              <a:rPr lang="en-US" dirty="0" smtClean="0"/>
              <a:t>of different approaches to find </a:t>
            </a:r>
            <a:r>
              <a:rPr lang="en-US" i="1" dirty="0" err="1" smtClean="0"/>
              <a:t>T</a:t>
            </a:r>
            <a:r>
              <a:rPr lang="en-US" dirty="0" err="1" smtClean="0"/>
              <a:t>serial</a:t>
            </a:r>
            <a:r>
              <a:rPr lang="en-US" dirty="0" smtClean="0"/>
              <a:t> and </a:t>
            </a:r>
            <a:r>
              <a:rPr lang="en-US" i="1" dirty="0" err="1" smtClean="0"/>
              <a:t>T</a:t>
            </a:r>
            <a:r>
              <a:rPr lang="en-US" dirty="0" err="1" smtClean="0"/>
              <a:t>parallel</a:t>
            </a:r>
            <a:r>
              <a:rPr lang="en-US" dirty="0" smtClean="0"/>
              <a:t>, and with parallel programs the details may depend on the API.</a:t>
            </a:r>
          </a:p>
          <a:p>
            <a:pPr marL="457200" lvl="0" indent="-457200">
              <a:buFont typeface="+mj-lt"/>
              <a:buAutoNum type="arabicPeriod"/>
            </a:pPr>
            <a:r>
              <a:rPr lang="en-US" dirty="0" smtClean="0"/>
              <a:t>However, there are a few general observations we can make that may make things a little easier.</a:t>
            </a:r>
          </a:p>
          <a:p>
            <a:pPr marL="457200" lvl="0" indent="-457200">
              <a:buFont typeface="+mj-lt"/>
              <a:buAutoNum type="arabicPeriod"/>
            </a:pPr>
            <a:r>
              <a:rPr lang="en-US" dirty="0" smtClean="0"/>
              <a:t>The first thing to note is that there are at least two different reasons for taking timings. During program development we may take timings in order to determine if the program is behaving as we intend.</a:t>
            </a:r>
          </a:p>
          <a:p>
            <a:pPr marL="457200" lvl="0" indent="-457200">
              <a:buFont typeface="+mj-lt"/>
              <a:buAutoNum type="arabicPeriod"/>
            </a:pPr>
            <a:r>
              <a:rPr lang="en-US" dirty="0" smtClean="0"/>
              <a:t>Second, we’re usually </a:t>
            </a:r>
            <a:r>
              <a:rPr lang="en-US" i="1" dirty="0" smtClean="0"/>
              <a:t>not </a:t>
            </a:r>
            <a:r>
              <a:rPr lang="en-US" dirty="0" smtClean="0"/>
              <a:t>interested in the time that elapses between the program’s start and the program’s finish. We’re usually interested only in some part of the program.</a:t>
            </a:r>
          </a:p>
          <a:p>
            <a:pPr marL="457200" lvl="0" indent="-457200">
              <a:buFont typeface="+mj-lt"/>
              <a:buAutoNum type="arabicPeriod"/>
            </a:pPr>
            <a:r>
              <a:rPr lang="en-US" dirty="0" smtClean="0"/>
              <a:t>Third, we’re usually </a:t>
            </a:r>
            <a:r>
              <a:rPr lang="en-US" i="1" dirty="0" smtClean="0"/>
              <a:t>not </a:t>
            </a:r>
            <a:r>
              <a:rPr lang="en-US" dirty="0" smtClean="0"/>
              <a:t>interested in “CPU time.” This is the time reported by the standard C function </a:t>
            </a:r>
            <a:r>
              <a:rPr lang="en-US" b="1" dirty="0" smtClean="0"/>
              <a:t>clock</a:t>
            </a:r>
            <a:r>
              <a:rPr lang="en-US" dirty="0" smtClean="0"/>
              <a:t>. It’s the total time the program spends in code executed as part of the program.</a:t>
            </a:r>
          </a:p>
          <a:p>
            <a:pPr marL="457200" lvl="0" indent="-457200">
              <a:buFont typeface="+mj-lt"/>
              <a:buAutoNum type="arabicPeriod"/>
            </a:pPr>
            <a:r>
              <a:rPr lang="en-US" dirty="0" smtClean="0"/>
              <a:t>It would include the time for code we’ve written; Thus, when you see an article reporting the run-time of a parallel program, the reported time is usually “wall clock” time. That is, the authors of the article report the time that has elapsed between the start and finish of execution of the code that the user is interested in.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If the user could see the execution of the program, she would hit the start button on her stopwatch when it begins execution and hit the stop button when it stops execution. Of course, she can’t see her code executing, but she can modify the source code so that it looks something like this:</a:t>
            </a:r>
          </a:p>
          <a:p>
            <a:r>
              <a:rPr lang="en-US" b="1" dirty="0" smtClean="0"/>
              <a:t>		double </a:t>
            </a:r>
            <a:r>
              <a:rPr lang="en-US" dirty="0" smtClean="0"/>
              <a:t>start, finish;</a:t>
            </a:r>
          </a:p>
          <a:p>
            <a:r>
              <a:rPr lang="en-US" dirty="0" smtClean="0"/>
              <a:t>		 . .</a:t>
            </a:r>
          </a:p>
          <a:p>
            <a:r>
              <a:rPr lang="en-US" dirty="0" smtClean="0"/>
              <a:t>		start=</a:t>
            </a:r>
            <a:r>
              <a:rPr lang="en-US" dirty="0" err="1" smtClean="0"/>
              <a:t>Get_current_time</a:t>
            </a:r>
            <a:r>
              <a:rPr lang="en-US" dirty="0" smtClean="0"/>
              <a:t>();</a:t>
            </a:r>
          </a:p>
          <a:p>
            <a:r>
              <a:rPr lang="en-US" dirty="0" smtClean="0"/>
              <a:t>			/*Code that we want to time */</a:t>
            </a:r>
          </a:p>
          <a:p>
            <a:r>
              <a:rPr lang="en-US" dirty="0" smtClean="0"/>
              <a:t>			. . .</a:t>
            </a:r>
          </a:p>
          <a:p>
            <a:r>
              <a:rPr lang="en-US" dirty="0" smtClean="0"/>
              <a:t>		finish = </a:t>
            </a:r>
            <a:r>
              <a:rPr lang="en-US" dirty="0" err="1" smtClean="0"/>
              <a:t>Get_current_time</a:t>
            </a:r>
            <a:r>
              <a:rPr lang="en-US" dirty="0" smtClean="0"/>
              <a:t>();</a:t>
            </a:r>
          </a:p>
          <a:p>
            <a:r>
              <a:rPr lang="en-US" dirty="0" smtClean="0"/>
              <a:t>                                    </a:t>
            </a:r>
            <a:r>
              <a:rPr lang="en-US" dirty="0" err="1" smtClean="0"/>
              <a:t>printf</a:t>
            </a:r>
            <a:r>
              <a:rPr lang="en-US" dirty="0" smtClean="0"/>
              <a:t>("The elapsed time = %e seconds\n", finish-start);</a:t>
            </a:r>
          </a:p>
          <a:p>
            <a:pPr lvl="0"/>
            <a:r>
              <a:rPr lang="en-US" dirty="0" smtClean="0"/>
              <a:t>	The function </a:t>
            </a:r>
            <a:r>
              <a:rPr lang="en-US" dirty="0" err="1" smtClean="0"/>
              <a:t>Get_current_time</a:t>
            </a:r>
            <a:r>
              <a:rPr lang="en-US" dirty="0" smtClean="0"/>
              <a:t>() is a hypothetical function that’s supposed to return the number of seconds that have elapsed since some fixed time in the past. It’s just a placeholder. The actual function that is used will depend on the API.</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smtClean="0"/>
              <a:t>1.8 </a:t>
            </a:r>
            <a:r>
              <a:rPr lang="en-US" b="1" u="sng" dirty="0" smtClean="0"/>
              <a:t>Parallel Program Design</a:t>
            </a:r>
            <a:endParaRPr lang="en-US" dirty="0" smtClean="0"/>
          </a:p>
          <a:p>
            <a:pPr marL="457200" lvl="0" indent="-457200">
              <a:buFont typeface="+mj-lt"/>
              <a:buAutoNum type="arabicPeriod"/>
            </a:pPr>
            <a:r>
              <a:rPr lang="en-US" dirty="0" smtClean="0"/>
              <a:t>To parallelize the serial program, we know that in general we need to divide the work among the processes/threads so that each process gets roughly the same amount of work and communication is minimized. </a:t>
            </a:r>
          </a:p>
          <a:p>
            <a:pPr marL="457200" lvl="0" indent="-457200">
              <a:buFont typeface="+mj-lt"/>
              <a:buAutoNum type="arabicPeriod"/>
            </a:pPr>
            <a:r>
              <a:rPr lang="en-US" dirty="0" smtClean="0"/>
              <a:t>In most cases, we also need to arrange for the processes/threads to synchronize and communicate.</a:t>
            </a:r>
          </a:p>
          <a:p>
            <a:pPr marL="457200" lvl="0" indent="-457200">
              <a:buFont typeface="+mj-lt"/>
              <a:buAutoNum type="arabicPeriod"/>
            </a:pPr>
            <a:r>
              <a:rPr lang="en-US" dirty="0" smtClean="0"/>
              <a:t>Unfortunately, there isn’t some mechanical process we can follow; if there were, we could write a program that would convert any serial program into a parallel program,</a:t>
            </a:r>
          </a:p>
          <a:p>
            <a:pPr lvl="0"/>
            <a:r>
              <a:rPr lang="en-US" dirty="0" smtClean="0"/>
              <a:t>However, Ian Foster provides an outline of steps in his online book </a:t>
            </a:r>
            <a:r>
              <a:rPr lang="en-US" i="1" dirty="0" smtClean="0"/>
              <a:t>Designing and Building Parallel Programs </a:t>
            </a:r>
            <a:r>
              <a:rPr lang="en-US" dirty="0" smtClean="0"/>
              <a:t>[19]:</a:t>
            </a:r>
            <a:endParaRPr lang="en-US" sz="1800" dirty="0" smtClean="0"/>
          </a:p>
          <a:p>
            <a:pPr lvl="1"/>
            <a:r>
              <a:rPr lang="en-US" b="1" i="1" dirty="0" smtClean="0"/>
              <a:t>Partitioning</a:t>
            </a:r>
            <a:r>
              <a:rPr lang="en-US" dirty="0" smtClean="0"/>
              <a:t>. Divide the computation to be performed and the data operated on by the computation into small tasks. The focus here should be on identifying tasks that can be executed in parallel.</a:t>
            </a:r>
            <a:endParaRPr lang="en-US" sz="1800" dirty="0" smtClean="0"/>
          </a:p>
          <a:p>
            <a:pPr lvl="1"/>
            <a:r>
              <a:rPr lang="en-US" b="1" i="1" dirty="0" smtClean="0"/>
              <a:t>Communication</a:t>
            </a:r>
            <a:r>
              <a:rPr lang="en-US" dirty="0" smtClean="0"/>
              <a:t>. Determine what communication needs to be carried out among the tasks identified in the previous step.</a:t>
            </a:r>
            <a:endParaRPr lang="en-US" sz="1800" dirty="0" smtClean="0"/>
          </a:p>
          <a:p>
            <a:pPr lvl="1"/>
            <a:r>
              <a:rPr lang="en-US" b="1" i="1" dirty="0" smtClean="0"/>
              <a:t>Agglomeration or aggregation</a:t>
            </a:r>
            <a:r>
              <a:rPr lang="en-US" dirty="0" smtClean="0"/>
              <a:t>. Combine tasks and communications identified in the first step into larger tasks. For example, if task A must be executed before task B can be executed, it may make sense to aggregate them into a single composite task.</a:t>
            </a:r>
            <a:endParaRPr lang="en-US" sz="1800" dirty="0" smtClean="0"/>
          </a:p>
          <a:p>
            <a:pPr lvl="1"/>
            <a:r>
              <a:rPr lang="en-US" b="1" i="1" dirty="0" smtClean="0"/>
              <a:t>Mapping</a:t>
            </a:r>
            <a:r>
              <a:rPr lang="en-US" b="1" dirty="0" smtClean="0"/>
              <a:t>.</a:t>
            </a:r>
            <a:r>
              <a:rPr lang="en-US" dirty="0" smtClean="0"/>
              <a:t> Assign the composite tasks identified in the previous step to processes/ threads. This should be done so that communication is minimized, and each process/thread gets roughly the same amount of work.</a:t>
            </a:r>
            <a:endParaRPr lang="en-US" sz="1800" dirty="0" smtClean="0"/>
          </a:p>
          <a:p>
            <a:r>
              <a:rPr lang="en-US" smtClean="0"/>
              <a:t>    </a:t>
            </a:r>
            <a:r>
              <a:rPr lang="en-US" dirty="0" smtClean="0"/>
              <a:t>This is sometimes called </a:t>
            </a:r>
            <a:r>
              <a:rPr lang="en-US" b="1" dirty="0" smtClean="0"/>
              <a:t>Foster’s methodology</a:t>
            </a:r>
            <a:r>
              <a:rPr lang="en-US" dirty="0" smtClean="0"/>
              <a:t>.</a:t>
            </a:r>
            <a:endParaRPr lang="en-US" sz="18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smtClean="0"/>
              <a:t>An example</a:t>
            </a:r>
            <a:endParaRPr lang="en-US" dirty="0" smtClean="0"/>
          </a:p>
          <a:p>
            <a:pPr marL="457200" lvl="0" indent="-457200">
              <a:buFont typeface="+mj-lt"/>
              <a:buAutoNum type="arabicPeriod"/>
            </a:pPr>
            <a:r>
              <a:rPr lang="en-US" dirty="0" smtClean="0"/>
              <a:t>Let’s look at a small example. Suppose we have a program that generates large quantities of floating point data that it stores in an array. </a:t>
            </a:r>
          </a:p>
          <a:p>
            <a:pPr marL="457200" lvl="0" indent="-457200">
              <a:buFont typeface="+mj-lt"/>
              <a:buAutoNum type="arabicPeriod"/>
            </a:pPr>
            <a:r>
              <a:rPr lang="en-US" dirty="0" smtClean="0"/>
              <a:t>In order to get some feel for the distribution of the data, we can make a histogram of the data. Recall that to make a histogram, we simply divide the range of the data up into equal sized subintervals, or </a:t>
            </a:r>
            <a:r>
              <a:rPr lang="en-US" i="1" dirty="0" smtClean="0"/>
              <a:t>bins</a:t>
            </a:r>
            <a:r>
              <a:rPr lang="en-US" dirty="0" smtClean="0"/>
              <a:t>, determine the number of measurements in each bin, and plot a bar graph showing the relative sizes of the bins. As a very small example, suppose our data are</a:t>
            </a:r>
          </a:p>
          <a:p>
            <a:r>
              <a:rPr lang="en-US" dirty="0" smtClean="0"/>
              <a:t>1.3, 2.9, 0.4, 0.3, 1.3, 4.4, 1.7, 0.4, 3.2, 0.3, 4.9, 2.4, 3.1, 4.4, 3.9, 0.4, 4.2, 4.5, 4.9, 0.9.</a:t>
            </a:r>
          </a:p>
          <a:p>
            <a:r>
              <a:rPr lang="en-US" dirty="0" smtClean="0"/>
              <a:t>Then the data lie in the range 0–5, and if we choose to have five bins, the histogram might look something like Figure 1.15.</a:t>
            </a:r>
          </a:p>
          <a:p>
            <a:r>
              <a:rPr lang="en-US" b="1" dirty="0" smtClean="0"/>
              <a:t>A serial program</a:t>
            </a:r>
            <a:endParaRPr lang="en-US" dirty="0" smtClean="0"/>
          </a:p>
          <a:p>
            <a:pPr marL="457200" lvl="0" indent="-457200">
              <a:buFont typeface="+mj-lt"/>
              <a:buAutoNum type="arabicPeriod"/>
            </a:pPr>
            <a:r>
              <a:rPr lang="en-US" dirty="0" smtClean="0"/>
              <a:t>It’s pretty straightforward to write a serial program that generates a histogram. We need to decide what the bins are, determine the number of measurements in each bin, and print the bars of the histogram. </a:t>
            </a:r>
          </a:p>
          <a:p>
            <a:pPr marL="457200" lvl="0" indent="-457200">
              <a:buFont typeface="+mj-lt"/>
              <a:buAutoNum type="arabicPeriod"/>
            </a:pPr>
            <a:r>
              <a:rPr lang="en-US" dirty="0" smtClean="0"/>
              <a:t>Since we’re not focusing on I/O, we’ll limit ourselves to just the first two steps, so the input will be</a:t>
            </a:r>
          </a:p>
          <a:p>
            <a:pPr lvl="2"/>
            <a:r>
              <a:rPr lang="en-US" dirty="0" smtClean="0"/>
              <a:t>1. the number of measurements, </a:t>
            </a:r>
            <a:r>
              <a:rPr lang="en-US" b="1" dirty="0" err="1" smtClean="0"/>
              <a:t>data_count</a:t>
            </a:r>
            <a:r>
              <a:rPr lang="en-US" dirty="0" smtClean="0"/>
              <a:t>;</a:t>
            </a:r>
          </a:p>
          <a:p>
            <a:pPr lvl="2"/>
            <a:r>
              <a:rPr lang="en-US" dirty="0" smtClean="0"/>
              <a:t>2. an array of </a:t>
            </a:r>
            <a:r>
              <a:rPr lang="en-US" dirty="0" err="1" smtClean="0"/>
              <a:t>data_count</a:t>
            </a:r>
            <a:r>
              <a:rPr lang="en-US" dirty="0" smtClean="0"/>
              <a:t> floats, data;</a:t>
            </a:r>
          </a:p>
          <a:p>
            <a:pPr lvl="2"/>
            <a:r>
              <a:rPr lang="en-US" dirty="0" smtClean="0"/>
              <a:t>3. the minimum value for the bin containing the smallest values, </a:t>
            </a:r>
            <a:r>
              <a:rPr lang="en-US" b="1" dirty="0" err="1" smtClean="0"/>
              <a:t>min_meas</a:t>
            </a:r>
            <a:r>
              <a:rPr lang="en-US" dirty="0" smtClean="0"/>
              <a:t>;</a:t>
            </a:r>
          </a:p>
          <a:p>
            <a:pPr lvl="2"/>
            <a:r>
              <a:rPr lang="en-US" dirty="0" smtClean="0"/>
              <a:t>4. the maximum value for the bin containing the largest values, </a:t>
            </a:r>
            <a:r>
              <a:rPr lang="en-US" b="1" dirty="0" err="1" smtClean="0"/>
              <a:t>max_meas</a:t>
            </a:r>
            <a:r>
              <a:rPr lang="en-US" dirty="0" smtClean="0"/>
              <a:t>;</a:t>
            </a:r>
          </a:p>
          <a:p>
            <a:pPr lvl="2"/>
            <a:r>
              <a:rPr lang="en-US" dirty="0" smtClean="0"/>
              <a:t>5. the number of bins, </a:t>
            </a:r>
            <a:r>
              <a:rPr lang="en-US" b="1" dirty="0" err="1" smtClean="0"/>
              <a:t>bin_count</a:t>
            </a:r>
            <a:r>
              <a:rPr lang="en-US" dirty="0" smtClean="0"/>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1.3, 2.9, 0.4, 0.3, 1.3, 4.4, 1.7, 0.4, 3.2, 0.3, 4.9, 2.4, 3.1, 4.4, 3.9, 0.4, 4.2, 4.5, 4.9, 0.9.</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Fig.1.15 A histogram		    </a:t>
            </a:r>
          </a:p>
          <a:p>
            <a:pPr lvl="0">
              <a:buFont typeface="Wingdings" pitchFamily="2" charset="2"/>
              <a:buChar char="Ø"/>
            </a:pPr>
            <a:r>
              <a:rPr lang="en-US" dirty="0" smtClean="0"/>
              <a:t>The output will be an array containing the number of elements of data that lie in each bin. To make things precise, we’ll make use of the following data structures:</a:t>
            </a:r>
          </a:p>
          <a:p>
            <a:r>
              <a:rPr lang="en-US" dirty="0" smtClean="0"/>
              <a:t>			-</a:t>
            </a:r>
            <a:r>
              <a:rPr lang="en-US" b="1" dirty="0" err="1" smtClean="0"/>
              <a:t>bin_maxes</a:t>
            </a:r>
            <a:r>
              <a:rPr lang="en-US" dirty="0" smtClean="0"/>
              <a:t>. An array of </a:t>
            </a:r>
            <a:r>
              <a:rPr lang="en-US" dirty="0" err="1" smtClean="0"/>
              <a:t>bin_count</a:t>
            </a:r>
            <a:r>
              <a:rPr lang="en-US" dirty="0" smtClean="0"/>
              <a:t> floats</a:t>
            </a:r>
          </a:p>
          <a:p>
            <a:r>
              <a:rPr lang="en-US" dirty="0" smtClean="0"/>
              <a:t>			- </a:t>
            </a:r>
            <a:r>
              <a:rPr lang="en-US" b="1" dirty="0" err="1" smtClean="0"/>
              <a:t>bin_counts</a:t>
            </a:r>
            <a:r>
              <a:rPr lang="en-US" dirty="0" smtClean="0"/>
              <a:t>. An array of </a:t>
            </a:r>
            <a:r>
              <a:rPr lang="en-US" dirty="0" err="1" smtClean="0"/>
              <a:t>bin_count</a:t>
            </a:r>
            <a:r>
              <a:rPr lang="en-US" dirty="0" smtClean="0"/>
              <a:t> </a:t>
            </a:r>
            <a:r>
              <a:rPr lang="en-US" dirty="0" err="1" smtClean="0"/>
              <a:t>ints</a:t>
            </a:r>
            <a:endParaRPr lang="en-US" dirty="0" smtClean="0"/>
          </a:p>
          <a:p>
            <a:pPr lvl="0"/>
            <a:r>
              <a:rPr lang="en-US" dirty="0" smtClean="0"/>
              <a:t>The array </a:t>
            </a:r>
            <a:r>
              <a:rPr lang="en-US" b="1" dirty="0" err="1" smtClean="0"/>
              <a:t>bin_maxes</a:t>
            </a:r>
            <a:r>
              <a:rPr lang="en-US" dirty="0" smtClean="0"/>
              <a:t> will store the upper bound for each bin, and </a:t>
            </a:r>
            <a:r>
              <a:rPr lang="en-US" b="1" dirty="0" err="1" smtClean="0"/>
              <a:t>bin_counts</a:t>
            </a:r>
            <a:r>
              <a:rPr lang="en-US" dirty="0" smtClean="0"/>
              <a:t> will store the number of data elements in each bin. To be explicit, we can define</a:t>
            </a:r>
          </a:p>
          <a:p>
            <a:r>
              <a:rPr lang="en-US" dirty="0" smtClean="0"/>
              <a:t>		</a:t>
            </a:r>
            <a:r>
              <a:rPr lang="en-US" b="1" dirty="0" err="1" smtClean="0"/>
              <a:t>bin_width</a:t>
            </a:r>
            <a:r>
              <a:rPr lang="en-US" b="1" dirty="0" smtClean="0"/>
              <a:t> = (</a:t>
            </a:r>
            <a:r>
              <a:rPr lang="en-US" b="1" dirty="0" err="1" smtClean="0"/>
              <a:t>max_meas</a:t>
            </a:r>
            <a:r>
              <a:rPr lang="en-US" b="1" dirty="0" smtClean="0"/>
              <a:t> – </a:t>
            </a:r>
            <a:r>
              <a:rPr lang="en-US" b="1" dirty="0" err="1" smtClean="0"/>
              <a:t>min_meas</a:t>
            </a:r>
            <a:r>
              <a:rPr lang="en-US" b="1" dirty="0" smtClean="0"/>
              <a:t>)/</a:t>
            </a:r>
            <a:r>
              <a:rPr lang="en-US" b="1" dirty="0" err="1" smtClean="0"/>
              <a:t>bin_count</a:t>
            </a:r>
            <a:endParaRPr lang="en-US" b="1" dirty="0" smtClean="0"/>
          </a:p>
          <a:p>
            <a:r>
              <a:rPr lang="en-US" dirty="0" smtClean="0"/>
              <a:t>Then </a:t>
            </a:r>
            <a:r>
              <a:rPr lang="en-US" dirty="0" err="1" smtClean="0"/>
              <a:t>bin_maxes</a:t>
            </a:r>
            <a:r>
              <a:rPr lang="en-US" dirty="0" smtClean="0"/>
              <a:t> will be initialized by</a:t>
            </a:r>
          </a:p>
          <a:p>
            <a:r>
              <a:rPr lang="en-US" b="1" dirty="0" smtClean="0"/>
              <a:t>			for (b = 0; b &lt; </a:t>
            </a:r>
            <a:r>
              <a:rPr lang="en-US" b="1" dirty="0" err="1" smtClean="0"/>
              <a:t>bin_count</a:t>
            </a:r>
            <a:r>
              <a:rPr lang="en-US" b="1" dirty="0" smtClean="0"/>
              <a:t>; b++)</a:t>
            </a:r>
          </a:p>
          <a:p>
            <a:r>
              <a:rPr lang="en-US" b="1" dirty="0" smtClean="0"/>
              <a:t>                        </a:t>
            </a:r>
            <a:r>
              <a:rPr lang="en-US" b="1" dirty="0" err="1" smtClean="0"/>
              <a:t>bin_maxes</a:t>
            </a:r>
            <a:r>
              <a:rPr lang="en-US" b="1" dirty="0" smtClean="0"/>
              <a:t>[b] = </a:t>
            </a:r>
            <a:r>
              <a:rPr lang="en-US" b="1" dirty="0" err="1" smtClean="0"/>
              <a:t>min_meas</a:t>
            </a:r>
            <a:r>
              <a:rPr lang="en-US" b="1" dirty="0" smtClean="0"/>
              <a:t> + </a:t>
            </a:r>
            <a:r>
              <a:rPr lang="en-US" b="1" dirty="0" err="1" smtClean="0"/>
              <a:t>bin_width</a:t>
            </a:r>
            <a:r>
              <a:rPr lang="en-US" b="1" dirty="0" smtClean="0"/>
              <a:t>*(b+1);</a:t>
            </a:r>
          </a:p>
        </p:txBody>
      </p:sp>
      <p:pic>
        <p:nvPicPr>
          <p:cNvPr id="3" name="Picture 2"/>
          <p:cNvPicPr/>
          <p:nvPr/>
        </p:nvPicPr>
        <p:blipFill>
          <a:blip r:embed="rId2" cstate="print"/>
          <a:srcRect/>
          <a:stretch>
            <a:fillRect/>
          </a:stretch>
        </p:blipFill>
        <p:spPr bwMode="auto">
          <a:xfrm>
            <a:off x="2209800" y="304800"/>
            <a:ext cx="3886200"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660256" y="838200"/>
            <a:ext cx="7938536" cy="5257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We’ll adopt the convention that bin </a:t>
            </a:r>
            <a:r>
              <a:rPr lang="en-US" i="1" dirty="0" smtClean="0"/>
              <a:t>b will be all the measurements in the range</a:t>
            </a:r>
          </a:p>
          <a:p>
            <a:r>
              <a:rPr lang="en-US" dirty="0" smtClean="0"/>
              <a:t>		</a:t>
            </a:r>
            <a:r>
              <a:rPr lang="en-US" b="1" dirty="0" err="1" smtClean="0"/>
              <a:t>bin_maxes</a:t>
            </a:r>
            <a:r>
              <a:rPr lang="en-US" b="1" dirty="0" smtClean="0"/>
              <a:t>[b-1] &lt;= measurement &lt; </a:t>
            </a:r>
            <a:r>
              <a:rPr lang="en-US" b="1" dirty="0" err="1" smtClean="0"/>
              <a:t>bin_maxes</a:t>
            </a:r>
            <a:r>
              <a:rPr lang="en-US" b="1" dirty="0" smtClean="0"/>
              <a:t>[b]</a:t>
            </a:r>
          </a:p>
          <a:p>
            <a:r>
              <a:rPr lang="en-US" dirty="0" smtClean="0"/>
              <a:t>	Of course, this doesn’t make sense if </a:t>
            </a:r>
            <a:r>
              <a:rPr lang="en-US" i="1" dirty="0" smtClean="0"/>
              <a:t>b = 0, and in this case we’ll use the rule that</a:t>
            </a:r>
          </a:p>
          <a:p>
            <a:r>
              <a:rPr lang="en-US" dirty="0" smtClean="0"/>
              <a:t>bin 0 will be the measurements in the range</a:t>
            </a:r>
          </a:p>
          <a:p>
            <a:r>
              <a:rPr lang="en-US" dirty="0" smtClean="0"/>
              <a:t>		</a:t>
            </a:r>
            <a:r>
              <a:rPr lang="en-US" b="1" dirty="0" err="1" smtClean="0"/>
              <a:t>min_meas</a:t>
            </a:r>
            <a:r>
              <a:rPr lang="en-US" b="1" dirty="0" smtClean="0"/>
              <a:t> &lt;= measurement &lt; </a:t>
            </a:r>
            <a:r>
              <a:rPr lang="en-US" b="1" dirty="0" err="1" smtClean="0"/>
              <a:t>bin_maxes</a:t>
            </a:r>
            <a:r>
              <a:rPr lang="en-US" b="1" dirty="0" smtClean="0"/>
              <a:t>[0]</a:t>
            </a:r>
          </a:p>
          <a:p>
            <a:r>
              <a:rPr lang="en-US" dirty="0" smtClean="0"/>
              <a:t>This means we always need to treat bin 0 as a special case, but this isn’t too onerous.</a:t>
            </a:r>
          </a:p>
          <a:p>
            <a:r>
              <a:rPr lang="en-US" dirty="0" smtClean="0"/>
              <a:t>Once we’ve initialized </a:t>
            </a:r>
            <a:r>
              <a:rPr lang="en-US" dirty="0" err="1" smtClean="0"/>
              <a:t>bin_maxes</a:t>
            </a:r>
            <a:r>
              <a:rPr lang="en-US" dirty="0" smtClean="0"/>
              <a:t> and assigned 0 to all the elements of </a:t>
            </a:r>
            <a:r>
              <a:rPr lang="en-US" dirty="0" err="1" smtClean="0"/>
              <a:t>bin_counts</a:t>
            </a:r>
            <a:r>
              <a:rPr lang="en-US" dirty="0" smtClean="0"/>
              <a:t>, we can get the counts by using the following pseudo-code:</a:t>
            </a:r>
          </a:p>
          <a:p>
            <a:r>
              <a:rPr lang="nn-NO" b="1" dirty="0" smtClean="0"/>
              <a:t>		for (i = 0; i &lt; data count; i++) {</a:t>
            </a:r>
          </a:p>
          <a:p>
            <a:r>
              <a:rPr lang="en-US" b="1" dirty="0" smtClean="0"/>
              <a:t>		bin = </a:t>
            </a:r>
            <a:r>
              <a:rPr lang="en-US" b="1" dirty="0" err="1" smtClean="0"/>
              <a:t>Find_bin</a:t>
            </a:r>
            <a:r>
              <a:rPr lang="en-US" b="1" dirty="0" smtClean="0"/>
              <a:t>(data[</a:t>
            </a:r>
            <a:r>
              <a:rPr lang="en-US" b="1" dirty="0" err="1" smtClean="0"/>
              <a:t>i</a:t>
            </a:r>
            <a:r>
              <a:rPr lang="en-US" b="1" dirty="0" smtClean="0"/>
              <a:t>], </a:t>
            </a:r>
            <a:r>
              <a:rPr lang="en-US" b="1" dirty="0" err="1" smtClean="0"/>
              <a:t>bin_maxes</a:t>
            </a:r>
            <a:r>
              <a:rPr lang="en-US" b="1" dirty="0" smtClean="0"/>
              <a:t>, </a:t>
            </a:r>
            <a:r>
              <a:rPr lang="en-US" b="1" dirty="0" err="1" smtClean="0"/>
              <a:t>bin_count</a:t>
            </a:r>
            <a:r>
              <a:rPr lang="en-US" b="1" dirty="0" smtClean="0"/>
              <a:t>, </a:t>
            </a:r>
            <a:r>
              <a:rPr lang="en-US" b="1" dirty="0" err="1" smtClean="0"/>
              <a:t>min_meas</a:t>
            </a:r>
            <a:r>
              <a:rPr lang="en-US" b="1" dirty="0" smtClean="0"/>
              <a:t>);</a:t>
            </a:r>
          </a:p>
          <a:p>
            <a:r>
              <a:rPr lang="en-US" b="1" dirty="0" smtClean="0"/>
              <a:t>		</a:t>
            </a:r>
            <a:r>
              <a:rPr lang="en-US" b="1" dirty="0" err="1" smtClean="0"/>
              <a:t>bin_counts</a:t>
            </a:r>
            <a:r>
              <a:rPr lang="en-US" b="1" dirty="0" smtClean="0"/>
              <a:t>[bin]++;</a:t>
            </a:r>
          </a:p>
          <a:p>
            <a:r>
              <a:rPr lang="en-US" b="1" dirty="0" smtClean="0"/>
              <a:t>		}</a:t>
            </a:r>
          </a:p>
          <a:p>
            <a:r>
              <a:rPr lang="en-US" b="1" dirty="0" smtClean="0"/>
              <a:t>	The </a:t>
            </a:r>
            <a:r>
              <a:rPr lang="en-US" b="1" dirty="0" err="1" smtClean="0"/>
              <a:t>Find_bin</a:t>
            </a:r>
            <a:r>
              <a:rPr lang="en-US" b="1" dirty="0" smtClean="0"/>
              <a:t> function returns the bin that data[</a:t>
            </a:r>
            <a:r>
              <a:rPr lang="en-US" b="1" dirty="0" err="1" smtClean="0"/>
              <a:t>i</a:t>
            </a:r>
            <a:r>
              <a:rPr lang="en-US" b="1" dirty="0" smtClean="0"/>
              <a:t>] belongs to</a:t>
            </a:r>
            <a:r>
              <a:rPr lang="en-US" dirty="0" smtClean="0"/>
              <a:t>. This could be a</a:t>
            </a:r>
          </a:p>
          <a:p>
            <a:r>
              <a:rPr lang="en-US" dirty="0" smtClean="0"/>
              <a:t>simple linear search function: search through </a:t>
            </a:r>
            <a:r>
              <a:rPr lang="en-US" dirty="0" err="1" smtClean="0"/>
              <a:t>bin_maxes</a:t>
            </a:r>
            <a:r>
              <a:rPr lang="en-US" dirty="0" smtClean="0"/>
              <a:t> until you find a bin </a:t>
            </a:r>
            <a:r>
              <a:rPr lang="en-US" i="1" dirty="0" smtClean="0"/>
              <a:t>b that</a:t>
            </a:r>
          </a:p>
          <a:p>
            <a:r>
              <a:rPr lang="en-US" dirty="0" smtClean="0"/>
              <a:t>Satisfies </a:t>
            </a:r>
          </a:p>
          <a:p>
            <a:r>
              <a:rPr lang="en-US" dirty="0" smtClean="0"/>
              <a:t>		</a:t>
            </a:r>
            <a:r>
              <a:rPr lang="de-DE" b="1" dirty="0" smtClean="0"/>
              <a:t>bin_maxes[b-1] &lt;= data[i] &lt; bin_maxes[b]</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1.1 Single core to Multi-core architectures</a:t>
            </a:r>
            <a:endParaRPr lang="en-US" dirty="0" smtClean="0"/>
          </a:p>
          <a:p>
            <a:r>
              <a:rPr lang="en-US" b="1" u="sng" dirty="0" smtClean="0"/>
              <a:t>1.1.1 Increasing Performance</a:t>
            </a:r>
            <a:endParaRPr lang="en-US" u="sng" dirty="0" smtClean="0"/>
          </a:p>
          <a:p>
            <a:pPr marL="457200" lvl="0" indent="-457200">
              <a:buFont typeface="+mj-lt"/>
              <a:buAutoNum type="arabicPeriod"/>
            </a:pPr>
            <a:r>
              <a:rPr lang="en-US" dirty="0" smtClean="0"/>
              <a:t>The vast increases in computational power that we’ve been enjoying for decades now have been at the heart of many of the most dramatic advances in fields as diverse as science, the Internet, and entertainment.</a:t>
            </a:r>
          </a:p>
          <a:p>
            <a:pPr marL="457200" lvl="0" indent="-457200">
              <a:buFont typeface="+mj-lt"/>
              <a:buAutoNum type="arabicPeriod"/>
            </a:pPr>
            <a:r>
              <a:rPr lang="en-US" dirty="0" smtClean="0"/>
              <a:t>As our computational power increases, the number of problems that we can seriously consider solving also increases. The following are a few examples:</a:t>
            </a:r>
          </a:p>
          <a:p>
            <a:r>
              <a:rPr lang="en-US" b="1" i="1" dirty="0" smtClean="0"/>
              <a:t>1. Climate modeling</a:t>
            </a:r>
            <a:r>
              <a:rPr lang="en-US" b="1" dirty="0" smtClean="0"/>
              <a:t>.</a:t>
            </a:r>
            <a:r>
              <a:rPr lang="en-US" dirty="0" smtClean="0"/>
              <a:t> </a:t>
            </a:r>
          </a:p>
          <a:p>
            <a:pPr marL="457200" lvl="0" indent="-457200">
              <a:buFont typeface="+mj-lt"/>
              <a:buAutoNum type="arabicPeriod"/>
            </a:pPr>
            <a:r>
              <a:rPr lang="en-US" dirty="0" smtClean="0"/>
              <a:t>In order to better understand climate change, we need far more accurate computer models, models that include interactions between the atmosphere, the oceans, solid land, and the ice caps at the poles. </a:t>
            </a:r>
          </a:p>
          <a:p>
            <a:pPr marL="457200" lvl="0" indent="-457200">
              <a:buFont typeface="+mj-lt"/>
              <a:buAutoNum type="arabicPeriod"/>
            </a:pPr>
            <a:r>
              <a:rPr lang="en-US" dirty="0" smtClean="0"/>
              <a:t>We also need to be able to make detailed studies of how various interventions might affect the global climate.</a:t>
            </a:r>
          </a:p>
          <a:p>
            <a:r>
              <a:rPr lang="en-US" b="1" i="1" dirty="0" smtClean="0"/>
              <a:t>Protein folding</a:t>
            </a:r>
            <a:r>
              <a:rPr lang="en-US" b="1" dirty="0" smtClean="0"/>
              <a:t>.</a:t>
            </a:r>
            <a:endParaRPr lang="en-US" dirty="0" smtClean="0"/>
          </a:p>
          <a:p>
            <a:pPr lvl="0"/>
            <a:r>
              <a:rPr lang="en-US" dirty="0" smtClean="0"/>
              <a:t>It’s believed that </a:t>
            </a:r>
            <a:r>
              <a:rPr lang="en-US" dirty="0" err="1" smtClean="0"/>
              <a:t>misfolded</a:t>
            </a:r>
            <a:r>
              <a:rPr lang="en-US" dirty="0" smtClean="0"/>
              <a:t> proteins may be involved in diseases such as Huntington’s, Parkinson’s, and Alzheimer’s, but our ability to study configurations of complex molecules such as proteins is severely limited by our current computational power.</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Parallelizing the serial program</a:t>
            </a:r>
            <a:endParaRPr lang="en-US" dirty="0" smtClean="0"/>
          </a:p>
          <a:p>
            <a:pPr marL="457200" lvl="0" indent="-457200">
              <a:buFont typeface="+mj-lt"/>
              <a:buAutoNum type="arabicPeriod"/>
            </a:pPr>
            <a:r>
              <a:rPr lang="en-US" dirty="0" smtClean="0"/>
              <a:t>If we assume that data count is much larger than </a:t>
            </a:r>
            <a:r>
              <a:rPr lang="en-US" dirty="0" err="1" smtClean="0"/>
              <a:t>bin_count</a:t>
            </a:r>
            <a:r>
              <a:rPr lang="en-US" dirty="0" smtClean="0"/>
              <a:t>, then even if we use binary search in the </a:t>
            </a:r>
            <a:r>
              <a:rPr lang="en-US" dirty="0" err="1" smtClean="0"/>
              <a:t>Find_bin</a:t>
            </a:r>
            <a:r>
              <a:rPr lang="en-US" dirty="0" smtClean="0"/>
              <a:t> function, the vast majority of the work in this code will be in the loop that determines the values in </a:t>
            </a:r>
            <a:r>
              <a:rPr lang="en-US" dirty="0" err="1" smtClean="0"/>
              <a:t>bin_counts</a:t>
            </a:r>
            <a:r>
              <a:rPr lang="en-US" dirty="0" smtClean="0"/>
              <a:t>. </a:t>
            </a:r>
          </a:p>
          <a:p>
            <a:pPr marL="457200" lvl="0" indent="-457200">
              <a:buFont typeface="+mj-lt"/>
              <a:buAutoNum type="arabicPeriod"/>
            </a:pPr>
            <a:r>
              <a:rPr lang="en-US" dirty="0" smtClean="0"/>
              <a:t>The focus of our parallelization should therefore be on this loop, and we’ll apply Foster’s methodology to it. The first thing to note is that the outcomes of the steps in Foster’s methodology are by no means uniquely determined, so you shouldn’t be surprised if at any stage you come up with something different.</a:t>
            </a:r>
          </a:p>
          <a:p>
            <a:pPr marL="457200" lvl="0" indent="-457200">
              <a:buFont typeface="+mj-lt"/>
              <a:buAutoNum type="arabicPeriod"/>
            </a:pPr>
            <a:r>
              <a:rPr lang="en-US" dirty="0" smtClean="0"/>
              <a:t>For the first step we </a:t>
            </a:r>
            <a:r>
              <a:rPr lang="en-US" b="1" dirty="0" smtClean="0"/>
              <a:t>might identify two types of tasks</a:t>
            </a:r>
            <a:r>
              <a:rPr lang="en-US" dirty="0" smtClean="0"/>
              <a:t>: </a:t>
            </a:r>
            <a:r>
              <a:rPr lang="en-US" b="1" dirty="0" smtClean="0"/>
              <a:t>finding the bin to which an element of data belongs and incrementing the appropriate entry in </a:t>
            </a:r>
            <a:r>
              <a:rPr lang="en-US" b="1" dirty="0" err="1" smtClean="0"/>
              <a:t>bin_counts</a:t>
            </a:r>
            <a:r>
              <a:rPr lang="en-US" dirty="0" smtClean="0"/>
              <a:t>.</a:t>
            </a:r>
          </a:p>
          <a:p>
            <a:pPr marL="457200" lvl="0" indent="-457200">
              <a:buFont typeface="+mj-lt"/>
              <a:buAutoNum type="arabicPeriod"/>
            </a:pPr>
            <a:r>
              <a:rPr lang="en-US" b="1" dirty="0" smtClean="0"/>
              <a:t>For the second step, there must be a communication between the computation of the appropriate bin and incrementing an element of </a:t>
            </a:r>
            <a:r>
              <a:rPr lang="en-US" b="1" dirty="0" err="1" smtClean="0"/>
              <a:t>bin_counts</a:t>
            </a:r>
            <a:r>
              <a:rPr lang="en-US" b="1" dirty="0" smtClean="0"/>
              <a:t>.</a:t>
            </a:r>
          </a:p>
          <a:p>
            <a:pPr marL="457200" lvl="0" indent="-457200">
              <a:buFont typeface="+mj-lt"/>
              <a:buAutoNum type="arabicPeriod"/>
            </a:pPr>
            <a:r>
              <a:rPr lang="en-US" dirty="0" smtClean="0"/>
              <a:t>If we represent our </a:t>
            </a:r>
            <a:r>
              <a:rPr lang="en-US" b="1" dirty="0" smtClean="0"/>
              <a:t>tasks with ovals </a:t>
            </a:r>
            <a:r>
              <a:rPr lang="en-US" dirty="0" smtClean="0"/>
              <a:t>and </a:t>
            </a:r>
            <a:r>
              <a:rPr lang="en-US" b="1" dirty="0" smtClean="0"/>
              <a:t>communications with arrows</a:t>
            </a:r>
            <a:r>
              <a:rPr lang="en-US" dirty="0" smtClean="0"/>
              <a:t>, we’ll get a diagram that looks something like that shown in Figure 2.21. Here, the task </a:t>
            </a:r>
            <a:r>
              <a:rPr lang="en-US" dirty="0" err="1" smtClean="0"/>
              <a:t>labelled</a:t>
            </a:r>
            <a:r>
              <a:rPr lang="en-US" dirty="0" smtClean="0"/>
              <a:t> with “data[</a:t>
            </a:r>
            <a:r>
              <a:rPr lang="en-US" dirty="0" err="1" smtClean="0"/>
              <a:t>i</a:t>
            </a:r>
            <a:r>
              <a:rPr lang="en-US" dirty="0" smtClean="0"/>
              <a:t>]” is determining which bin the value data[</a:t>
            </a:r>
            <a:r>
              <a:rPr lang="en-US" dirty="0" err="1" smtClean="0"/>
              <a:t>i</a:t>
            </a:r>
            <a:r>
              <a:rPr lang="en-US" dirty="0" smtClean="0"/>
              <a:t>] belongs to, and the task </a:t>
            </a:r>
            <a:r>
              <a:rPr lang="en-US" dirty="0" err="1" smtClean="0"/>
              <a:t>labelled</a:t>
            </a:r>
            <a:r>
              <a:rPr lang="en-US" dirty="0" smtClean="0"/>
              <a:t> with “bin counts[b]++” is incrementing </a:t>
            </a:r>
            <a:r>
              <a:rPr lang="en-US" dirty="0" err="1" smtClean="0"/>
              <a:t>bin_counts</a:t>
            </a:r>
            <a:r>
              <a:rPr lang="en-US" dirty="0" smtClean="0"/>
              <a:t>[b].</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1.16 The first two stages of Foster’s methodology</a:t>
            </a:r>
          </a:p>
          <a:p>
            <a:r>
              <a:rPr lang="en-US" dirty="0" smtClean="0"/>
              <a:t>		However, when we proceed to the final or mapping step, we see that if two processes or threads are assigned elements of data that belong to the same bin b, they’ll both result in execution of the statement </a:t>
            </a:r>
            <a:r>
              <a:rPr lang="en-US" dirty="0" err="1" smtClean="0"/>
              <a:t>bin_counts</a:t>
            </a:r>
            <a:r>
              <a:rPr lang="en-US" dirty="0" smtClean="0"/>
              <a:t>[b]++. If </a:t>
            </a:r>
            <a:r>
              <a:rPr lang="en-US" dirty="0" err="1" smtClean="0"/>
              <a:t>bin_counts</a:t>
            </a:r>
            <a:r>
              <a:rPr lang="en-US" dirty="0" smtClean="0"/>
              <a:t>[b] is shared (e.g., the array bin counts is stored in shared-memory), then this will result in a race condition. If </a:t>
            </a:r>
            <a:r>
              <a:rPr lang="en-US" dirty="0" err="1" smtClean="0"/>
              <a:t>bin_counts</a:t>
            </a:r>
            <a:r>
              <a:rPr lang="en-US" dirty="0" smtClean="0"/>
              <a:t> has been partitioned among the processes/threads, then updates to its elements will require communication.</a:t>
            </a:r>
          </a:p>
          <a:p>
            <a:r>
              <a:rPr lang="en-US" dirty="0" smtClean="0"/>
              <a:t>		 An alternative is to store multiple “local” copies of </a:t>
            </a:r>
            <a:r>
              <a:rPr lang="en-US" dirty="0" err="1" smtClean="0"/>
              <a:t>bin_counts</a:t>
            </a:r>
            <a:r>
              <a:rPr lang="en-US" dirty="0" smtClean="0"/>
              <a:t> and add the values in the local copies after all the calls to </a:t>
            </a:r>
            <a:r>
              <a:rPr lang="en-US" dirty="0" err="1" smtClean="0"/>
              <a:t>Find_bin</a:t>
            </a:r>
            <a:r>
              <a:rPr lang="en-US" dirty="0" smtClean="0"/>
              <a:t>.</a:t>
            </a:r>
          </a:p>
          <a:p>
            <a:r>
              <a:rPr lang="en-US" dirty="0" smtClean="0"/>
              <a:t>		In this setting, we need to update our diagram so that the second collection of tasks increments </a:t>
            </a:r>
            <a:r>
              <a:rPr lang="en-US" b="1" dirty="0" err="1" smtClean="0"/>
              <a:t>loc_bin_cts</a:t>
            </a:r>
            <a:r>
              <a:rPr lang="en-US" b="1" dirty="0" smtClean="0"/>
              <a:t>[b].</a:t>
            </a:r>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1295400" y="685800"/>
            <a:ext cx="6052239" cy="149542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1.17 Alternative definition of tasks and communication</a:t>
            </a:r>
          </a:p>
          <a:p>
            <a:r>
              <a:rPr lang="en-US" dirty="0" smtClean="0"/>
              <a:t>	Now we see that if we create an array </a:t>
            </a:r>
            <a:r>
              <a:rPr lang="en-US" dirty="0" err="1" smtClean="0"/>
              <a:t>loc_bin_cts</a:t>
            </a:r>
            <a:r>
              <a:rPr lang="en-US" dirty="0" smtClean="0"/>
              <a:t> for each process/thread, then we </a:t>
            </a:r>
            <a:r>
              <a:rPr lang="en-US" smtClean="0"/>
              <a:t>can </a:t>
            </a:r>
            <a:r>
              <a:rPr lang="en-US" smtClean="0"/>
              <a:t>map the </a:t>
            </a:r>
            <a:r>
              <a:rPr lang="en-US" dirty="0" smtClean="0"/>
              <a:t>tasks in the first two groups as follows:</a:t>
            </a:r>
          </a:p>
          <a:p>
            <a:pPr marL="457200" lvl="0" indent="-457200">
              <a:buFont typeface="+mj-lt"/>
              <a:buAutoNum type="arabicPeriod"/>
            </a:pPr>
            <a:r>
              <a:rPr lang="en-US" dirty="0" smtClean="0"/>
              <a:t>Elements of data are assigned to the processes/threads so that each process/thread gets roughly the same number of elements.</a:t>
            </a:r>
          </a:p>
          <a:p>
            <a:pPr marL="457200" lvl="0" indent="-457200">
              <a:buFont typeface="+mj-lt"/>
              <a:buAutoNum type="arabicPeriod"/>
            </a:pPr>
            <a:r>
              <a:rPr lang="en-US" dirty="0" smtClean="0"/>
              <a:t>Each process/thread is responsible for updating its </a:t>
            </a:r>
            <a:r>
              <a:rPr lang="en-US" dirty="0" err="1" smtClean="0"/>
              <a:t>loc_bin_cts</a:t>
            </a:r>
            <a:r>
              <a:rPr lang="en-US" dirty="0" smtClean="0"/>
              <a:t> array on the basis of its assigned elements.</a:t>
            </a:r>
          </a:p>
          <a:p>
            <a:r>
              <a:rPr lang="en-US" dirty="0" smtClean="0"/>
              <a:t>	To finish up, we need to add the elements </a:t>
            </a:r>
            <a:r>
              <a:rPr lang="en-US" dirty="0" err="1" smtClean="0"/>
              <a:t>loc_bin_cts</a:t>
            </a:r>
            <a:r>
              <a:rPr lang="en-US" dirty="0" smtClean="0"/>
              <a:t>[b] into </a:t>
            </a:r>
            <a:r>
              <a:rPr lang="en-US" dirty="0" err="1" smtClean="0"/>
              <a:t>bin_counts</a:t>
            </a:r>
            <a:r>
              <a:rPr lang="en-US" dirty="0" smtClean="0"/>
              <a:t>[b]. If both the number of processes/threads is small and the number of bins is small, all of the additions can be assigned to a single process/thread. </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905000" y="609600"/>
            <a:ext cx="6124074" cy="22860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Fig. 1.18 Adding the local arrays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286000" y="304800"/>
            <a:ext cx="4566781" cy="2667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Drug discovery</a:t>
            </a:r>
            <a:r>
              <a:rPr lang="en-US" b="1" dirty="0" smtClean="0"/>
              <a:t>.</a:t>
            </a:r>
            <a:r>
              <a:rPr lang="en-US" dirty="0" smtClean="0"/>
              <a:t> </a:t>
            </a:r>
          </a:p>
          <a:p>
            <a:pPr lvl="0"/>
            <a:r>
              <a:rPr lang="en-US" dirty="0" smtClean="0"/>
              <a:t>	There are many ways in which increased computational power can be used in research into new medical treatments.</a:t>
            </a:r>
          </a:p>
          <a:p>
            <a:r>
              <a:rPr lang="en-US" b="1" i="1" dirty="0" smtClean="0"/>
              <a:t>Energy research</a:t>
            </a:r>
            <a:r>
              <a:rPr lang="en-US" b="1" dirty="0" smtClean="0"/>
              <a:t>.</a:t>
            </a:r>
            <a:r>
              <a:rPr lang="en-US" dirty="0" smtClean="0"/>
              <a:t> </a:t>
            </a:r>
          </a:p>
          <a:p>
            <a:pPr marL="457200" lvl="0" indent="-457200">
              <a:buFont typeface="+mj-lt"/>
              <a:buAutoNum type="arabicPeriod"/>
            </a:pPr>
            <a:r>
              <a:rPr lang="en-US" dirty="0" smtClean="0"/>
              <a:t>Increased computational power will make it possible to program much more detailed models of technologies such as wind turbines, solar cells, and batteries. </a:t>
            </a:r>
          </a:p>
          <a:p>
            <a:pPr marL="457200" lvl="0" indent="-457200">
              <a:buFont typeface="+mj-lt"/>
              <a:buAutoNum type="arabicPeriod"/>
            </a:pPr>
            <a:r>
              <a:rPr lang="en-US" dirty="0" smtClean="0"/>
              <a:t>These programs may provide the information needed to construct far more efficient clean energy sources.</a:t>
            </a:r>
          </a:p>
          <a:p>
            <a:r>
              <a:rPr lang="en-US" b="1" i="1" dirty="0" smtClean="0"/>
              <a:t>Data analysis</a:t>
            </a:r>
            <a:r>
              <a:rPr lang="en-US" b="1" dirty="0" smtClean="0"/>
              <a:t>.</a:t>
            </a:r>
            <a:r>
              <a:rPr lang="en-US" dirty="0" smtClean="0"/>
              <a:t> </a:t>
            </a:r>
          </a:p>
          <a:p>
            <a:pPr marL="457200" lvl="0" indent="-457200">
              <a:buFont typeface="+mj-lt"/>
              <a:buAutoNum type="arabicPeriod"/>
            </a:pPr>
            <a:r>
              <a:rPr lang="en-US" dirty="0" smtClean="0"/>
              <a:t>We generate tremendous amounts of data. By some estimates, the quantity of data stored worldwide doubles every two years , but the vast majority of it is largely useless unless it’s analyzed.</a:t>
            </a:r>
          </a:p>
          <a:p>
            <a:pPr marL="457200" indent="-457200"/>
            <a:r>
              <a:rPr lang="en-US" dirty="0" smtClean="0"/>
              <a:t>	</a:t>
            </a:r>
          </a:p>
          <a:p>
            <a:pPr marL="457200" indent="-457200"/>
            <a:r>
              <a:rPr lang="en-US" dirty="0" smtClean="0"/>
              <a:t>	These and a host of other problems won’t be solved without vast increases in computational power.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1.1.2 Building parallel systems</a:t>
            </a:r>
            <a:endParaRPr lang="en-US" u="sng" dirty="0" smtClean="0"/>
          </a:p>
          <a:p>
            <a:pPr marL="457200" indent="-457200">
              <a:buFont typeface="+mj-lt"/>
              <a:buAutoNum type="arabicPeriod"/>
            </a:pPr>
            <a:r>
              <a:rPr lang="en-US" dirty="0" smtClean="0"/>
              <a:t>Much of the tremendous increase in single processor performance has been driven by the ever-increasing density of transistors—the electronic switches—on integrated circuits. </a:t>
            </a:r>
          </a:p>
          <a:p>
            <a:pPr marL="457200" lvl="0" indent="-457200">
              <a:buFont typeface="+mj-lt"/>
              <a:buAutoNum type="arabicPeriod"/>
            </a:pPr>
            <a:r>
              <a:rPr lang="en-US" dirty="0" smtClean="0"/>
              <a:t>As the size of transistors decreases, their speed can be increased, and the overall speed of the integrated circuit can be increased. </a:t>
            </a:r>
          </a:p>
          <a:p>
            <a:pPr marL="457200" lvl="0" indent="-457200">
              <a:buFont typeface="+mj-lt"/>
              <a:buAutoNum type="arabicPeriod"/>
            </a:pPr>
            <a:r>
              <a:rPr lang="en-US" dirty="0" smtClean="0"/>
              <a:t>However, as the speed of transistors increases, their power consumption also increases.</a:t>
            </a:r>
          </a:p>
          <a:p>
            <a:pPr marL="457200" lvl="0" indent="-457200">
              <a:buFont typeface="+mj-lt"/>
              <a:buAutoNum type="arabicPeriod"/>
            </a:pPr>
            <a:r>
              <a:rPr lang="en-US" dirty="0" smtClean="0"/>
              <a:t>Most of this power is dissipated as heat, and when an integrated circuit gets too hot, it becomes unreliable.</a:t>
            </a:r>
          </a:p>
          <a:p>
            <a:pPr marL="457200" lvl="0" indent="-457200">
              <a:buFont typeface="+mj-lt"/>
              <a:buAutoNum type="arabicPeriod"/>
            </a:pPr>
            <a:r>
              <a:rPr lang="en-US" dirty="0" smtClean="0"/>
              <a:t>We exploit the continuing increase in transistor density? The answer is </a:t>
            </a:r>
            <a:r>
              <a:rPr lang="en-US" i="1" dirty="0" smtClean="0"/>
              <a:t>parallelism. </a:t>
            </a:r>
            <a:r>
              <a:rPr lang="en-US" dirty="0" smtClean="0"/>
              <a:t>Rather than building ever-faster, more complex, monolithic processors, the industry has decided to put multiple, relatively simple, complete processors on a single chip. Such integrated circuits are called </a:t>
            </a:r>
            <a:r>
              <a:rPr lang="en-US" b="1" dirty="0" err="1" smtClean="0"/>
              <a:t>multicore</a:t>
            </a:r>
            <a:r>
              <a:rPr lang="en-US" b="1" dirty="0" smtClean="0"/>
              <a:t> </a:t>
            </a:r>
            <a:r>
              <a:rPr lang="en-US" dirty="0" smtClean="0"/>
              <a:t>processors, and </a:t>
            </a:r>
            <a:r>
              <a:rPr lang="en-US" b="1" dirty="0" smtClean="0"/>
              <a:t>core </a:t>
            </a:r>
            <a:r>
              <a:rPr lang="en-US" dirty="0" smtClean="0"/>
              <a:t>has become synonymous with central processing unit, or CPU. </a:t>
            </a:r>
          </a:p>
          <a:p>
            <a:pPr marL="457200" lvl="0" indent="-457200">
              <a:buFont typeface="+mj-lt"/>
              <a:buAutoNum type="arabicPeriod"/>
            </a:pPr>
            <a:r>
              <a:rPr lang="en-US" dirty="0" smtClean="0"/>
              <a:t>In this setting a conventional processor with one CPU is often called a </a:t>
            </a:r>
            <a:r>
              <a:rPr lang="en-US" b="1" dirty="0" smtClean="0"/>
              <a:t>single-core </a:t>
            </a:r>
            <a:r>
              <a:rPr lang="en-US" dirty="0" smtClean="0"/>
              <a:t>system.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smtClean="0"/>
              <a:t>1.1.3 Writing parallel programs</a:t>
            </a:r>
            <a:endParaRPr lang="en-US" u="sng" dirty="0" smtClean="0"/>
          </a:p>
          <a:p>
            <a:pPr marL="457200" lvl="0" indent="-457200">
              <a:buFont typeface="+mj-lt"/>
              <a:buAutoNum type="arabicPeriod"/>
            </a:pPr>
            <a:r>
              <a:rPr lang="en-US" dirty="0" smtClean="0"/>
              <a:t>Most programs that have been written for conventional, single-core systems cannot exploit the presence of multiple cores. </a:t>
            </a:r>
          </a:p>
          <a:p>
            <a:pPr marL="457200" lvl="0" indent="-457200">
              <a:buFont typeface="+mj-lt"/>
              <a:buAutoNum type="arabicPeriod"/>
            </a:pPr>
            <a:r>
              <a:rPr lang="en-US" dirty="0" smtClean="0"/>
              <a:t>We can run multiple instances of a program on a </a:t>
            </a:r>
            <a:r>
              <a:rPr lang="en-US" dirty="0" err="1" smtClean="0"/>
              <a:t>multicore</a:t>
            </a:r>
            <a:r>
              <a:rPr lang="en-US" dirty="0" smtClean="0"/>
              <a:t> system, but this is often of little help. </a:t>
            </a:r>
          </a:p>
          <a:p>
            <a:pPr marL="457200" lvl="0" indent="-457200">
              <a:buFont typeface="+mj-lt"/>
              <a:buAutoNum type="arabicPeriod"/>
            </a:pPr>
            <a:r>
              <a:rPr lang="en-US" dirty="0" smtClean="0"/>
              <a:t>For example, being able to run multiple instances of our favorite game program isn’t really what we want—we want the program to run faster with more realistic graphics. </a:t>
            </a:r>
          </a:p>
          <a:p>
            <a:pPr marL="457200" lvl="0" indent="-457200">
              <a:buFont typeface="+mj-lt"/>
              <a:buAutoNum type="arabicPeriod"/>
            </a:pPr>
            <a:r>
              <a:rPr lang="en-US" dirty="0" smtClean="0"/>
              <a:t>In order to do this, we need to either rewrite our serial programs so that they’re </a:t>
            </a:r>
            <a:r>
              <a:rPr lang="en-US" i="1" dirty="0" smtClean="0"/>
              <a:t>parallel</a:t>
            </a:r>
            <a:r>
              <a:rPr lang="en-US" dirty="0" smtClean="0"/>
              <a:t>, so that they can make use of multiple cores, or write translation programs, that is, programs that will automatically convert serial programs into parallel programs.</a:t>
            </a:r>
          </a:p>
          <a:p>
            <a:pPr lvl="0"/>
            <a:r>
              <a:rPr lang="en-US" dirty="0" smtClean="0"/>
              <a:t>For example, we can view the multiplication of two </a:t>
            </a:r>
            <a:r>
              <a:rPr lang="en-US" i="1" dirty="0" smtClean="0"/>
              <a:t>n </a:t>
            </a:r>
            <a:r>
              <a:rPr lang="en-US" dirty="0" smtClean="0"/>
              <a:t>x </a:t>
            </a:r>
            <a:r>
              <a:rPr lang="en-US" i="1" dirty="0" smtClean="0"/>
              <a:t>n </a:t>
            </a:r>
            <a:r>
              <a:rPr lang="en-US" dirty="0" smtClean="0"/>
              <a:t>matrices as a sequence of dot products, but parallelizing a matrix multiplication as a sequence of parallel dot products is likely to be very slow on many systems.</a:t>
            </a:r>
          </a:p>
          <a:p>
            <a:pPr lvl="0"/>
            <a:r>
              <a:rPr lang="en-US" dirty="0" smtClean="0"/>
              <a:t>As an example, suppose that we need to compute </a:t>
            </a:r>
            <a:r>
              <a:rPr lang="en-US" i="1" dirty="0" smtClean="0"/>
              <a:t>n </a:t>
            </a:r>
            <a:r>
              <a:rPr lang="en-US" dirty="0" smtClean="0"/>
              <a:t>values and add them together. We know that this can be done with the following serial code:</a:t>
            </a:r>
          </a:p>
          <a:p>
            <a:r>
              <a:rPr lang="en-US" dirty="0" smtClean="0"/>
              <a:t>		sum = 0;</a:t>
            </a:r>
          </a:p>
          <a:p>
            <a:r>
              <a:rPr lang="en-US" b="1" dirty="0" smtClean="0"/>
              <a:t>		for </a:t>
            </a:r>
            <a:r>
              <a:rPr lang="en-US" dirty="0" smtClean="0"/>
              <a:t>(</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 {</a:t>
            </a:r>
          </a:p>
          <a:p>
            <a:r>
              <a:rPr lang="en-US" dirty="0" smtClean="0"/>
              <a:t>			x = Compute_next_value(. . .);</a:t>
            </a:r>
          </a:p>
          <a:p>
            <a:r>
              <a:rPr lang="en-US" dirty="0" smtClean="0"/>
              <a:t>		sum += x;</a:t>
            </a:r>
          </a:p>
          <a:p>
            <a:r>
              <a:rPr lang="en-US" dirty="0" smtClean="0"/>
              <a:t>		}</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303169" y="4800600"/>
            <a:ext cx="2459831" cy="191986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2311</TotalTime>
  <Words>6531</Words>
  <Application>Microsoft Office PowerPoint</Application>
  <PresentationFormat>On-screen Show (4:3)</PresentationFormat>
  <Paragraphs>568</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180</cp:revision>
  <dcterms:created xsi:type="dcterms:W3CDTF">2016-12-27T15:33:24Z</dcterms:created>
  <dcterms:modified xsi:type="dcterms:W3CDTF">2017-02-27T02:19:35Z</dcterms:modified>
</cp:coreProperties>
</file>