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5" r:id="rId23"/>
    <p:sldId id="278" r:id="rId24"/>
    <p:sldId id="279" r:id="rId25"/>
    <p:sldId id="280" r:id="rId26"/>
    <p:sldId id="281" r:id="rId27"/>
    <p:sldId id="282" r:id="rId28"/>
    <p:sldId id="286" r:id="rId29"/>
    <p:sldId id="283" r:id="rId30"/>
    <p:sldId id="284" r:id="rId31"/>
    <p:sldId id="287" r:id="rId32"/>
    <p:sldId id="288" r:id="rId33"/>
    <p:sldId id="289" r:id="rId34"/>
    <p:sldId id="290" r:id="rId35"/>
    <p:sldId id="291" r:id="rId36"/>
    <p:sldId id="294" r:id="rId37"/>
    <p:sldId id="295" r:id="rId38"/>
    <p:sldId id="296" r:id="rId39"/>
    <p:sldId id="297" r:id="rId40"/>
    <p:sldId id="298" r:id="rId41"/>
    <p:sldId id="299" r:id="rId42"/>
    <p:sldId id="300" r:id="rId43"/>
    <p:sldId id="301" r:id="rId44"/>
    <p:sldId id="302" r:id="rId45"/>
    <p:sldId id="326" r:id="rId46"/>
    <p:sldId id="327" r:id="rId47"/>
    <p:sldId id="328" r:id="rId48"/>
    <p:sldId id="329" r:id="rId49"/>
    <p:sldId id="330" r:id="rId50"/>
    <p:sldId id="331"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EE0F4-DBB3-40EA-AD32-F84B5671E398}"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EE0F4-DBB3-40EA-AD32-F84B5671E398}"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EE0F4-DBB3-40EA-AD32-F84B5671E398}"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lvl1pPr>
              <a:buNone/>
              <a:defRPr sz="2000"/>
            </a:lvl1pPr>
            <a:lvl2pPr>
              <a:buNone/>
              <a:defRPr sz="2000"/>
            </a:lvl2pPr>
            <a:lvl3pPr>
              <a:buNone/>
              <a:defRPr sz="2000"/>
            </a:lvl3pPr>
            <a:lvl4pPr>
              <a:buNone/>
              <a:defRPr sz="2000"/>
            </a:lvl4pPr>
            <a:lvl5pPr>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99EE0F4-DBB3-40EA-AD32-F84B5671E398}"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EE0F4-DBB3-40EA-AD32-F84B5671E398}"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EE0F4-DBB3-40EA-AD32-F84B5671E398}"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EE0F4-DBB3-40EA-AD32-F84B5671E398}" type="datetimeFigureOut">
              <a:rPr lang="en-US" smtClean="0"/>
              <a:pPr/>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EE0F4-DBB3-40EA-AD32-F84B5671E398}" type="datetimeFigureOut">
              <a:rPr lang="en-US" smtClean="0"/>
              <a:pPr/>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EE0F4-DBB3-40EA-AD32-F84B5671E398}" type="datetimeFigureOut">
              <a:rPr lang="en-US" smtClean="0"/>
              <a:pPr/>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EE0F4-DBB3-40EA-AD32-F84B5671E398}"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EE0F4-DBB3-40EA-AD32-F84B5671E398}"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A62E7-3477-4697-8B72-1D9921F2A8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EE0F4-DBB3-40EA-AD32-F84B5671E398}" type="datetimeFigureOut">
              <a:rPr lang="en-US" smtClean="0"/>
              <a:pPr/>
              <a:t>2/18/2018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A62E7-3477-4697-8B72-1D9921F2A8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a:bodyPr>
          <a:lstStyle/>
          <a:p>
            <a:pPr>
              <a:buNone/>
            </a:pPr>
            <a:r>
              <a:rPr lang="en-US" sz="2000" b="1" dirty="0" smtClean="0"/>
              <a:t>					</a:t>
            </a:r>
          </a:p>
          <a:p>
            <a:pPr>
              <a:buNone/>
            </a:pPr>
            <a:r>
              <a:rPr lang="en-US" sz="2000" b="1" dirty="0"/>
              <a:t>	</a:t>
            </a:r>
            <a:r>
              <a:rPr lang="en-US" sz="2000" b="1" dirty="0" smtClean="0"/>
              <a:t>			</a:t>
            </a:r>
          </a:p>
          <a:p>
            <a:pPr>
              <a:buNone/>
            </a:pPr>
            <a:r>
              <a:rPr lang="en-US" sz="2000" b="1" dirty="0"/>
              <a:t>	</a:t>
            </a:r>
            <a:r>
              <a:rPr lang="en-US" sz="2000" b="1" dirty="0" smtClean="0"/>
              <a:t>													UNIT </a:t>
            </a:r>
            <a:r>
              <a:rPr lang="en-US" sz="2000" b="1" dirty="0"/>
              <a:t>III 	</a:t>
            </a:r>
            <a:endParaRPr lang="en-US" sz="2000" b="1" dirty="0" smtClean="0"/>
          </a:p>
          <a:p>
            <a:pPr>
              <a:buNone/>
            </a:pPr>
            <a:r>
              <a:rPr lang="en-US" sz="2000" b="1" dirty="0" smtClean="0"/>
              <a:t>			SHARED </a:t>
            </a:r>
            <a:r>
              <a:rPr lang="en-US" sz="2000" b="1" dirty="0"/>
              <a:t>MEMORY PROGRAMMING WITH </a:t>
            </a:r>
            <a:r>
              <a:rPr lang="en-US" sz="2000" b="1" dirty="0" err="1"/>
              <a:t>OpenMP</a:t>
            </a:r>
            <a:r>
              <a:rPr lang="en-US" sz="2000" b="1" dirty="0"/>
              <a:t> 		</a:t>
            </a:r>
            <a:endParaRPr lang="en-US" sz="2000" dirty="0"/>
          </a:p>
          <a:p>
            <a:pPr>
              <a:buNone/>
            </a:pPr>
            <a:r>
              <a:rPr lang="en-US" sz="2000" dirty="0" smtClean="0"/>
              <a:t>	</a:t>
            </a:r>
            <a:r>
              <a:rPr lang="en-US" sz="2000" dirty="0" err="1" smtClean="0"/>
              <a:t>OpenMP</a:t>
            </a:r>
            <a:r>
              <a:rPr lang="en-US" sz="2000" dirty="0" smtClean="0"/>
              <a:t> </a:t>
            </a:r>
            <a:r>
              <a:rPr lang="en-US" sz="2000" dirty="0"/>
              <a:t>Execution Model – Memory Model – </a:t>
            </a:r>
            <a:r>
              <a:rPr lang="en-US" sz="2000" dirty="0" err="1"/>
              <a:t>OpenMP</a:t>
            </a:r>
            <a:r>
              <a:rPr lang="en-US" sz="2000" dirty="0"/>
              <a:t> Directives – Work-sharing Constructs – Library functions – Handling Data and Functional Parallelism – Handling Loops – Performance Considerations.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At its most basic the parallel directive is simply</a:t>
            </a:r>
          </a:p>
          <a:p>
            <a:r>
              <a:rPr lang="en-US" b="1" dirty="0"/>
              <a:t>      # </a:t>
            </a:r>
            <a:r>
              <a:rPr lang="en-US" b="1" dirty="0" err="1"/>
              <a:t>pragma</a:t>
            </a:r>
            <a:r>
              <a:rPr lang="en-US" b="1" dirty="0"/>
              <a:t> </a:t>
            </a:r>
            <a:r>
              <a:rPr lang="en-US" b="1" dirty="0" err="1"/>
              <a:t>omp</a:t>
            </a:r>
            <a:r>
              <a:rPr lang="en-US" b="1" dirty="0"/>
              <a:t> </a:t>
            </a:r>
            <a:r>
              <a:rPr lang="en-US" b="1" dirty="0" smtClean="0"/>
              <a:t>parallel</a:t>
            </a:r>
          </a:p>
          <a:p>
            <a:endParaRPr lang="en-US" b="1" dirty="0"/>
          </a:p>
          <a:p>
            <a:endParaRPr lang="en-US" b="1" dirty="0" smtClean="0"/>
          </a:p>
          <a:p>
            <a:endParaRPr lang="en-US" b="1" dirty="0"/>
          </a:p>
          <a:p>
            <a:endParaRPr lang="en-US" b="1" dirty="0" smtClean="0"/>
          </a:p>
          <a:p>
            <a:r>
              <a:rPr lang="en-US" dirty="0" smtClean="0"/>
              <a:t>                      Fig.3.2 </a:t>
            </a:r>
            <a:r>
              <a:rPr lang="en-US" dirty="0"/>
              <a:t>A process forking and joining two </a:t>
            </a:r>
            <a:r>
              <a:rPr lang="en-US" dirty="0" smtClean="0"/>
              <a:t>threads</a:t>
            </a:r>
          </a:p>
          <a:p>
            <a:r>
              <a:rPr lang="en-US" dirty="0"/>
              <a:t>we’ll usually specify the number of threads on the command line, so we’ll modify our parallel directives with the </a:t>
            </a:r>
            <a:r>
              <a:rPr lang="en-US" dirty="0" err="1" smtClean="0"/>
              <a:t>num_threads</a:t>
            </a:r>
            <a:r>
              <a:rPr lang="en-US" dirty="0" smtClean="0"/>
              <a:t> </a:t>
            </a:r>
            <a:r>
              <a:rPr lang="en-US" dirty="0"/>
              <a:t>clause.</a:t>
            </a:r>
          </a:p>
          <a:p>
            <a:endParaRPr lang="en-US" dirty="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00200" y="914400"/>
            <a:ext cx="4793942"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sng" dirty="0" err="1"/>
              <a:t>num_threads</a:t>
            </a:r>
            <a:r>
              <a:rPr lang="en-US" b="1" u="sng" dirty="0"/>
              <a:t> clause</a:t>
            </a:r>
            <a:endParaRPr lang="en-US" dirty="0"/>
          </a:p>
          <a:p>
            <a:r>
              <a:rPr lang="en-US" dirty="0"/>
              <a:t>	The </a:t>
            </a:r>
            <a:r>
              <a:rPr lang="en-US" dirty="0" err="1" smtClean="0"/>
              <a:t>num_threads</a:t>
            </a:r>
            <a:r>
              <a:rPr lang="en-US" dirty="0" smtClean="0"/>
              <a:t> </a:t>
            </a:r>
            <a:r>
              <a:rPr lang="en-US" dirty="0"/>
              <a:t>clause can be added to a parallel directive. It allows the programmer to specify the number of threads that should execute the following block:</a:t>
            </a:r>
          </a:p>
          <a:p>
            <a:r>
              <a:rPr lang="en-US" b="1" dirty="0"/>
              <a:t># </a:t>
            </a:r>
            <a:r>
              <a:rPr lang="en-US" b="1" dirty="0" err="1"/>
              <a:t>pragma</a:t>
            </a:r>
            <a:r>
              <a:rPr lang="en-US" b="1" dirty="0"/>
              <a:t> </a:t>
            </a:r>
            <a:r>
              <a:rPr lang="en-US" b="1" dirty="0" err="1"/>
              <a:t>omp</a:t>
            </a:r>
            <a:r>
              <a:rPr lang="en-US" b="1" dirty="0"/>
              <a:t> parallel </a:t>
            </a:r>
            <a:r>
              <a:rPr lang="en-US" b="1" dirty="0" err="1"/>
              <a:t>num_threads</a:t>
            </a:r>
            <a:r>
              <a:rPr lang="en-US" b="1" dirty="0"/>
              <a:t>(</a:t>
            </a:r>
            <a:r>
              <a:rPr lang="en-US" b="1" dirty="0" err="1"/>
              <a:t>thread_count</a:t>
            </a:r>
            <a:r>
              <a:rPr lang="en-US" b="1" dirty="0"/>
              <a:t>)</a:t>
            </a:r>
            <a:endParaRPr lang="en-US" dirty="0"/>
          </a:p>
          <a:p>
            <a:r>
              <a:rPr lang="en-US" dirty="0" smtClean="0"/>
              <a:t>		What </a:t>
            </a:r>
            <a:r>
              <a:rPr lang="en-US" dirty="0"/>
              <a:t>actually happens when the program gets to the parallel directive? </a:t>
            </a:r>
            <a:r>
              <a:rPr lang="en-US" u="sng" dirty="0"/>
              <a:t>Prior to the parallel directive, the program is using a single thread</a:t>
            </a:r>
            <a:r>
              <a:rPr lang="en-US" dirty="0"/>
              <a:t>, the process started when the program started execution. When the program reaches the parallel directive, the original thread continues executing and thread_count−1 </a:t>
            </a:r>
            <a:r>
              <a:rPr lang="en-US" dirty="0" smtClean="0"/>
              <a:t>additional threads </a:t>
            </a:r>
            <a:r>
              <a:rPr lang="en-US" dirty="0"/>
              <a:t>are started. In </a:t>
            </a:r>
            <a:r>
              <a:rPr lang="en-US" dirty="0" err="1"/>
              <a:t>OpenMP</a:t>
            </a:r>
            <a:r>
              <a:rPr lang="en-US" dirty="0"/>
              <a:t> parlance, the collection of threads executing the parallel </a:t>
            </a:r>
            <a:r>
              <a:rPr lang="en-US" u="sng" dirty="0"/>
              <a:t>block—the original thread and the new threads—is called a </a:t>
            </a:r>
            <a:r>
              <a:rPr lang="en-US" b="1" u="sng" dirty="0"/>
              <a:t>team</a:t>
            </a:r>
            <a:r>
              <a:rPr lang="en-US" u="sng" dirty="0"/>
              <a:t>, the original thread is called the </a:t>
            </a:r>
            <a:r>
              <a:rPr lang="en-US" b="1" u="sng" dirty="0"/>
              <a:t>master</a:t>
            </a:r>
            <a:r>
              <a:rPr lang="en-US" u="sng" dirty="0"/>
              <a:t>, and the additional threads are called </a:t>
            </a:r>
            <a:r>
              <a:rPr lang="en-US" b="1" u="sng" dirty="0"/>
              <a:t>slaves</a:t>
            </a:r>
            <a:r>
              <a:rPr lang="en-US" u="sng" dirty="0"/>
              <a:t>. </a:t>
            </a:r>
            <a:r>
              <a:rPr lang="en-US" dirty="0"/>
              <a:t>Each thread in the team executes the block following the directive, so in our example, each thread calls the Hello function.</a:t>
            </a:r>
          </a:p>
          <a:p>
            <a:r>
              <a:rPr lang="en-US" dirty="0"/>
              <a:t>	</a:t>
            </a:r>
            <a:r>
              <a:rPr lang="en-US" dirty="0" smtClean="0"/>
              <a:t>	When </a:t>
            </a:r>
            <a:r>
              <a:rPr lang="en-US" dirty="0"/>
              <a:t>the block of code is completed—in our example, when the threads return from the call to Hello—there’s </a:t>
            </a:r>
            <a:r>
              <a:rPr lang="en-US" u="sng" dirty="0"/>
              <a:t>an implicit barrier</a:t>
            </a:r>
            <a:r>
              <a:rPr lang="en-US" dirty="0"/>
              <a:t>. This means that a thread that has completed the block of code will wait for all the other threads in the team to complete the block—in our example, a thread that has completed the call to Hello will wait for all the other threads in the team to return.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err="1"/>
              <a:t>omp_get_thread_num</a:t>
            </a:r>
            <a:r>
              <a:rPr lang="en-US" b="1" u="sng" dirty="0"/>
              <a:t>() </a:t>
            </a:r>
            <a:r>
              <a:rPr lang="en-US" u="sng" dirty="0"/>
              <a:t>and</a:t>
            </a:r>
            <a:r>
              <a:rPr lang="en-US" b="1" u="sng" dirty="0"/>
              <a:t> </a:t>
            </a:r>
            <a:r>
              <a:rPr lang="en-US" b="1" u="sng" dirty="0" err="1"/>
              <a:t>omp_get_num_threads</a:t>
            </a:r>
            <a:r>
              <a:rPr lang="en-US" b="1" u="sng" dirty="0"/>
              <a:t>()</a:t>
            </a:r>
            <a:endParaRPr lang="en-US" dirty="0"/>
          </a:p>
          <a:p>
            <a:r>
              <a:rPr lang="en-US" dirty="0" smtClean="0"/>
              <a:t>		Since </a:t>
            </a:r>
            <a:r>
              <a:rPr lang="en-US" dirty="0"/>
              <a:t>each thread has its own stack, a thread executing the Hello function will create its own private, local variables in the function. In our example, when the function is called</a:t>
            </a:r>
            <a:r>
              <a:rPr lang="en-US" u="sng" dirty="0"/>
              <a:t>, each thread will get its rank or id and the number of threads in the team by calling the </a:t>
            </a:r>
            <a:r>
              <a:rPr lang="en-US" u="sng" dirty="0" err="1"/>
              <a:t>OpenMP</a:t>
            </a:r>
            <a:r>
              <a:rPr lang="en-US" u="sng" dirty="0"/>
              <a:t> functions </a:t>
            </a:r>
            <a:r>
              <a:rPr lang="en-US" b="1" u="sng" dirty="0" err="1" smtClean="0"/>
              <a:t>omp_get_thread_num</a:t>
            </a:r>
            <a:r>
              <a:rPr lang="en-US" b="1" u="sng" dirty="0" smtClean="0"/>
              <a:t> </a:t>
            </a:r>
            <a:r>
              <a:rPr lang="en-US" u="sng" dirty="0"/>
              <a:t>and</a:t>
            </a:r>
            <a:r>
              <a:rPr lang="en-US" b="1" u="sng" dirty="0"/>
              <a:t> </a:t>
            </a:r>
            <a:r>
              <a:rPr lang="en-US" b="1" u="sng" dirty="0" err="1"/>
              <a:t>omp_get_num_threads</a:t>
            </a:r>
            <a:r>
              <a:rPr lang="en-US" u="sng" dirty="0"/>
              <a:t>, respectively. </a:t>
            </a:r>
            <a:r>
              <a:rPr lang="en-US" dirty="0"/>
              <a:t>The rank or id of a thread is an </a:t>
            </a:r>
            <a:r>
              <a:rPr lang="en-US" dirty="0" err="1"/>
              <a:t>int</a:t>
            </a:r>
            <a:r>
              <a:rPr lang="en-US" dirty="0"/>
              <a:t> that is in the range 0,1,..., </a:t>
            </a:r>
            <a:r>
              <a:rPr lang="en-US" dirty="0" err="1" smtClean="0"/>
              <a:t>thread_count</a:t>
            </a:r>
            <a:r>
              <a:rPr lang="en-US" dirty="0" smtClean="0"/>
              <a:t> </a:t>
            </a:r>
            <a:r>
              <a:rPr lang="en-US" dirty="0"/>
              <a:t>−1. The syntax for these functions is </a:t>
            </a:r>
          </a:p>
          <a:p>
            <a:r>
              <a:rPr lang="en-US" b="1" dirty="0" smtClean="0"/>
              <a:t>			</a:t>
            </a:r>
            <a:r>
              <a:rPr lang="en-US" b="1" dirty="0" err="1" smtClean="0"/>
              <a:t>int</a:t>
            </a:r>
            <a:r>
              <a:rPr lang="en-US" b="1" dirty="0" smtClean="0"/>
              <a:t> </a:t>
            </a:r>
            <a:r>
              <a:rPr lang="en-US" b="1" dirty="0" err="1"/>
              <a:t>omp_get_thread_num</a:t>
            </a:r>
            <a:r>
              <a:rPr lang="en-US" b="1" dirty="0"/>
              <a:t>(void); </a:t>
            </a:r>
            <a:endParaRPr lang="en-US" dirty="0"/>
          </a:p>
          <a:p>
            <a:r>
              <a:rPr lang="en-US" b="1" dirty="0" smtClean="0"/>
              <a:t>			</a:t>
            </a:r>
            <a:r>
              <a:rPr lang="en-US" b="1" dirty="0" err="1" smtClean="0"/>
              <a:t>int</a:t>
            </a:r>
            <a:r>
              <a:rPr lang="en-US" b="1" dirty="0" smtClean="0"/>
              <a:t> </a:t>
            </a:r>
            <a:r>
              <a:rPr lang="en-US" b="1" dirty="0" err="1"/>
              <a:t>omp_get_num_threads</a:t>
            </a:r>
            <a:r>
              <a:rPr lang="en-US" b="1" dirty="0"/>
              <a:t>(void</a:t>
            </a:r>
            <a:r>
              <a:rPr lang="en-US" b="1" dirty="0" smtClean="0"/>
              <a:t>);</a:t>
            </a:r>
            <a:endParaRPr lang="en-US" dirty="0"/>
          </a:p>
          <a:p>
            <a:r>
              <a:rPr lang="en-US" b="1" dirty="0"/>
              <a:t>Error checking</a:t>
            </a:r>
            <a:endParaRPr lang="en-US" dirty="0"/>
          </a:p>
          <a:p>
            <a:pPr marL="457200" lvl="0" indent="-457200">
              <a:buFont typeface="+mj-lt"/>
              <a:buAutoNum type="arabicPeriod"/>
            </a:pPr>
            <a:r>
              <a:rPr lang="en-US" dirty="0"/>
              <a:t>If the compiler doesn’t support </a:t>
            </a:r>
            <a:r>
              <a:rPr lang="en-US" dirty="0" err="1"/>
              <a:t>OpenMP</a:t>
            </a:r>
            <a:r>
              <a:rPr lang="en-US" dirty="0"/>
              <a:t>, it will just ignore the parallel directive. However, the attempt to include </a:t>
            </a:r>
            <a:r>
              <a:rPr lang="en-US" dirty="0" err="1"/>
              <a:t>omp.h</a:t>
            </a:r>
            <a:r>
              <a:rPr lang="en-US" dirty="0"/>
              <a:t> and the calls to </a:t>
            </a:r>
            <a:r>
              <a:rPr lang="en-US" dirty="0" err="1"/>
              <a:t>omp_get_thread_num</a:t>
            </a:r>
            <a:r>
              <a:rPr lang="en-US" dirty="0"/>
              <a:t> and </a:t>
            </a:r>
            <a:r>
              <a:rPr lang="en-US" dirty="0" err="1"/>
              <a:t>omp_ge_num_threads</a:t>
            </a:r>
            <a:r>
              <a:rPr lang="en-US" dirty="0"/>
              <a:t> will cause errors. </a:t>
            </a:r>
          </a:p>
          <a:p>
            <a:pPr marL="457200" lvl="0" indent="-457200">
              <a:buFont typeface="+mj-lt"/>
              <a:buAutoNum type="arabicPeriod"/>
            </a:pPr>
            <a:r>
              <a:rPr lang="en-US" dirty="0"/>
              <a:t>To handle these problems, we can check whether the preprocessor macro _OPENMP is </a:t>
            </a:r>
            <a:r>
              <a:rPr lang="en-US" dirty="0" err="1"/>
              <a:t>deﬁned</a:t>
            </a:r>
            <a:r>
              <a:rPr lang="en-US" dirty="0"/>
              <a:t>. If this is </a:t>
            </a:r>
            <a:r>
              <a:rPr lang="en-US" dirty="0" err="1"/>
              <a:t>deﬁned</a:t>
            </a:r>
            <a:r>
              <a:rPr lang="en-US" dirty="0"/>
              <a:t>, we can include </a:t>
            </a:r>
            <a:r>
              <a:rPr lang="en-US" dirty="0" err="1"/>
              <a:t>omp.h</a:t>
            </a:r>
            <a:r>
              <a:rPr lang="en-US" dirty="0"/>
              <a:t> and make the calls to the </a:t>
            </a:r>
            <a:r>
              <a:rPr lang="en-US" dirty="0" err="1"/>
              <a:t>OpenMP</a:t>
            </a:r>
            <a:r>
              <a:rPr lang="en-US" dirty="0"/>
              <a:t> functions. We might make the following </a:t>
            </a:r>
            <a:r>
              <a:rPr lang="en-US" dirty="0" err="1"/>
              <a:t>modiﬁcations</a:t>
            </a:r>
            <a:r>
              <a:rPr lang="en-US" dirty="0"/>
              <a:t> to our program. </a:t>
            </a:r>
          </a:p>
          <a:p>
            <a:pPr marL="457200" lvl="0" indent="-457200">
              <a:buFont typeface="+mj-lt"/>
              <a:buAutoNum type="arabicPeriod"/>
            </a:pPr>
            <a:r>
              <a:rPr lang="en-US" dirty="0"/>
              <a:t>Instead of simply including </a:t>
            </a:r>
            <a:r>
              <a:rPr lang="en-US" dirty="0" err="1"/>
              <a:t>omp.h</a:t>
            </a:r>
            <a:r>
              <a:rPr lang="en-US" dirty="0"/>
              <a:t> in the line #include &lt;</a:t>
            </a:r>
            <a:r>
              <a:rPr lang="en-US" dirty="0" err="1"/>
              <a:t>omp.h</a:t>
            </a:r>
            <a:r>
              <a:rPr lang="en-US" dirty="0"/>
              <a:t>&gt;. we can check for the </a:t>
            </a:r>
            <a:r>
              <a:rPr lang="en-US" dirty="0" err="1"/>
              <a:t>deﬁnition</a:t>
            </a:r>
            <a:r>
              <a:rPr lang="en-US" dirty="0"/>
              <a:t> of _OPENMP before trying to include it:</a:t>
            </a:r>
          </a:p>
          <a:p>
            <a:r>
              <a:rPr lang="en-US" b="1" dirty="0" smtClean="0"/>
              <a:t>			#</a:t>
            </a:r>
            <a:r>
              <a:rPr lang="en-US" b="1" dirty="0" err="1"/>
              <a:t>ifdef</a:t>
            </a:r>
            <a:r>
              <a:rPr lang="en-US" b="1" dirty="0"/>
              <a:t> _OPENMP </a:t>
            </a:r>
            <a:endParaRPr lang="en-US" dirty="0"/>
          </a:p>
          <a:p>
            <a:r>
              <a:rPr lang="en-US" b="1" dirty="0" smtClean="0"/>
              <a:t>			# </a:t>
            </a:r>
            <a:r>
              <a:rPr lang="en-US" b="1" dirty="0"/>
              <a:t>include &lt;</a:t>
            </a:r>
            <a:r>
              <a:rPr lang="en-US" b="1" dirty="0" err="1"/>
              <a:t>omp.h</a:t>
            </a:r>
            <a:r>
              <a:rPr lang="en-US" b="1" dirty="0"/>
              <a:t>&gt; </a:t>
            </a:r>
            <a:endParaRPr lang="en-US" dirty="0"/>
          </a:p>
          <a:p>
            <a:r>
              <a:rPr lang="en-US" b="1" dirty="0" smtClean="0"/>
              <a:t>			#</a:t>
            </a:r>
            <a:r>
              <a:rPr lang="en-US" b="1" dirty="0" err="1"/>
              <a:t>endif</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3.3 </a:t>
            </a:r>
            <a:r>
              <a:rPr lang="en-US" b="1" u="sng" dirty="0" smtClean="0"/>
              <a:t>The Shared-Memory Model </a:t>
            </a:r>
            <a:endParaRPr lang="en-US" u="sng" dirty="0" smtClean="0"/>
          </a:p>
          <a:p>
            <a:pPr marL="457200" lvl="0" indent="-457200">
              <a:buFont typeface="+mj-lt"/>
              <a:buAutoNum type="arabicPeriod"/>
            </a:pPr>
            <a:r>
              <a:rPr lang="en-US" dirty="0" smtClean="0"/>
              <a:t>The shared-memory model (Fig 3.3) is an abstraction of the generic centralized multiprocessor described in previous section. The underlying hardware is assumed to be a collection of processors, each with access to the same shared memory. Because they have access to the same memory locations, processors can interact and synchronize with each other through shared variables. </a:t>
            </a:r>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r>
              <a:rPr lang="en-US" dirty="0" smtClean="0"/>
              <a:t> </a:t>
            </a:r>
          </a:p>
          <a:p>
            <a:pPr marL="457200" lvl="0" indent="-457200"/>
            <a:r>
              <a:rPr lang="en-US" dirty="0" smtClean="0"/>
              <a:t>Figure 3.3 The shared memory model to parallel computation. Processors synchronize and communicate with each other through shared variables.</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2209800"/>
            <a:ext cx="5052430" cy="1752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2"/>
            </a:pPr>
            <a:r>
              <a:rPr lang="en-US" dirty="0" smtClean="0"/>
              <a:t>The standard view of parallelism in a shared-memory program is fork/join parallelism. When the program begins execution, only a single thread, called the </a:t>
            </a:r>
            <a:r>
              <a:rPr lang="en-US" b="1" dirty="0" smtClean="0"/>
              <a:t>master thread</a:t>
            </a:r>
            <a:r>
              <a:rPr lang="en-US" dirty="0" smtClean="0"/>
              <a:t>, is active (Fig 3.4). The master thread executes the sequential portions of the algorithm. At those points where parallel operations are required, the master thread forks (creates or awakens) additional threads. The master thread and the created threads work concurrently through the parallel section, At the end of the parallel code the created threads die or are suspended, and the flow of control returns to the single master thread. This is called a </a:t>
            </a:r>
            <a:r>
              <a:rPr lang="en-US" b="1" dirty="0" smtClean="0"/>
              <a:t>join</a:t>
            </a:r>
            <a:r>
              <a:rPr lang="en-US" dirty="0" smtClean="0"/>
              <a:t>.</a:t>
            </a:r>
          </a:p>
          <a:p>
            <a:pPr marL="457200" lvl="0" indent="-457200">
              <a:buFont typeface="+mj-lt"/>
              <a:buAutoNum type="arabicPeriod" startAt="2"/>
            </a:pPr>
            <a:r>
              <a:rPr lang="en-US" dirty="0" smtClean="0"/>
              <a:t>A key difference, then, </a:t>
            </a:r>
            <a:r>
              <a:rPr lang="en-US" u="sng" dirty="0" smtClean="0"/>
              <a:t>between the shared-memory model and the message passing model is that in the message-passing model all processes typically remain active throughout the execution of the program</a:t>
            </a:r>
            <a:r>
              <a:rPr lang="en-US" dirty="0" smtClean="0"/>
              <a:t>, whereas in the shared-memory model the number of active threads is one at the program's start and finish and may change dynamically throughout the execution of the program.</a:t>
            </a:r>
          </a:p>
          <a:p>
            <a:pPr marL="457200" lvl="0" indent="-457200">
              <a:buFont typeface="+mj-lt"/>
              <a:buAutoNum type="arabicPeriod" startAt="4"/>
            </a:pPr>
            <a:r>
              <a:rPr lang="en-US" dirty="0" smtClean="0"/>
              <a:t>You can view a sequential program as a special case of a shared-memory parallel program: it is simply one with no fork/joins in it. Parallel shared-memory programs range from those with only a single fork/join around a single loop to those in which most of the code segments are executed in parallel. Hence the shared-memory model supports </a:t>
            </a:r>
            <a:r>
              <a:rPr lang="en-US" b="1" dirty="0" smtClean="0"/>
              <a:t>incremental parallelization</a:t>
            </a:r>
            <a:r>
              <a:rPr lang="en-US" dirty="0" smtClean="0"/>
              <a:t>, the process of transforming a sequential program into a parallel program one block of code at a time.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 3.4 The shared-memory model is characterized by fork/join in parallelism, in which parallelism comes and goes. At the beginning of execution only a single thread, called the master thread, is active. The master thread executes the serial portions of the program. It forks additional threads to help it execute parallel portions of the program. These threads are deactivated when serial execution resumes.</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438400" y="0"/>
            <a:ext cx="2514600" cy="500696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5"/>
            </a:pPr>
            <a:r>
              <a:rPr lang="en-US" dirty="0" smtClean="0"/>
              <a:t>The ability of the shared-memory model to support incremental parallelization is one of its greatest advantages over the message-passing model. It allows you to profile the execution of a sequential program, sort the program blocks according to how much time they consume, consider each block ill turn beginning with the most time-consuming, parallelize each block amenable to parallel execution. and stop when the effort required to achieve further performance improvements is not warranted.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3.4 The trapezoidal rule </a:t>
            </a:r>
            <a:endParaRPr lang="en-US" dirty="0" smtClean="0"/>
          </a:p>
          <a:p>
            <a:r>
              <a:rPr lang="en-US" dirty="0" smtClean="0"/>
              <a:t>		Let’s take a look at a somewhat more useful (and more complicated) example: the trapezoidal rule for estimating the area under a curve. Recall from Section 3.2 that if y=f(x) is a reasonably nice function, and a &lt; b are real numbers, then we can estimate the area between the graph of f(x), the vertical lines x=a and x=b, and the x-axis by dividing the interval [</a:t>
            </a:r>
            <a:r>
              <a:rPr lang="en-US" dirty="0" err="1" smtClean="0"/>
              <a:t>a,b</a:t>
            </a:r>
            <a:r>
              <a:rPr lang="en-US" dirty="0" smtClean="0"/>
              <a:t>] into n subintervals and approximating the area over each subinterval by the area of a trapezoid.</a:t>
            </a:r>
          </a:p>
          <a:p>
            <a:r>
              <a:rPr lang="en-US" dirty="0" smtClean="0"/>
              <a:t>		If the endpoints of the subinterval are x</a:t>
            </a:r>
            <a:r>
              <a:rPr lang="en-US" baseline="-25000" dirty="0" smtClean="0"/>
              <a:t>i</a:t>
            </a:r>
            <a:r>
              <a:rPr lang="en-US" dirty="0" smtClean="0"/>
              <a:t> and x</a:t>
            </a:r>
            <a:r>
              <a:rPr lang="en-US" baseline="-25000" dirty="0" smtClean="0"/>
              <a:t>i+1</a:t>
            </a:r>
            <a:r>
              <a:rPr lang="en-US" dirty="0" smtClean="0"/>
              <a:t>, then the length of the subinterval is </a:t>
            </a:r>
            <a:r>
              <a:rPr lang="en-US" b="1" dirty="0" smtClean="0"/>
              <a:t>h=x</a:t>
            </a:r>
            <a:r>
              <a:rPr lang="en-US" b="1" baseline="-25000" dirty="0" smtClean="0"/>
              <a:t>i+1</a:t>
            </a:r>
            <a:r>
              <a:rPr lang="en-US" b="1" dirty="0" smtClean="0"/>
              <a:t>−x</a:t>
            </a:r>
            <a:r>
              <a:rPr lang="en-US" b="1" baseline="-25000" dirty="0" smtClean="0"/>
              <a:t>i</a:t>
            </a:r>
            <a:r>
              <a:rPr lang="en-US" b="1" dirty="0" smtClean="0"/>
              <a:t>.</a:t>
            </a:r>
            <a:r>
              <a:rPr lang="en-US" dirty="0" smtClean="0"/>
              <a:t> Also, if the lengths of the two vertical segments are f(x</a:t>
            </a:r>
            <a:r>
              <a:rPr lang="en-US" baseline="-25000" dirty="0" smtClean="0"/>
              <a:t>i</a:t>
            </a:r>
            <a:r>
              <a:rPr lang="en-US" dirty="0" smtClean="0"/>
              <a:t>) and f(x</a:t>
            </a:r>
            <a:r>
              <a:rPr lang="en-US" baseline="-25000" dirty="0" smtClean="0"/>
              <a:t>i+1</a:t>
            </a:r>
            <a:r>
              <a:rPr lang="en-US" dirty="0" smtClean="0"/>
              <a:t>), then the area of the trapezoid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 3.5 The trapezoidal rule: (a) area to be estimated and (b) approximate area using trapezoids</a:t>
            </a:r>
          </a:p>
          <a:p>
            <a:r>
              <a:rPr lang="en-US" dirty="0" smtClean="0"/>
              <a:t>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09800" y="3429000"/>
            <a:ext cx="4180114" cy="609600"/>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1828800" y="4038600"/>
            <a:ext cx="4695568" cy="1828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Since we chose the n subintervals so that they would all have the same length, we also know that if the vertical lines bounding the region are x=a and x=b, then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352800" y="838200"/>
            <a:ext cx="1016000" cy="533400"/>
          </a:xfrm>
          <a:prstGeom prst="rect">
            <a:avLst/>
          </a:prstGeom>
          <a:noFill/>
        </p:spPr>
      </p:pic>
      <p:pic>
        <p:nvPicPr>
          <p:cNvPr id="4" name="Picture 3"/>
          <p:cNvPicPr/>
          <p:nvPr/>
        </p:nvPicPr>
        <p:blipFill>
          <a:blip r:embed="rId3" cstate="print"/>
          <a:srcRect/>
          <a:stretch>
            <a:fillRect/>
          </a:stretch>
        </p:blipFill>
        <p:spPr bwMode="auto">
          <a:xfrm>
            <a:off x="1295400" y="1752600"/>
            <a:ext cx="6705600" cy="4191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3.6 One trapezoid</a:t>
            </a:r>
          </a:p>
          <a:p>
            <a:r>
              <a:rPr lang="en-US" b="1" dirty="0" smtClean="0"/>
              <a:t>A first </a:t>
            </a:r>
            <a:r>
              <a:rPr lang="en-US" b="1" dirty="0" err="1" smtClean="0"/>
              <a:t>OpenMP</a:t>
            </a:r>
            <a:r>
              <a:rPr lang="en-US" b="1" dirty="0" smtClean="0"/>
              <a:t> version</a:t>
            </a:r>
            <a:endParaRPr lang="en-US" dirty="0" smtClean="0"/>
          </a:p>
          <a:p>
            <a:pPr marL="457200" indent="-457200">
              <a:buFont typeface="+mj-lt"/>
              <a:buAutoNum type="arabicPeriod"/>
            </a:pPr>
            <a:r>
              <a:rPr lang="en-US" dirty="0" smtClean="0"/>
              <a:t>It is not the most attractive word, but, as we noted in Chapter 1, people who write parallel programs do use the verb “parallelize” to describe the process of converting a serial program or algorithm into a parallel program. Recall that we can design a parallel program using four basic steps: </a:t>
            </a:r>
          </a:p>
          <a:p>
            <a:pPr marL="457200" indent="-457200"/>
            <a:r>
              <a:rPr lang="en-US" dirty="0" smtClean="0"/>
              <a:t>	                    1. Partition the problem solution into tasks. </a:t>
            </a:r>
          </a:p>
          <a:p>
            <a:pPr marL="457200" indent="-457200"/>
            <a:r>
              <a:rPr lang="en-US" dirty="0" smtClean="0"/>
              <a:t>                          2. Identify the communication channels between the tasks. </a:t>
            </a:r>
          </a:p>
          <a:p>
            <a:pPr marL="457200" indent="-457200"/>
            <a:r>
              <a:rPr lang="en-US" dirty="0" smtClean="0"/>
              <a:t>                          3. Aggregate the tasks into composite tasks. </a:t>
            </a:r>
          </a:p>
          <a:p>
            <a:pPr marL="457200" indent="-457200"/>
            <a:r>
              <a:rPr lang="en-US" dirty="0" smtClean="0"/>
              <a:t>                          4. Map the composite tasks to cores.</a:t>
            </a:r>
          </a:p>
          <a:p>
            <a:pPr marL="457200" indent="-457200">
              <a:buFont typeface="+mj-lt"/>
              <a:buAutoNum type="arabicPeriod"/>
            </a:pPr>
            <a:r>
              <a:rPr lang="en-US" dirty="0" smtClean="0"/>
              <a:t>Recall that we applied Foster’s parallel program design methodology to the trapezoidal rule as described in the following list (see Section 3.2.2).</a:t>
            </a:r>
          </a:p>
          <a:p>
            <a:endParaRPr lang="en-US" dirty="0"/>
          </a:p>
        </p:txBody>
      </p:sp>
      <p:pic>
        <p:nvPicPr>
          <p:cNvPr id="3" name="Picture 2"/>
          <p:cNvPicPr/>
          <p:nvPr/>
        </p:nvPicPr>
        <p:blipFill>
          <a:blip r:embed="rId2" cstate="print"/>
          <a:srcRect/>
          <a:stretch>
            <a:fillRect/>
          </a:stretch>
        </p:blipFill>
        <p:spPr bwMode="auto">
          <a:xfrm>
            <a:off x="2895600" y="381000"/>
            <a:ext cx="1905000" cy="1752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3.1</a:t>
            </a:r>
            <a:r>
              <a:rPr lang="en-US" b="1" u="sng" dirty="0"/>
              <a:t> Introduction to </a:t>
            </a:r>
            <a:r>
              <a:rPr lang="en-US" b="1" u="sng" dirty="0" err="1"/>
              <a:t>OpenMP</a:t>
            </a:r>
            <a:endParaRPr lang="en-US" dirty="0"/>
          </a:p>
          <a:p>
            <a:pPr marL="457200" lvl="0" indent="-457200">
              <a:buFont typeface="+mj-lt"/>
              <a:buAutoNum type="arabicPeriod"/>
            </a:pPr>
            <a:r>
              <a:rPr lang="en-US" dirty="0" err="1"/>
              <a:t>OpenMP</a:t>
            </a:r>
            <a:r>
              <a:rPr lang="en-US" dirty="0"/>
              <a:t> is an API for shared-memory parallel programming. The “MP” in </a:t>
            </a:r>
            <a:r>
              <a:rPr lang="en-US" dirty="0" err="1"/>
              <a:t>OpenMP</a:t>
            </a:r>
            <a:r>
              <a:rPr lang="en-US" dirty="0"/>
              <a:t> stands for “multiprocessing,” a term that is synonymous with shared-memory parallel computing. </a:t>
            </a:r>
          </a:p>
          <a:p>
            <a:pPr marL="457200" lvl="0" indent="-457200">
              <a:buFont typeface="+mj-lt"/>
              <a:buAutoNum type="arabicPeriod"/>
            </a:pPr>
            <a:r>
              <a:rPr lang="en-US" dirty="0"/>
              <a:t>Thus, </a:t>
            </a:r>
            <a:r>
              <a:rPr lang="en-US" dirty="0" err="1"/>
              <a:t>OpenMP</a:t>
            </a:r>
            <a:r>
              <a:rPr lang="en-US" dirty="0"/>
              <a:t> is designed for systems in which each thread or process can potentially have access to all available memory, and, when we’re programming with </a:t>
            </a:r>
            <a:r>
              <a:rPr lang="en-US" dirty="0" err="1"/>
              <a:t>OpenMP</a:t>
            </a:r>
            <a:r>
              <a:rPr lang="en-US" dirty="0"/>
              <a:t>, we view our system as a collection of cores or CPUs, all of which have access to main memory.</a:t>
            </a:r>
          </a:p>
          <a:p>
            <a:pPr marL="457200" lvl="0" indent="-457200">
              <a:buFont typeface="+mj-lt"/>
              <a:buAutoNum type="arabicPeriod"/>
            </a:pPr>
            <a:r>
              <a:rPr lang="en-US" dirty="0"/>
              <a:t>Although </a:t>
            </a:r>
            <a:r>
              <a:rPr lang="en-US" dirty="0" err="1"/>
              <a:t>OpenMP</a:t>
            </a:r>
            <a:r>
              <a:rPr lang="en-US" dirty="0"/>
              <a:t> and </a:t>
            </a:r>
            <a:r>
              <a:rPr lang="en-US" dirty="0" err="1"/>
              <a:t>Pthreads</a:t>
            </a:r>
            <a:r>
              <a:rPr lang="en-US" dirty="0"/>
              <a:t> are both APIs for shared-memory programming, they have many fundamental differences. </a:t>
            </a:r>
            <a:r>
              <a:rPr lang="en-US" dirty="0" err="1"/>
              <a:t>Pthreads</a:t>
            </a:r>
            <a:r>
              <a:rPr lang="en-US" dirty="0"/>
              <a:t> requires that the programmer explicitly specify the behavior of each thread. </a:t>
            </a:r>
          </a:p>
          <a:p>
            <a:pPr marL="457200" lvl="0" indent="-457200">
              <a:buFont typeface="+mj-lt"/>
              <a:buAutoNum type="arabicPeriod"/>
            </a:pPr>
            <a:r>
              <a:rPr lang="en-US" dirty="0" err="1"/>
              <a:t>OpenMP</a:t>
            </a:r>
            <a:r>
              <a:rPr lang="en-US" dirty="0"/>
              <a:t>, on the other hand, sometimes allows the programmer to simply state that a block of code should be executed in parallel, and the precise determination of the tasks and which thread should execute them is left to the compiler and the run-time system.</a:t>
            </a:r>
          </a:p>
          <a:p>
            <a:pPr marL="457200" lvl="0" indent="-457200">
              <a:buFont typeface="+mj-lt"/>
              <a:buAutoNum type="arabicPeriod"/>
            </a:pPr>
            <a:r>
              <a:rPr lang="en-US" dirty="0" err="1"/>
              <a:t>OpenMP</a:t>
            </a:r>
            <a:r>
              <a:rPr lang="en-US" dirty="0"/>
              <a:t> was developed by a group of programmers and computer scientists who believed that writing large-scale high-performance programs using APIs such as </a:t>
            </a:r>
            <a:r>
              <a:rPr lang="en-US" dirty="0" err="1"/>
              <a:t>Pthreads</a:t>
            </a:r>
            <a:r>
              <a:rPr lang="en-US" dirty="0"/>
              <a:t> was too </a:t>
            </a:r>
            <a:r>
              <a:rPr lang="en-US" dirty="0" err="1"/>
              <a:t>difﬁcult</a:t>
            </a:r>
            <a:r>
              <a:rPr lang="en-US" dirty="0"/>
              <a:t>, and they </a:t>
            </a:r>
            <a:r>
              <a:rPr lang="en-US" dirty="0" err="1"/>
              <a:t>deﬁned</a:t>
            </a:r>
            <a:r>
              <a:rPr lang="en-US" dirty="0"/>
              <a:t> the </a:t>
            </a:r>
            <a:r>
              <a:rPr lang="en-US" dirty="0" err="1"/>
              <a:t>OpenMP</a:t>
            </a:r>
            <a:r>
              <a:rPr lang="en-US" dirty="0"/>
              <a:t> </a:t>
            </a:r>
            <a:r>
              <a:rPr lang="en-US" dirty="0" err="1"/>
              <a:t>speciﬁcation</a:t>
            </a:r>
            <a:r>
              <a:rPr lang="en-US" dirty="0"/>
              <a:t> so that shared-memory programs could be developed at a higher level.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3.7 Assignment of trapezoids to threads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828800" y="457200"/>
            <a:ext cx="4114800" cy="315107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1. We </a:t>
            </a:r>
            <a:r>
              <a:rPr lang="en-US" dirty="0" err="1" smtClean="0"/>
              <a:t>identiﬁed</a:t>
            </a:r>
            <a:r>
              <a:rPr lang="en-US" dirty="0" smtClean="0"/>
              <a:t> two types of tasks: </a:t>
            </a:r>
          </a:p>
          <a:p>
            <a:r>
              <a:rPr lang="en-US" dirty="0" smtClean="0"/>
              <a:t>	a. Computation of the areas of individual trapezoids, and </a:t>
            </a:r>
          </a:p>
          <a:p>
            <a:r>
              <a:rPr lang="en-US" dirty="0" smtClean="0"/>
              <a:t>	 b. Adding the areas of trapezoids. </a:t>
            </a:r>
          </a:p>
          <a:p>
            <a:pPr lvl="0"/>
            <a:r>
              <a:rPr lang="en-US" dirty="0" smtClean="0"/>
              <a:t>2. There is no communication among the tasks in the </a:t>
            </a:r>
            <a:r>
              <a:rPr lang="en-US" dirty="0" err="1" smtClean="0"/>
              <a:t>ﬁrst</a:t>
            </a:r>
            <a:r>
              <a:rPr lang="en-US" dirty="0" smtClean="0"/>
              <a:t> collection, but each task in the </a:t>
            </a:r>
            <a:r>
              <a:rPr lang="en-US" dirty="0" err="1" smtClean="0"/>
              <a:t>ﬁrst</a:t>
            </a:r>
            <a:r>
              <a:rPr lang="en-US" dirty="0" smtClean="0"/>
              <a:t> collection communicates with task 1(b). </a:t>
            </a:r>
          </a:p>
          <a:p>
            <a:pPr lvl="0"/>
            <a:r>
              <a:rPr lang="en-US" dirty="0" smtClean="0"/>
              <a:t>3. We assumed that there would be many more trapezoids than cores, so we aggregated tasks by assigning a contiguous block of trapezoids to each thread (and a single thread to each core).Effectively, this partitioned the interval [</a:t>
            </a:r>
            <a:r>
              <a:rPr lang="en-US" dirty="0" err="1" smtClean="0"/>
              <a:t>a,b</a:t>
            </a:r>
            <a:r>
              <a:rPr lang="en-US" dirty="0" smtClean="0"/>
              <a:t>] into larger subintervals, and each thread simply applied the serial trapezoidal rule to its subinterval. See Figure 5.4 for an example.</a:t>
            </a:r>
          </a:p>
          <a:p>
            <a:r>
              <a:rPr lang="en-US" b="1" dirty="0" smtClean="0"/>
              <a:t> </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 name="Picture 2"/>
          <p:cNvPicPr/>
          <p:nvPr/>
        </p:nvPicPr>
        <p:blipFill>
          <a:blip r:embed="rId2" cstate="print"/>
          <a:srcRect/>
          <a:stretch>
            <a:fillRect/>
          </a:stretch>
        </p:blipFill>
        <p:spPr bwMode="auto">
          <a:xfrm>
            <a:off x="2038350" y="-4761"/>
            <a:ext cx="5200650" cy="686276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aren’t quite done, however, since we still need to add up the threads’ results. An obvious solution is to use a shared variable for the sum of all the threads’ results, and each thread can add its (private) result into the shared variable. We would like to have each thread execute a statement that looks something like</a:t>
            </a:r>
          </a:p>
          <a:p>
            <a:r>
              <a:rPr lang="en-US" dirty="0" smtClean="0"/>
              <a:t>                                   </a:t>
            </a:r>
            <a:r>
              <a:rPr lang="en-US" b="1" dirty="0" err="1" smtClean="0"/>
              <a:t>global_result</a:t>
            </a:r>
            <a:r>
              <a:rPr lang="en-US" b="1" dirty="0" smtClean="0"/>
              <a:t> += </a:t>
            </a:r>
            <a:r>
              <a:rPr lang="en-US" b="1" dirty="0" err="1" smtClean="0"/>
              <a:t>my_result</a:t>
            </a:r>
            <a:endParaRPr lang="en-US" dirty="0" smtClean="0"/>
          </a:p>
          <a:p>
            <a:r>
              <a:rPr lang="en-US" b="1" dirty="0" smtClean="0"/>
              <a:t> </a:t>
            </a:r>
            <a:endParaRPr lang="en-US" dirty="0" smtClean="0"/>
          </a:p>
          <a:p>
            <a:r>
              <a:rPr lang="en-US" dirty="0" smtClean="0"/>
              <a:t>	We therefore need some mechanism to make sure that once one thread has started executing </a:t>
            </a:r>
            <a:r>
              <a:rPr lang="en-US" dirty="0" err="1" smtClean="0"/>
              <a:t>global_result</a:t>
            </a:r>
            <a:r>
              <a:rPr lang="en-US" dirty="0" smtClean="0"/>
              <a:t> += </a:t>
            </a:r>
            <a:r>
              <a:rPr lang="en-US" dirty="0" err="1" smtClean="0"/>
              <a:t>my_result</a:t>
            </a:r>
            <a:r>
              <a:rPr lang="en-US" dirty="0" smtClean="0"/>
              <a:t>, no other thread can start executing this code until the </a:t>
            </a:r>
            <a:r>
              <a:rPr lang="en-US" dirty="0" err="1" smtClean="0"/>
              <a:t>ﬁrst</a:t>
            </a:r>
            <a:r>
              <a:rPr lang="en-US" dirty="0" smtClean="0"/>
              <a:t> thread has </a:t>
            </a:r>
            <a:r>
              <a:rPr lang="en-US" dirty="0" err="1" smtClean="0"/>
              <a:t>ﬁnished</a:t>
            </a:r>
            <a:r>
              <a:rPr lang="en-US" dirty="0" smtClean="0"/>
              <a:t>. In </a:t>
            </a:r>
            <a:r>
              <a:rPr lang="en-US" dirty="0" err="1" smtClean="0"/>
              <a:t>Pthreads</a:t>
            </a:r>
            <a:r>
              <a:rPr lang="en-US" dirty="0" smtClean="0"/>
              <a:t> we used </a:t>
            </a:r>
            <a:r>
              <a:rPr lang="en-US" dirty="0" err="1" smtClean="0"/>
              <a:t>mutexes</a:t>
            </a:r>
            <a:r>
              <a:rPr lang="en-US" dirty="0" smtClean="0"/>
              <a:t> or semaphores. In </a:t>
            </a:r>
            <a:r>
              <a:rPr lang="en-US" dirty="0" err="1" smtClean="0"/>
              <a:t>OpenMP</a:t>
            </a:r>
            <a:r>
              <a:rPr lang="en-US" dirty="0" smtClean="0"/>
              <a:t> we can use the critical directive</a:t>
            </a:r>
          </a:p>
          <a:p>
            <a:r>
              <a:rPr lang="en-US" dirty="0" smtClean="0"/>
              <a:t>	                            </a:t>
            </a:r>
            <a:r>
              <a:rPr lang="en-US" b="1" dirty="0" smtClean="0"/>
              <a:t># </a:t>
            </a:r>
            <a:r>
              <a:rPr lang="en-US" b="1" dirty="0" err="1" smtClean="0"/>
              <a:t>pragma</a:t>
            </a:r>
            <a:r>
              <a:rPr lang="en-US" b="1" dirty="0" smtClean="0"/>
              <a:t> </a:t>
            </a:r>
            <a:r>
              <a:rPr lang="en-US" b="1" dirty="0" err="1" smtClean="0"/>
              <a:t>omp</a:t>
            </a:r>
            <a:r>
              <a:rPr lang="en-US" b="1" dirty="0" smtClean="0"/>
              <a:t> critical </a:t>
            </a:r>
            <a:endParaRPr lang="en-US" dirty="0" smtClean="0"/>
          </a:p>
          <a:p>
            <a:r>
              <a:rPr lang="en-US" b="1" dirty="0" smtClean="0"/>
              <a:t>	                           </a:t>
            </a:r>
            <a:r>
              <a:rPr lang="en-US" b="1" dirty="0" err="1" smtClean="0"/>
              <a:t>global_result</a:t>
            </a:r>
            <a:r>
              <a:rPr lang="en-US" b="1" dirty="0" smtClean="0"/>
              <a:t> += </a:t>
            </a:r>
            <a:r>
              <a:rPr lang="en-US" b="1" dirty="0" err="1" smtClean="0"/>
              <a:t>my_result</a:t>
            </a:r>
            <a:r>
              <a:rPr lang="en-US" b="1" dirty="0" smtClean="0"/>
              <a:t>; </a:t>
            </a:r>
          </a:p>
          <a:p>
            <a:endParaRPr lang="en-US" dirty="0" smtClean="0"/>
          </a:p>
          <a:p>
            <a:r>
              <a:rPr lang="en-US" dirty="0" smtClean="0"/>
              <a:t>This directive tells the compiler that the system needs to arrange for the threads to have mutually exclusive access to the following structured block of code. That is, only one thread can execute the following structured block at a time.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3.5 </a:t>
            </a:r>
            <a:r>
              <a:rPr lang="en-US" b="1" u="sng" dirty="0" err="1" smtClean="0"/>
              <a:t>OpenMP</a:t>
            </a:r>
            <a:r>
              <a:rPr lang="en-US" b="1" u="sng" dirty="0" smtClean="0"/>
              <a:t> Directives</a:t>
            </a:r>
            <a:endParaRPr lang="en-US" dirty="0" smtClean="0"/>
          </a:p>
          <a:p>
            <a:pPr marL="457200" lvl="0" indent="-457200">
              <a:buFont typeface="+mj-lt"/>
              <a:buAutoNum type="arabicPeriod"/>
            </a:pPr>
            <a:r>
              <a:rPr lang="en-US" dirty="0" smtClean="0"/>
              <a:t>There are enough </a:t>
            </a:r>
            <a:r>
              <a:rPr lang="en-US" dirty="0" err="1" smtClean="0"/>
              <a:t>OpenMP</a:t>
            </a:r>
            <a:r>
              <a:rPr lang="en-US" dirty="0" smtClean="0"/>
              <a:t> compiler directives and functions; to be able to parallelize a wide variety of C code segments.</a:t>
            </a:r>
          </a:p>
          <a:p>
            <a:pPr marL="457200" lvl="0" indent="-457200">
              <a:buFont typeface="+mj-lt"/>
              <a:buAutoNum type="arabicPeriod"/>
            </a:pPr>
            <a:r>
              <a:rPr lang="en-US" dirty="0" err="1" smtClean="0"/>
              <a:t>OpenMP</a:t>
            </a:r>
            <a:r>
              <a:rPr lang="en-US" dirty="0" smtClean="0"/>
              <a:t> provides what’s known as a “directives-based” shared-memory API. In C and C++, this means that there are special preprocessor instructions known as </a:t>
            </a:r>
            <a:r>
              <a:rPr lang="en-US" b="1" dirty="0" err="1" smtClean="0"/>
              <a:t>pragmas</a:t>
            </a:r>
            <a:r>
              <a:rPr lang="en-US" dirty="0" smtClean="0"/>
              <a:t>. </a:t>
            </a:r>
            <a:r>
              <a:rPr lang="en-US" dirty="0" err="1" smtClean="0"/>
              <a:t>Pragmas</a:t>
            </a:r>
            <a:r>
              <a:rPr lang="en-US" dirty="0" smtClean="0"/>
              <a:t> are typically added to a system to allow behaviors that aren’t part of the basic C </a:t>
            </a:r>
            <a:r>
              <a:rPr lang="en-US" dirty="0" err="1" smtClean="0"/>
              <a:t>speciﬁcation</a:t>
            </a:r>
            <a:r>
              <a:rPr lang="en-US" dirty="0" smtClean="0"/>
              <a:t>.</a:t>
            </a:r>
          </a:p>
          <a:p>
            <a:r>
              <a:rPr lang="en-US" dirty="0" smtClean="0"/>
              <a:t> </a:t>
            </a:r>
          </a:p>
          <a:p>
            <a:r>
              <a:rPr lang="en-US" b="1" dirty="0" smtClean="0"/>
              <a:t>1. </a:t>
            </a:r>
            <a:r>
              <a:rPr lang="en-US" b="1" dirty="0" err="1" smtClean="0"/>
              <a:t>pragma</a:t>
            </a:r>
            <a:r>
              <a:rPr lang="en-US" b="1" dirty="0" smtClean="0"/>
              <a:t> </a:t>
            </a:r>
            <a:r>
              <a:rPr lang="en-US" b="1" dirty="0" err="1" smtClean="0"/>
              <a:t>omp</a:t>
            </a:r>
            <a:r>
              <a:rPr lang="en-US" b="1" dirty="0" smtClean="0"/>
              <a:t> parallel</a:t>
            </a:r>
            <a:endParaRPr lang="en-US" dirty="0" smtClean="0"/>
          </a:p>
          <a:p>
            <a:pPr marL="457200" lvl="0" indent="-457200"/>
            <a:r>
              <a:rPr lang="en-US" dirty="0" smtClean="0"/>
              <a:t>We’ve already seen that </a:t>
            </a:r>
            <a:r>
              <a:rPr lang="en-US" dirty="0" err="1" smtClean="0"/>
              <a:t>pragmas</a:t>
            </a:r>
            <a:r>
              <a:rPr lang="en-US" dirty="0" smtClean="0"/>
              <a:t> in C and C++ start with</a:t>
            </a:r>
          </a:p>
          <a:p>
            <a:pPr marL="457200" indent="-457200"/>
            <a:r>
              <a:rPr lang="en-US" b="1" dirty="0" smtClean="0"/>
              <a:t>		# </a:t>
            </a:r>
            <a:r>
              <a:rPr lang="en-US" b="1" dirty="0" err="1" smtClean="0"/>
              <a:t>pragma</a:t>
            </a:r>
            <a:r>
              <a:rPr lang="en-US" b="1" dirty="0" smtClean="0"/>
              <a:t> </a:t>
            </a:r>
            <a:endParaRPr lang="en-US" dirty="0" smtClean="0"/>
          </a:p>
          <a:p>
            <a:pPr marL="457200" indent="-457200"/>
            <a:r>
              <a:rPr lang="en-US" dirty="0" smtClean="0"/>
              <a:t>	</a:t>
            </a:r>
            <a:r>
              <a:rPr lang="en-US" dirty="0" err="1" smtClean="0"/>
              <a:t>OpenMP</a:t>
            </a:r>
            <a:r>
              <a:rPr lang="en-US" dirty="0" smtClean="0"/>
              <a:t> </a:t>
            </a:r>
            <a:r>
              <a:rPr lang="en-US" dirty="0" err="1" smtClean="0"/>
              <a:t>pragmas</a:t>
            </a:r>
            <a:r>
              <a:rPr lang="en-US" dirty="0" smtClean="0"/>
              <a:t> always begin with</a:t>
            </a:r>
          </a:p>
          <a:p>
            <a:pPr marL="457200" indent="-457200"/>
            <a:r>
              <a:rPr lang="en-US" dirty="0" smtClean="0"/>
              <a:t>		</a:t>
            </a:r>
            <a:r>
              <a:rPr lang="en-US" b="1" dirty="0" smtClean="0"/>
              <a:t># </a:t>
            </a:r>
            <a:r>
              <a:rPr lang="en-US" b="1" dirty="0" err="1" smtClean="0"/>
              <a:t>pragma</a:t>
            </a:r>
            <a:r>
              <a:rPr lang="en-US" b="1" dirty="0" smtClean="0"/>
              <a:t> </a:t>
            </a:r>
            <a:r>
              <a:rPr lang="en-US" b="1" dirty="0" err="1" smtClean="0"/>
              <a:t>omp</a:t>
            </a:r>
            <a:r>
              <a:rPr lang="en-US" b="1" dirty="0" smtClean="0"/>
              <a:t> </a:t>
            </a:r>
            <a:endParaRPr lang="en-US" dirty="0" smtClean="0"/>
          </a:p>
          <a:p>
            <a:pPr marL="457200" lvl="0" indent="-457200"/>
            <a:r>
              <a:rPr lang="en-US" dirty="0" smtClean="0"/>
              <a:t>Our </a:t>
            </a:r>
            <a:r>
              <a:rPr lang="en-US" dirty="0" err="1" smtClean="0"/>
              <a:t>ﬁrst</a:t>
            </a:r>
            <a:r>
              <a:rPr lang="en-US" dirty="0" smtClean="0"/>
              <a:t> directive is a </a:t>
            </a:r>
            <a:r>
              <a:rPr lang="en-US" b="1" dirty="0" smtClean="0"/>
              <a:t>parallel</a:t>
            </a:r>
            <a:r>
              <a:rPr lang="en-US" dirty="0" smtClean="0"/>
              <a:t> directive, and, as you might have guessed it </a:t>
            </a:r>
            <a:r>
              <a:rPr lang="en-US" dirty="0" err="1" smtClean="0"/>
              <a:t>speciﬁes</a:t>
            </a:r>
            <a:r>
              <a:rPr lang="en-US" dirty="0" smtClean="0"/>
              <a:t> that the structured block of code that follows should be executed by multiple threads. A structured block is a C statement or a compound C statement with one point of entry and one point of exit, although calls to the function exit are allowed.</a:t>
            </a:r>
          </a:p>
          <a:p>
            <a:r>
              <a:rPr lang="en-US" b="1" dirty="0" smtClean="0"/>
              <a:t>                 # </a:t>
            </a:r>
            <a:r>
              <a:rPr lang="en-US" b="1" dirty="0" err="1" smtClean="0"/>
              <a:t>pragma</a:t>
            </a:r>
            <a:r>
              <a:rPr lang="en-US" b="1" dirty="0" smtClean="0"/>
              <a:t> </a:t>
            </a:r>
            <a:r>
              <a:rPr lang="en-US" b="1" dirty="0" err="1" smtClean="0"/>
              <a:t>omp</a:t>
            </a:r>
            <a:r>
              <a:rPr lang="en-US" b="1" dirty="0" smtClean="0"/>
              <a:t> parallel </a:t>
            </a:r>
            <a:r>
              <a:rPr lang="en-US" b="1" dirty="0" err="1" smtClean="0"/>
              <a:t>num_threads</a:t>
            </a:r>
            <a:r>
              <a:rPr lang="en-US" b="1" dirty="0" smtClean="0"/>
              <a:t>(</a:t>
            </a:r>
            <a:r>
              <a:rPr lang="en-US" b="1" dirty="0" err="1" smtClean="0"/>
              <a:t>thread_count</a:t>
            </a:r>
            <a:r>
              <a:rPr lang="en-US" b="1" dirty="0" smtClean="0"/>
              <a:t>)</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t>2. </a:t>
            </a:r>
            <a:r>
              <a:rPr lang="en-US" b="1" dirty="0" err="1" smtClean="0"/>
              <a:t>pragma</a:t>
            </a:r>
            <a:r>
              <a:rPr lang="en-US" b="1" dirty="0" smtClean="0"/>
              <a:t> </a:t>
            </a:r>
            <a:r>
              <a:rPr lang="en-US" b="1" dirty="0" err="1" smtClean="0"/>
              <a:t>omp</a:t>
            </a:r>
            <a:r>
              <a:rPr lang="en-US" b="1" dirty="0" smtClean="0"/>
              <a:t> parallel for</a:t>
            </a:r>
            <a:endParaRPr lang="en-US" dirty="0" smtClean="0"/>
          </a:p>
          <a:p>
            <a:pPr marL="457200" lvl="0" indent="-457200">
              <a:buFont typeface="+mj-lt"/>
              <a:buAutoNum type="arabicPeriod"/>
            </a:pPr>
            <a:r>
              <a:rPr lang="en-US" dirty="0" smtClean="0"/>
              <a:t>As an alternative to our explicit parallelization of the trapezoidal rule, </a:t>
            </a:r>
            <a:r>
              <a:rPr lang="en-US" dirty="0" err="1" smtClean="0"/>
              <a:t>OpenMP</a:t>
            </a:r>
            <a:r>
              <a:rPr lang="en-US" dirty="0" smtClean="0"/>
              <a:t> provides the </a:t>
            </a:r>
            <a:r>
              <a:rPr lang="en-US" b="1" dirty="0" smtClean="0"/>
              <a:t>parallel for</a:t>
            </a:r>
            <a:r>
              <a:rPr lang="en-US" dirty="0" smtClean="0"/>
              <a:t> directive. Using it, we can parallelize the serial trapezoidal rule by simply placing a directive immediately before the for loop:</a:t>
            </a:r>
          </a:p>
          <a:p>
            <a:pPr marL="2286000" lvl="4" indent="-457200"/>
            <a:r>
              <a:rPr lang="en-US" dirty="0" smtClean="0"/>
              <a:t>	h = (b−a)/n; </a:t>
            </a:r>
          </a:p>
          <a:p>
            <a:pPr marL="2286000" lvl="4" indent="-457200"/>
            <a:r>
              <a:rPr lang="en-US" dirty="0" smtClean="0"/>
              <a:t>	approx = (f(a) + f(b))/2.0; </a:t>
            </a:r>
          </a:p>
          <a:p>
            <a:pPr marL="2286000" lvl="4" indent="-457200"/>
            <a:r>
              <a:rPr lang="en-US" dirty="0" smtClean="0"/>
              <a:t>	# </a:t>
            </a:r>
            <a:r>
              <a:rPr lang="en-US" dirty="0" err="1" smtClean="0"/>
              <a:t>pragma</a:t>
            </a:r>
            <a:r>
              <a:rPr lang="en-US" dirty="0" smtClean="0"/>
              <a:t> </a:t>
            </a:r>
            <a:r>
              <a:rPr lang="en-US" dirty="0" err="1" smtClean="0"/>
              <a:t>omp</a:t>
            </a:r>
            <a:r>
              <a:rPr lang="en-US" dirty="0" smtClean="0"/>
              <a:t> parallel for </a:t>
            </a:r>
            <a:r>
              <a:rPr lang="en-US" dirty="0" err="1" smtClean="0"/>
              <a:t>num_threads</a:t>
            </a:r>
            <a:r>
              <a:rPr lang="en-US" dirty="0" smtClean="0"/>
              <a:t>(</a:t>
            </a:r>
            <a:r>
              <a:rPr lang="en-US" dirty="0" err="1" smtClean="0"/>
              <a:t>thread_count</a:t>
            </a:r>
            <a:r>
              <a:rPr lang="en-US" dirty="0" smtClean="0"/>
              <a:t>) </a:t>
            </a:r>
          </a:p>
          <a:p>
            <a:pPr marL="2286000" lvl="4" indent="-457200"/>
            <a:r>
              <a:rPr lang="en-US" dirty="0" smtClean="0"/>
              <a:t>	\ reduction(+: approx) </a:t>
            </a:r>
          </a:p>
          <a:p>
            <a:pPr marL="2286000" lvl="4" indent="-457200"/>
            <a:r>
              <a:rPr lang="en-US" dirty="0" smtClean="0"/>
              <a:t>	for (</a:t>
            </a:r>
            <a:r>
              <a:rPr lang="en-US" dirty="0" err="1" smtClean="0"/>
              <a:t>i</a:t>
            </a:r>
            <a:r>
              <a:rPr lang="en-US" dirty="0" smtClean="0"/>
              <a:t> = 1; </a:t>
            </a:r>
            <a:r>
              <a:rPr lang="en-US" dirty="0" err="1" smtClean="0"/>
              <a:t>i</a:t>
            </a:r>
            <a:r>
              <a:rPr lang="en-US" dirty="0" smtClean="0"/>
              <a:t> &lt;= n−1; </a:t>
            </a:r>
            <a:r>
              <a:rPr lang="en-US" dirty="0" err="1" smtClean="0"/>
              <a:t>i</a:t>
            </a:r>
            <a:r>
              <a:rPr lang="en-US" dirty="0" smtClean="0"/>
              <a:t>++) </a:t>
            </a:r>
          </a:p>
          <a:p>
            <a:pPr marL="2286000" lvl="4" indent="-457200"/>
            <a:r>
              <a:rPr lang="en-US" dirty="0" smtClean="0"/>
              <a:t>	approx += f(a + </a:t>
            </a:r>
            <a:r>
              <a:rPr lang="en-US" dirty="0" err="1" smtClean="0"/>
              <a:t>i∗h</a:t>
            </a:r>
            <a:r>
              <a:rPr lang="en-US" dirty="0" smtClean="0"/>
              <a:t>); </a:t>
            </a:r>
          </a:p>
          <a:p>
            <a:pPr marL="2286000" lvl="4" indent="-457200"/>
            <a:r>
              <a:rPr lang="en-US" dirty="0" smtClean="0"/>
              <a:t>	approx = </a:t>
            </a:r>
            <a:r>
              <a:rPr lang="en-US" dirty="0" err="1" smtClean="0"/>
              <a:t>h∗approx</a:t>
            </a:r>
            <a:r>
              <a:rPr lang="en-US" dirty="0" smtClean="0"/>
              <a:t>;</a:t>
            </a:r>
          </a:p>
          <a:p>
            <a:pPr marL="457200" indent="-457200">
              <a:buFont typeface="+mj-lt"/>
              <a:buAutoNum type="arabicPeriod"/>
            </a:pPr>
            <a:endParaRPr lang="en-US" dirty="0" smtClean="0"/>
          </a:p>
          <a:p>
            <a:pPr marL="457200" lvl="0" indent="-457200">
              <a:buFont typeface="+mj-lt"/>
              <a:buAutoNum type="arabicPeriod"/>
            </a:pPr>
            <a:r>
              <a:rPr lang="en-US" dirty="0" smtClean="0"/>
              <a:t>Like the parallel directive, the </a:t>
            </a:r>
            <a:r>
              <a:rPr lang="en-US" b="1" i="1" dirty="0" smtClean="0"/>
              <a:t>parallel for</a:t>
            </a:r>
            <a:r>
              <a:rPr lang="en-US" dirty="0" smtClean="0"/>
              <a:t> directive forks a team of threads to execute the following structured block. However, the structured block following the parallel for directive must be a for loop. Furthermore, with the parallel for directive the system parallelizes the for loop by dividing the iterations of the loop among the threads. </a:t>
            </a:r>
          </a:p>
          <a:p>
            <a:pPr marL="457200" lvl="0" indent="-457200">
              <a:buFont typeface="+mj-lt"/>
              <a:buAutoNum type="arabicPeriod"/>
            </a:pPr>
            <a:r>
              <a:rPr lang="en-US" dirty="0" smtClean="0"/>
              <a:t>The parallel for directive is therefore very different from the parallel directive, because in a block that is preceded by a parallel directive, in general, the work must be divided among the threads by the threads themselves. In a for loop that has been parallelized with a parallel for directive, the default partitioning, that is, of the iterations among the threads is up to the system. However, most systems use roughly a block partitioning, that is, if there are m iterations, then roughly the </a:t>
            </a:r>
            <a:r>
              <a:rPr lang="en-US" dirty="0" err="1" smtClean="0"/>
              <a:t>ﬁrst</a:t>
            </a:r>
            <a:r>
              <a:rPr lang="en-US" dirty="0" smtClean="0"/>
              <a:t> m/</a:t>
            </a:r>
            <a:r>
              <a:rPr lang="en-US" dirty="0" err="1" smtClean="0"/>
              <a:t>thread_count</a:t>
            </a:r>
            <a:r>
              <a:rPr lang="en-US" dirty="0" smtClean="0"/>
              <a:t> are assigned to thread 0, the next m/</a:t>
            </a:r>
            <a:r>
              <a:rPr lang="en-US" dirty="0" err="1" smtClean="0"/>
              <a:t>thread_count</a:t>
            </a:r>
            <a:r>
              <a:rPr lang="en-US" dirty="0" smtClean="0"/>
              <a:t> are assigned to thread 1, and so 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3. </a:t>
            </a:r>
            <a:r>
              <a:rPr lang="en-US" b="1" dirty="0" err="1" smtClean="0"/>
              <a:t>pragma</a:t>
            </a:r>
            <a:r>
              <a:rPr lang="en-US" b="1" dirty="0" smtClean="0"/>
              <a:t> </a:t>
            </a:r>
            <a:r>
              <a:rPr lang="en-US" b="1" dirty="0" err="1" smtClean="0"/>
              <a:t>omp</a:t>
            </a:r>
            <a:r>
              <a:rPr lang="en-US" b="1" dirty="0" smtClean="0"/>
              <a:t> critical</a:t>
            </a:r>
            <a:endParaRPr lang="en-US" dirty="0" smtClean="0"/>
          </a:p>
          <a:p>
            <a:pPr marL="457200" lvl="0" indent="-457200">
              <a:buFont typeface="+mj-lt"/>
              <a:buAutoNum type="arabicPeriod"/>
            </a:pPr>
            <a:r>
              <a:rPr lang="en-US" dirty="0" smtClean="0"/>
              <a:t>We therefore need some mechanism to make sure that once one thread has started executing </a:t>
            </a:r>
            <a:r>
              <a:rPr lang="en-US" dirty="0" err="1" smtClean="0"/>
              <a:t>global_result</a:t>
            </a:r>
            <a:r>
              <a:rPr lang="en-US" dirty="0" smtClean="0"/>
              <a:t> += </a:t>
            </a:r>
            <a:r>
              <a:rPr lang="en-US" dirty="0" err="1" smtClean="0"/>
              <a:t>my_result</a:t>
            </a:r>
            <a:r>
              <a:rPr lang="en-US" dirty="0" smtClean="0"/>
              <a:t>, no other thread can start executing this code until the </a:t>
            </a:r>
            <a:r>
              <a:rPr lang="en-US" dirty="0" err="1" smtClean="0"/>
              <a:t>ﬁrst</a:t>
            </a:r>
            <a:r>
              <a:rPr lang="en-US" dirty="0" smtClean="0"/>
              <a:t> thread has </a:t>
            </a:r>
            <a:r>
              <a:rPr lang="en-US" dirty="0" err="1" smtClean="0"/>
              <a:t>ﬁnished</a:t>
            </a:r>
            <a:r>
              <a:rPr lang="en-US" dirty="0" smtClean="0"/>
              <a:t>. In </a:t>
            </a:r>
            <a:r>
              <a:rPr lang="en-US" dirty="0" err="1" smtClean="0"/>
              <a:t>Pthreads</a:t>
            </a:r>
            <a:r>
              <a:rPr lang="en-US" dirty="0" smtClean="0"/>
              <a:t> we used </a:t>
            </a:r>
            <a:r>
              <a:rPr lang="en-US" dirty="0" err="1" smtClean="0"/>
              <a:t>mutexes</a:t>
            </a:r>
            <a:r>
              <a:rPr lang="en-US" dirty="0" smtClean="0"/>
              <a:t> or semaphores. In </a:t>
            </a:r>
            <a:r>
              <a:rPr lang="en-US" dirty="0" err="1" smtClean="0"/>
              <a:t>OpenMP</a:t>
            </a:r>
            <a:r>
              <a:rPr lang="en-US" dirty="0" smtClean="0"/>
              <a:t> we can use the critical directive</a:t>
            </a:r>
          </a:p>
          <a:p>
            <a:pPr marL="457200" indent="-457200"/>
            <a:r>
              <a:rPr lang="en-US" b="1" dirty="0" smtClean="0"/>
              <a:t>			# </a:t>
            </a:r>
            <a:r>
              <a:rPr lang="en-US" b="1" dirty="0" err="1" smtClean="0"/>
              <a:t>pragma</a:t>
            </a:r>
            <a:r>
              <a:rPr lang="en-US" b="1" dirty="0" smtClean="0"/>
              <a:t> </a:t>
            </a:r>
            <a:r>
              <a:rPr lang="en-US" b="1" dirty="0" err="1" smtClean="0"/>
              <a:t>omp</a:t>
            </a:r>
            <a:r>
              <a:rPr lang="en-US" b="1" dirty="0" smtClean="0"/>
              <a:t> critical </a:t>
            </a:r>
            <a:endParaRPr lang="en-US" dirty="0" smtClean="0"/>
          </a:p>
          <a:p>
            <a:pPr marL="457200" indent="-457200"/>
            <a:r>
              <a:rPr lang="en-US" b="1" dirty="0" smtClean="0"/>
              <a:t>		                 </a:t>
            </a:r>
            <a:r>
              <a:rPr lang="en-US" b="1" dirty="0" err="1" smtClean="0"/>
              <a:t>global_result</a:t>
            </a:r>
            <a:r>
              <a:rPr lang="en-US" b="1" dirty="0" smtClean="0"/>
              <a:t> += </a:t>
            </a:r>
            <a:r>
              <a:rPr lang="en-US" b="1" dirty="0" err="1" smtClean="0"/>
              <a:t>my_result</a:t>
            </a:r>
            <a:r>
              <a:rPr lang="en-US" b="1" dirty="0" smtClean="0"/>
              <a:t>; </a:t>
            </a:r>
            <a:endParaRPr lang="en-US" dirty="0" smtClean="0"/>
          </a:p>
          <a:p>
            <a:pPr marL="457200" lvl="0" indent="-457200"/>
            <a:r>
              <a:rPr lang="en-US" dirty="0" smtClean="0"/>
              <a:t>2.     This directive tells the compiler that the system needs to arrange for the threads to have mutually exclusive access to the following structured block of code. That is, only one thread can execute the following structured block at a time.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4. The Reduction Clause</a:t>
            </a:r>
          </a:p>
          <a:p>
            <a:r>
              <a:rPr lang="en-US" dirty="0" smtClean="0"/>
              <a:t>	global result = 0.0; </a:t>
            </a:r>
          </a:p>
          <a:p>
            <a:r>
              <a:rPr lang="en-US" dirty="0" smtClean="0"/>
              <a:t>	# </a:t>
            </a:r>
            <a:r>
              <a:rPr lang="en-US" dirty="0" err="1" smtClean="0"/>
              <a:t>pragma</a:t>
            </a:r>
            <a:r>
              <a:rPr lang="en-US" dirty="0" smtClean="0"/>
              <a:t> </a:t>
            </a:r>
            <a:r>
              <a:rPr lang="en-US" dirty="0" err="1" smtClean="0"/>
              <a:t>omp</a:t>
            </a:r>
            <a:r>
              <a:rPr lang="en-US" dirty="0" smtClean="0"/>
              <a:t> parallel num threads(thread count) </a:t>
            </a:r>
          </a:p>
          <a:p>
            <a:r>
              <a:rPr lang="en-US" dirty="0" smtClean="0"/>
              <a:t>	{</a:t>
            </a:r>
          </a:p>
          <a:p>
            <a:r>
              <a:rPr lang="en-US" dirty="0" smtClean="0"/>
              <a:t>	 # </a:t>
            </a:r>
            <a:r>
              <a:rPr lang="en-US" dirty="0" err="1" smtClean="0"/>
              <a:t>pragma</a:t>
            </a:r>
            <a:r>
              <a:rPr lang="en-US" dirty="0" smtClean="0"/>
              <a:t> </a:t>
            </a:r>
            <a:r>
              <a:rPr lang="en-US" dirty="0" err="1" smtClean="0"/>
              <a:t>omp</a:t>
            </a:r>
            <a:r>
              <a:rPr lang="en-US" dirty="0" smtClean="0"/>
              <a:t> critical </a:t>
            </a:r>
          </a:p>
          <a:p>
            <a:r>
              <a:rPr lang="en-US" dirty="0" smtClean="0"/>
              <a:t>	</a:t>
            </a:r>
            <a:r>
              <a:rPr lang="en-US" dirty="0" err="1" smtClean="0"/>
              <a:t>global_result</a:t>
            </a:r>
            <a:r>
              <a:rPr lang="en-US" dirty="0" smtClean="0"/>
              <a:t> += Local trap(double a, double b, </a:t>
            </a:r>
            <a:r>
              <a:rPr lang="en-US" dirty="0" err="1" smtClean="0"/>
              <a:t>int</a:t>
            </a:r>
            <a:r>
              <a:rPr lang="en-US" dirty="0" smtClean="0"/>
              <a:t> n);</a:t>
            </a:r>
          </a:p>
          <a:p>
            <a:r>
              <a:rPr lang="en-US" dirty="0" smtClean="0"/>
              <a:t>	 }</a:t>
            </a:r>
          </a:p>
          <a:p>
            <a:endParaRPr lang="en-US" dirty="0" smtClean="0"/>
          </a:p>
          <a:p>
            <a:r>
              <a:rPr lang="en-US" dirty="0" smtClean="0"/>
              <a:t>----------------------------------------------------------</a:t>
            </a:r>
          </a:p>
          <a:p>
            <a:r>
              <a:rPr lang="en-US" dirty="0" smtClean="0"/>
              <a:t>global result = 0.0; </a:t>
            </a:r>
          </a:p>
          <a:p>
            <a:r>
              <a:rPr lang="en-US" dirty="0" smtClean="0"/>
              <a:t># </a:t>
            </a:r>
            <a:r>
              <a:rPr lang="en-US" dirty="0" err="1" smtClean="0"/>
              <a:t>pragma</a:t>
            </a:r>
            <a:r>
              <a:rPr lang="en-US" dirty="0" smtClean="0"/>
              <a:t> </a:t>
            </a:r>
            <a:r>
              <a:rPr lang="en-US" dirty="0" err="1" smtClean="0"/>
              <a:t>omp</a:t>
            </a:r>
            <a:r>
              <a:rPr lang="en-US" dirty="0" smtClean="0"/>
              <a:t> parallel num threads(thread count) </a:t>
            </a:r>
          </a:p>
          <a:p>
            <a:r>
              <a:rPr lang="en-US" dirty="0" smtClean="0"/>
              <a:t>{ </a:t>
            </a:r>
          </a:p>
          <a:p>
            <a:r>
              <a:rPr lang="en-US" dirty="0" smtClean="0"/>
              <a:t>double </a:t>
            </a:r>
            <a:r>
              <a:rPr lang="en-US" dirty="0" err="1" smtClean="0"/>
              <a:t>my_result</a:t>
            </a:r>
            <a:r>
              <a:rPr lang="en-US" dirty="0" smtClean="0"/>
              <a:t> = 0.0; /∗ private ∗/ </a:t>
            </a:r>
          </a:p>
          <a:p>
            <a:r>
              <a:rPr lang="en-US" dirty="0" smtClean="0"/>
              <a:t>my result += Local trap(double a, double b, </a:t>
            </a:r>
            <a:r>
              <a:rPr lang="en-US" dirty="0" err="1" smtClean="0"/>
              <a:t>int</a:t>
            </a:r>
            <a:r>
              <a:rPr lang="en-US" dirty="0" smtClean="0"/>
              <a:t> n); </a:t>
            </a:r>
          </a:p>
          <a:p>
            <a:r>
              <a:rPr lang="en-US" dirty="0" smtClean="0"/>
              <a:t># </a:t>
            </a:r>
            <a:r>
              <a:rPr lang="en-US" dirty="0" err="1" smtClean="0"/>
              <a:t>pragma</a:t>
            </a:r>
            <a:r>
              <a:rPr lang="en-US" dirty="0" smtClean="0"/>
              <a:t> </a:t>
            </a:r>
            <a:r>
              <a:rPr lang="en-US" dirty="0" err="1" smtClean="0"/>
              <a:t>omp</a:t>
            </a:r>
            <a:r>
              <a:rPr lang="en-US" dirty="0" smtClean="0"/>
              <a:t> critical </a:t>
            </a:r>
          </a:p>
          <a:p>
            <a:r>
              <a:rPr lang="en-US" dirty="0" err="1" smtClean="0"/>
              <a:t>global_result</a:t>
            </a:r>
            <a:r>
              <a:rPr lang="en-US" dirty="0" smtClean="0"/>
              <a:t> += my _result; </a:t>
            </a:r>
          </a:p>
          <a:p>
            <a:r>
              <a:rPr lang="en-US" dirty="0" smtClean="0"/>
              <a:t>} </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OpenMP</a:t>
            </a:r>
            <a:r>
              <a:rPr lang="en-US" dirty="0" smtClean="0"/>
              <a:t> provides a cleaner alternative that also avoids serializing execution of Local trap: we can specify that global result is a reduction variable. A reduction operator is a binary operation (such as addition or multiplication) and a reduction is a computation that repeatedly applies the same reduction operator to a sequence of operands in order to get a single result. Furthermore, </a:t>
            </a:r>
            <a:r>
              <a:rPr lang="en-US" u="sng" dirty="0" smtClean="0"/>
              <a:t>all of the intermediate results of the operation should be stored in the same variable</a:t>
            </a:r>
            <a:r>
              <a:rPr lang="en-US" dirty="0" smtClean="0"/>
              <a:t>: the reduction variable.</a:t>
            </a:r>
          </a:p>
          <a:p>
            <a:r>
              <a:rPr lang="en-US" dirty="0" smtClean="0"/>
              <a:t>	  	               global result = 0.0; </a:t>
            </a:r>
          </a:p>
          <a:p>
            <a:r>
              <a:rPr lang="en-US" dirty="0" smtClean="0"/>
              <a:t>			# </a:t>
            </a:r>
            <a:r>
              <a:rPr lang="en-US" dirty="0" err="1" smtClean="0"/>
              <a:t>pragma</a:t>
            </a:r>
            <a:r>
              <a:rPr lang="en-US" dirty="0" smtClean="0"/>
              <a:t> </a:t>
            </a:r>
            <a:r>
              <a:rPr lang="en-US" dirty="0" err="1" smtClean="0"/>
              <a:t>omp</a:t>
            </a:r>
            <a:r>
              <a:rPr lang="en-US" dirty="0" smtClean="0"/>
              <a:t> parallel num threads(thread count) \ </a:t>
            </a:r>
          </a:p>
          <a:p>
            <a:r>
              <a:rPr lang="en-US" dirty="0" smtClean="0"/>
              <a:t>                                reduction(+: </a:t>
            </a:r>
            <a:r>
              <a:rPr lang="en-US" dirty="0" err="1" smtClean="0"/>
              <a:t>global_result</a:t>
            </a:r>
            <a:r>
              <a:rPr lang="en-US" dirty="0" smtClean="0"/>
              <a:t>) </a:t>
            </a:r>
          </a:p>
          <a:p>
            <a:r>
              <a:rPr lang="en-US" dirty="0" smtClean="0"/>
              <a:t>	                           </a:t>
            </a:r>
            <a:r>
              <a:rPr lang="en-US" dirty="0" err="1" smtClean="0"/>
              <a:t>global_result</a:t>
            </a:r>
            <a:r>
              <a:rPr lang="en-US" dirty="0" smtClean="0"/>
              <a:t> += </a:t>
            </a:r>
            <a:r>
              <a:rPr lang="en-US" dirty="0" err="1" smtClean="0"/>
              <a:t>Local_trap</a:t>
            </a:r>
            <a:r>
              <a:rPr lang="en-US" dirty="0" smtClean="0"/>
              <a:t>(double a, double b, </a:t>
            </a:r>
            <a:r>
              <a:rPr lang="en-US" dirty="0" err="1" smtClean="0"/>
              <a:t>int</a:t>
            </a:r>
            <a:r>
              <a:rPr lang="en-US" dirty="0" smtClean="0"/>
              <a:t> n);</a:t>
            </a:r>
          </a:p>
          <a:p>
            <a:endParaRPr lang="en-US" dirty="0" smtClean="0"/>
          </a:p>
          <a:p>
            <a:r>
              <a:rPr lang="en-US" dirty="0" smtClean="0"/>
              <a:t>The syntax of the reduction clause is</a:t>
            </a:r>
          </a:p>
          <a:p>
            <a:r>
              <a:rPr lang="en-US" dirty="0" smtClean="0"/>
              <a:t>                      </a:t>
            </a:r>
            <a:r>
              <a:rPr lang="en-US" b="1" dirty="0" smtClean="0"/>
              <a:t>reduction(&lt;operator&gt;: &lt;variable list&gt;)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Library Functions</a:t>
            </a:r>
            <a:endParaRPr lang="en-US" u="sng" dirty="0" smtClean="0"/>
          </a:p>
          <a:p>
            <a:r>
              <a:rPr lang="en-US" b="1" dirty="0" err="1" smtClean="0"/>
              <a:t>omp_get_num_procs</a:t>
            </a:r>
            <a:endParaRPr lang="en-US" dirty="0" smtClean="0"/>
          </a:p>
          <a:p>
            <a:pPr marL="457200" indent="-457200">
              <a:buFont typeface="+mj-lt"/>
              <a:buAutoNum type="arabicPeriod"/>
            </a:pPr>
            <a:r>
              <a:rPr lang="en-US" dirty="0" smtClean="0"/>
              <a:t>	Function </a:t>
            </a:r>
            <a:r>
              <a:rPr lang="en-US" dirty="0" err="1" smtClean="0"/>
              <a:t>omp_get_num_procs</a:t>
            </a:r>
            <a:r>
              <a:rPr lang="en-US" dirty="0" smtClean="0"/>
              <a:t> returns the number of physical processors available for use by the parallel program. Here is the function header: </a:t>
            </a:r>
          </a:p>
          <a:p>
            <a:pPr marL="1714500" lvl="3" indent="-457200"/>
            <a:r>
              <a:rPr lang="en-US" dirty="0" smtClean="0"/>
              <a:t> </a:t>
            </a:r>
            <a:r>
              <a:rPr lang="en-US" dirty="0" err="1" smtClean="0"/>
              <a:t>int</a:t>
            </a:r>
            <a:r>
              <a:rPr lang="en-US" dirty="0" smtClean="0"/>
              <a:t> </a:t>
            </a:r>
            <a:r>
              <a:rPr lang="en-US" dirty="0" err="1" smtClean="0"/>
              <a:t>omp_get_num_procs</a:t>
            </a:r>
            <a:r>
              <a:rPr lang="en-US" dirty="0" smtClean="0"/>
              <a:t> (void)</a:t>
            </a:r>
          </a:p>
          <a:p>
            <a:pPr marL="457200" indent="-457200">
              <a:buFont typeface="+mj-lt"/>
              <a:buAutoNum type="arabicPeriod"/>
            </a:pPr>
            <a:r>
              <a:rPr lang="en-US" dirty="0" smtClean="0"/>
              <a:t>The integer returned by this function may be less than the total number of physical processors in the multiprocessor, depending on how the run-time system gives processes access to processors.</a:t>
            </a:r>
          </a:p>
          <a:p>
            <a:r>
              <a:rPr lang="en-US" b="1" dirty="0" err="1" smtClean="0"/>
              <a:t>omp_set_num_threads</a:t>
            </a:r>
            <a:r>
              <a:rPr lang="en-US" b="1" dirty="0" smtClean="0"/>
              <a:t> </a:t>
            </a:r>
            <a:endParaRPr lang="en-US" dirty="0" smtClean="0"/>
          </a:p>
          <a:p>
            <a:pPr marL="457200" indent="-457200">
              <a:buFont typeface="+mj-lt"/>
              <a:buAutoNum type="arabicPeriod"/>
            </a:pPr>
            <a:r>
              <a:rPr lang="en-US" dirty="0" smtClean="0"/>
              <a:t>Function </a:t>
            </a:r>
            <a:r>
              <a:rPr lang="en-US" dirty="0" err="1" smtClean="0"/>
              <a:t>omp_set_num</a:t>
            </a:r>
            <a:r>
              <a:rPr lang="en-US" dirty="0" smtClean="0"/>
              <a:t> _ threads uses the parameter value to set the number of threads to be active in parallel sections of code. It has this function header: </a:t>
            </a:r>
          </a:p>
          <a:p>
            <a:pPr marL="457200" indent="-457200"/>
            <a:r>
              <a:rPr lang="en-US" dirty="0" smtClean="0"/>
              <a:t>			 void </a:t>
            </a:r>
            <a:r>
              <a:rPr lang="en-US" dirty="0" err="1" smtClean="0"/>
              <a:t>omp_set_num_threads</a:t>
            </a:r>
            <a:r>
              <a:rPr lang="en-US" dirty="0" smtClean="0"/>
              <a:t> (</a:t>
            </a:r>
            <a:r>
              <a:rPr lang="en-US" dirty="0" err="1" smtClean="0"/>
              <a:t>int</a:t>
            </a:r>
            <a:r>
              <a:rPr lang="en-US" dirty="0" smtClean="0"/>
              <a:t> t) </a:t>
            </a:r>
          </a:p>
          <a:p>
            <a:pPr marL="457200" indent="-457200"/>
            <a:r>
              <a:rPr lang="en-US" dirty="0" smtClean="0"/>
              <a:t>2.    Since this function may be called at multiple points in a program, you have the ability to tailor the level of parallelism to the grain size or other characteristics of the code block. Setting the number of threads equal to the number of available CPUs is straightforward: </a:t>
            </a:r>
          </a:p>
          <a:p>
            <a:r>
              <a:rPr lang="en-US" dirty="0" smtClean="0"/>
              <a:t>                             </a:t>
            </a:r>
            <a:r>
              <a:rPr lang="en-US" dirty="0" err="1" smtClean="0"/>
              <a:t>int</a:t>
            </a:r>
            <a:r>
              <a:rPr lang="en-US" dirty="0" smtClean="0"/>
              <a:t> t; </a:t>
            </a:r>
          </a:p>
          <a:p>
            <a:r>
              <a:rPr lang="en-US" dirty="0" smtClean="0"/>
              <a:t>                            t=</a:t>
            </a:r>
            <a:r>
              <a:rPr lang="en-US" dirty="0" err="1" smtClean="0"/>
              <a:t>omp_get_num_procs</a:t>
            </a:r>
            <a:r>
              <a:rPr lang="en-US" dirty="0" smtClean="0"/>
              <a:t>()</a:t>
            </a:r>
          </a:p>
          <a:p>
            <a:r>
              <a:rPr lang="en-US" dirty="0" smtClean="0"/>
              <a:t>                            </a:t>
            </a:r>
            <a:r>
              <a:rPr lang="en-US" dirty="0" err="1" smtClean="0"/>
              <a:t>omp_set_num_threads</a:t>
            </a:r>
            <a:r>
              <a:rPr lang="en-US" dirty="0" smtClean="0"/>
              <a:t>(t)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6"/>
            </a:pPr>
            <a:r>
              <a:rPr lang="en-US" dirty="0"/>
              <a:t>In fact, </a:t>
            </a:r>
            <a:r>
              <a:rPr lang="en-US" dirty="0" err="1"/>
              <a:t>OpenMP</a:t>
            </a:r>
            <a:r>
              <a:rPr lang="en-US" dirty="0"/>
              <a:t> was explicitly designed to allow programmers to incrementally parallelize existing serial programs; this is virtually impossible with MPI and fairly </a:t>
            </a:r>
            <a:r>
              <a:rPr lang="en-US" dirty="0" err="1"/>
              <a:t>difﬁcult</a:t>
            </a:r>
            <a:r>
              <a:rPr lang="en-US" dirty="0"/>
              <a:t> with </a:t>
            </a:r>
            <a:r>
              <a:rPr lang="en-US" dirty="0" err="1"/>
              <a:t>Pthreads</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				</a:t>
            </a:r>
            <a:r>
              <a:rPr lang="en-US" b="1" dirty="0" smtClean="0"/>
              <a:t> </a:t>
            </a:r>
            <a:r>
              <a:rPr lang="en-US" dirty="0"/>
              <a:t>Fig. 3.1 A shared-memory system</a:t>
            </a:r>
          </a:p>
          <a:p>
            <a:endParaRPr lang="en-US" dirty="0"/>
          </a:p>
        </p:txBody>
      </p:sp>
      <p:pic>
        <p:nvPicPr>
          <p:cNvPr id="3" name="Picture 2"/>
          <p:cNvPicPr/>
          <p:nvPr/>
        </p:nvPicPr>
        <p:blipFill>
          <a:blip r:embed="rId2" cstate="print"/>
          <a:srcRect/>
          <a:stretch>
            <a:fillRect/>
          </a:stretch>
        </p:blipFill>
        <p:spPr bwMode="auto">
          <a:xfrm>
            <a:off x="1676400" y="1143000"/>
            <a:ext cx="5105400" cy="28956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err="1" smtClean="0"/>
              <a:t>omp_get_thread_num</a:t>
            </a:r>
            <a:r>
              <a:rPr lang="en-US" b="1" u="sng" dirty="0" smtClean="0"/>
              <a:t>() </a:t>
            </a:r>
            <a:r>
              <a:rPr lang="en-US" u="sng" dirty="0" smtClean="0"/>
              <a:t>and</a:t>
            </a:r>
            <a:r>
              <a:rPr lang="en-US" b="1" u="sng" dirty="0" smtClean="0"/>
              <a:t> </a:t>
            </a:r>
            <a:r>
              <a:rPr lang="en-US" b="1" u="sng" dirty="0" err="1" smtClean="0"/>
              <a:t>omp_get_num_threads</a:t>
            </a:r>
            <a:r>
              <a:rPr lang="en-US" b="1" u="sng" dirty="0" smtClean="0"/>
              <a:t>()</a:t>
            </a:r>
            <a:endParaRPr lang="en-US" dirty="0" smtClean="0"/>
          </a:p>
          <a:p>
            <a:r>
              <a:rPr lang="en-US" dirty="0" smtClean="0"/>
              <a:t>Since each thread has its own stack, a thread executing the Hello function will create its own private, local variables in the function. In our example, when the function is called, each thread will get its rank or id and the number of threads in the team by calling the </a:t>
            </a:r>
            <a:r>
              <a:rPr lang="en-US" dirty="0" err="1" smtClean="0"/>
              <a:t>OpenMP</a:t>
            </a:r>
            <a:r>
              <a:rPr lang="en-US" dirty="0" smtClean="0"/>
              <a:t> </a:t>
            </a:r>
            <a:r>
              <a:rPr lang="en-US" smtClean="0"/>
              <a:t>functions   </a:t>
            </a:r>
            <a:r>
              <a:rPr lang="en-US" b="1" smtClean="0"/>
              <a:t>omp_get_thread_num</a:t>
            </a:r>
            <a:r>
              <a:rPr lang="en-US" b="1" dirty="0" smtClean="0"/>
              <a:t> </a:t>
            </a:r>
            <a:r>
              <a:rPr lang="en-US" dirty="0" smtClean="0"/>
              <a:t>and</a:t>
            </a:r>
            <a:r>
              <a:rPr lang="en-US" b="1" dirty="0" smtClean="0"/>
              <a:t> </a:t>
            </a:r>
            <a:r>
              <a:rPr lang="en-US" b="1" dirty="0" err="1" smtClean="0"/>
              <a:t>omp_get_num_threads</a:t>
            </a:r>
            <a:r>
              <a:rPr lang="en-US" dirty="0" smtClean="0"/>
              <a:t>, respectively. The rank or id of a thread is an </a:t>
            </a:r>
            <a:r>
              <a:rPr lang="en-US" dirty="0" err="1" smtClean="0"/>
              <a:t>int</a:t>
            </a:r>
            <a:r>
              <a:rPr lang="en-US" dirty="0" smtClean="0"/>
              <a:t> that is in the range 0,1,..., thread count −1. The syntax for these functions is </a:t>
            </a:r>
          </a:p>
          <a:p>
            <a:r>
              <a:rPr lang="en-US" b="1" dirty="0" err="1" smtClean="0"/>
              <a:t>int</a:t>
            </a:r>
            <a:r>
              <a:rPr lang="en-US" b="1" dirty="0" smtClean="0"/>
              <a:t> </a:t>
            </a:r>
            <a:r>
              <a:rPr lang="en-US" b="1" dirty="0" err="1" smtClean="0"/>
              <a:t>omp_get_thread_num</a:t>
            </a:r>
            <a:r>
              <a:rPr lang="en-US" b="1" dirty="0" smtClean="0"/>
              <a:t>(void); </a:t>
            </a:r>
            <a:endParaRPr lang="en-US" dirty="0" smtClean="0"/>
          </a:p>
          <a:p>
            <a:r>
              <a:rPr lang="en-US" b="1" dirty="0" err="1" smtClean="0"/>
              <a:t>int</a:t>
            </a:r>
            <a:r>
              <a:rPr lang="en-US" b="1" dirty="0" smtClean="0"/>
              <a:t> </a:t>
            </a:r>
            <a:r>
              <a:rPr lang="en-US" b="1" dirty="0" err="1" smtClean="0"/>
              <a:t>omp_get_num_threads</a:t>
            </a:r>
            <a:r>
              <a:rPr lang="en-US" b="1" dirty="0" smtClean="0"/>
              <a:t>(void);</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Handling Loops</a:t>
            </a:r>
          </a:p>
          <a:p>
            <a:pPr marL="457200" indent="-457200">
              <a:buFont typeface="+mj-lt"/>
              <a:buAutoNum type="arabicPeriod"/>
            </a:pPr>
            <a:r>
              <a:rPr lang="en-US" dirty="0" smtClean="0"/>
              <a:t>It may be possible to parallelize a serial program that consists of one large for loop by just  adding a single parallel for directive. It may be possible to incrementally parallelize a serial program that has many for loops by successively placing parallel for directives before each loop. </a:t>
            </a:r>
          </a:p>
          <a:p>
            <a:pPr marL="457200" indent="-457200">
              <a:buFont typeface="+mj-lt"/>
              <a:buAutoNum type="arabicPeriod"/>
            </a:pPr>
            <a:r>
              <a:rPr lang="en-US" dirty="0" smtClean="0"/>
              <a:t> First, </a:t>
            </a:r>
            <a:r>
              <a:rPr lang="en-US" dirty="0" err="1" smtClean="0"/>
              <a:t>OpenMP</a:t>
            </a:r>
            <a:r>
              <a:rPr lang="en-US" dirty="0" smtClean="0"/>
              <a:t> will only parallelize for loops. It won’t parallelize while loops or do−while loops. This may not seem to be too much of a limitation, since any code that uses a while loop or a do−while loop can be converted to equivalent code that uses a for loop instead.</a:t>
            </a:r>
          </a:p>
          <a:p>
            <a:r>
              <a:rPr lang="en-US" dirty="0" smtClean="0"/>
              <a:t>However, </a:t>
            </a:r>
            <a:r>
              <a:rPr lang="en-US" dirty="0" err="1" smtClean="0"/>
              <a:t>OpenMP</a:t>
            </a:r>
            <a:r>
              <a:rPr lang="en-US" dirty="0" smtClean="0"/>
              <a:t> will only parallelize for loops for which the number of iterations can be determined .</a:t>
            </a:r>
          </a:p>
          <a:p>
            <a:pPr lvl="2">
              <a:buFont typeface="Arial" pitchFamily="34" charset="0"/>
              <a:buChar char="•"/>
            </a:pPr>
            <a:r>
              <a:rPr lang="en-US" dirty="0" smtClean="0"/>
              <a:t> from the for statement itself (that is, the code for (. . . ; . . . ; . . .)), and. </a:t>
            </a:r>
          </a:p>
          <a:p>
            <a:pPr lvl="2">
              <a:buFont typeface="Arial" pitchFamily="34" charset="0"/>
              <a:buChar char="•"/>
            </a:pPr>
            <a:r>
              <a:rPr lang="en-US" dirty="0" smtClean="0"/>
              <a:t>prior to execution of the loop. </a:t>
            </a:r>
          </a:p>
          <a:p>
            <a:r>
              <a:rPr lang="en-US" dirty="0" smtClean="0"/>
              <a:t>For example, the “</a:t>
            </a:r>
            <a:r>
              <a:rPr lang="en-US" dirty="0" err="1" smtClean="0"/>
              <a:t>inﬁnite</a:t>
            </a:r>
            <a:r>
              <a:rPr lang="en-US" dirty="0" smtClean="0"/>
              <a:t> loop” </a:t>
            </a:r>
          </a:p>
          <a:p>
            <a:r>
              <a:rPr lang="en-US" dirty="0" smtClean="0"/>
              <a:t>	for ( ; ; ) { . . . } </a:t>
            </a:r>
          </a:p>
          <a:p>
            <a:r>
              <a:rPr lang="en-US" dirty="0" smtClean="0"/>
              <a:t>cannot be parallelized. </a:t>
            </a:r>
          </a:p>
          <a:p>
            <a:r>
              <a:rPr lang="en-US" dirty="0" smtClean="0"/>
              <a:t>Similarly, the loop </a:t>
            </a:r>
          </a:p>
          <a:p>
            <a:r>
              <a:rPr lang="en-US" dirty="0" smtClean="0"/>
              <a:t>	for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r>
              <a:rPr lang="en-US" dirty="0" smtClean="0"/>
              <a:t>	{ if ( . . . ) break; . . . }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cannot be parallelized, since the number of iterations can’t be determined from the for statement </a:t>
            </a:r>
            <a:r>
              <a:rPr lang="en-US" dirty="0" err="1" smtClean="0"/>
              <a:t>alone.This</a:t>
            </a:r>
            <a:r>
              <a:rPr lang="en-US" dirty="0" smtClean="0"/>
              <a:t> for loop is also not a structured </a:t>
            </a:r>
            <a:r>
              <a:rPr lang="en-US" dirty="0" err="1" smtClean="0"/>
              <a:t>block,since</a:t>
            </a:r>
            <a:r>
              <a:rPr lang="en-US" dirty="0" smtClean="0"/>
              <a:t> the break adds another point of exit from the loop.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1124690"/>
            <a:ext cx="7924800" cy="540144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Data dependences </a:t>
            </a:r>
          </a:p>
          <a:p>
            <a:r>
              <a:rPr lang="en-US" dirty="0" smtClean="0"/>
              <a:t>If a for loop fails to satisfy one of the rules outlined in the preceding section, the compiler will simply reject it. For example, suppose we try to compile a program with the following linear search function: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gcc</a:t>
            </a:r>
            <a:r>
              <a:rPr lang="en-US" dirty="0" smtClean="0"/>
              <a:t> compiler reports:</a:t>
            </a:r>
          </a:p>
          <a:p>
            <a:r>
              <a:rPr lang="en-US" dirty="0" smtClean="0"/>
              <a:t>		Line 6: error: invalid exit from </a:t>
            </a:r>
            <a:r>
              <a:rPr lang="en-US" dirty="0" err="1" smtClean="0"/>
              <a:t>OpenMP</a:t>
            </a:r>
            <a:r>
              <a:rPr lang="en-US" dirty="0" smtClean="0"/>
              <a:t> structured block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1600200"/>
            <a:ext cx="7544396" cy="2209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more insidious problem occurs in loops in which the computation in one iteration depends on the results of one or more previous iterations. As an example, consider the following code, which computes the </a:t>
            </a:r>
            <a:r>
              <a:rPr lang="en-US" dirty="0" err="1" smtClean="0"/>
              <a:t>ﬁrst</a:t>
            </a:r>
            <a:r>
              <a:rPr lang="en-US" dirty="0" smtClean="0"/>
              <a:t> n </a:t>
            </a:r>
            <a:r>
              <a:rPr lang="en-US" dirty="0" err="1" smtClean="0"/>
              <a:t>ﬁbonacci</a:t>
            </a:r>
            <a:r>
              <a:rPr lang="en-US" dirty="0" smtClean="0"/>
              <a:t> numbers:</a:t>
            </a:r>
            <a:endParaRPr lang="en-US" dirty="0"/>
          </a:p>
        </p:txBody>
      </p:sp>
      <p:pic>
        <p:nvPicPr>
          <p:cNvPr id="3076" name="Picture 4"/>
          <p:cNvPicPr>
            <a:picLocks noChangeAspect="1" noChangeArrowheads="1"/>
          </p:cNvPicPr>
          <p:nvPr/>
        </p:nvPicPr>
        <p:blipFill>
          <a:blip r:embed="rId2" cstate="print"/>
          <a:srcRect/>
          <a:stretch>
            <a:fillRect/>
          </a:stretch>
        </p:blipFill>
        <p:spPr bwMode="auto">
          <a:xfrm>
            <a:off x="1688339" y="1223857"/>
            <a:ext cx="5767324" cy="1371600"/>
          </a:xfrm>
          <a:prstGeom prst="rect">
            <a:avLst/>
          </a:prstGeom>
          <a:noFill/>
          <a:ln w="9525">
            <a:noFill/>
            <a:miter lim="800000"/>
            <a:headEnd/>
            <a:tailEnd/>
          </a:ln>
        </p:spPr>
      </p:pic>
      <p:sp>
        <p:nvSpPr>
          <p:cNvPr id="11" name="Rectangle 10"/>
          <p:cNvSpPr/>
          <p:nvPr/>
        </p:nvSpPr>
        <p:spPr>
          <a:xfrm>
            <a:off x="249692" y="2513823"/>
            <a:ext cx="7772400" cy="646331"/>
          </a:xfrm>
          <a:prstGeom prst="rect">
            <a:avLst/>
          </a:prstGeom>
        </p:spPr>
        <p:txBody>
          <a:bodyPr wrap="square">
            <a:spAutoFit/>
          </a:bodyPr>
          <a:lstStyle/>
          <a:p>
            <a:r>
              <a:rPr lang="en-US" dirty="0" smtClean="0"/>
              <a:t>Although we may be suspicious that something isn’t quite right, let’s try </a:t>
            </a:r>
            <a:r>
              <a:rPr lang="en-US" dirty="0" err="1" smtClean="0"/>
              <a:t>parallellizing</a:t>
            </a:r>
            <a:r>
              <a:rPr lang="en-US" dirty="0" smtClean="0"/>
              <a:t> the for loop with a parallel for directive:</a:t>
            </a:r>
            <a:endParaRPr lang="en-US" dirty="0"/>
          </a:p>
        </p:txBody>
      </p:sp>
      <p:pic>
        <p:nvPicPr>
          <p:cNvPr id="3077" name="Picture 5"/>
          <p:cNvPicPr>
            <a:picLocks noChangeAspect="1" noChangeArrowheads="1"/>
          </p:cNvPicPr>
          <p:nvPr/>
        </p:nvPicPr>
        <p:blipFill>
          <a:blip r:embed="rId3" cstate="print"/>
          <a:srcRect/>
          <a:stretch>
            <a:fillRect/>
          </a:stretch>
        </p:blipFill>
        <p:spPr bwMode="auto">
          <a:xfrm>
            <a:off x="606929" y="3178144"/>
            <a:ext cx="7086062" cy="131765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compiler will create an executable without complaint. </a:t>
            </a:r>
            <a:r>
              <a:rPr lang="en-US" dirty="0" err="1" smtClean="0"/>
              <a:t>However,if</a:t>
            </a:r>
            <a:r>
              <a:rPr lang="en-US" dirty="0" smtClean="0"/>
              <a:t> we try running it with more than one thread, we may </a:t>
            </a:r>
            <a:r>
              <a:rPr lang="en-US" dirty="0" err="1" smtClean="0"/>
              <a:t>ﬁnd</a:t>
            </a:r>
            <a:r>
              <a:rPr lang="en-US" dirty="0" smtClean="0"/>
              <a:t> that the results are, at best, unpredictable. For example, on one of our systems if we try using two threads to compute the </a:t>
            </a:r>
            <a:r>
              <a:rPr lang="en-US" dirty="0" err="1" smtClean="0"/>
              <a:t>ﬁrst</a:t>
            </a:r>
            <a:r>
              <a:rPr lang="en-US" dirty="0" smtClean="0"/>
              <a:t> 10 Fibonacci numbers, </a:t>
            </a:r>
          </a:p>
          <a:p>
            <a:r>
              <a:rPr lang="en-US" dirty="0" smtClean="0"/>
              <a:t>we sometimes get </a:t>
            </a:r>
          </a:p>
          <a:p>
            <a:r>
              <a:rPr lang="en-US" dirty="0" smtClean="0"/>
              <a:t>			1 1 2 3 5 8 13 21 34 55, </a:t>
            </a:r>
          </a:p>
          <a:p>
            <a:r>
              <a:rPr lang="en-US" dirty="0" smtClean="0"/>
              <a:t>which is correct. </a:t>
            </a:r>
          </a:p>
          <a:p>
            <a:r>
              <a:rPr lang="en-US" dirty="0" smtClean="0"/>
              <a:t>However, we also occasionally get </a:t>
            </a:r>
          </a:p>
          <a:p>
            <a:r>
              <a:rPr lang="en-US" dirty="0" smtClean="0"/>
              <a:t>			1 1 2 3 5 8 0 0 0 0.</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happened? It appears that the run-time system assigned the computation of </a:t>
            </a:r>
            <a:r>
              <a:rPr lang="en-US" dirty="0" err="1" smtClean="0"/>
              <a:t>fibo</a:t>
            </a:r>
            <a:r>
              <a:rPr lang="en-US" dirty="0" smtClean="0"/>
              <a:t>[2], </a:t>
            </a:r>
            <a:r>
              <a:rPr lang="en-US" dirty="0" err="1" smtClean="0"/>
              <a:t>fibo</a:t>
            </a:r>
            <a:r>
              <a:rPr lang="en-US" dirty="0" smtClean="0"/>
              <a:t>[3], </a:t>
            </a:r>
            <a:r>
              <a:rPr lang="en-US" dirty="0" err="1" smtClean="0"/>
              <a:t>fibo</a:t>
            </a:r>
            <a:r>
              <a:rPr lang="en-US" dirty="0" smtClean="0"/>
              <a:t>[4], and </a:t>
            </a:r>
            <a:r>
              <a:rPr lang="en-US" dirty="0" err="1" smtClean="0"/>
              <a:t>fibo</a:t>
            </a:r>
            <a:r>
              <a:rPr lang="en-US" dirty="0" smtClean="0"/>
              <a:t>[5] to one thread, while </a:t>
            </a:r>
            <a:r>
              <a:rPr lang="en-US" dirty="0" err="1" smtClean="0"/>
              <a:t>fibo</a:t>
            </a:r>
            <a:r>
              <a:rPr lang="en-US" dirty="0" smtClean="0"/>
              <a:t>[6], </a:t>
            </a:r>
            <a:r>
              <a:rPr lang="en-US" dirty="0" err="1" smtClean="0"/>
              <a:t>fibo</a:t>
            </a:r>
            <a:r>
              <a:rPr lang="en-US" dirty="0" smtClean="0"/>
              <a:t>[7], </a:t>
            </a:r>
            <a:r>
              <a:rPr lang="en-US" dirty="0" err="1" smtClean="0"/>
              <a:t>fibo</a:t>
            </a:r>
            <a:r>
              <a:rPr lang="en-US" dirty="0" smtClean="0"/>
              <a:t>[8], and </a:t>
            </a:r>
            <a:r>
              <a:rPr lang="en-US" dirty="0" err="1" smtClean="0"/>
              <a:t>fibo</a:t>
            </a:r>
            <a:r>
              <a:rPr lang="en-US" dirty="0" smtClean="0"/>
              <a:t>[9] were assigned to the other. (Remember the loop starts with </a:t>
            </a:r>
            <a:r>
              <a:rPr lang="en-US" dirty="0" err="1" smtClean="0"/>
              <a:t>i</a:t>
            </a:r>
            <a:r>
              <a:rPr lang="en-US" dirty="0" smtClean="0"/>
              <a:t> = 2.) In some runs of the program, everything is </a:t>
            </a:r>
            <a:r>
              <a:rPr lang="en-US" dirty="0" err="1" smtClean="0"/>
              <a:t>ﬁne</a:t>
            </a:r>
            <a:r>
              <a:rPr lang="en-US" dirty="0" smtClean="0"/>
              <a:t> because the thread that was assigned </a:t>
            </a:r>
            <a:r>
              <a:rPr lang="en-US" dirty="0" err="1" smtClean="0"/>
              <a:t>fibo</a:t>
            </a:r>
            <a:r>
              <a:rPr lang="en-US" dirty="0" smtClean="0"/>
              <a:t>[2], </a:t>
            </a:r>
            <a:r>
              <a:rPr lang="en-US" dirty="0" err="1" smtClean="0"/>
              <a:t>fibo</a:t>
            </a:r>
            <a:r>
              <a:rPr lang="en-US" dirty="0" smtClean="0"/>
              <a:t>[3], </a:t>
            </a:r>
            <a:r>
              <a:rPr lang="en-US" dirty="0" err="1" smtClean="0"/>
              <a:t>fibo</a:t>
            </a:r>
            <a:r>
              <a:rPr lang="en-US" dirty="0" smtClean="0"/>
              <a:t>[4], and </a:t>
            </a:r>
            <a:r>
              <a:rPr lang="en-US" dirty="0" err="1" smtClean="0"/>
              <a:t>fibo</a:t>
            </a:r>
            <a:r>
              <a:rPr lang="en-US" dirty="0" smtClean="0"/>
              <a:t>[5] </a:t>
            </a:r>
            <a:r>
              <a:rPr lang="en-US" dirty="0" err="1" smtClean="0"/>
              <a:t>ﬁnishes</a:t>
            </a:r>
            <a:r>
              <a:rPr lang="en-US" dirty="0" smtClean="0"/>
              <a:t> its computations before the other thread starts. However, in other runs, the </a:t>
            </a:r>
            <a:r>
              <a:rPr lang="en-US" dirty="0" err="1" smtClean="0"/>
              <a:t>ﬁrst</a:t>
            </a:r>
            <a:r>
              <a:rPr lang="en-US" dirty="0" smtClean="0"/>
              <a:t> thread has evidently not computed </a:t>
            </a:r>
            <a:r>
              <a:rPr lang="en-US" dirty="0" err="1" smtClean="0"/>
              <a:t>fibo</a:t>
            </a:r>
            <a:r>
              <a:rPr lang="en-US" dirty="0" smtClean="0"/>
              <a:t>[4] and </a:t>
            </a:r>
            <a:r>
              <a:rPr lang="en-US" dirty="0" err="1" smtClean="0"/>
              <a:t>fibo</a:t>
            </a:r>
            <a:r>
              <a:rPr lang="en-US" dirty="0" smtClean="0"/>
              <a:t>[5] when the second computes </a:t>
            </a:r>
            <a:r>
              <a:rPr lang="en-US" dirty="0" err="1" smtClean="0"/>
              <a:t>fibo</a:t>
            </a:r>
            <a:r>
              <a:rPr lang="en-US" dirty="0" smtClean="0"/>
              <a:t>[6]. It appears that the system has initialized the entries in </a:t>
            </a:r>
            <a:r>
              <a:rPr lang="en-US" dirty="0" err="1" smtClean="0"/>
              <a:t>fibo</a:t>
            </a:r>
            <a:r>
              <a:rPr lang="en-US" dirty="0" smtClean="0"/>
              <a:t> to 0, and the second thread is using the values </a:t>
            </a:r>
            <a:r>
              <a:rPr lang="en-US" dirty="0" err="1" smtClean="0"/>
              <a:t>fibo</a:t>
            </a:r>
            <a:r>
              <a:rPr lang="en-US" dirty="0" smtClean="0"/>
              <a:t>[4] = 0 and </a:t>
            </a:r>
            <a:r>
              <a:rPr lang="en-US" dirty="0" err="1" smtClean="0"/>
              <a:t>fibo</a:t>
            </a:r>
            <a:r>
              <a:rPr lang="en-US" dirty="0" smtClean="0"/>
              <a:t>[5] = 0 to compute </a:t>
            </a:r>
            <a:r>
              <a:rPr lang="en-US" dirty="0" err="1" smtClean="0"/>
              <a:t>fibo</a:t>
            </a:r>
            <a:r>
              <a:rPr lang="en-US" dirty="0" smtClean="0"/>
              <a:t>[6]. It then goes on to use </a:t>
            </a:r>
            <a:r>
              <a:rPr lang="en-US" dirty="0" err="1" smtClean="0"/>
              <a:t>fibo</a:t>
            </a:r>
            <a:r>
              <a:rPr lang="en-US" dirty="0" smtClean="0"/>
              <a:t>[5] = 0 and </a:t>
            </a:r>
            <a:r>
              <a:rPr lang="en-US" dirty="0" err="1" smtClean="0"/>
              <a:t>fibo</a:t>
            </a:r>
            <a:r>
              <a:rPr lang="en-US" dirty="0" smtClean="0"/>
              <a:t>[6] = 0 to compute </a:t>
            </a:r>
            <a:r>
              <a:rPr lang="en-US" dirty="0" err="1" smtClean="0"/>
              <a:t>fibo</a:t>
            </a:r>
            <a:r>
              <a:rPr lang="en-US" dirty="0" smtClean="0"/>
              <a:t>[7], and so on. </a:t>
            </a:r>
          </a:p>
          <a:p>
            <a:r>
              <a:rPr lang="en-US" dirty="0" smtClean="0"/>
              <a:t>We see two important points here: </a:t>
            </a:r>
          </a:p>
          <a:p>
            <a:pPr marL="457200" indent="-457200">
              <a:buAutoNum type="arabicPeriod"/>
            </a:pPr>
            <a:r>
              <a:rPr lang="en-US" dirty="0" err="1" smtClean="0"/>
              <a:t>OpenMP</a:t>
            </a:r>
            <a:r>
              <a:rPr lang="en-US" dirty="0" smtClean="0"/>
              <a:t> compilers don’t check for dependences among iterations in a loop that’s being parallelized with a parallel for directive. It’s up to us, the programmers, to identify these dependences. </a:t>
            </a:r>
          </a:p>
          <a:p>
            <a:pPr marL="457200" indent="-457200">
              <a:buAutoNum type="arabicPeriod"/>
            </a:pPr>
            <a:r>
              <a:rPr lang="en-US" dirty="0" smtClean="0"/>
              <a:t>A loop in which the results of one or more iterations depend on other iterations cannot, in general, be correctly parallelized by </a:t>
            </a:r>
            <a:r>
              <a:rPr lang="en-US" dirty="0" err="1" smtClean="0"/>
              <a:t>OpenMP</a:t>
            </a:r>
            <a:r>
              <a:rPr lang="en-US" dirty="0" smtClean="0"/>
              <a: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dependence of the computation of </a:t>
            </a:r>
            <a:r>
              <a:rPr lang="en-US" dirty="0" err="1" smtClean="0"/>
              <a:t>fibo</a:t>
            </a:r>
            <a:r>
              <a:rPr lang="en-US" dirty="0" smtClean="0"/>
              <a:t>[6] on the computation of </a:t>
            </a:r>
            <a:r>
              <a:rPr lang="en-US" dirty="0" err="1" smtClean="0"/>
              <a:t>fibo</a:t>
            </a:r>
            <a:r>
              <a:rPr lang="en-US" dirty="0" smtClean="0"/>
              <a:t>[5] is called a </a:t>
            </a:r>
            <a:r>
              <a:rPr lang="en-US" b="1" dirty="0" smtClean="0"/>
              <a:t>data dependence</a:t>
            </a:r>
            <a:r>
              <a:rPr lang="en-US" dirty="0" smtClean="0"/>
              <a:t>. Since the value of </a:t>
            </a:r>
            <a:r>
              <a:rPr lang="en-US" dirty="0" err="1" smtClean="0"/>
              <a:t>fibo</a:t>
            </a:r>
            <a:r>
              <a:rPr lang="en-US" dirty="0" smtClean="0"/>
              <a:t>[5] is calculated in one iteration, and the result is used in a subsequent iteration, the dependence is sometimes called a </a:t>
            </a:r>
            <a:r>
              <a:rPr lang="en-US" b="1" dirty="0" smtClean="0"/>
              <a:t>loop-carried dependence</a:t>
            </a:r>
            <a:r>
              <a:rPr lang="en-US" dirty="0" smtClean="0"/>
              <a:t>.</a:t>
            </a:r>
          </a:p>
          <a:p>
            <a:r>
              <a:rPr lang="en-US" b="1" u="sng" dirty="0" smtClean="0"/>
              <a:t>Estimating π </a:t>
            </a:r>
          </a:p>
          <a:p>
            <a:r>
              <a:rPr lang="en-US" dirty="0" smtClean="0"/>
              <a:t>One way to get a numerical approximation to π is to use many terms in the formula</a:t>
            </a:r>
          </a:p>
          <a:p>
            <a:endParaRPr lang="en-US" dirty="0" smtClean="0"/>
          </a:p>
          <a:p>
            <a:endParaRPr lang="en-US" dirty="0" smtClean="0"/>
          </a:p>
          <a:p>
            <a:endParaRPr lang="en-US" dirty="0" smtClean="0"/>
          </a:p>
          <a:p>
            <a:endParaRPr lang="en-US" dirty="0" smtClean="0"/>
          </a:p>
          <a:p>
            <a:r>
              <a:rPr lang="en-US" dirty="0" smtClean="0"/>
              <a:t>We can implement this formula in serial code with</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1200" y="2362200"/>
            <a:ext cx="3804138" cy="838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905000" y="4038600"/>
            <a:ext cx="4231037" cy="1828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can we parallelize this with </a:t>
            </a:r>
            <a:r>
              <a:rPr lang="en-US" dirty="0" err="1" smtClean="0"/>
              <a:t>OpenMP</a:t>
            </a:r>
            <a:r>
              <a:rPr lang="en-US" dirty="0" smtClean="0"/>
              <a:t>? We might at first be inclined to do</a:t>
            </a:r>
          </a:p>
          <a:p>
            <a:r>
              <a:rPr lang="en-US" dirty="0" smtClean="0"/>
              <a:t>something like this: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However, it’s pretty clear that the update to factor in Line 7 in iteration k and the subsequent increment of sum in Line6 in iteration k+1 is an instance of a loop-carried dependence. If iteration k is assigned to one thread and iteration k+1 is assigned to another </a:t>
            </a:r>
            <a:r>
              <a:rPr lang="en-US" dirty="0" err="1" smtClean="0"/>
              <a:t>thread,there’s</a:t>
            </a:r>
            <a:r>
              <a:rPr lang="en-US" dirty="0" smtClean="0"/>
              <a:t> no guarantee that the value of factor in Line6 will be correct. </a:t>
            </a:r>
          </a:p>
          <a:p>
            <a:r>
              <a:rPr lang="en-US" dirty="0" smtClean="0"/>
              <a:t>We see that in iteration k the value of factor should be (−1)k, which is +1 if k is even and−1 if k is odd, so if we replace the code </a:t>
            </a:r>
          </a:p>
        </p:txBody>
      </p:sp>
      <p:pic>
        <p:nvPicPr>
          <p:cNvPr id="2050" name="Picture 2"/>
          <p:cNvPicPr>
            <a:picLocks noChangeAspect="1" noChangeArrowheads="1"/>
          </p:cNvPicPr>
          <p:nvPr/>
        </p:nvPicPr>
        <p:blipFill>
          <a:blip r:embed="rId2" cstate="print"/>
          <a:srcRect/>
          <a:stretch>
            <a:fillRect/>
          </a:stretch>
        </p:blipFill>
        <p:spPr bwMode="auto">
          <a:xfrm>
            <a:off x="1219200" y="762000"/>
            <a:ext cx="6658550" cy="2133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we will eliminate the loop dependency. However, things still aren’t quite right. If we run the program on one of our systems with just two threads and n=1000, the result is consistently wrong. For example,</a:t>
            </a:r>
          </a:p>
          <a:p>
            <a:pPr lvl="2"/>
            <a:r>
              <a:rPr lang="en-US" dirty="0" smtClean="0"/>
              <a:t>1  	With n = 1000 terms and 2 threads, </a:t>
            </a:r>
          </a:p>
          <a:p>
            <a:pPr lvl="2"/>
            <a:r>
              <a:rPr lang="en-US" dirty="0" smtClean="0"/>
              <a:t>2  	Our estimate of pi = 2.97063289263385</a:t>
            </a:r>
          </a:p>
          <a:p>
            <a:pPr lvl="2"/>
            <a:r>
              <a:rPr lang="en-US" dirty="0" smtClean="0"/>
              <a:t> 3	            With n = 1000 terms and 2 threads, </a:t>
            </a:r>
          </a:p>
          <a:p>
            <a:pPr lvl="2"/>
            <a:r>
              <a:rPr lang="en-US" dirty="0" smtClean="0"/>
              <a:t>4  	Our estimate of pi = 3.22392164798593 </a:t>
            </a:r>
          </a:p>
          <a:p>
            <a:endParaRPr lang="en-US" dirty="0" smtClean="0"/>
          </a:p>
          <a:p>
            <a:r>
              <a:rPr lang="en-US" dirty="0" smtClean="0"/>
              <a:t>On the other hand, if we run the program with only one thread, we always get</a:t>
            </a:r>
          </a:p>
          <a:p>
            <a:pPr marL="1257300" lvl="2" indent="-457200">
              <a:buAutoNum type="arabicPlain"/>
            </a:pPr>
            <a:r>
              <a:rPr lang="en-US" dirty="0" smtClean="0"/>
              <a:t>With n = 1000 terms and 1 threads, </a:t>
            </a:r>
          </a:p>
          <a:p>
            <a:pPr marL="1257300" lvl="2" indent="-457200">
              <a:buAutoNum type="arabicPlain"/>
            </a:pPr>
            <a:r>
              <a:rPr lang="en-US" dirty="0" smtClean="0"/>
              <a:t>Our estimate of pi = 3.14059265383979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752600" y="0"/>
            <a:ext cx="4114800" cy="22431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Let’s </a:t>
            </a:r>
            <a:r>
              <a:rPr lang="en-US" dirty="0"/>
              <a:t>take a look at a very simple example, a “hello, world” program that uses </a:t>
            </a:r>
            <a:r>
              <a:rPr lang="en-US" dirty="0" err="1"/>
              <a:t>OpenMP</a:t>
            </a:r>
            <a:r>
              <a:rPr lang="en-US" dirty="0" smtClean="0"/>
              <a:t>.</a:t>
            </a:r>
            <a:endParaRPr lang="en-US" dirty="0"/>
          </a:p>
          <a:p>
            <a:r>
              <a:rPr lang="en-US" b="1" dirty="0"/>
              <a:t>3.2. </a:t>
            </a:r>
            <a:r>
              <a:rPr lang="en-US" b="1" u="sng" dirty="0" err="1"/>
              <a:t>OpenMP</a:t>
            </a:r>
            <a:r>
              <a:rPr lang="en-US" b="1" u="sng" dirty="0"/>
              <a:t> Execution Model</a:t>
            </a:r>
            <a:endParaRPr lang="en-US" dirty="0"/>
          </a:p>
          <a:p>
            <a:r>
              <a:rPr lang="en-US" b="1" dirty="0"/>
              <a:t>Getting Started </a:t>
            </a:r>
            <a:endParaRPr lang="en-US" dirty="0"/>
          </a:p>
          <a:p>
            <a:pPr marL="457200" lvl="0" indent="-457200">
              <a:buFont typeface="+mj-lt"/>
              <a:buAutoNum type="arabicPeriod"/>
            </a:pPr>
            <a:r>
              <a:rPr lang="en-US" dirty="0" err="1"/>
              <a:t>OpenMP</a:t>
            </a:r>
            <a:r>
              <a:rPr lang="en-US" dirty="0"/>
              <a:t> provides what’s known as a “directives-based” shared-memory API. In C and C++, this means that there are special preprocessor instructions known as </a:t>
            </a:r>
            <a:r>
              <a:rPr lang="en-US" b="1" dirty="0" err="1"/>
              <a:t>pragmas</a:t>
            </a:r>
            <a:r>
              <a:rPr lang="en-US" dirty="0"/>
              <a:t>. </a:t>
            </a:r>
            <a:r>
              <a:rPr lang="en-US" dirty="0" err="1"/>
              <a:t>Pragmas</a:t>
            </a:r>
            <a:r>
              <a:rPr lang="en-US" dirty="0"/>
              <a:t> are typically added to a system to allow behaviors that aren’t part of the basic C </a:t>
            </a:r>
            <a:r>
              <a:rPr lang="en-US" dirty="0" err="1"/>
              <a:t>speciﬁcation</a:t>
            </a:r>
            <a:r>
              <a:rPr lang="en-US" dirty="0" smtClean="0"/>
              <a:t>.</a:t>
            </a:r>
          </a:p>
          <a:p>
            <a:pPr marL="457200" indent="-457200">
              <a:buFont typeface="+mj-lt"/>
              <a:buAutoNum type="arabicPeriod"/>
            </a:pPr>
            <a:r>
              <a:rPr lang="en-US" dirty="0" err="1"/>
              <a:t>Pragmas</a:t>
            </a:r>
            <a:r>
              <a:rPr lang="en-US" dirty="0"/>
              <a:t> (like all preprocessor directives) are, by default, one line in length, so if a </a:t>
            </a:r>
            <a:r>
              <a:rPr lang="en-US" dirty="0" err="1"/>
              <a:t>pragma</a:t>
            </a:r>
            <a:r>
              <a:rPr lang="en-US" dirty="0"/>
              <a:t> won’t </a:t>
            </a:r>
            <a:r>
              <a:rPr lang="en-US" dirty="0" err="1"/>
              <a:t>ﬁt</a:t>
            </a:r>
            <a:r>
              <a:rPr lang="en-US" dirty="0"/>
              <a:t> on a single line, the newline needs to be “escaped”—that is, preceded by a backslash \. The details of what follows the #</a:t>
            </a:r>
            <a:r>
              <a:rPr lang="en-US" dirty="0" err="1"/>
              <a:t>pragma</a:t>
            </a:r>
            <a:r>
              <a:rPr lang="en-US" dirty="0"/>
              <a:t> depend entirely on which extensions are being used.</a:t>
            </a:r>
          </a:p>
          <a:p>
            <a:pPr marL="457200" lvl="0" indent="-457200"/>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Recall that in a block that has been parallelized by a parallel </a:t>
            </a:r>
            <a:r>
              <a:rPr lang="en-US" b="1" dirty="0" smtClean="0"/>
              <a:t>for directive,</a:t>
            </a:r>
          </a:p>
          <a:p>
            <a:r>
              <a:rPr lang="en-US" dirty="0" smtClean="0"/>
              <a:t>by default any variable declared before the loop—with the sole exception of the</a:t>
            </a:r>
          </a:p>
          <a:p>
            <a:r>
              <a:rPr lang="en-US" dirty="0" smtClean="0"/>
              <a:t>loop variable—is shared among the threads. </a:t>
            </a:r>
            <a:r>
              <a:rPr lang="en-US" u="sng" dirty="0" smtClean="0"/>
              <a:t>So factor is shared and, for example,</a:t>
            </a:r>
          </a:p>
          <a:p>
            <a:r>
              <a:rPr lang="en-US" u="sng" dirty="0" smtClean="0"/>
              <a:t>thread 0 might assign it the value 1, but before it can use this value in the update</a:t>
            </a:r>
          </a:p>
          <a:p>
            <a:r>
              <a:rPr lang="en-US" u="sng" dirty="0" smtClean="0"/>
              <a:t>to sum, thread 1 could assign it the value -1</a:t>
            </a:r>
            <a:r>
              <a:rPr lang="en-US" dirty="0" smtClean="0"/>
              <a:t>. Therefore, in addition to eliminating</a:t>
            </a:r>
          </a:p>
          <a:p>
            <a:r>
              <a:rPr lang="en-US" dirty="0" smtClean="0"/>
              <a:t>the loop-carried dependence in the calculation of factor, we need to insure that</a:t>
            </a:r>
          </a:p>
          <a:p>
            <a:r>
              <a:rPr lang="en-US" dirty="0" smtClean="0"/>
              <a:t>each thread has its own copy of factor. That is, in order to make our code correct,</a:t>
            </a:r>
          </a:p>
          <a:p>
            <a:r>
              <a:rPr lang="en-US" dirty="0" smtClean="0"/>
              <a:t>we need to also insure that factor has private scope. We can do this by adding a</a:t>
            </a:r>
          </a:p>
          <a:p>
            <a:r>
              <a:rPr lang="en-US" dirty="0" smtClean="0"/>
              <a:t>private clause to the parallel </a:t>
            </a:r>
            <a:r>
              <a:rPr lang="en-US" b="1" dirty="0" smtClean="0"/>
              <a:t>for directive.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676399" y="3657600"/>
            <a:ext cx="6429375" cy="1143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600200" y="4876800"/>
            <a:ext cx="3923071" cy="1371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The private clause </a:t>
            </a:r>
            <a:r>
              <a:rPr lang="en-US" u="sng" dirty="0" err="1" smtClean="0"/>
              <a:t>speciﬁes</a:t>
            </a:r>
            <a:r>
              <a:rPr lang="en-US" u="sng" dirty="0" smtClean="0"/>
              <a:t> that for each variable listed inside the parentheses, a private copy is to be created for each thread</a:t>
            </a:r>
            <a:r>
              <a:rPr lang="en-US" dirty="0" smtClean="0"/>
              <a:t>. Thus, in our example, each of the thread count threads will have its own copy of the variable factor, and hence the updates of one thread to factor won’t affect the value of factor in another thread.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Accessing Private Data Outside the Parallel Region</a:t>
            </a:r>
            <a:endParaRPr lang="en-US" dirty="0" smtClean="0"/>
          </a:p>
          <a:p>
            <a:r>
              <a:rPr lang="en-US" b="1" u="sng" dirty="0" err="1" smtClean="0"/>
              <a:t>firstprivate</a:t>
            </a:r>
            <a:r>
              <a:rPr lang="en-US" b="1" u="sng" dirty="0" smtClean="0"/>
              <a:t> clause</a:t>
            </a:r>
            <a:endParaRPr lang="en-US" dirty="0" smtClean="0"/>
          </a:p>
          <a:p>
            <a:pPr marL="457200" lvl="0" indent="-457200">
              <a:buFont typeface="+mj-lt"/>
              <a:buAutoNum type="arabicPeriod"/>
            </a:pPr>
            <a:r>
              <a:rPr lang="en-US" dirty="0" smtClean="0"/>
              <a:t>When a variable is declared as private, each thread gets a private copy of the variable. However, the variable does not get initialized at the start of the parallel region, and its value does not get propagated beyond the end of the region. </a:t>
            </a:r>
          </a:p>
          <a:p>
            <a:pPr marL="457200" lvl="0" indent="-457200">
              <a:buFont typeface="+mj-lt"/>
              <a:buAutoNum type="arabicPeriod"/>
            </a:pPr>
            <a:r>
              <a:rPr lang="en-US" dirty="0" smtClean="0"/>
              <a:t>Listing 3.1 shows an example of code where the value of the variable before the parallel region is important</a:t>
            </a:r>
          </a:p>
          <a:p>
            <a:r>
              <a:rPr lang="en-US" b="1" dirty="0" smtClean="0"/>
              <a:t>Listing 3.1  Parallel Region That Accesses the Value of a Private Variable</a:t>
            </a:r>
            <a:endParaRPr lang="en-US" dirty="0" smtClean="0"/>
          </a:p>
          <a:p>
            <a:r>
              <a:rPr lang="en-US" dirty="0" smtClean="0"/>
              <a:t>	#include &lt;</a:t>
            </a:r>
            <a:r>
              <a:rPr lang="en-US" dirty="0" err="1" smtClean="0"/>
              <a:t>stdio.h</a:t>
            </a:r>
            <a:r>
              <a:rPr lang="en-US" dirty="0" smtClean="0"/>
              <a:t>&gt;</a:t>
            </a:r>
          </a:p>
          <a:p>
            <a:r>
              <a:rPr lang="en-US" dirty="0" smtClean="0"/>
              <a:t>	</a:t>
            </a:r>
            <a:r>
              <a:rPr lang="en-US" dirty="0" err="1" smtClean="0"/>
              <a:t>int</a:t>
            </a:r>
            <a:r>
              <a:rPr lang="en-US" dirty="0" smtClean="0"/>
              <a:t> main() </a:t>
            </a:r>
          </a:p>
          <a:p>
            <a:r>
              <a:rPr lang="en-US" dirty="0" smtClean="0"/>
              <a:t>	{</a:t>
            </a:r>
          </a:p>
          <a:p>
            <a:r>
              <a:rPr lang="en-US" dirty="0" smtClean="0"/>
              <a:t>	 </a:t>
            </a:r>
            <a:r>
              <a:rPr lang="en-US" dirty="0" err="1" smtClean="0"/>
              <a:t>int</a:t>
            </a:r>
            <a:r>
              <a:rPr lang="en-US" dirty="0" smtClean="0"/>
              <a:t> data=1;</a:t>
            </a:r>
          </a:p>
          <a:p>
            <a:r>
              <a:rPr lang="en-US" dirty="0" smtClean="0"/>
              <a:t>	 #</a:t>
            </a:r>
            <a:r>
              <a:rPr lang="en-US" dirty="0" err="1" smtClean="0"/>
              <a:t>pragma</a:t>
            </a:r>
            <a:r>
              <a:rPr lang="en-US" dirty="0" smtClean="0"/>
              <a:t> </a:t>
            </a:r>
            <a:r>
              <a:rPr lang="en-US" dirty="0" err="1" smtClean="0"/>
              <a:t>omp</a:t>
            </a:r>
            <a:r>
              <a:rPr lang="en-US" dirty="0" smtClean="0"/>
              <a:t> parallel for private(data) </a:t>
            </a:r>
          </a:p>
          <a:p>
            <a:r>
              <a:rPr lang="en-US" dirty="0" smtClean="0"/>
              <a:t>	for ( </a:t>
            </a:r>
            <a:r>
              <a:rPr lang="en-US" dirty="0" err="1" smtClean="0"/>
              <a:t>int</a:t>
            </a:r>
            <a:r>
              <a:rPr lang="en-US" dirty="0" smtClean="0"/>
              <a:t> </a:t>
            </a:r>
            <a:r>
              <a:rPr lang="en-US" dirty="0" err="1" smtClean="0"/>
              <a:t>i</a:t>
            </a:r>
            <a:r>
              <a:rPr lang="en-US" dirty="0" smtClean="0"/>
              <a:t>=0; </a:t>
            </a:r>
            <a:r>
              <a:rPr lang="en-US" dirty="0" err="1" smtClean="0"/>
              <a:t>i</a:t>
            </a:r>
            <a:r>
              <a:rPr lang="en-US" dirty="0" smtClean="0"/>
              <a:t>&lt;100; </a:t>
            </a:r>
            <a:r>
              <a:rPr lang="en-US" dirty="0" err="1" smtClean="0"/>
              <a:t>i</a:t>
            </a:r>
            <a:r>
              <a:rPr lang="en-US" dirty="0" smtClean="0"/>
              <a:t>++ ) </a:t>
            </a:r>
          </a:p>
          <a:p>
            <a:r>
              <a:rPr lang="en-US" dirty="0" smtClean="0"/>
              <a:t>	{ </a:t>
            </a:r>
          </a:p>
          <a:p>
            <a:r>
              <a:rPr lang="en-US" dirty="0" smtClean="0"/>
              <a:t>	</a:t>
            </a:r>
            <a:r>
              <a:rPr lang="en-US" dirty="0" err="1" smtClean="0"/>
              <a:t>printf</a:t>
            </a:r>
            <a:r>
              <a:rPr lang="en-US" dirty="0" smtClean="0"/>
              <a:t>( "data=%</a:t>
            </a:r>
            <a:r>
              <a:rPr lang="en-US" dirty="0" err="1" smtClean="0"/>
              <a:t>i</a:t>
            </a:r>
            <a:r>
              <a:rPr lang="en-US" dirty="0" smtClean="0"/>
              <a:t>\n", data ); }</a:t>
            </a:r>
          </a:p>
          <a:p>
            <a:r>
              <a:rPr lang="en-US" dirty="0" smtClean="0"/>
              <a:t>	 return 0;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lvl="0" indent="-457200">
              <a:buFont typeface="+mj-lt"/>
              <a:buAutoNum type="arabicPeriod" startAt="3"/>
            </a:pPr>
            <a:r>
              <a:rPr lang="en-US" dirty="0" smtClean="0"/>
              <a:t>Although the variable data is initialized to the value one outside the parallel region, this value is not passed into the private copy that each thread obtains inside the parallel region. </a:t>
            </a:r>
          </a:p>
          <a:p>
            <a:pPr marL="457200" lvl="0" indent="-457200">
              <a:buFont typeface="+mj-lt"/>
              <a:buAutoNum type="arabicPeriod" startAt="3"/>
            </a:pPr>
            <a:r>
              <a:rPr lang="en-US" dirty="0" smtClean="0"/>
              <a:t>Hence, the value that is printed is undefined. To initialize the value of the variable in the parallel region to the value it held before the region, the variable needs to be declared using the clause </a:t>
            </a:r>
            <a:r>
              <a:rPr lang="en-US" dirty="0" err="1" smtClean="0"/>
              <a:t>firstprivate</a:t>
            </a:r>
            <a:r>
              <a:rPr lang="en-US" dirty="0" smtClean="0"/>
              <a:t>(variables). </a:t>
            </a:r>
          </a:p>
          <a:p>
            <a:pPr marL="457200" lvl="0" indent="-457200">
              <a:buFont typeface="+mj-lt"/>
              <a:buAutoNum type="arabicPeriod" startAt="3"/>
            </a:pPr>
            <a:r>
              <a:rPr lang="en-US" dirty="0" smtClean="0"/>
              <a:t>This tells the compiler to include code that copies the existing value into the private copy held by each thread in the parallel region. Listing 3.2 shows the modified code.</a:t>
            </a:r>
          </a:p>
          <a:p>
            <a:r>
              <a:rPr lang="en-US" dirty="0" smtClean="0"/>
              <a:t> </a:t>
            </a:r>
          </a:p>
          <a:p>
            <a:r>
              <a:rPr lang="en-US" b="1" dirty="0" smtClean="0"/>
              <a:t>Listing 3.2  Declaring a Variable as </a:t>
            </a:r>
            <a:r>
              <a:rPr lang="en-US" b="1" dirty="0" err="1" smtClean="0"/>
              <a:t>firstprivate</a:t>
            </a:r>
            <a:r>
              <a:rPr lang="en-US" b="1" dirty="0" smtClean="0"/>
              <a:t> to Pass Its Value into the Parallel Region</a:t>
            </a:r>
            <a:endParaRPr lang="en-US" dirty="0" smtClean="0"/>
          </a:p>
          <a:p>
            <a:r>
              <a:rPr lang="en-US" dirty="0" smtClean="0"/>
              <a:t>	#include &lt;</a:t>
            </a:r>
            <a:r>
              <a:rPr lang="en-US" dirty="0" err="1" smtClean="0"/>
              <a:t>stdio.h</a:t>
            </a:r>
            <a:r>
              <a:rPr lang="en-US" dirty="0" smtClean="0"/>
              <a:t>&gt;</a:t>
            </a:r>
          </a:p>
          <a:p>
            <a:r>
              <a:rPr lang="en-US" dirty="0" smtClean="0"/>
              <a:t>	</a:t>
            </a:r>
            <a:r>
              <a:rPr lang="en-US" dirty="0" err="1" smtClean="0"/>
              <a:t>int</a:t>
            </a:r>
            <a:r>
              <a:rPr lang="en-US" dirty="0" smtClean="0"/>
              <a:t> main() </a:t>
            </a:r>
          </a:p>
          <a:p>
            <a:r>
              <a:rPr lang="en-US" dirty="0" smtClean="0"/>
              <a:t>	{ </a:t>
            </a:r>
            <a:r>
              <a:rPr lang="en-US" dirty="0" err="1" smtClean="0"/>
              <a:t>int</a:t>
            </a:r>
            <a:r>
              <a:rPr lang="en-US" dirty="0" smtClean="0"/>
              <a:t> data=1; </a:t>
            </a:r>
          </a:p>
          <a:p>
            <a:r>
              <a:rPr lang="en-US" dirty="0" smtClean="0"/>
              <a:t>	#</a:t>
            </a:r>
            <a:r>
              <a:rPr lang="en-US" dirty="0" err="1" smtClean="0"/>
              <a:t>pragma</a:t>
            </a:r>
            <a:r>
              <a:rPr lang="en-US" dirty="0" smtClean="0"/>
              <a:t> </a:t>
            </a:r>
            <a:r>
              <a:rPr lang="en-US" dirty="0" err="1" smtClean="0"/>
              <a:t>omp</a:t>
            </a:r>
            <a:r>
              <a:rPr lang="en-US" dirty="0" smtClean="0"/>
              <a:t> parallel for </a:t>
            </a:r>
            <a:r>
              <a:rPr lang="en-US" dirty="0" err="1" smtClean="0"/>
              <a:t>firstprivate</a:t>
            </a:r>
            <a:r>
              <a:rPr lang="en-US" dirty="0" smtClean="0"/>
              <a:t>(data) </a:t>
            </a:r>
          </a:p>
          <a:p>
            <a:r>
              <a:rPr lang="en-US" dirty="0" smtClean="0"/>
              <a:t>	for ( </a:t>
            </a:r>
            <a:r>
              <a:rPr lang="en-US" dirty="0" err="1" smtClean="0"/>
              <a:t>int</a:t>
            </a:r>
            <a:r>
              <a:rPr lang="en-US" dirty="0" smtClean="0"/>
              <a:t> </a:t>
            </a:r>
            <a:r>
              <a:rPr lang="en-US" dirty="0" err="1" smtClean="0"/>
              <a:t>i</a:t>
            </a:r>
            <a:r>
              <a:rPr lang="en-US" dirty="0" smtClean="0"/>
              <a:t>=0; </a:t>
            </a:r>
            <a:r>
              <a:rPr lang="en-US" dirty="0" err="1" smtClean="0"/>
              <a:t>i</a:t>
            </a:r>
            <a:r>
              <a:rPr lang="en-US" dirty="0" smtClean="0"/>
              <a:t>&lt;100; </a:t>
            </a:r>
            <a:r>
              <a:rPr lang="en-US" dirty="0" err="1" smtClean="0"/>
              <a:t>i</a:t>
            </a:r>
            <a:r>
              <a:rPr lang="en-US" dirty="0" smtClean="0"/>
              <a:t>++ ) </a:t>
            </a:r>
          </a:p>
          <a:p>
            <a:r>
              <a:rPr lang="en-US" dirty="0" smtClean="0"/>
              <a:t>	{ </a:t>
            </a:r>
          </a:p>
          <a:p>
            <a:r>
              <a:rPr lang="en-US" dirty="0" smtClean="0"/>
              <a:t>	</a:t>
            </a:r>
            <a:r>
              <a:rPr lang="en-US" dirty="0" err="1" smtClean="0"/>
              <a:t>printf</a:t>
            </a:r>
            <a:r>
              <a:rPr lang="en-US" dirty="0" smtClean="0"/>
              <a:t>( "data=%</a:t>
            </a:r>
            <a:r>
              <a:rPr lang="en-US" dirty="0" err="1" smtClean="0"/>
              <a:t>i</a:t>
            </a:r>
            <a:r>
              <a:rPr lang="en-US" dirty="0" smtClean="0"/>
              <a:t>\n", data ); } </a:t>
            </a:r>
          </a:p>
          <a:p>
            <a:r>
              <a:rPr lang="en-US" dirty="0" smtClean="0"/>
              <a:t>	return 0;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err="1" smtClean="0"/>
              <a:t>lastprivate</a:t>
            </a:r>
            <a:r>
              <a:rPr lang="en-US" b="1" u="sng" dirty="0" smtClean="0"/>
              <a:t> clause</a:t>
            </a:r>
            <a:endParaRPr lang="en-US" dirty="0" smtClean="0"/>
          </a:p>
          <a:p>
            <a:pPr marL="457200" lvl="0" indent="-457200">
              <a:buFont typeface="+mj-lt"/>
              <a:buAutoNum type="arabicPeriod"/>
            </a:pPr>
            <a:r>
              <a:rPr lang="en-US" dirty="0" smtClean="0"/>
              <a:t>Another situation is where the value of a variable is used after a parallel region. In this case, it is important to retain the value that was written into this variable by the thread that executed the last iterations of the loop. This preserves the semantics of the serial program.</a:t>
            </a:r>
          </a:p>
          <a:p>
            <a:pPr marL="457200" lvl="0" indent="-457200">
              <a:buFont typeface="+mj-lt"/>
              <a:buAutoNum type="arabicPeriod"/>
            </a:pPr>
            <a:r>
              <a:rPr lang="en-US" dirty="0" smtClean="0"/>
              <a:t>The clause that enables this to happen is </a:t>
            </a:r>
            <a:r>
              <a:rPr lang="en-US" dirty="0" err="1" smtClean="0"/>
              <a:t>lastprivate</a:t>
            </a:r>
            <a:r>
              <a:rPr lang="en-US" dirty="0" smtClean="0"/>
              <a:t>(variables). This clause is also supported on parallel sections, which will be introduced later. </a:t>
            </a:r>
          </a:p>
          <a:p>
            <a:pPr marL="457200" lvl="0" indent="-457200">
              <a:buFont typeface="+mj-lt"/>
              <a:buAutoNum type="arabicPeriod"/>
            </a:pPr>
            <a:r>
              <a:rPr lang="en-US" dirty="0" smtClean="0"/>
              <a:t>Listing 3.3 shows an example of using </a:t>
            </a:r>
            <a:r>
              <a:rPr lang="en-US" dirty="0" err="1" smtClean="0"/>
              <a:t>lastprivate</a:t>
            </a:r>
            <a:r>
              <a:rPr lang="en-US" dirty="0" smtClean="0"/>
              <a:t> to retain the last value written into the variable.</a:t>
            </a:r>
          </a:p>
          <a:p>
            <a:r>
              <a:rPr lang="en-US" b="1" dirty="0" smtClean="0"/>
              <a:t>Listing 3.3  Passing the Value of a Variable Out of a Parallel Region Using </a:t>
            </a:r>
            <a:r>
              <a:rPr lang="en-US" b="1" dirty="0" err="1" smtClean="0"/>
              <a:t>lastprivate</a:t>
            </a:r>
            <a:endParaRPr lang="en-US" dirty="0" smtClean="0"/>
          </a:p>
          <a:p>
            <a:r>
              <a:rPr lang="en-US" dirty="0" smtClean="0"/>
              <a:t>	#include &lt;</a:t>
            </a:r>
            <a:r>
              <a:rPr lang="en-US" dirty="0" err="1" smtClean="0"/>
              <a:t>stdio.h</a:t>
            </a:r>
            <a:r>
              <a:rPr lang="en-US" dirty="0" smtClean="0"/>
              <a:t>&gt;</a:t>
            </a:r>
          </a:p>
          <a:p>
            <a:r>
              <a:rPr lang="en-US" dirty="0" smtClean="0"/>
              <a:t>	</a:t>
            </a:r>
            <a:r>
              <a:rPr lang="en-US" dirty="0" err="1" smtClean="0"/>
              <a:t>int</a:t>
            </a:r>
            <a:r>
              <a:rPr lang="en-US" dirty="0" smtClean="0"/>
              <a:t> main() </a:t>
            </a:r>
          </a:p>
          <a:p>
            <a:r>
              <a:rPr lang="en-US" dirty="0" smtClean="0"/>
              <a:t>	{ </a:t>
            </a:r>
            <a:r>
              <a:rPr lang="en-US" dirty="0" err="1" smtClean="0"/>
              <a:t>int</a:t>
            </a:r>
            <a:r>
              <a:rPr lang="en-US" dirty="0" smtClean="0"/>
              <a:t> data=1; </a:t>
            </a:r>
          </a:p>
          <a:p>
            <a:r>
              <a:rPr lang="en-US" dirty="0" smtClean="0"/>
              <a:t>	#</a:t>
            </a:r>
            <a:r>
              <a:rPr lang="en-US" dirty="0" err="1" smtClean="0"/>
              <a:t>pragma</a:t>
            </a:r>
            <a:r>
              <a:rPr lang="en-US" dirty="0" smtClean="0"/>
              <a:t> </a:t>
            </a:r>
            <a:r>
              <a:rPr lang="en-US" dirty="0" err="1" smtClean="0"/>
              <a:t>omp</a:t>
            </a:r>
            <a:r>
              <a:rPr lang="en-US" dirty="0" smtClean="0"/>
              <a:t> parallel for </a:t>
            </a:r>
            <a:r>
              <a:rPr lang="en-US" dirty="0" err="1" smtClean="0"/>
              <a:t>lastprivate</a:t>
            </a:r>
            <a:r>
              <a:rPr lang="en-US" dirty="0" smtClean="0"/>
              <a:t>(data) </a:t>
            </a:r>
          </a:p>
          <a:p>
            <a:r>
              <a:rPr lang="en-US" dirty="0" smtClean="0"/>
              <a:t>	for ( </a:t>
            </a:r>
            <a:r>
              <a:rPr lang="en-US" dirty="0" err="1" smtClean="0"/>
              <a:t>int</a:t>
            </a:r>
            <a:r>
              <a:rPr lang="en-US" dirty="0" smtClean="0"/>
              <a:t> </a:t>
            </a:r>
            <a:r>
              <a:rPr lang="en-US" dirty="0" err="1" smtClean="0"/>
              <a:t>i</a:t>
            </a:r>
            <a:r>
              <a:rPr lang="en-US" dirty="0" smtClean="0"/>
              <a:t>=0; </a:t>
            </a:r>
            <a:r>
              <a:rPr lang="en-US" dirty="0" err="1" smtClean="0"/>
              <a:t>i</a:t>
            </a:r>
            <a:r>
              <a:rPr lang="en-US" dirty="0" smtClean="0"/>
              <a:t>&lt;100; </a:t>
            </a:r>
            <a:r>
              <a:rPr lang="en-US" dirty="0" err="1" smtClean="0"/>
              <a:t>i</a:t>
            </a:r>
            <a:r>
              <a:rPr lang="en-US" dirty="0" smtClean="0"/>
              <a:t>++ ) </a:t>
            </a:r>
          </a:p>
          <a:p>
            <a:r>
              <a:rPr lang="en-US" dirty="0" smtClean="0"/>
              <a:t>	{ data = </a:t>
            </a:r>
            <a:r>
              <a:rPr lang="en-US" dirty="0" err="1" smtClean="0"/>
              <a:t>i</a:t>
            </a:r>
            <a:r>
              <a:rPr lang="en-US" dirty="0" smtClean="0"/>
              <a:t>*</a:t>
            </a:r>
            <a:r>
              <a:rPr lang="en-US" dirty="0" err="1" smtClean="0"/>
              <a:t>i</a:t>
            </a:r>
            <a:r>
              <a:rPr lang="en-US" dirty="0" smtClean="0"/>
              <a:t>; </a:t>
            </a:r>
          </a:p>
          <a:p>
            <a:r>
              <a:rPr lang="en-US" dirty="0" smtClean="0"/>
              <a:t>	</a:t>
            </a:r>
            <a:r>
              <a:rPr lang="en-US" dirty="0" err="1" smtClean="0"/>
              <a:t>printf</a:t>
            </a:r>
            <a:r>
              <a:rPr lang="en-US" dirty="0" smtClean="0"/>
              <a:t>( "data=%</a:t>
            </a:r>
            <a:r>
              <a:rPr lang="en-US" dirty="0" err="1" smtClean="0"/>
              <a:t>i</a:t>
            </a:r>
            <a:r>
              <a:rPr lang="en-US" dirty="0" smtClean="0"/>
              <a:t>\n", data ); </a:t>
            </a:r>
          </a:p>
          <a:p>
            <a:r>
              <a:rPr lang="en-US" dirty="0" smtClean="0"/>
              <a:t>	} </a:t>
            </a:r>
          </a:p>
          <a:p>
            <a:r>
              <a:rPr lang="en-US" dirty="0" smtClean="0"/>
              <a:t>	</a:t>
            </a:r>
            <a:r>
              <a:rPr lang="en-US" dirty="0" err="1" smtClean="0"/>
              <a:t>printf</a:t>
            </a:r>
            <a:r>
              <a:rPr lang="en-US" dirty="0" smtClean="0"/>
              <a:t>( "Final value=%</a:t>
            </a:r>
            <a:r>
              <a:rPr lang="en-US" dirty="0" err="1" smtClean="0"/>
              <a:t>i</a:t>
            </a:r>
            <a:r>
              <a:rPr lang="en-US" dirty="0" smtClean="0"/>
              <a:t>\n", data ); </a:t>
            </a:r>
          </a:p>
          <a:p>
            <a:r>
              <a:rPr lang="en-US" dirty="0" smtClean="0"/>
              <a:t>	return 0;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More on Scope</a:t>
            </a:r>
          </a:p>
          <a:p>
            <a:r>
              <a:rPr lang="en-US" dirty="0" smtClean="0"/>
              <a:t>Our problem with the variable factor is a common one. We usually need to think</a:t>
            </a:r>
          </a:p>
          <a:p>
            <a:r>
              <a:rPr lang="en-US" dirty="0" smtClean="0"/>
              <a:t>about the scope of each variable in a parallel block or a parallel </a:t>
            </a:r>
            <a:r>
              <a:rPr lang="en-US" b="1" dirty="0" smtClean="0"/>
              <a:t>for block.</a:t>
            </a:r>
          </a:p>
          <a:p>
            <a:r>
              <a:rPr lang="en-US" dirty="0" smtClean="0"/>
              <a:t>Therefore, rather than letting </a:t>
            </a:r>
            <a:r>
              <a:rPr lang="en-US" dirty="0" err="1" smtClean="0"/>
              <a:t>OpenMP</a:t>
            </a:r>
            <a:r>
              <a:rPr lang="en-US" dirty="0" smtClean="0"/>
              <a:t> decide on the scope of each variable, it’s a</a:t>
            </a:r>
          </a:p>
          <a:p>
            <a:r>
              <a:rPr lang="en-US" dirty="0" smtClean="0"/>
              <a:t>very good practice for us as programmers to specify the scope of each variable in a</a:t>
            </a:r>
          </a:p>
          <a:p>
            <a:r>
              <a:rPr lang="en-US" dirty="0" smtClean="0"/>
              <a:t>block. In fact, </a:t>
            </a:r>
            <a:r>
              <a:rPr lang="en-US" dirty="0" err="1" smtClean="0"/>
              <a:t>OpenMP</a:t>
            </a:r>
            <a:r>
              <a:rPr lang="en-US" dirty="0" smtClean="0"/>
              <a:t> provides a clause that will explicitly require us to do this: the</a:t>
            </a:r>
          </a:p>
          <a:p>
            <a:r>
              <a:rPr lang="en-US" b="1" dirty="0" smtClean="0"/>
              <a:t>default clause. </a:t>
            </a:r>
            <a:r>
              <a:rPr lang="en-US" dirty="0" smtClean="0"/>
              <a:t>If we add the clause</a:t>
            </a:r>
          </a:p>
          <a:p>
            <a:r>
              <a:rPr lang="en-US" b="1" dirty="0" smtClean="0"/>
              <a:t>				default(none)</a:t>
            </a:r>
          </a:p>
          <a:p>
            <a:r>
              <a:rPr lang="en-US" dirty="0" smtClean="0"/>
              <a:t>to our parallel or parallel </a:t>
            </a:r>
            <a:r>
              <a:rPr lang="en-US" b="1" dirty="0" smtClean="0"/>
              <a:t>for directive, then the compiler will require that we</a:t>
            </a:r>
          </a:p>
          <a:p>
            <a:r>
              <a:rPr lang="en-US" dirty="0" smtClean="0"/>
              <a:t>specify the scope of each variable we use in the block and that has been declared</a:t>
            </a:r>
          </a:p>
          <a:p>
            <a:r>
              <a:rPr lang="en-US" dirty="0" smtClean="0"/>
              <a:t>outside the block. (Variables that are declared within the block are always private,</a:t>
            </a:r>
          </a:p>
          <a:p>
            <a:r>
              <a:rPr lang="en-US" dirty="0" smtClean="0"/>
              <a:t>since they are allocated on the thread’s stack.)</a:t>
            </a:r>
          </a:p>
          <a:p>
            <a:r>
              <a:rPr lang="en-US" dirty="0" smtClean="0"/>
              <a:t>	For example, using a </a:t>
            </a:r>
            <a:r>
              <a:rPr lang="en-US" b="1" dirty="0" smtClean="0"/>
              <a:t>default(none) clause, our calculation of  could be written</a:t>
            </a:r>
          </a:p>
          <a:p>
            <a:r>
              <a:rPr lang="en-US" dirty="0" smtClean="0"/>
              <a:t>as follows: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609600"/>
            <a:ext cx="7294418" cy="2743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Odd-even transposition sort</a:t>
            </a:r>
          </a:p>
          <a:p>
            <a:r>
              <a:rPr lang="en-US" dirty="0" smtClean="0"/>
              <a:t>	Odd-even transposition sort is a sorting algorithm that’s similar to bubble sort, but</a:t>
            </a:r>
          </a:p>
          <a:p>
            <a:r>
              <a:rPr lang="en-US" dirty="0" smtClean="0"/>
              <a:t>that has considerably more opportunities for parallelism. Recall from Section 3.7.1</a:t>
            </a:r>
          </a:p>
          <a:p>
            <a:r>
              <a:rPr lang="en-US" dirty="0" smtClean="0"/>
              <a:t>that serial odd-even transposition sort can be implemented as follows:</a:t>
            </a:r>
          </a:p>
          <a:p>
            <a:r>
              <a:rPr lang="en-US" b="1" dirty="0" smtClean="0"/>
              <a:t>	for (phase = 0; phase &lt; n; phase++)</a:t>
            </a:r>
          </a:p>
          <a:p>
            <a:r>
              <a:rPr lang="en-US" b="1" dirty="0" smtClean="0"/>
              <a:t>	if (phase % 2 == 0)</a:t>
            </a:r>
          </a:p>
          <a:p>
            <a:r>
              <a:rPr lang="nn-NO" b="1" dirty="0" smtClean="0"/>
              <a:t>	for (i = 1; i &lt; n; i += 2)</a:t>
            </a:r>
          </a:p>
          <a:p>
            <a:r>
              <a:rPr lang="en-US" b="1" dirty="0" smtClean="0"/>
              <a:t>	if (a[i-1] &gt; a[</a:t>
            </a:r>
            <a:r>
              <a:rPr lang="en-US" b="1" dirty="0" err="1" smtClean="0"/>
              <a:t>i</a:t>
            </a:r>
            <a:r>
              <a:rPr lang="en-US" b="1" dirty="0" smtClean="0"/>
              <a:t>]) Swap(&amp;</a:t>
            </a:r>
            <a:r>
              <a:rPr lang="en-US" b="1" dirty="0" smtClean="0"/>
              <a:t>a[i-1</a:t>
            </a:r>
            <a:r>
              <a:rPr lang="en-US" b="1" dirty="0" smtClean="0"/>
              <a:t>],&amp;a[</a:t>
            </a:r>
            <a:r>
              <a:rPr lang="en-US" b="1" dirty="0" err="1" smtClean="0"/>
              <a:t>i</a:t>
            </a:r>
            <a:r>
              <a:rPr lang="en-US" b="1" dirty="0" smtClean="0"/>
              <a:t>]);</a:t>
            </a:r>
          </a:p>
          <a:p>
            <a:r>
              <a:rPr lang="en-US" b="1" dirty="0" smtClean="0"/>
              <a:t>else</a:t>
            </a:r>
          </a:p>
          <a:p>
            <a:r>
              <a:rPr lang="nn-NO" b="1" dirty="0" smtClean="0"/>
              <a:t>	for (i = 1; i &lt; </a:t>
            </a:r>
            <a:r>
              <a:rPr lang="nn-NO" b="1" dirty="0" smtClean="0"/>
              <a:t>n&lt;1</a:t>
            </a:r>
            <a:r>
              <a:rPr lang="nn-NO" b="1" dirty="0" smtClean="0"/>
              <a:t>; i += 2)</a:t>
            </a:r>
          </a:p>
          <a:p>
            <a:r>
              <a:rPr lang="en-US" b="1" dirty="0" smtClean="0"/>
              <a:t>	if (a[</a:t>
            </a:r>
            <a:r>
              <a:rPr lang="en-US" b="1" dirty="0" err="1" smtClean="0"/>
              <a:t>i</a:t>
            </a:r>
            <a:r>
              <a:rPr lang="en-US" b="1" dirty="0" smtClean="0"/>
              <a:t>] &gt; a[i+1]) Swap(&amp;a[</a:t>
            </a:r>
            <a:r>
              <a:rPr lang="en-US" b="1" dirty="0" err="1" smtClean="0"/>
              <a:t>i</a:t>
            </a:r>
            <a:r>
              <a:rPr lang="en-US" b="1" dirty="0" smtClean="0"/>
              <a:t>], &amp;a[i+1]);</a:t>
            </a:r>
          </a:p>
          <a:p>
            <a:r>
              <a:rPr lang="en-US" dirty="0" smtClean="0"/>
              <a:t>The list </a:t>
            </a:r>
            <a:r>
              <a:rPr lang="en-US" i="1" dirty="0" smtClean="0"/>
              <a:t>a</a:t>
            </a:r>
            <a:r>
              <a:rPr lang="en-US" dirty="0" smtClean="0"/>
              <a:t> stores </a:t>
            </a:r>
            <a:r>
              <a:rPr lang="en-US" i="1" dirty="0" smtClean="0"/>
              <a:t>n </a:t>
            </a:r>
            <a:r>
              <a:rPr lang="en-US" b="1" i="1" dirty="0" err="1" smtClean="0"/>
              <a:t>ints</a:t>
            </a:r>
            <a:r>
              <a:rPr lang="en-US" b="1" i="1" dirty="0" smtClean="0"/>
              <a:t>, and the algorithm sorts them into increasing order. During an</a:t>
            </a:r>
          </a:p>
          <a:p>
            <a:r>
              <a:rPr lang="en-US" dirty="0" smtClean="0"/>
              <a:t>“even phase” (phase % 2 == 0), each odd-subscripted element, a[</a:t>
            </a:r>
            <a:r>
              <a:rPr lang="en-US" dirty="0" err="1" smtClean="0"/>
              <a:t>i</a:t>
            </a:r>
            <a:r>
              <a:rPr lang="en-US" dirty="0" smtClean="0"/>
              <a:t>], is compared</a:t>
            </a:r>
          </a:p>
          <a:p>
            <a:r>
              <a:rPr lang="en-US" dirty="0" smtClean="0"/>
              <a:t>to the element to its “left,” a[i-1], and if they’re out of order, they’re swapped.</a:t>
            </a:r>
          </a:p>
          <a:p>
            <a:r>
              <a:rPr lang="en-US" dirty="0" smtClean="0"/>
              <a:t>During an “odd” phase, each odd-subscripted element is compared to the element to</a:t>
            </a:r>
          </a:p>
          <a:p>
            <a:r>
              <a:rPr lang="en-US" dirty="0" smtClean="0"/>
              <a:t>its right, and if they’re out of order, they’re swapped. A theorem guarantees that after</a:t>
            </a:r>
          </a:p>
          <a:p>
            <a:r>
              <a:rPr lang="en-US" i="1" dirty="0" smtClean="0"/>
              <a:t>n phases, the list will be sorted.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438400" y="838200"/>
            <a:ext cx="3568700" cy="32766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513716" y="533400"/>
            <a:ext cx="8009768" cy="571499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Program </a:t>
            </a:r>
            <a:r>
              <a:rPr lang="en-US" dirty="0"/>
              <a:t>3.1: A “</a:t>
            </a:r>
            <a:r>
              <a:rPr lang="en-US" dirty="0" err="1"/>
              <a:t>hello,world</a:t>
            </a:r>
            <a:r>
              <a:rPr lang="en-US" dirty="0"/>
              <a:t>” program that uses </a:t>
            </a:r>
            <a:r>
              <a:rPr lang="en-US" dirty="0" err="1"/>
              <a:t>OpenMP</a:t>
            </a:r>
            <a:endParaRPr lang="en-US" dirty="0"/>
          </a:p>
        </p:txBody>
      </p:sp>
      <p:pic>
        <p:nvPicPr>
          <p:cNvPr id="3" name="Picture 2"/>
          <p:cNvPicPr/>
          <p:nvPr/>
        </p:nvPicPr>
        <p:blipFill>
          <a:blip r:embed="rId2" cstate="print"/>
          <a:srcRect/>
          <a:stretch>
            <a:fillRect/>
          </a:stretch>
        </p:blipFill>
        <p:spPr bwMode="auto">
          <a:xfrm>
            <a:off x="609600" y="457200"/>
            <a:ext cx="7924800" cy="5486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609600" y="1447800"/>
            <a:ext cx="7737613" cy="27432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5"/>
            <a:r>
              <a:rPr lang="en-US" b="1" u="sng" dirty="0" smtClean="0"/>
              <a:t>Work-sharing constructs</a:t>
            </a:r>
            <a:endParaRPr lang="en-US" u="sng" dirty="0" smtClean="0"/>
          </a:p>
          <a:p>
            <a:r>
              <a:rPr lang="en-US" b="1" dirty="0" smtClean="0"/>
              <a:t>Scheduling loops</a:t>
            </a:r>
            <a:endParaRPr lang="en-US" dirty="0" smtClean="0"/>
          </a:p>
          <a:p>
            <a:pPr marL="457200" lvl="0" indent="-457200">
              <a:buFont typeface="+mj-lt"/>
              <a:buAutoNum type="arabicPeriod"/>
            </a:pPr>
            <a:r>
              <a:rPr lang="en-US" dirty="0" smtClean="0"/>
              <a:t>When we </a:t>
            </a:r>
            <a:r>
              <a:rPr lang="en-US" dirty="0" err="1" smtClean="0"/>
              <a:t>ﬁrst</a:t>
            </a:r>
            <a:r>
              <a:rPr lang="en-US" dirty="0" smtClean="0"/>
              <a:t> encountered the parallel for directive, we saw that the exact assignment of loop iterations to threads is system dependent. However, most </a:t>
            </a:r>
            <a:r>
              <a:rPr lang="en-US" dirty="0" err="1" smtClean="0"/>
              <a:t>OpenMP</a:t>
            </a:r>
            <a:r>
              <a:rPr lang="en-US" dirty="0" smtClean="0"/>
              <a:t> implementations use roughly a block partitioning: if there are n iterations in the serial loop, then in the parallel loop the </a:t>
            </a:r>
            <a:r>
              <a:rPr lang="en-US" dirty="0" err="1" smtClean="0"/>
              <a:t>ﬁrst</a:t>
            </a:r>
            <a:r>
              <a:rPr lang="en-US" dirty="0" smtClean="0"/>
              <a:t> </a:t>
            </a:r>
            <a:r>
              <a:rPr lang="en-US" i="1" dirty="0" smtClean="0"/>
              <a:t>n/</a:t>
            </a:r>
            <a:r>
              <a:rPr lang="en-US" i="1" dirty="0" err="1" smtClean="0"/>
              <a:t>thread_count</a:t>
            </a:r>
            <a:r>
              <a:rPr lang="en-US" dirty="0" smtClean="0"/>
              <a:t> are assigned to thread 0, the next </a:t>
            </a:r>
            <a:r>
              <a:rPr lang="en-US" i="1" dirty="0" smtClean="0"/>
              <a:t>n/</a:t>
            </a:r>
            <a:r>
              <a:rPr lang="en-US" i="1" dirty="0" err="1" smtClean="0"/>
              <a:t>thread_count</a:t>
            </a:r>
            <a:r>
              <a:rPr lang="en-US" dirty="0" smtClean="0"/>
              <a:t> are assigned to thread 1, and so on. It’s not </a:t>
            </a:r>
            <a:r>
              <a:rPr lang="en-US" dirty="0" err="1" smtClean="0"/>
              <a:t>difﬁcult</a:t>
            </a:r>
            <a:r>
              <a:rPr lang="en-US" dirty="0" smtClean="0"/>
              <a:t> to think of situations in which this assignment of iterations to threads would be less than optimal. </a:t>
            </a:r>
          </a:p>
          <a:p>
            <a:pPr marL="457200" lvl="0" indent="-457200">
              <a:buFont typeface="+mj-lt"/>
              <a:buAutoNum type="arabicPeriod"/>
            </a:pPr>
            <a:r>
              <a:rPr lang="en-US" dirty="0" smtClean="0"/>
              <a:t>For example, suppose we want to parallelize the loop</a:t>
            </a:r>
          </a:p>
          <a:p>
            <a:pPr marL="1714500" lvl="3" indent="-457200"/>
            <a:r>
              <a:rPr lang="en-US" dirty="0" smtClean="0"/>
              <a:t>	sum = 0.0; </a:t>
            </a:r>
          </a:p>
          <a:p>
            <a:pPr marL="1714500" lvl="3" indent="-457200"/>
            <a:r>
              <a:rPr lang="en-US" dirty="0" smtClean="0"/>
              <a:t>	for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pPr marL="1714500" lvl="3" indent="-457200"/>
            <a:r>
              <a:rPr lang="en-US" dirty="0" smtClean="0"/>
              <a:t>	sum += f(</a:t>
            </a:r>
            <a:r>
              <a:rPr lang="en-US" dirty="0" err="1" smtClean="0"/>
              <a:t>i</a:t>
            </a:r>
            <a:r>
              <a:rPr lang="en-US" dirty="0" smtClean="0"/>
              <a:t>); </a:t>
            </a:r>
          </a:p>
          <a:p>
            <a:pPr marL="457200" lvl="0" indent="-457200">
              <a:buFont typeface="+mj-lt"/>
              <a:buAutoNum type="arabicPeriod"/>
            </a:pPr>
            <a:r>
              <a:rPr lang="en-US" dirty="0" smtClean="0"/>
              <a:t>Also suppose that the time required by the call to f is proportional to the size of the argument </a:t>
            </a:r>
            <a:r>
              <a:rPr lang="en-US" dirty="0" err="1" smtClean="0"/>
              <a:t>i</a:t>
            </a:r>
            <a:r>
              <a:rPr lang="en-US" dirty="0" smtClean="0"/>
              <a:t>. Then a block partitioning of the iterations will assign much more work to thread </a:t>
            </a:r>
            <a:r>
              <a:rPr lang="en-US" i="1" dirty="0" smtClean="0"/>
              <a:t>thread_count−1</a:t>
            </a:r>
            <a:r>
              <a:rPr lang="en-US" dirty="0" smtClean="0"/>
              <a:t> than it will assign to thread 0. </a:t>
            </a:r>
          </a:p>
          <a:p>
            <a:pPr marL="457200" indent="-457200">
              <a:buFont typeface="+mj-lt"/>
              <a:buAutoNum type="arabicPeriod"/>
            </a:pPr>
            <a:r>
              <a:rPr lang="en-US" dirty="0" smtClean="0"/>
              <a:t>A better assignment of work to threads might be obtained with a cyclic partitioning of the iterations among the threads. In a cyclic partitioning, the iterations are assigned, one at a time, in a “round-robin” fashion to the threads. Suppose t=thread count. Then a cyclic partitioning will assign the iterations as follows: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To get a feel for how drastically this can affect performance, we wrote a program in which we </a:t>
            </a:r>
            <a:r>
              <a:rPr lang="en-US" dirty="0" err="1" smtClean="0"/>
              <a:t>deﬁned</a:t>
            </a:r>
            <a:endParaRPr lang="en-US" dirty="0" smtClean="0"/>
          </a:p>
          <a:p>
            <a:r>
              <a:rPr lang="en-US" dirty="0" smtClean="0"/>
              <a:t>	 double f(</a:t>
            </a:r>
            <a:r>
              <a:rPr lang="en-US" dirty="0" err="1" smtClean="0"/>
              <a:t>int</a:t>
            </a:r>
            <a:r>
              <a:rPr lang="en-US" dirty="0" smtClean="0"/>
              <a:t> </a:t>
            </a:r>
            <a:r>
              <a:rPr lang="en-US" dirty="0" err="1" smtClean="0"/>
              <a:t>i</a:t>
            </a:r>
            <a:r>
              <a:rPr lang="en-US" dirty="0" smtClean="0"/>
              <a:t>) </a:t>
            </a:r>
          </a:p>
          <a:p>
            <a:r>
              <a:rPr lang="en-US" dirty="0" smtClean="0"/>
              <a:t>	{</a:t>
            </a:r>
          </a:p>
          <a:p>
            <a:r>
              <a:rPr lang="en-US" dirty="0" smtClean="0"/>
              <a:t>	 </a:t>
            </a:r>
            <a:r>
              <a:rPr lang="en-US" dirty="0" err="1" smtClean="0"/>
              <a:t>int</a:t>
            </a:r>
            <a:r>
              <a:rPr lang="en-US" dirty="0" smtClean="0"/>
              <a:t> j, start = </a:t>
            </a:r>
            <a:r>
              <a:rPr lang="en-US" dirty="0" err="1" smtClean="0"/>
              <a:t>i</a:t>
            </a:r>
            <a:r>
              <a:rPr lang="en-US" dirty="0" smtClean="0"/>
              <a:t>∗(i+1)/2, finish = start + </a:t>
            </a:r>
            <a:r>
              <a:rPr lang="en-US" dirty="0" err="1" smtClean="0"/>
              <a:t>i</a:t>
            </a:r>
            <a:r>
              <a:rPr lang="en-US" dirty="0" smtClean="0"/>
              <a:t>; </a:t>
            </a:r>
          </a:p>
          <a:p>
            <a:r>
              <a:rPr lang="en-US" dirty="0" smtClean="0"/>
              <a:t>	double return </a:t>
            </a:r>
            <a:r>
              <a:rPr lang="en-US" dirty="0" err="1" smtClean="0"/>
              <a:t>val</a:t>
            </a:r>
            <a:r>
              <a:rPr lang="en-US" dirty="0" smtClean="0"/>
              <a:t> = 0.0;</a:t>
            </a:r>
          </a:p>
          <a:p>
            <a:r>
              <a:rPr lang="en-US" dirty="0" smtClean="0"/>
              <a:t>	 for (j = start; j &lt;= finish; j++) </a:t>
            </a:r>
          </a:p>
          <a:p>
            <a:r>
              <a:rPr lang="en-US" dirty="0" smtClean="0"/>
              <a:t>	{ </a:t>
            </a:r>
          </a:p>
          <a:p>
            <a:r>
              <a:rPr lang="en-US" dirty="0" smtClean="0"/>
              <a:t>	</a:t>
            </a:r>
            <a:r>
              <a:rPr lang="en-US" dirty="0" err="1" smtClean="0"/>
              <a:t>return_val</a:t>
            </a:r>
            <a:r>
              <a:rPr lang="en-US" dirty="0" smtClean="0"/>
              <a:t> += sin(j); </a:t>
            </a:r>
          </a:p>
          <a:p>
            <a:r>
              <a:rPr lang="en-US" dirty="0" smtClean="0"/>
              <a:t>	}</a:t>
            </a:r>
          </a:p>
          <a:p>
            <a:r>
              <a:rPr lang="en-US" dirty="0" smtClean="0"/>
              <a:t>	 return </a:t>
            </a:r>
            <a:r>
              <a:rPr lang="en-US" dirty="0" err="1" smtClean="0"/>
              <a:t>return_val</a:t>
            </a:r>
            <a:r>
              <a:rPr lang="en-US" dirty="0" smtClean="0"/>
              <a:t>; } /∗ f ∗/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62200" y="304800"/>
            <a:ext cx="3590400" cy="16764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a:pPr>
            <a:r>
              <a:rPr lang="en-US" dirty="0" smtClean="0"/>
              <a:t>The call f(</a:t>
            </a:r>
            <a:r>
              <a:rPr lang="en-US" dirty="0" err="1" smtClean="0"/>
              <a:t>i</a:t>
            </a:r>
            <a:r>
              <a:rPr lang="en-US" dirty="0" smtClean="0"/>
              <a:t>) calls the sine function </a:t>
            </a:r>
            <a:r>
              <a:rPr lang="en-US" dirty="0" err="1" smtClean="0"/>
              <a:t>i</a:t>
            </a:r>
            <a:r>
              <a:rPr lang="en-US" dirty="0" smtClean="0"/>
              <a:t> times, and, for </a:t>
            </a:r>
            <a:r>
              <a:rPr lang="en-US" dirty="0" err="1" smtClean="0"/>
              <a:t>example,the</a:t>
            </a:r>
            <a:r>
              <a:rPr lang="en-US" dirty="0" smtClean="0"/>
              <a:t> time to execute f(2i) requires approximately twice as much time as the time to execute f(</a:t>
            </a:r>
            <a:r>
              <a:rPr lang="en-US" dirty="0" err="1" smtClean="0"/>
              <a:t>i</a:t>
            </a:r>
            <a:r>
              <a:rPr lang="en-US" dirty="0" smtClean="0"/>
              <a:t>). When we ran the program with </a:t>
            </a:r>
            <a:r>
              <a:rPr lang="en-US" b="1" dirty="0" smtClean="0"/>
              <a:t>n=10,000 </a:t>
            </a:r>
            <a:r>
              <a:rPr lang="en-US" dirty="0" smtClean="0"/>
              <a:t>and one thread, the run-time was </a:t>
            </a:r>
            <a:r>
              <a:rPr lang="en-US" b="1" dirty="0" smtClean="0"/>
              <a:t>3.67 seconds. </a:t>
            </a:r>
          </a:p>
          <a:p>
            <a:pPr marL="457200" lvl="0" indent="-457200">
              <a:buFont typeface="+mj-lt"/>
              <a:buAutoNum type="arabicPeriod"/>
            </a:pPr>
            <a:r>
              <a:rPr lang="en-US" dirty="0" smtClean="0"/>
              <a:t>When we ran the program with two threads and the default assignment— </a:t>
            </a:r>
            <a:r>
              <a:rPr lang="en-US" u="sng" dirty="0" smtClean="0"/>
              <a:t>iterations 0–5000 on thread 0 and iterations 5001–10,000 on thread 1—the run-time was2.76 </a:t>
            </a:r>
            <a:r>
              <a:rPr lang="en-US" u="sng" dirty="0" err="1" smtClean="0"/>
              <a:t>seconds.This</a:t>
            </a:r>
            <a:r>
              <a:rPr lang="en-US" u="sng" dirty="0" smtClean="0"/>
              <a:t> is a speedup of only 1.33</a:t>
            </a:r>
            <a:r>
              <a:rPr lang="en-US" dirty="0" smtClean="0"/>
              <a:t>.However,when we ran the program with </a:t>
            </a:r>
            <a:r>
              <a:rPr lang="en-US" b="1" dirty="0" smtClean="0"/>
              <a:t>two threads and a cyclic assignment</a:t>
            </a:r>
            <a:r>
              <a:rPr lang="en-US" dirty="0" smtClean="0"/>
              <a:t>, the run-time was decreased to </a:t>
            </a:r>
            <a:r>
              <a:rPr lang="en-US" b="1" dirty="0" smtClean="0"/>
              <a:t>1.84 seconds</a:t>
            </a:r>
            <a:r>
              <a:rPr lang="en-US" dirty="0" smtClean="0"/>
              <a:t>. This is a speedup of 1.99 over the one-thread run and a speedup of 1.5 over the two-thread block partition! We can see that a good assignment of iterations to threads can have a very </a:t>
            </a:r>
            <a:r>
              <a:rPr lang="en-US" dirty="0" err="1" smtClean="0"/>
              <a:t>signiﬁcant</a:t>
            </a:r>
            <a:r>
              <a:rPr lang="en-US" dirty="0" smtClean="0"/>
              <a:t> effect on performance. </a:t>
            </a:r>
          </a:p>
          <a:p>
            <a:pPr marL="457200" lvl="0" indent="-457200">
              <a:buFont typeface="+mj-lt"/>
              <a:buAutoNum type="arabicPeriod"/>
            </a:pPr>
            <a:r>
              <a:rPr lang="en-US" dirty="0" smtClean="0"/>
              <a:t>In </a:t>
            </a:r>
            <a:r>
              <a:rPr lang="en-US" dirty="0" err="1" smtClean="0"/>
              <a:t>OpenMP</a:t>
            </a:r>
            <a:r>
              <a:rPr lang="en-US" dirty="0" smtClean="0"/>
              <a:t>, assigning iterations to threads is called </a:t>
            </a:r>
            <a:r>
              <a:rPr lang="en-US" b="1" dirty="0" smtClean="0"/>
              <a:t>scheduling</a:t>
            </a:r>
            <a:r>
              <a:rPr lang="en-US" dirty="0" smtClean="0"/>
              <a:t>, and the schedule clause can be used to assign iterations in either a parallel for or a for directive.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The schedule clause</a:t>
            </a:r>
            <a:endParaRPr lang="en-US" dirty="0" smtClean="0"/>
          </a:p>
          <a:p>
            <a:pPr marL="457200" lvl="0" indent="-457200">
              <a:buFont typeface="+mj-lt"/>
              <a:buAutoNum type="arabicPeriod"/>
            </a:pPr>
            <a:r>
              <a:rPr lang="en-US" dirty="0" smtClean="0"/>
              <a:t>In our example, we already know how to obtain the default schedule: we just add a </a:t>
            </a:r>
            <a:r>
              <a:rPr lang="en-US" i="1" dirty="0" smtClean="0"/>
              <a:t>parallel for</a:t>
            </a:r>
            <a:r>
              <a:rPr lang="en-US" dirty="0" smtClean="0"/>
              <a:t> directive with a </a:t>
            </a:r>
            <a:r>
              <a:rPr lang="en-US" i="1" dirty="0" smtClean="0"/>
              <a:t>reduction</a:t>
            </a:r>
            <a:r>
              <a:rPr lang="en-US" dirty="0" smtClean="0"/>
              <a:t> clause: </a:t>
            </a:r>
          </a:p>
          <a:p>
            <a:pPr marL="1257300" lvl="2" indent="-457200"/>
            <a:r>
              <a:rPr lang="en-US" dirty="0" smtClean="0"/>
              <a:t>	sum = 0.0; </a:t>
            </a:r>
          </a:p>
          <a:p>
            <a:pPr marL="1257300" lvl="2" indent="-457200"/>
            <a:r>
              <a:rPr lang="en-US" dirty="0" smtClean="0"/>
              <a:t>	# </a:t>
            </a:r>
            <a:r>
              <a:rPr lang="en-US" dirty="0" err="1" smtClean="0"/>
              <a:t>pragma</a:t>
            </a:r>
            <a:r>
              <a:rPr lang="en-US" dirty="0" smtClean="0"/>
              <a:t> </a:t>
            </a:r>
            <a:r>
              <a:rPr lang="en-US" dirty="0" err="1" smtClean="0"/>
              <a:t>omp</a:t>
            </a:r>
            <a:r>
              <a:rPr lang="en-US" dirty="0" smtClean="0"/>
              <a:t> parallel for </a:t>
            </a:r>
            <a:r>
              <a:rPr lang="en-US" dirty="0" err="1" smtClean="0"/>
              <a:t>num_threads</a:t>
            </a:r>
            <a:r>
              <a:rPr lang="en-US" dirty="0" smtClean="0"/>
              <a:t>(thread count) \ reduction(+:sum)</a:t>
            </a:r>
          </a:p>
          <a:p>
            <a:pPr marL="1257300" lvl="2" indent="-457200"/>
            <a:r>
              <a:rPr lang="en-US" dirty="0" smtClean="0"/>
              <a:t>	for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pPr marL="1257300" lvl="2" indent="-457200"/>
            <a:r>
              <a:rPr lang="en-US" dirty="0" smtClean="0"/>
              <a:t>	sum += f(</a:t>
            </a:r>
            <a:r>
              <a:rPr lang="en-US" dirty="0" err="1" smtClean="0"/>
              <a:t>i</a:t>
            </a:r>
            <a:r>
              <a:rPr lang="en-US" dirty="0" smtClean="0"/>
              <a:t>); </a:t>
            </a:r>
          </a:p>
          <a:p>
            <a:pPr marL="457200" indent="-457200">
              <a:buFont typeface="+mj-lt"/>
              <a:buAutoNum type="arabicPeriod"/>
            </a:pPr>
            <a:r>
              <a:rPr lang="en-US" dirty="0" smtClean="0"/>
              <a:t>To get a cyclic schedule, we can add a schedule clause to the parallel for directive:</a:t>
            </a:r>
          </a:p>
          <a:p>
            <a:pPr marL="1257300" lvl="2" indent="-457200"/>
            <a:r>
              <a:rPr lang="en-US" dirty="0" smtClean="0"/>
              <a:t>	sum = 0.0; </a:t>
            </a:r>
          </a:p>
          <a:p>
            <a:pPr marL="1257300" lvl="2" indent="-457200"/>
            <a:r>
              <a:rPr lang="en-US" dirty="0" smtClean="0"/>
              <a:t>	# </a:t>
            </a:r>
            <a:r>
              <a:rPr lang="en-US" dirty="0" err="1" smtClean="0"/>
              <a:t>pragma</a:t>
            </a:r>
            <a:r>
              <a:rPr lang="en-US" dirty="0" smtClean="0"/>
              <a:t> </a:t>
            </a:r>
            <a:r>
              <a:rPr lang="en-US" dirty="0" err="1" smtClean="0"/>
              <a:t>omp</a:t>
            </a:r>
            <a:r>
              <a:rPr lang="en-US" dirty="0" smtClean="0"/>
              <a:t> parallel for num threads(thread count) \ </a:t>
            </a:r>
          </a:p>
          <a:p>
            <a:pPr marL="1257300" lvl="2" indent="-457200"/>
            <a:r>
              <a:rPr lang="en-US" dirty="0" smtClean="0"/>
              <a:t>	reduction(+:sum) schedule(</a:t>
            </a:r>
            <a:r>
              <a:rPr lang="en-US" i="1" dirty="0" smtClean="0"/>
              <a:t>static</a:t>
            </a:r>
            <a:r>
              <a:rPr lang="en-US" dirty="0" smtClean="0"/>
              <a:t>,1) </a:t>
            </a:r>
          </a:p>
          <a:p>
            <a:pPr marL="1257300" lvl="2" indent="-457200"/>
            <a:r>
              <a:rPr lang="en-US" dirty="0" smtClean="0"/>
              <a:t>	for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pPr marL="1257300" lvl="2" indent="-457200"/>
            <a:r>
              <a:rPr lang="en-US" dirty="0" smtClean="0"/>
              <a:t>	sum += f(</a:t>
            </a:r>
            <a:r>
              <a:rPr lang="en-US" dirty="0" err="1" smtClean="0"/>
              <a:t>i</a:t>
            </a:r>
            <a:r>
              <a:rPr lang="en-US" dirty="0" smtClean="0"/>
              <a:t>); </a:t>
            </a:r>
          </a:p>
          <a:p>
            <a:pPr marL="457200" indent="-457200">
              <a:buFont typeface="+mj-lt"/>
              <a:buAutoNum type="arabicPeriod"/>
            </a:pPr>
            <a:r>
              <a:rPr lang="en-US" dirty="0" smtClean="0"/>
              <a:t>In general, the schedule clause has the form </a:t>
            </a:r>
            <a:r>
              <a:rPr lang="en-US" b="1" dirty="0" smtClean="0"/>
              <a:t>schedule(&lt;type&gt; [, &lt;</a:t>
            </a:r>
            <a:r>
              <a:rPr lang="en-US" b="1" dirty="0" err="1" smtClean="0"/>
              <a:t>chunksize</a:t>
            </a:r>
            <a:r>
              <a:rPr lang="en-US" b="1" dirty="0" smtClean="0"/>
              <a:t>&gt;]) </a:t>
            </a:r>
            <a:endParaRPr lang="en-US" dirty="0" smtClean="0"/>
          </a:p>
          <a:p>
            <a:pPr marL="457200" indent="-457200">
              <a:buFont typeface="+mj-lt"/>
              <a:buAutoNum type="arabicPeriod"/>
            </a:pPr>
            <a:r>
              <a:rPr lang="en-US" dirty="0" smtClean="0"/>
              <a:t>The type can be any one of the following: </a:t>
            </a:r>
          </a:p>
          <a:p>
            <a:pPr marL="914400" lvl="1" indent="-457200">
              <a:buFont typeface="+mj-lt"/>
              <a:buAutoNum type="arabicPeriod"/>
            </a:pPr>
            <a:r>
              <a:rPr lang="en-US" b="1" dirty="0" smtClean="0"/>
              <a:t>static.</a:t>
            </a:r>
            <a:r>
              <a:rPr lang="en-US" dirty="0" smtClean="0"/>
              <a:t> The iterations can be assigned to the threads before the loop is executed. </a:t>
            </a:r>
          </a:p>
          <a:p>
            <a:pPr marL="914400" lvl="1" indent="-457200">
              <a:buFont typeface="+mj-lt"/>
              <a:buAutoNum type="arabicPeriod"/>
            </a:pPr>
            <a:r>
              <a:rPr lang="en-US" b="1" dirty="0" smtClean="0"/>
              <a:t>dynamic or guided</a:t>
            </a:r>
            <a:r>
              <a:rPr lang="en-US" dirty="0" smtClean="0"/>
              <a:t>. The iterations are assigned to the threads while the loop is executing, so after a thread completes its current set of iterations, it can request more from the run-time system.</a:t>
            </a:r>
          </a:p>
          <a:p>
            <a:pPr marL="914400" lvl="1" indent="-457200">
              <a:buFont typeface="+mj-lt"/>
              <a:buAutoNum type="arabicPeriod"/>
            </a:pPr>
            <a:r>
              <a:rPr lang="en-US" b="1" dirty="0" smtClean="0"/>
              <a:t>auto.</a:t>
            </a:r>
            <a:r>
              <a:rPr lang="en-US" dirty="0" smtClean="0"/>
              <a:t> The compiler and/or the run-time system determine the schedule.</a:t>
            </a:r>
          </a:p>
          <a:p>
            <a:pPr marL="914400" lvl="1" indent="-457200">
              <a:buFont typeface="+mj-lt"/>
              <a:buAutoNum type="arabicPeriod"/>
            </a:pPr>
            <a:r>
              <a:rPr lang="en-US" b="1" dirty="0" smtClean="0"/>
              <a:t>runtime.</a:t>
            </a:r>
            <a:r>
              <a:rPr lang="en-US" dirty="0" smtClean="0"/>
              <a:t> The schedule is determined at run-time.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The </a:t>
            </a:r>
            <a:r>
              <a:rPr lang="en-US" dirty="0" err="1" smtClean="0"/>
              <a:t>chunksize</a:t>
            </a:r>
            <a:r>
              <a:rPr lang="en-US" dirty="0" smtClean="0"/>
              <a:t> is a positive integer. In </a:t>
            </a:r>
            <a:r>
              <a:rPr lang="en-US" dirty="0" err="1" smtClean="0"/>
              <a:t>OpenMP</a:t>
            </a:r>
            <a:r>
              <a:rPr lang="en-US" dirty="0" smtClean="0"/>
              <a:t> parlance, a chunk of iterations is a block of iterations that would be executed consecutively in the serial loop. The number of iterations in the block is the </a:t>
            </a:r>
            <a:r>
              <a:rPr lang="en-US" dirty="0" err="1" smtClean="0"/>
              <a:t>chunksize</a:t>
            </a:r>
            <a:r>
              <a:rPr lang="en-US" dirty="0" smtClean="0"/>
              <a:t>. Only static, dynamic, and guided schedules can have a </a:t>
            </a:r>
            <a:r>
              <a:rPr lang="en-US" dirty="0" err="1" smtClean="0"/>
              <a:t>chunksize.This</a:t>
            </a:r>
            <a:r>
              <a:rPr lang="en-US" dirty="0" smtClean="0"/>
              <a:t> determines the details of the schedule, but its exact interpretation depends on the type.</a:t>
            </a:r>
          </a:p>
          <a:p>
            <a:r>
              <a:rPr lang="en-US" b="1" dirty="0" smtClean="0"/>
              <a:t>The </a:t>
            </a:r>
            <a:r>
              <a:rPr lang="en-US" b="1" i="1" dirty="0" smtClean="0"/>
              <a:t>static</a:t>
            </a:r>
            <a:r>
              <a:rPr lang="en-US" b="1" dirty="0" smtClean="0"/>
              <a:t> schedule type </a:t>
            </a:r>
            <a:endParaRPr lang="en-US" dirty="0" smtClean="0"/>
          </a:p>
          <a:p>
            <a:pPr lvl="0"/>
            <a:r>
              <a:rPr lang="en-US" dirty="0" smtClean="0"/>
              <a:t>For a static schedule, the system assigns chunks of </a:t>
            </a:r>
            <a:r>
              <a:rPr lang="en-US" dirty="0" err="1" smtClean="0"/>
              <a:t>chunksize</a:t>
            </a:r>
            <a:r>
              <a:rPr lang="en-US" dirty="0" smtClean="0"/>
              <a:t> iterations to each thread in a round-robin fashion. As an example, suppose we have 12 iterations, 0,1,...,11, and three threads. </a:t>
            </a:r>
          </a:p>
          <a:p>
            <a:pPr lvl="0"/>
            <a:r>
              <a:rPr lang="en-US" dirty="0" smtClean="0"/>
              <a:t>Then if </a:t>
            </a:r>
            <a:r>
              <a:rPr lang="en-US" b="1" i="1" dirty="0" smtClean="0"/>
              <a:t>schedule(static,1)</a:t>
            </a:r>
            <a:r>
              <a:rPr lang="en-US" dirty="0" smtClean="0"/>
              <a:t> is used in the parallel for or for directive, we’ve already seen that the iterations will be assigned as </a:t>
            </a:r>
          </a:p>
          <a:p>
            <a:pPr lvl="3"/>
            <a:r>
              <a:rPr lang="en-US" dirty="0" smtClean="0"/>
              <a:t>	Thread 0: 0,3,6,9 </a:t>
            </a:r>
          </a:p>
          <a:p>
            <a:pPr lvl="3"/>
            <a:r>
              <a:rPr lang="en-US" dirty="0" smtClean="0"/>
              <a:t>	Thread 1: 1,4,7,10 </a:t>
            </a:r>
          </a:p>
          <a:p>
            <a:pPr lvl="3"/>
            <a:r>
              <a:rPr lang="en-US" dirty="0" smtClean="0"/>
              <a:t>	Thread 2: 2,5,8,11</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t>
            </a:r>
            <a:r>
              <a:rPr lang="en-US" b="1" i="1" dirty="0" smtClean="0"/>
              <a:t>schedule(static,2) </a:t>
            </a:r>
            <a:r>
              <a:rPr lang="en-US" dirty="0" smtClean="0"/>
              <a:t>is used, then the iterations will be assigned as </a:t>
            </a:r>
          </a:p>
          <a:p>
            <a:pPr lvl="3"/>
            <a:r>
              <a:rPr lang="en-US" dirty="0" smtClean="0"/>
              <a:t>	Thread 0: 0,1,6,7 </a:t>
            </a:r>
          </a:p>
          <a:p>
            <a:pPr lvl="3"/>
            <a:r>
              <a:rPr lang="en-US" dirty="0" smtClean="0"/>
              <a:t>	Thread 1: 2,3,8,9 </a:t>
            </a:r>
          </a:p>
          <a:p>
            <a:pPr lvl="3"/>
            <a:r>
              <a:rPr lang="en-US" dirty="0" smtClean="0"/>
              <a:t>	Thread 2: 4,5,10,11</a:t>
            </a:r>
          </a:p>
          <a:p>
            <a:r>
              <a:rPr lang="en-US" dirty="0" smtClean="0"/>
              <a:t>If </a:t>
            </a:r>
            <a:r>
              <a:rPr lang="en-US" b="1" i="1" dirty="0" smtClean="0"/>
              <a:t>schedule(static,4) </a:t>
            </a:r>
            <a:r>
              <a:rPr lang="en-US" dirty="0" smtClean="0"/>
              <a:t>is used, the iterations will be assigned as </a:t>
            </a:r>
          </a:p>
          <a:p>
            <a:pPr lvl="3"/>
            <a:r>
              <a:rPr lang="en-US" dirty="0" smtClean="0"/>
              <a:t>	Thread 0: 0,1,2,3 </a:t>
            </a:r>
          </a:p>
          <a:p>
            <a:pPr lvl="3"/>
            <a:r>
              <a:rPr lang="en-US" dirty="0" smtClean="0"/>
              <a:t>	Thread 1: 4,5,6,7 </a:t>
            </a:r>
          </a:p>
          <a:p>
            <a:pPr lvl="3"/>
            <a:r>
              <a:rPr lang="en-US" dirty="0" smtClean="0"/>
              <a:t>	Thread 2: 8,9,10,11</a:t>
            </a:r>
          </a:p>
          <a:p>
            <a:r>
              <a:rPr lang="en-US" dirty="0" smtClean="0"/>
              <a:t>Thus the clause schedule(static, </a:t>
            </a:r>
            <a:r>
              <a:rPr lang="en-US" dirty="0" err="1" smtClean="0"/>
              <a:t>total_iterations</a:t>
            </a:r>
            <a:r>
              <a:rPr lang="en-US" dirty="0" smtClean="0"/>
              <a:t>/</a:t>
            </a:r>
            <a:r>
              <a:rPr lang="en-US" dirty="0" err="1" smtClean="0"/>
              <a:t>thread_count</a:t>
            </a:r>
            <a:r>
              <a:rPr lang="en-US" dirty="0" smtClean="0"/>
              <a:t>) </a:t>
            </a:r>
            <a:r>
              <a:rPr lang="en-US" dirty="0" err="1" smtClean="0"/>
              <a:t>ismoreor</a:t>
            </a:r>
            <a:r>
              <a:rPr lang="en-US" dirty="0" smtClean="0"/>
              <a:t> less equivalent to the default schedule used by most implementations of </a:t>
            </a:r>
            <a:r>
              <a:rPr lang="en-US" dirty="0" err="1" smtClean="0"/>
              <a:t>OpenMP</a:t>
            </a:r>
            <a:r>
              <a:rPr lang="en-US" dirty="0" smtClean="0"/>
              <a:t>. The </a:t>
            </a:r>
            <a:r>
              <a:rPr lang="en-US" dirty="0" err="1" smtClean="0"/>
              <a:t>chunksize</a:t>
            </a:r>
            <a:r>
              <a:rPr lang="en-US" dirty="0" smtClean="0"/>
              <a:t> can be omitted. If it is omitted, the </a:t>
            </a:r>
            <a:r>
              <a:rPr lang="en-US" dirty="0" err="1" smtClean="0"/>
              <a:t>chunksize</a:t>
            </a:r>
            <a:r>
              <a:rPr lang="en-US" dirty="0" smtClean="0"/>
              <a:t> is approximately </a:t>
            </a:r>
            <a:r>
              <a:rPr lang="en-US" dirty="0" err="1" smtClean="0"/>
              <a:t>total_iterations</a:t>
            </a:r>
            <a:r>
              <a:rPr lang="en-US" dirty="0" smtClean="0"/>
              <a:t>/</a:t>
            </a:r>
            <a:r>
              <a:rPr lang="en-US" dirty="0" err="1" smtClean="0"/>
              <a:t>thread_count</a:t>
            </a:r>
            <a:r>
              <a:rPr lang="en-US" dirty="0" smtClean="0"/>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a:t>
            </a:r>
            <a:r>
              <a:rPr lang="en-US" b="1" i="1" dirty="0" smtClean="0"/>
              <a:t>dynamic</a:t>
            </a:r>
            <a:r>
              <a:rPr lang="en-US" b="1" dirty="0" smtClean="0"/>
              <a:t> and </a:t>
            </a:r>
            <a:r>
              <a:rPr lang="en-US" b="1" i="1" dirty="0" smtClean="0"/>
              <a:t>guided</a:t>
            </a:r>
            <a:r>
              <a:rPr lang="en-US" b="1" dirty="0" smtClean="0"/>
              <a:t> schedule types </a:t>
            </a:r>
            <a:endParaRPr lang="en-US" dirty="0" smtClean="0"/>
          </a:p>
          <a:p>
            <a:pPr marL="457200" lvl="0" indent="-457200">
              <a:buFont typeface="+mj-lt"/>
              <a:buAutoNum type="arabicPeriod"/>
            </a:pPr>
            <a:r>
              <a:rPr lang="en-US" dirty="0" smtClean="0"/>
              <a:t>In a dynamic schedule, the iterations are also broken up into chunks of </a:t>
            </a:r>
            <a:r>
              <a:rPr lang="en-US" dirty="0" err="1" smtClean="0"/>
              <a:t>chunksize</a:t>
            </a:r>
            <a:r>
              <a:rPr lang="en-US" dirty="0" smtClean="0"/>
              <a:t> consecutive iterations. Each thread executes a chunk, and when a thread </a:t>
            </a:r>
            <a:r>
              <a:rPr lang="en-US" dirty="0" err="1" smtClean="0"/>
              <a:t>ﬁnishes</a:t>
            </a:r>
            <a:r>
              <a:rPr lang="en-US" dirty="0" smtClean="0"/>
              <a:t> a chunk, it requests another one from the run-time system. This continues until all the iterations are completed. The </a:t>
            </a:r>
            <a:r>
              <a:rPr lang="en-US" dirty="0" err="1" smtClean="0"/>
              <a:t>chunksize</a:t>
            </a:r>
            <a:r>
              <a:rPr lang="en-US" dirty="0" smtClean="0"/>
              <a:t> can be omitted. When it is omitted, a </a:t>
            </a:r>
            <a:r>
              <a:rPr lang="en-US" dirty="0" err="1" smtClean="0"/>
              <a:t>chunksize</a:t>
            </a:r>
            <a:r>
              <a:rPr lang="en-US" dirty="0" smtClean="0"/>
              <a:t> of 1 is used.</a:t>
            </a:r>
          </a:p>
          <a:p>
            <a:pPr marL="457200" lvl="0" indent="-457200">
              <a:buFont typeface="+mj-lt"/>
              <a:buAutoNum type="arabicPeriod"/>
            </a:pPr>
            <a:r>
              <a:rPr lang="en-US" dirty="0" smtClean="0"/>
              <a:t>In a guided schedule, each thread also executes a chunk, and when a thread </a:t>
            </a:r>
            <a:r>
              <a:rPr lang="en-US" dirty="0" err="1" smtClean="0"/>
              <a:t>ﬁnishes</a:t>
            </a:r>
            <a:r>
              <a:rPr lang="en-US" dirty="0" smtClean="0"/>
              <a:t> a chunk, it requests another one. However, in a guided schedule, as chunks are completed, the size of the new chunks decreases. </a:t>
            </a:r>
          </a:p>
          <a:p>
            <a:pPr marL="457200" lvl="0" indent="-457200">
              <a:buFont typeface="+mj-lt"/>
              <a:buAutoNum type="arabicPeriod"/>
            </a:pPr>
            <a:r>
              <a:rPr lang="en-US" dirty="0" smtClean="0"/>
              <a:t>For example, on one of our systems, if we run the trapezoidal rule program with the parallel for directive and a schedule(guided) clause, then when n=10,000 and </a:t>
            </a:r>
            <a:r>
              <a:rPr lang="en-US" dirty="0" err="1" smtClean="0"/>
              <a:t>thread_count</a:t>
            </a:r>
            <a:r>
              <a:rPr lang="en-US" dirty="0" smtClean="0"/>
              <a:t>=2, the iterations are assigned as shown in Table 5.3. We see that the size of the chunk is approximately the number of iterations remaining divided by the number of threads. The </a:t>
            </a:r>
            <a:r>
              <a:rPr lang="en-US" dirty="0" err="1" smtClean="0"/>
              <a:t>ﬁrst</a:t>
            </a:r>
            <a:r>
              <a:rPr lang="en-US" dirty="0" smtClean="0"/>
              <a:t> chunk has size 9999/2≈5000, since there are 9999 unassigned iterations. The second chunk has size 4999/2≈2500, and so on. In a guided schedule, if no </a:t>
            </a:r>
            <a:r>
              <a:rPr lang="en-US" dirty="0" err="1" smtClean="0"/>
              <a:t>chunksize</a:t>
            </a:r>
            <a:r>
              <a:rPr lang="en-US" dirty="0" smtClean="0"/>
              <a:t> is </a:t>
            </a:r>
            <a:r>
              <a:rPr lang="en-US" dirty="0" err="1" smtClean="0"/>
              <a:t>speciﬁed</a:t>
            </a:r>
            <a:r>
              <a:rPr lang="en-US" dirty="0" smtClean="0"/>
              <a:t>, the size of the chunks decreases down to 1. If </a:t>
            </a:r>
            <a:r>
              <a:rPr lang="en-US" dirty="0" err="1" smtClean="0"/>
              <a:t>chunksize</a:t>
            </a:r>
            <a:r>
              <a:rPr lang="en-US" dirty="0" smtClean="0"/>
              <a:t> is </a:t>
            </a:r>
            <a:r>
              <a:rPr lang="en-US" dirty="0" err="1" smtClean="0"/>
              <a:t>speciﬁed</a:t>
            </a:r>
            <a:r>
              <a:rPr lang="en-US" dirty="0" smtClean="0"/>
              <a:t>, it decreases down to </a:t>
            </a:r>
            <a:r>
              <a:rPr lang="en-US" dirty="0" err="1" smtClean="0"/>
              <a:t>chunksize</a:t>
            </a:r>
            <a:r>
              <a:rPr lang="en-US" dirty="0" smtClean="0"/>
              <a:t>, with the exception that the very last chunk can be smaller than </a:t>
            </a:r>
            <a:r>
              <a:rPr lang="en-US" dirty="0" err="1" smtClean="0"/>
              <a:t>chunksize</a:t>
            </a:r>
            <a:r>
              <a:rPr lang="en-US" dirty="0" smtClean="0"/>
              <a:t>.</a:t>
            </a:r>
          </a:p>
          <a:p>
            <a:r>
              <a:rPr lang="en-US" dirty="0" smtClean="0"/>
              <a:t>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Table 5.3 Assignment of Trapezoidal Rule Iterations 1–9999 using a guided Schedule with Two Threads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381000"/>
            <a:ext cx="6258560" cy="50292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double sum( double *a, </a:t>
            </a:r>
            <a:r>
              <a:rPr lang="en-US" dirty="0" err="1" smtClean="0"/>
              <a:t>int</a:t>
            </a:r>
            <a:r>
              <a:rPr lang="en-US" dirty="0" smtClean="0"/>
              <a:t> n ) </a:t>
            </a:r>
          </a:p>
          <a:p>
            <a:r>
              <a:rPr lang="en-US" dirty="0" smtClean="0"/>
              <a:t>	{ double total = 0.0; </a:t>
            </a:r>
          </a:p>
          <a:p>
            <a:r>
              <a:rPr lang="en-US" dirty="0" smtClean="0"/>
              <a:t>	#</a:t>
            </a:r>
            <a:r>
              <a:rPr lang="en-US" dirty="0" err="1" smtClean="0"/>
              <a:t>pragma</a:t>
            </a:r>
            <a:r>
              <a:rPr lang="en-US" dirty="0" smtClean="0"/>
              <a:t> </a:t>
            </a:r>
            <a:r>
              <a:rPr lang="en-US" dirty="0" err="1" smtClean="0"/>
              <a:t>omp</a:t>
            </a:r>
            <a:r>
              <a:rPr lang="en-US" dirty="0" smtClean="0"/>
              <a:t> parallel for reduction( +: total) schedule( </a:t>
            </a:r>
            <a:r>
              <a:rPr lang="en-US" b="1" dirty="0" smtClean="0"/>
              <a:t>guided</a:t>
            </a:r>
            <a:r>
              <a:rPr lang="en-US" dirty="0" smtClean="0"/>
              <a:t>, n/50) </a:t>
            </a:r>
          </a:p>
          <a:p>
            <a:r>
              <a:rPr lang="en-US" dirty="0" smtClean="0"/>
              <a:t>	for ( </a:t>
            </a:r>
            <a:r>
              <a:rPr lang="en-US" dirty="0" err="1" smtClean="0"/>
              <a:t>int</a:t>
            </a:r>
            <a:r>
              <a:rPr lang="en-US" dirty="0" smtClean="0"/>
              <a:t> </a:t>
            </a:r>
            <a:r>
              <a:rPr lang="en-US" dirty="0" err="1" smtClean="0"/>
              <a:t>i</a:t>
            </a:r>
            <a:r>
              <a:rPr lang="en-US" dirty="0" smtClean="0"/>
              <a:t>=0; </a:t>
            </a:r>
            <a:r>
              <a:rPr lang="en-US" dirty="0" err="1" smtClean="0"/>
              <a:t>i</a:t>
            </a:r>
            <a:r>
              <a:rPr lang="en-US" dirty="0" smtClean="0"/>
              <a:t>&lt;n; </a:t>
            </a:r>
            <a:r>
              <a:rPr lang="en-US" dirty="0" err="1" smtClean="0"/>
              <a:t>i</a:t>
            </a:r>
            <a:r>
              <a:rPr lang="en-US" dirty="0" smtClean="0"/>
              <a:t>++ ) </a:t>
            </a:r>
          </a:p>
          <a:p>
            <a:r>
              <a:rPr lang="en-US" dirty="0" smtClean="0"/>
              <a:t>	{ total += a[</a:t>
            </a:r>
            <a:r>
              <a:rPr lang="en-US" dirty="0" err="1" smtClean="0"/>
              <a:t>i</a:t>
            </a:r>
            <a:r>
              <a:rPr lang="en-US" dirty="0" smtClean="0"/>
              <a:t>]; </a:t>
            </a:r>
          </a:p>
          <a:p>
            <a:r>
              <a:rPr lang="en-US" dirty="0" smtClean="0"/>
              <a:t>	}</a:t>
            </a:r>
          </a:p>
          <a:p>
            <a:r>
              <a:rPr lang="en-US" dirty="0" smtClean="0"/>
              <a:t>	 return total; }</a:t>
            </a:r>
          </a:p>
          <a:p>
            <a:r>
              <a:rPr lang="en-US" b="1" dirty="0" smtClean="0"/>
              <a:t>The </a:t>
            </a:r>
            <a:r>
              <a:rPr lang="en-US" b="1" i="1" dirty="0" smtClean="0"/>
              <a:t>runtime</a:t>
            </a:r>
            <a:r>
              <a:rPr lang="en-US" b="1" dirty="0" smtClean="0"/>
              <a:t> schedule type </a:t>
            </a:r>
            <a:endParaRPr lang="en-US" dirty="0" smtClean="0"/>
          </a:p>
          <a:p>
            <a:pPr marL="457200" lvl="0" indent="-457200">
              <a:buFont typeface="+mj-lt"/>
              <a:buAutoNum type="arabicPeriod"/>
            </a:pPr>
            <a:r>
              <a:rPr lang="en-US" dirty="0" smtClean="0"/>
              <a:t>To understand schedule(runtime) we need to digress for a moment and talk about environment variables. As the name suggests, environment variables are named values that can be accessed by a running program. That is, they’re available in the program’s environment.</a:t>
            </a:r>
          </a:p>
          <a:p>
            <a:pPr marL="457200" lvl="0" indent="-457200">
              <a:buFont typeface="+mj-lt"/>
              <a:buAutoNum type="arabicPeriod"/>
            </a:pPr>
            <a:r>
              <a:rPr lang="en-US" dirty="0" smtClean="0"/>
              <a:t>When schedule(runtime) is </a:t>
            </a:r>
            <a:r>
              <a:rPr lang="en-US" dirty="0" err="1" smtClean="0"/>
              <a:t>speciﬁed</a:t>
            </a:r>
            <a:r>
              <a:rPr lang="en-US" dirty="0" smtClean="0"/>
              <a:t>, the system uses the environment variable OMP_SCHEDULE to determine at run-time how to schedule the loop. The OMP_SCHEDULE environment variable can take on any of the values that can be used for a static, dynamic, or guided schedule. </a:t>
            </a:r>
          </a:p>
          <a:p>
            <a:pPr marL="457200" lvl="0" indent="-457200">
              <a:buFont typeface="+mj-lt"/>
              <a:buAutoNum type="arabicPeriod"/>
            </a:pPr>
            <a:r>
              <a:rPr lang="en-US" dirty="0" smtClean="0"/>
              <a:t>For example, suppose we have a parallel for directive in a program and it has been </a:t>
            </a:r>
            <a:r>
              <a:rPr lang="en-US" dirty="0" err="1" smtClean="0"/>
              <a:t>modiﬁed</a:t>
            </a:r>
            <a:r>
              <a:rPr lang="en-US" dirty="0" smtClean="0"/>
              <a:t> by schedule(runtime). Then if we use the bash shell, we can get a cyclic assignment of iterations to threads by executing the command</a:t>
            </a:r>
          </a:p>
          <a:p>
            <a:pPr marL="457200" indent="-457200">
              <a:buFont typeface="+mj-lt"/>
              <a:buAutoNum type="arabicPeriod"/>
            </a:pPr>
            <a:r>
              <a:rPr lang="en-US" dirty="0" smtClean="0"/>
              <a:t>	$ export OMP_SCHEDULE="static,1"</a:t>
            </a:r>
          </a:p>
          <a:p>
            <a:pPr marL="457200" indent="-457200">
              <a:buFont typeface="+mj-lt"/>
              <a:buAutoNum type="arabicPeriod"/>
            </a:pPr>
            <a:r>
              <a:rPr lang="en-US" dirty="0" smtClean="0"/>
              <a:t>Now, when we start executing our program, the system will schedule the iterations of the for loop as if we had the clause schedule(static,1) </a:t>
            </a:r>
            <a:r>
              <a:rPr lang="en-US" dirty="0" err="1" smtClean="0"/>
              <a:t>modiﬁying</a:t>
            </a:r>
            <a:r>
              <a:rPr lang="en-US" dirty="0" smtClean="0"/>
              <a:t> the parallel for directive.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Compiling and running </a:t>
            </a:r>
            <a:r>
              <a:rPr lang="en-US" b="1" u="sng" dirty="0" err="1"/>
              <a:t>OpenMP</a:t>
            </a:r>
            <a:r>
              <a:rPr lang="en-US" b="1" u="sng" dirty="0"/>
              <a:t> programs </a:t>
            </a:r>
            <a:endParaRPr lang="en-US" dirty="0"/>
          </a:p>
          <a:p>
            <a:r>
              <a:rPr lang="en-US" dirty="0"/>
              <a:t>	To compile this with </a:t>
            </a:r>
            <a:r>
              <a:rPr lang="en-US" dirty="0" err="1"/>
              <a:t>gcc</a:t>
            </a:r>
            <a:r>
              <a:rPr lang="en-US" dirty="0"/>
              <a:t> we need to include the−</a:t>
            </a:r>
            <a:r>
              <a:rPr lang="en-US" dirty="0" err="1"/>
              <a:t>fopenmp</a:t>
            </a:r>
            <a:r>
              <a:rPr lang="en-US" dirty="0"/>
              <a:t> option:1 </a:t>
            </a:r>
          </a:p>
          <a:p>
            <a:r>
              <a:rPr lang="en-US" b="1" dirty="0"/>
              <a:t>	</a:t>
            </a:r>
            <a:r>
              <a:rPr lang="en-US" b="1" dirty="0" smtClean="0"/>
              <a:t>	$ </a:t>
            </a:r>
            <a:r>
              <a:rPr lang="en-US" b="1" dirty="0" err="1"/>
              <a:t>gcc</a:t>
            </a:r>
            <a:r>
              <a:rPr lang="en-US" b="1" dirty="0"/>
              <a:t> −g −Wall −</a:t>
            </a:r>
            <a:r>
              <a:rPr lang="en-US" b="1" dirty="0" err="1"/>
              <a:t>fopenmp</a:t>
            </a:r>
            <a:r>
              <a:rPr lang="en-US" b="1" dirty="0"/>
              <a:t> −o </a:t>
            </a:r>
            <a:r>
              <a:rPr lang="en-US" b="1" dirty="0" err="1" smtClean="0"/>
              <a:t>omp_hello</a:t>
            </a:r>
            <a:r>
              <a:rPr lang="en-US" b="1" dirty="0" smtClean="0"/>
              <a:t> </a:t>
            </a:r>
            <a:r>
              <a:rPr lang="en-US" b="1" dirty="0" err="1" smtClean="0"/>
              <a:t>omp_hello.c</a:t>
            </a:r>
            <a:r>
              <a:rPr lang="en-US" b="1" dirty="0" smtClean="0"/>
              <a:t> </a:t>
            </a:r>
            <a:endParaRPr lang="en-US" dirty="0"/>
          </a:p>
          <a:p>
            <a:r>
              <a:rPr lang="en-US" dirty="0" smtClean="0"/>
              <a:t>	To </a:t>
            </a:r>
            <a:r>
              <a:rPr lang="en-US" dirty="0"/>
              <a:t>run the program, we specify the number of threads on the command line. For example, we might run the program with four threads and type</a:t>
            </a:r>
          </a:p>
          <a:p>
            <a:r>
              <a:rPr lang="en-US" b="1" dirty="0"/>
              <a:t>	</a:t>
            </a:r>
            <a:r>
              <a:rPr lang="en-US" b="1" dirty="0" smtClean="0"/>
              <a:t>		$ </a:t>
            </a:r>
            <a:r>
              <a:rPr lang="en-US" b="1" dirty="0"/>
              <a:t>./</a:t>
            </a:r>
            <a:r>
              <a:rPr lang="en-US" b="1" dirty="0" err="1" smtClean="0"/>
              <a:t>omp</a:t>
            </a:r>
            <a:r>
              <a:rPr lang="en-US" b="1" dirty="0" err="1"/>
              <a:t>_</a:t>
            </a:r>
            <a:r>
              <a:rPr lang="en-US" b="1" dirty="0" err="1" smtClean="0"/>
              <a:t>hello</a:t>
            </a:r>
            <a:r>
              <a:rPr lang="en-US" b="1" dirty="0" smtClean="0"/>
              <a:t> </a:t>
            </a:r>
            <a:r>
              <a:rPr lang="en-US" b="1" dirty="0"/>
              <a:t>4</a:t>
            </a:r>
            <a:endParaRPr lang="en-US" dirty="0"/>
          </a:p>
          <a:p>
            <a:r>
              <a:rPr lang="en-US" dirty="0"/>
              <a:t>If we do this, the output might be</a:t>
            </a:r>
          </a:p>
          <a:p>
            <a:r>
              <a:rPr lang="en-US" dirty="0"/>
              <a:t>	</a:t>
            </a:r>
            <a:r>
              <a:rPr lang="en-US" dirty="0" smtClean="0"/>
              <a:t>	</a:t>
            </a:r>
            <a:r>
              <a:rPr lang="en-US" b="1" dirty="0" smtClean="0"/>
              <a:t>Hello </a:t>
            </a:r>
            <a:r>
              <a:rPr lang="en-US" b="1" dirty="0"/>
              <a:t>from thread 0 of 4 </a:t>
            </a:r>
          </a:p>
          <a:p>
            <a:r>
              <a:rPr lang="en-US" b="1" dirty="0"/>
              <a:t>	</a:t>
            </a:r>
            <a:r>
              <a:rPr lang="en-US" b="1" dirty="0" smtClean="0"/>
              <a:t>	Hello </a:t>
            </a:r>
            <a:r>
              <a:rPr lang="en-US" b="1" dirty="0"/>
              <a:t>from thread 1 of 4 </a:t>
            </a:r>
          </a:p>
          <a:p>
            <a:r>
              <a:rPr lang="en-US" b="1" dirty="0"/>
              <a:t>	</a:t>
            </a:r>
            <a:r>
              <a:rPr lang="en-US" b="1" dirty="0" smtClean="0"/>
              <a:t>	Hello </a:t>
            </a:r>
            <a:r>
              <a:rPr lang="en-US" b="1" dirty="0"/>
              <a:t>from thread 2 of 4 </a:t>
            </a:r>
          </a:p>
          <a:p>
            <a:r>
              <a:rPr lang="en-US" b="1" dirty="0"/>
              <a:t>	</a:t>
            </a:r>
            <a:r>
              <a:rPr lang="en-US" b="1" dirty="0" smtClean="0"/>
              <a:t>	Hello </a:t>
            </a:r>
            <a:r>
              <a:rPr lang="en-US" b="1" dirty="0"/>
              <a:t>from thread 3 of 4 </a:t>
            </a:r>
          </a:p>
          <a:p>
            <a:r>
              <a:rPr lang="en-US" dirty="0"/>
              <a:t>However, it should be noted that the threads are competing for access to </a:t>
            </a:r>
            <a:r>
              <a:rPr lang="en-US" dirty="0" err="1"/>
              <a:t>stdout</a:t>
            </a:r>
            <a:r>
              <a:rPr lang="en-US" dirty="0"/>
              <a:t>, so </a:t>
            </a:r>
            <a:r>
              <a:rPr lang="en-US" dirty="0" smtClean="0"/>
              <a:t>there’s no guarantee that the output will appear in thread-rank </a:t>
            </a:r>
            <a:r>
              <a:rPr lang="en-US" dirty="0" err="1" smtClean="0"/>
              <a:t>order.For</a:t>
            </a:r>
            <a:r>
              <a:rPr lang="en-US" dirty="0" smtClean="0"/>
              <a:t> </a:t>
            </a:r>
            <a:r>
              <a:rPr lang="en-US" dirty="0" err="1" smtClean="0"/>
              <a:t>example,the</a:t>
            </a:r>
            <a:r>
              <a:rPr lang="en-US" dirty="0" smtClean="0"/>
              <a:t> </a:t>
            </a:r>
            <a:r>
              <a:rPr lang="en-US" dirty="0"/>
              <a:t>output might also be</a:t>
            </a:r>
          </a:p>
          <a:p>
            <a:r>
              <a:rPr lang="en-US" dirty="0"/>
              <a:t>	</a:t>
            </a:r>
            <a:r>
              <a:rPr lang="en-US" dirty="0" smtClean="0"/>
              <a:t>	</a:t>
            </a:r>
            <a:r>
              <a:rPr lang="en-US" b="1" dirty="0" smtClean="0"/>
              <a:t>Hello </a:t>
            </a:r>
            <a:r>
              <a:rPr lang="en-US" b="1" dirty="0"/>
              <a:t>from thread 1 of 4 </a:t>
            </a:r>
          </a:p>
          <a:p>
            <a:r>
              <a:rPr lang="en-US" b="1" dirty="0"/>
              <a:t>	</a:t>
            </a:r>
            <a:r>
              <a:rPr lang="en-US" b="1" dirty="0" smtClean="0"/>
              <a:t>	Hello </a:t>
            </a:r>
            <a:r>
              <a:rPr lang="en-US" b="1" dirty="0"/>
              <a:t>from thread 2 of 4 </a:t>
            </a:r>
          </a:p>
          <a:p>
            <a:r>
              <a:rPr lang="en-US" b="1" dirty="0"/>
              <a:t>	</a:t>
            </a:r>
            <a:r>
              <a:rPr lang="en-US" b="1" dirty="0" smtClean="0"/>
              <a:t>	Hello </a:t>
            </a:r>
            <a:r>
              <a:rPr lang="en-US" b="1" dirty="0"/>
              <a:t>from thread 0 of 4 </a:t>
            </a:r>
          </a:p>
          <a:p>
            <a:r>
              <a:rPr lang="en-US" b="1" dirty="0"/>
              <a:t>	</a:t>
            </a:r>
            <a:r>
              <a:rPr lang="en-US" b="1" dirty="0" smtClean="0"/>
              <a:t>	Hello </a:t>
            </a:r>
            <a:r>
              <a:rPr lang="en-US" b="1" dirty="0"/>
              <a:t>from thread 3 of 4</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3"/>
            <a:r>
              <a:rPr lang="en-US" b="1" u="sng" dirty="0" smtClean="0"/>
              <a:t>Data parallelism and functional parallelism</a:t>
            </a:r>
            <a:endParaRPr lang="en-US" u="sng" dirty="0" smtClean="0"/>
          </a:p>
          <a:p>
            <a:r>
              <a:rPr lang="en-US" b="1" dirty="0" smtClean="0"/>
              <a:t>Data parallelism</a:t>
            </a:r>
            <a:endParaRPr lang="en-US" dirty="0" smtClean="0"/>
          </a:p>
          <a:p>
            <a:pPr marL="457200" lvl="0" indent="-457200">
              <a:buFont typeface="+mj-lt"/>
              <a:buAutoNum type="arabicPeriod"/>
            </a:pPr>
            <a:r>
              <a:rPr lang="en-US" dirty="0" smtClean="0"/>
              <a:t>To this point we have focused on the parallelization of simple for loops. They are perhaps the most common opportunity for parallelism. However , we should nor ignore other opportunities for concurrency. In this section we look at two examples of data parallelism outside simple for loops.</a:t>
            </a:r>
          </a:p>
          <a:p>
            <a:pPr marL="457200" lvl="0" indent="-457200">
              <a:buFont typeface="+mj-lt"/>
              <a:buAutoNum type="arabicPeriod"/>
            </a:pPr>
            <a:r>
              <a:rPr lang="en-US" dirty="0" smtClean="0"/>
              <a:t>First let's consider an algorithm to process a linked list of tasks.</a:t>
            </a:r>
          </a:p>
          <a:p>
            <a:pPr marL="457200" lvl="0" indent="-457200">
              <a:buFont typeface="+mj-lt"/>
              <a:buAutoNum type="arabicPeriod"/>
            </a:pPr>
            <a:r>
              <a:rPr lang="en-US" dirty="0" smtClean="0"/>
              <a:t>In that design, we assumed a message-passing model. Because that model has no shared memory, we gave a single process, which we called the manager, responsibility for maintaining the entire list of tasks. Worker tasks sent messages to the manager when they were ready to process another task. In contrast, the shared-memory model allows every thread to access the same "to-do" list, so there is no need for a separate manager thread. The following code segments are part of a program that processes work stored in a singly linked to-do list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600200" y="-1"/>
            <a:ext cx="4953000" cy="3468269"/>
          </a:xfrm>
          <a:prstGeom prst="rect">
            <a:avLst/>
          </a:prstGeom>
          <a:noFill/>
        </p:spPr>
      </p:pic>
      <p:pic>
        <p:nvPicPr>
          <p:cNvPr id="3075" name="Picture 3"/>
          <p:cNvPicPr>
            <a:picLocks noChangeAspect="1" noChangeArrowheads="1"/>
          </p:cNvPicPr>
          <p:nvPr/>
        </p:nvPicPr>
        <p:blipFill>
          <a:blip r:embed="rId3" cstate="print"/>
          <a:srcRect/>
          <a:stretch>
            <a:fillRect/>
          </a:stretch>
        </p:blipFill>
        <p:spPr bwMode="auto">
          <a:xfrm>
            <a:off x="1371601" y="3581400"/>
            <a:ext cx="6096000" cy="2611964"/>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Arial" pitchFamily="34" charset="0"/>
              <a:buChar char="•"/>
            </a:pPr>
            <a:r>
              <a:rPr lang="en-US" dirty="0" smtClean="0"/>
              <a:t>How would we like this algorithm to execute in parallel? We want every thread to do the same thing: repeatedly take the next task from the list and complete it, until there are 00 more tasks to do. We need to ensure that no two threads take the same task from the list. In other words, it is important to execute function </a:t>
            </a:r>
            <a:r>
              <a:rPr lang="en-US" dirty="0" err="1" smtClean="0"/>
              <a:t>get_next_task</a:t>
            </a:r>
            <a:r>
              <a:rPr lang="en-US" dirty="0" smtClean="0"/>
              <a:t> atomically.</a:t>
            </a:r>
          </a:p>
          <a:p>
            <a:r>
              <a:rPr lang="en-US" b="1" i="1" u="sng" dirty="0" smtClean="0"/>
              <a:t>parallel</a:t>
            </a:r>
            <a:r>
              <a:rPr lang="en-US" b="1" u="sng" dirty="0" smtClean="0"/>
              <a:t> </a:t>
            </a:r>
            <a:r>
              <a:rPr lang="en-US" b="1" u="sng" dirty="0" err="1" smtClean="0"/>
              <a:t>Pragma</a:t>
            </a:r>
            <a:endParaRPr lang="en-US" dirty="0" smtClean="0"/>
          </a:p>
          <a:p>
            <a:pPr marL="457200" lvl="0" indent="-457200">
              <a:buFont typeface="+mj-lt"/>
              <a:buAutoNum type="arabicPeriod"/>
            </a:pPr>
            <a:r>
              <a:rPr lang="en-US" dirty="0" smtClean="0"/>
              <a:t>The parallel </a:t>
            </a:r>
            <a:r>
              <a:rPr lang="en-US" dirty="0" err="1" smtClean="0"/>
              <a:t>pragma</a:t>
            </a:r>
            <a:r>
              <a:rPr lang="en-US" dirty="0" smtClean="0"/>
              <a:t> precedes a block of code that should be executed by all of the threads. It has this syntax: </a:t>
            </a:r>
          </a:p>
          <a:p>
            <a:pPr marL="457200" indent="-457200"/>
            <a:r>
              <a:rPr lang="en-US" dirty="0" smtClean="0"/>
              <a:t>			</a:t>
            </a:r>
            <a:r>
              <a:rPr lang="en-US" b="1" dirty="0" smtClean="0"/>
              <a:t>#</a:t>
            </a:r>
            <a:r>
              <a:rPr lang="en-US" b="1" dirty="0" err="1" smtClean="0"/>
              <a:t>pragma</a:t>
            </a:r>
            <a:r>
              <a:rPr lang="en-US" b="1" dirty="0" smtClean="0"/>
              <a:t> </a:t>
            </a:r>
            <a:r>
              <a:rPr lang="en-US" b="1" dirty="0" err="1" smtClean="0"/>
              <a:t>omp</a:t>
            </a:r>
            <a:r>
              <a:rPr lang="en-US" b="1" dirty="0" smtClean="0"/>
              <a:t> parallel </a:t>
            </a:r>
            <a:endParaRPr lang="en-US" dirty="0" smtClean="0"/>
          </a:p>
          <a:p>
            <a:pPr marL="457200" lvl="0" indent="-457200">
              <a:buFont typeface="+mj-lt"/>
              <a:buAutoNum type="arabicPeriod"/>
            </a:pPr>
            <a:r>
              <a:rPr lang="en-US" dirty="0" smtClean="0"/>
              <a:t>If the code we want executed in parallel is not a simple statement (such as an assignment statement, </a:t>
            </a:r>
            <a:r>
              <a:rPr lang="en-US" i="1" dirty="0" smtClean="0"/>
              <a:t>if</a:t>
            </a:r>
            <a:r>
              <a:rPr lang="en-US" dirty="0" smtClean="0"/>
              <a:t> statement, or </a:t>
            </a:r>
            <a:r>
              <a:rPr lang="en-US" i="1" dirty="0" smtClean="0"/>
              <a:t>for</a:t>
            </a:r>
            <a:r>
              <a:rPr lang="en-US" dirty="0" smtClean="0"/>
              <a:t> loop) we can use curly braces to create a block of code from a statement group. </a:t>
            </a:r>
          </a:p>
          <a:p>
            <a:pPr marL="457200" lvl="0" indent="-457200">
              <a:buFont typeface="+mj-lt"/>
              <a:buAutoNum type="arabicPeriod"/>
            </a:pPr>
            <a:r>
              <a:rPr lang="en-US" dirty="0" smtClean="0"/>
              <a:t>Note that unlike the parallel </a:t>
            </a:r>
            <a:r>
              <a:rPr lang="en-US" i="1" dirty="0" smtClean="0"/>
              <a:t>for </a:t>
            </a:r>
            <a:r>
              <a:rPr lang="en-US" i="1" dirty="0" err="1" smtClean="0"/>
              <a:t>pragma</a:t>
            </a:r>
            <a:r>
              <a:rPr lang="en-US" dirty="0" smtClean="0"/>
              <a:t>, which divided the iterations of the </a:t>
            </a:r>
            <a:r>
              <a:rPr lang="en-US" i="1" dirty="0" smtClean="0"/>
              <a:t>for </a:t>
            </a:r>
            <a:r>
              <a:rPr lang="en-US" dirty="0" smtClean="0"/>
              <a:t>loop among the active threads, the execution of the code block after the parallel program is replicated among the threads. Our section of function main now looks like this:</a:t>
            </a:r>
          </a:p>
          <a:p>
            <a:pPr lvl="0"/>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457200" indent="-457200">
              <a:buFont typeface="+mj-lt"/>
              <a:buAutoNum type="arabicPeriod"/>
            </a:pPr>
            <a:r>
              <a:rPr lang="en-US" dirty="0" smtClean="0"/>
              <a:t>We use the critical </a:t>
            </a:r>
            <a:r>
              <a:rPr lang="en-US" dirty="0" err="1" smtClean="0"/>
              <a:t>pragma</a:t>
            </a:r>
            <a:r>
              <a:rPr lang="en-US" dirty="0" smtClean="0"/>
              <a:t> to ensure mutually exclusive execution of this critical section of code. Here is the </a:t>
            </a:r>
            <a:r>
              <a:rPr lang="en-US" dirty="0" err="1" smtClean="0"/>
              <a:t>rewritlen</a:t>
            </a:r>
            <a:r>
              <a:rPr lang="en-US" dirty="0" smtClean="0"/>
              <a:t> function </a:t>
            </a:r>
            <a:r>
              <a:rPr lang="en-US" dirty="0" err="1" smtClean="0"/>
              <a:t>get_next_task</a:t>
            </a:r>
            <a:r>
              <a:rPr lang="en-US"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447800" y="304800"/>
            <a:ext cx="4883948" cy="2209800"/>
          </a:xfrm>
          <a:prstGeom prst="rect">
            <a:avLst/>
          </a:prstGeom>
          <a:noFill/>
        </p:spPr>
      </p:pic>
      <p:pic>
        <p:nvPicPr>
          <p:cNvPr id="4099" name="Picture 3"/>
          <p:cNvPicPr>
            <a:picLocks noChangeAspect="1" noChangeArrowheads="1"/>
          </p:cNvPicPr>
          <p:nvPr/>
        </p:nvPicPr>
        <p:blipFill>
          <a:blip r:embed="rId3" cstate="print"/>
          <a:srcRect/>
          <a:stretch>
            <a:fillRect/>
          </a:stretch>
        </p:blipFill>
        <p:spPr bwMode="auto">
          <a:xfrm>
            <a:off x="1371600" y="2819400"/>
            <a:ext cx="5703222" cy="17526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600200" y="685800"/>
            <a:ext cx="6262221" cy="39624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i="1" u="sng" dirty="0" smtClean="0"/>
              <a:t>for</a:t>
            </a:r>
            <a:r>
              <a:rPr lang="en-US" b="1" u="sng" dirty="0" smtClean="0"/>
              <a:t> </a:t>
            </a:r>
            <a:r>
              <a:rPr lang="en-US" b="1" u="sng" dirty="0" err="1" smtClean="0"/>
              <a:t>Pragma</a:t>
            </a:r>
            <a:r>
              <a:rPr lang="en-US" b="1" u="sng" dirty="0" smtClean="0"/>
              <a:t> </a:t>
            </a:r>
            <a:endParaRPr lang="en-US" dirty="0" smtClean="0"/>
          </a:p>
          <a:p>
            <a:pPr marL="457200" lvl="0" indent="-457200">
              <a:buFont typeface="+mj-lt"/>
              <a:buAutoNum type="arabicPeriod"/>
            </a:pPr>
            <a:r>
              <a:rPr lang="en-US" dirty="0" smtClean="0"/>
              <a:t>The parallel </a:t>
            </a:r>
            <a:r>
              <a:rPr lang="en-US" dirty="0" err="1" smtClean="0"/>
              <a:t>pragma</a:t>
            </a:r>
            <a:r>
              <a:rPr lang="en-US" dirty="0" smtClean="0"/>
              <a:t> can also come in handy when parallelizing for loops. Consider this doubly nested loop:</a:t>
            </a:r>
          </a:p>
          <a:p>
            <a:pPr marL="2286000" lvl="4" indent="-457200"/>
            <a:r>
              <a:rPr lang="en-US" dirty="0" smtClean="0"/>
              <a:t>for (</a:t>
            </a:r>
            <a:r>
              <a:rPr lang="en-US" dirty="0" err="1" smtClean="0"/>
              <a:t>i</a:t>
            </a:r>
            <a:r>
              <a:rPr lang="en-US" dirty="0" smtClean="0"/>
              <a:t>=0; </a:t>
            </a:r>
            <a:r>
              <a:rPr lang="en-US" dirty="0" err="1" smtClean="0"/>
              <a:t>i</a:t>
            </a:r>
            <a:r>
              <a:rPr lang="en-US" dirty="0" smtClean="0"/>
              <a:t> &lt; </a:t>
            </a:r>
            <a:r>
              <a:rPr lang="en-US" dirty="0" err="1" smtClean="0"/>
              <a:t>m;i</a:t>
            </a:r>
            <a:r>
              <a:rPr lang="en-US" dirty="0" smtClean="0"/>
              <a:t>++) </a:t>
            </a:r>
          </a:p>
          <a:p>
            <a:pPr marL="2286000" lvl="4" indent="-457200"/>
            <a:r>
              <a:rPr lang="en-US" dirty="0" smtClean="0"/>
              <a:t>{ </a:t>
            </a:r>
          </a:p>
          <a:p>
            <a:pPr marL="2286000" lvl="4" indent="-457200"/>
            <a:r>
              <a:rPr lang="en-US" dirty="0" smtClean="0"/>
              <a:t>low =c[</a:t>
            </a:r>
            <a:r>
              <a:rPr lang="en-US" dirty="0" err="1" smtClean="0"/>
              <a:t>i</a:t>
            </a:r>
            <a:r>
              <a:rPr lang="en-US" dirty="0" smtClean="0"/>
              <a:t>]; </a:t>
            </a:r>
          </a:p>
          <a:p>
            <a:pPr marL="2286000" lvl="4" indent="-457200"/>
            <a:r>
              <a:rPr lang="en-US" dirty="0" smtClean="0"/>
              <a:t>high = b[</a:t>
            </a:r>
            <a:r>
              <a:rPr lang="en-US" dirty="0" err="1" smtClean="0"/>
              <a:t>i</a:t>
            </a:r>
            <a:r>
              <a:rPr lang="en-US" dirty="0" smtClean="0"/>
              <a:t>]; </a:t>
            </a:r>
          </a:p>
          <a:p>
            <a:pPr marL="2286000" lvl="4" indent="-457200"/>
            <a:r>
              <a:rPr lang="en-US" dirty="0" smtClean="0"/>
              <a:t>if (low&gt; high) </a:t>
            </a:r>
          </a:p>
          <a:p>
            <a:pPr marL="2286000" lvl="4" indent="-457200"/>
            <a:r>
              <a:rPr lang="en-US" dirty="0" smtClean="0"/>
              <a:t>{ </a:t>
            </a:r>
          </a:p>
          <a:p>
            <a:pPr marL="2286000" lvl="4" indent="-457200"/>
            <a:r>
              <a:rPr lang="en-US" dirty="0" err="1" smtClean="0"/>
              <a:t>printf</a:t>
            </a:r>
            <a:r>
              <a:rPr lang="en-US" dirty="0" smtClean="0"/>
              <a:t> ('Exiting during iteration %d\n", </a:t>
            </a:r>
            <a:r>
              <a:rPr lang="en-US" dirty="0" err="1" smtClean="0"/>
              <a:t>i</a:t>
            </a:r>
            <a:r>
              <a:rPr lang="en-US" dirty="0" smtClean="0"/>
              <a:t>); </a:t>
            </a:r>
          </a:p>
          <a:p>
            <a:pPr marL="2286000" lvl="4" indent="-457200"/>
            <a:r>
              <a:rPr lang="en-US" dirty="0" smtClean="0"/>
              <a:t>break;</a:t>
            </a:r>
          </a:p>
          <a:p>
            <a:pPr marL="2286000" lvl="4" indent="-457200"/>
            <a:r>
              <a:rPr lang="en-US" dirty="0" smtClean="0"/>
              <a:t>for (j = low; j&lt;high; j++) </a:t>
            </a:r>
          </a:p>
          <a:p>
            <a:pPr marL="2286000" lvl="4" indent="-457200"/>
            <a:r>
              <a:rPr lang="en-US" dirty="0" smtClean="0"/>
              <a:t>c[j]=(c[j]-a[j])/b[j]</a:t>
            </a:r>
          </a:p>
          <a:p>
            <a:pPr marL="2286000" lvl="4" indent="-457200"/>
            <a:r>
              <a:rPr lang="en-US" dirty="0" smtClean="0"/>
              <a:t>}</a:t>
            </a:r>
          </a:p>
          <a:p>
            <a:pPr marL="457200" indent="-457200"/>
            <a:endParaRPr lang="en-US" dirty="0" smtClean="0"/>
          </a:p>
          <a:p>
            <a:pPr marL="457200" lvl="0" indent="-457200">
              <a:buFont typeface="+mj-lt"/>
              <a:buAutoNum type="arabicPeriod"/>
            </a:pPr>
            <a:r>
              <a:rPr lang="en-US" dirty="0" smtClean="0"/>
              <a:t>We cannot execute the iterations of the outer loop in parallel, because it contains a break statement. If we put a parallel for </a:t>
            </a:r>
            <a:r>
              <a:rPr lang="en-US" dirty="0" err="1" smtClean="0"/>
              <a:t>pragma</a:t>
            </a:r>
            <a:r>
              <a:rPr lang="en-US" dirty="0" smtClean="0"/>
              <a:t> before the loop indexed by j, there will be a fork/join step for every iteration of the outer loop. We would like to avoid this overhead.</a:t>
            </a:r>
          </a:p>
          <a:p>
            <a:pPr marL="457200" lvl="0" indent="-457200">
              <a:buFont typeface="+mj-lt"/>
              <a:buAutoNum type="arabicPeriod"/>
            </a:pPr>
            <a:r>
              <a:rPr lang="en-US" dirty="0" smtClean="0"/>
              <a:t>If we put the paralle1 </a:t>
            </a:r>
            <a:r>
              <a:rPr lang="en-US" dirty="0" err="1" smtClean="0"/>
              <a:t>pragma</a:t>
            </a:r>
            <a:r>
              <a:rPr lang="en-US" dirty="0" smtClean="0"/>
              <a:t> immediately in front of the loop indexed by </a:t>
            </a:r>
            <a:r>
              <a:rPr lang="en-US" dirty="0" err="1" smtClean="0"/>
              <a:t>i</a:t>
            </a:r>
            <a:r>
              <a:rPr lang="en-US" dirty="0" smtClean="0"/>
              <a:t>, then we'll only have a single fork/join. The default behavior is that every thread executes all of the code inside the block. Of course, we want the threads to divide up the iterations of the inner loop. The for </a:t>
            </a:r>
            <a:r>
              <a:rPr lang="en-US" dirty="0" err="1" smtClean="0"/>
              <a:t>pragma</a:t>
            </a:r>
            <a:r>
              <a:rPr lang="en-US" dirty="0" smtClean="0"/>
              <a:t> directs the compiler to do just that: </a:t>
            </a:r>
            <a:r>
              <a:rPr lang="en-US" b="1" dirty="0" smtClean="0"/>
              <a:t>#</a:t>
            </a:r>
            <a:r>
              <a:rPr lang="en-US" b="1" dirty="0" err="1" smtClean="0"/>
              <a:t>pragma</a:t>
            </a:r>
            <a:r>
              <a:rPr lang="en-US" b="1" dirty="0" smtClean="0"/>
              <a:t> </a:t>
            </a:r>
            <a:r>
              <a:rPr lang="en-US" b="1" dirty="0" err="1" smtClean="0"/>
              <a:t>omp</a:t>
            </a:r>
            <a:r>
              <a:rPr lang="en-US" b="1" dirty="0" smtClean="0"/>
              <a:t> for</a:t>
            </a:r>
            <a:endParaRPr lang="en-US" dirty="0" smtClean="0"/>
          </a:p>
          <a:p>
            <a:r>
              <a:rPr lang="en-US" dirty="0" smtClean="0"/>
              <a:t>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With these </a:t>
            </a:r>
            <a:r>
              <a:rPr lang="en-US" dirty="0" err="1" smtClean="0"/>
              <a:t>pragmas</a:t>
            </a:r>
            <a:r>
              <a:rPr lang="en-US" dirty="0" smtClean="0"/>
              <a:t> added, our code segment looks like this:</a:t>
            </a:r>
          </a:p>
          <a:p>
            <a:pPr lvl="3"/>
            <a:r>
              <a:rPr lang="en-US" dirty="0" smtClean="0"/>
              <a:t>#</a:t>
            </a:r>
            <a:r>
              <a:rPr lang="en-US" dirty="0" err="1" smtClean="0"/>
              <a:t>pragma</a:t>
            </a:r>
            <a:r>
              <a:rPr lang="en-US" dirty="0" smtClean="0"/>
              <a:t> </a:t>
            </a:r>
            <a:r>
              <a:rPr lang="en-US" dirty="0" err="1" smtClean="0"/>
              <a:t>omp</a:t>
            </a:r>
            <a:r>
              <a:rPr lang="en-US" dirty="0" smtClean="0"/>
              <a:t> parallel private(</a:t>
            </a:r>
            <a:r>
              <a:rPr lang="en-US" dirty="0" err="1" smtClean="0"/>
              <a:t>i</a:t>
            </a:r>
            <a:r>
              <a:rPr lang="en-US" dirty="0" smtClean="0"/>
              <a:t>, j)</a:t>
            </a:r>
          </a:p>
          <a:p>
            <a:pPr lvl="3"/>
            <a:r>
              <a:rPr lang="en-US" dirty="0" smtClean="0"/>
              <a:t>for (</a:t>
            </a:r>
            <a:r>
              <a:rPr lang="en-US" dirty="0" err="1" smtClean="0"/>
              <a:t>i</a:t>
            </a:r>
            <a:r>
              <a:rPr lang="en-US" dirty="0" smtClean="0"/>
              <a:t>=0; </a:t>
            </a:r>
            <a:r>
              <a:rPr lang="en-US" dirty="0" err="1" smtClean="0"/>
              <a:t>i</a:t>
            </a:r>
            <a:r>
              <a:rPr lang="en-US" dirty="0" smtClean="0"/>
              <a:t> &lt; </a:t>
            </a:r>
            <a:r>
              <a:rPr lang="en-US" dirty="0" err="1" smtClean="0"/>
              <a:t>m;i</a:t>
            </a:r>
            <a:r>
              <a:rPr lang="en-US" dirty="0" smtClean="0"/>
              <a:t>++) </a:t>
            </a:r>
          </a:p>
          <a:p>
            <a:pPr lvl="3"/>
            <a:r>
              <a:rPr lang="en-US" dirty="0" smtClean="0"/>
              <a:t>{ </a:t>
            </a:r>
          </a:p>
          <a:p>
            <a:pPr lvl="3"/>
            <a:r>
              <a:rPr lang="en-US" dirty="0" smtClean="0"/>
              <a:t>low =c[</a:t>
            </a:r>
            <a:r>
              <a:rPr lang="en-US" dirty="0" err="1" smtClean="0"/>
              <a:t>i</a:t>
            </a:r>
            <a:r>
              <a:rPr lang="en-US" dirty="0" smtClean="0"/>
              <a:t>]; </a:t>
            </a:r>
          </a:p>
          <a:p>
            <a:pPr lvl="3"/>
            <a:r>
              <a:rPr lang="en-US" dirty="0" smtClean="0"/>
              <a:t>high = b[</a:t>
            </a:r>
            <a:r>
              <a:rPr lang="en-US" dirty="0" err="1" smtClean="0"/>
              <a:t>i</a:t>
            </a:r>
            <a:r>
              <a:rPr lang="en-US" dirty="0" smtClean="0"/>
              <a:t>]; </a:t>
            </a:r>
          </a:p>
          <a:p>
            <a:pPr lvl="3"/>
            <a:r>
              <a:rPr lang="en-US" dirty="0" smtClean="0"/>
              <a:t>if (low&gt; high) </a:t>
            </a:r>
          </a:p>
          <a:p>
            <a:pPr lvl="3"/>
            <a:r>
              <a:rPr lang="en-US" dirty="0" smtClean="0"/>
              <a:t>{ </a:t>
            </a:r>
          </a:p>
          <a:p>
            <a:pPr lvl="3"/>
            <a:r>
              <a:rPr lang="en-US" dirty="0" err="1" smtClean="0"/>
              <a:t>printf</a:t>
            </a:r>
            <a:r>
              <a:rPr lang="en-US" dirty="0" smtClean="0"/>
              <a:t> ('Exiting during iteration %d\n", </a:t>
            </a:r>
            <a:r>
              <a:rPr lang="en-US" dirty="0" err="1" smtClean="0"/>
              <a:t>i</a:t>
            </a:r>
            <a:r>
              <a:rPr lang="en-US" dirty="0" smtClean="0"/>
              <a:t>); </a:t>
            </a:r>
          </a:p>
          <a:p>
            <a:pPr lvl="3"/>
            <a:r>
              <a:rPr lang="en-US" dirty="0" smtClean="0"/>
              <a:t>break;</a:t>
            </a:r>
          </a:p>
          <a:p>
            <a:pPr lvl="3"/>
            <a:r>
              <a:rPr lang="en-US" dirty="0" smtClean="0"/>
              <a:t>#</a:t>
            </a:r>
            <a:r>
              <a:rPr lang="en-US" dirty="0" err="1" smtClean="0"/>
              <a:t>pragma</a:t>
            </a:r>
            <a:r>
              <a:rPr lang="en-US" dirty="0" smtClean="0"/>
              <a:t> </a:t>
            </a:r>
            <a:r>
              <a:rPr lang="en-US" dirty="0" err="1" smtClean="0"/>
              <a:t>omp</a:t>
            </a:r>
            <a:r>
              <a:rPr lang="en-US" dirty="0" smtClean="0"/>
              <a:t> for</a:t>
            </a:r>
          </a:p>
          <a:p>
            <a:pPr lvl="3"/>
            <a:r>
              <a:rPr lang="en-US" dirty="0" smtClean="0"/>
              <a:t>for (j = low; j&lt;high; j++) </a:t>
            </a:r>
          </a:p>
          <a:p>
            <a:pPr lvl="3"/>
            <a:r>
              <a:rPr lang="en-US" dirty="0" smtClean="0"/>
              <a:t>c[j]=(c[j]-a[j])/b[j]</a:t>
            </a:r>
          </a:p>
          <a:p>
            <a:pPr lvl="3"/>
            <a:r>
              <a:rPr lang="en-US" dirty="0" smtClean="0"/>
              <a: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i="1" u="sng" dirty="0" smtClean="0"/>
              <a:t>single</a:t>
            </a:r>
            <a:r>
              <a:rPr lang="en-US" b="1" u="sng" dirty="0" smtClean="0"/>
              <a:t> </a:t>
            </a:r>
            <a:r>
              <a:rPr lang="en-US" b="1" u="sng" dirty="0" err="1" smtClean="0"/>
              <a:t>Pragma</a:t>
            </a:r>
            <a:r>
              <a:rPr lang="en-US" b="1" u="sng" dirty="0" smtClean="0"/>
              <a:t> </a:t>
            </a:r>
            <a:endParaRPr lang="en-US" dirty="0" smtClean="0"/>
          </a:p>
          <a:p>
            <a:pPr lvl="0"/>
            <a:r>
              <a:rPr lang="en-US" dirty="0" smtClean="0"/>
              <a:t>We have parallelized the execution of the loop indexed by j. What about the other code inside the outer loop? We certainly don't want to see the error message more than once. The single </a:t>
            </a:r>
            <a:r>
              <a:rPr lang="en-US" dirty="0" err="1" smtClean="0"/>
              <a:t>pragma</a:t>
            </a:r>
            <a:r>
              <a:rPr lang="en-US" dirty="0" smtClean="0"/>
              <a:t> tells the compiler that only a single thread should execute the block of code the </a:t>
            </a:r>
            <a:r>
              <a:rPr lang="en-US" dirty="0" err="1" smtClean="0"/>
              <a:t>pragma</a:t>
            </a:r>
            <a:r>
              <a:rPr lang="en-US" dirty="0" smtClean="0"/>
              <a:t> precedes. Its syntax is: </a:t>
            </a:r>
          </a:p>
          <a:p>
            <a:r>
              <a:rPr lang="en-US" b="1" dirty="0" smtClean="0"/>
              <a:t>#</a:t>
            </a:r>
            <a:r>
              <a:rPr lang="en-US" b="1" dirty="0" err="1" smtClean="0"/>
              <a:t>pragma</a:t>
            </a:r>
            <a:r>
              <a:rPr lang="en-US" b="1" dirty="0" smtClean="0"/>
              <a:t> </a:t>
            </a:r>
            <a:r>
              <a:rPr lang="en-US" b="1" dirty="0" err="1" smtClean="0"/>
              <a:t>omp</a:t>
            </a:r>
            <a:r>
              <a:rPr lang="en-US" b="1" dirty="0" smtClean="0"/>
              <a:t> single </a:t>
            </a:r>
            <a:endParaRPr lang="en-US" dirty="0" smtClean="0"/>
          </a:p>
          <a:p>
            <a:r>
              <a:rPr lang="en-US" dirty="0" smtClean="0"/>
              <a:t>Adding the single </a:t>
            </a:r>
            <a:r>
              <a:rPr lang="en-US" dirty="0" err="1" smtClean="0"/>
              <a:t>pragma</a:t>
            </a:r>
            <a:r>
              <a:rPr lang="en-US" dirty="0" smtClean="0"/>
              <a:t> to the code block, we now have:</a:t>
            </a:r>
          </a:p>
          <a:p>
            <a:pPr lvl="4"/>
            <a:r>
              <a:rPr lang="en-US" dirty="0" smtClean="0"/>
              <a:t>#</a:t>
            </a:r>
            <a:r>
              <a:rPr lang="en-US" dirty="0" err="1" smtClean="0"/>
              <a:t>pragma</a:t>
            </a:r>
            <a:r>
              <a:rPr lang="en-US" dirty="0" smtClean="0"/>
              <a:t> </a:t>
            </a:r>
            <a:r>
              <a:rPr lang="en-US" dirty="0" err="1" smtClean="0"/>
              <a:t>omp</a:t>
            </a:r>
            <a:r>
              <a:rPr lang="en-US" dirty="0" smtClean="0"/>
              <a:t> parallel private(</a:t>
            </a:r>
            <a:r>
              <a:rPr lang="en-US" dirty="0" err="1" smtClean="0"/>
              <a:t>i,j</a:t>
            </a:r>
            <a:r>
              <a:rPr lang="en-US" dirty="0" smtClean="0"/>
              <a:t>)</a:t>
            </a:r>
          </a:p>
          <a:p>
            <a:pPr lvl="4"/>
            <a:r>
              <a:rPr lang="en-US" dirty="0" smtClean="0"/>
              <a:t>for (</a:t>
            </a:r>
            <a:r>
              <a:rPr lang="en-US" dirty="0" err="1" smtClean="0"/>
              <a:t>i</a:t>
            </a:r>
            <a:r>
              <a:rPr lang="en-US" dirty="0" smtClean="0"/>
              <a:t>=0; </a:t>
            </a:r>
            <a:r>
              <a:rPr lang="en-US" dirty="0" err="1" smtClean="0"/>
              <a:t>i</a:t>
            </a:r>
            <a:r>
              <a:rPr lang="en-US" dirty="0" smtClean="0"/>
              <a:t> &lt; </a:t>
            </a:r>
            <a:r>
              <a:rPr lang="en-US" dirty="0" err="1" smtClean="0"/>
              <a:t>m;i</a:t>
            </a:r>
            <a:r>
              <a:rPr lang="en-US" dirty="0" smtClean="0"/>
              <a:t>++) </a:t>
            </a:r>
          </a:p>
          <a:p>
            <a:pPr lvl="4"/>
            <a:r>
              <a:rPr lang="en-US" dirty="0" smtClean="0"/>
              <a:t>{ </a:t>
            </a:r>
          </a:p>
          <a:p>
            <a:pPr lvl="4"/>
            <a:r>
              <a:rPr lang="en-US" dirty="0" smtClean="0"/>
              <a:t>low =c[</a:t>
            </a:r>
            <a:r>
              <a:rPr lang="en-US" dirty="0" err="1" smtClean="0"/>
              <a:t>i</a:t>
            </a:r>
            <a:r>
              <a:rPr lang="en-US" dirty="0" smtClean="0"/>
              <a:t>]; </a:t>
            </a:r>
          </a:p>
          <a:p>
            <a:pPr lvl="4"/>
            <a:r>
              <a:rPr lang="en-US" dirty="0" smtClean="0"/>
              <a:t>high = b[</a:t>
            </a:r>
            <a:r>
              <a:rPr lang="en-US" dirty="0" err="1" smtClean="0"/>
              <a:t>i</a:t>
            </a:r>
            <a:r>
              <a:rPr lang="en-US" dirty="0" smtClean="0"/>
              <a:t>]; </a:t>
            </a:r>
          </a:p>
          <a:p>
            <a:pPr lvl="4"/>
            <a:r>
              <a:rPr lang="en-US" dirty="0" smtClean="0"/>
              <a:t>if (low&gt; high) </a:t>
            </a:r>
          </a:p>
          <a:p>
            <a:pPr lvl="4"/>
            <a:r>
              <a:rPr lang="en-US" dirty="0" smtClean="0"/>
              <a:t>{ </a:t>
            </a:r>
          </a:p>
          <a:p>
            <a:pPr lvl="4"/>
            <a:r>
              <a:rPr lang="en-US" b="1" dirty="0" smtClean="0"/>
              <a:t># </a:t>
            </a:r>
            <a:r>
              <a:rPr lang="en-US" b="1" dirty="0" err="1" smtClean="0"/>
              <a:t>Pragma</a:t>
            </a:r>
            <a:r>
              <a:rPr lang="en-US" b="1" dirty="0" smtClean="0"/>
              <a:t> </a:t>
            </a:r>
            <a:r>
              <a:rPr lang="en-US" b="1" dirty="0" err="1" smtClean="0"/>
              <a:t>omp</a:t>
            </a:r>
            <a:r>
              <a:rPr lang="en-US" b="1" dirty="0" smtClean="0"/>
              <a:t> single</a:t>
            </a:r>
            <a:endParaRPr lang="en-US" dirty="0" smtClean="0"/>
          </a:p>
          <a:p>
            <a:pPr lvl="4"/>
            <a:r>
              <a:rPr lang="en-US" dirty="0" err="1" smtClean="0"/>
              <a:t>printf</a:t>
            </a:r>
            <a:r>
              <a:rPr lang="en-US" dirty="0" smtClean="0"/>
              <a:t> ('Exiting during iteration %d\n", </a:t>
            </a:r>
            <a:r>
              <a:rPr lang="en-US" dirty="0" err="1" smtClean="0"/>
              <a:t>i</a:t>
            </a:r>
            <a:r>
              <a:rPr lang="en-US" dirty="0" smtClean="0"/>
              <a:t>); </a:t>
            </a:r>
          </a:p>
          <a:p>
            <a:pPr lvl="4"/>
            <a:r>
              <a:rPr lang="en-US" dirty="0" smtClean="0"/>
              <a:t>break;</a:t>
            </a:r>
          </a:p>
          <a:p>
            <a:pPr lvl="4"/>
            <a:r>
              <a:rPr lang="en-US" b="1" dirty="0" smtClean="0"/>
              <a:t>#</a:t>
            </a:r>
            <a:r>
              <a:rPr lang="en-US" b="1" dirty="0" err="1" smtClean="0"/>
              <a:t>pragma</a:t>
            </a:r>
            <a:r>
              <a:rPr lang="en-US" b="1" dirty="0" smtClean="0"/>
              <a:t> </a:t>
            </a:r>
            <a:r>
              <a:rPr lang="en-US" b="1" dirty="0" err="1" smtClean="0"/>
              <a:t>omp</a:t>
            </a:r>
            <a:r>
              <a:rPr lang="en-US" b="1" dirty="0" smtClean="0"/>
              <a:t> for</a:t>
            </a:r>
            <a:endParaRPr lang="en-US" dirty="0" smtClean="0"/>
          </a:p>
          <a:p>
            <a:pPr lvl="4"/>
            <a:r>
              <a:rPr lang="en-US" dirty="0" smtClean="0"/>
              <a:t>for (j = low; j&lt;high; j++) </a:t>
            </a:r>
          </a:p>
          <a:p>
            <a:pPr lvl="4"/>
            <a:r>
              <a:rPr lang="en-US" dirty="0" smtClean="0"/>
              <a:t>c[j]=(c[j]-a[j])/b[j]</a:t>
            </a:r>
          </a:p>
          <a:p>
            <a:pPr lvl="4"/>
            <a:r>
              <a:rPr lang="en-US" dirty="0" smtClean="0"/>
              <a:t>}</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i="1" u="sng" dirty="0" err="1" smtClean="0"/>
              <a:t>nowait</a:t>
            </a:r>
            <a:r>
              <a:rPr lang="en-US" b="1" u="sng" dirty="0" smtClean="0"/>
              <a:t> Clause</a:t>
            </a:r>
            <a:endParaRPr lang="en-US" dirty="0" smtClean="0"/>
          </a:p>
          <a:p>
            <a:pPr marL="457200" lvl="0" indent="-457200">
              <a:buFont typeface="+mj-lt"/>
              <a:buAutoNum type="arabicPeriod"/>
            </a:pPr>
            <a:r>
              <a:rPr lang="en-US" dirty="0" smtClean="0"/>
              <a:t>The compiler puts a barrier synchronization at the end of every parallel for statement. In the example we have been considering, this barrier is necessary, because we need to ensure that every thread has completed one iteration of the loop indexed by </a:t>
            </a:r>
            <a:r>
              <a:rPr lang="en-US" i="1" dirty="0" err="1" smtClean="0"/>
              <a:t>i</a:t>
            </a:r>
            <a:r>
              <a:rPr lang="en-US" dirty="0" smtClean="0"/>
              <a:t> before any thread begins the next iteration. Otherwise, a thread might change the value of low or high, altering the number of iterations of the </a:t>
            </a:r>
            <a:r>
              <a:rPr lang="en-US" i="1" dirty="0" smtClean="0"/>
              <a:t>j</a:t>
            </a:r>
            <a:r>
              <a:rPr lang="en-US" dirty="0" smtClean="0"/>
              <a:t> loop performed by another thread.</a:t>
            </a:r>
          </a:p>
          <a:p>
            <a:pPr marL="457200" lvl="0" indent="-457200">
              <a:buFont typeface="+mj-lt"/>
              <a:buAutoNum type="arabicPeriod"/>
            </a:pPr>
            <a:r>
              <a:rPr lang="en-US" dirty="0" smtClean="0"/>
              <a:t>After making low and high private and adding the </a:t>
            </a:r>
            <a:r>
              <a:rPr lang="en-US" dirty="0" err="1" smtClean="0"/>
              <a:t>nowait</a:t>
            </a:r>
            <a:r>
              <a:rPr lang="en-US" dirty="0" smtClean="0"/>
              <a:t> clause, our final version of our example code segment is:</a:t>
            </a:r>
          </a:p>
          <a:p>
            <a:pPr lvl="4"/>
            <a:r>
              <a:rPr lang="en-US" dirty="0" smtClean="0"/>
              <a:t>#</a:t>
            </a:r>
            <a:r>
              <a:rPr lang="en-US" dirty="0" err="1" smtClean="0"/>
              <a:t>pragma</a:t>
            </a:r>
            <a:r>
              <a:rPr lang="en-US" dirty="0" smtClean="0"/>
              <a:t> </a:t>
            </a:r>
            <a:r>
              <a:rPr lang="en-US" dirty="0" err="1" smtClean="0"/>
              <a:t>omp</a:t>
            </a:r>
            <a:r>
              <a:rPr lang="en-US" dirty="0" smtClean="0"/>
              <a:t> parallel private(</a:t>
            </a:r>
            <a:r>
              <a:rPr lang="en-US" dirty="0" err="1" smtClean="0"/>
              <a:t>i,j,low,high</a:t>
            </a:r>
            <a:r>
              <a:rPr lang="en-US" dirty="0" smtClean="0"/>
              <a:t>)</a:t>
            </a:r>
          </a:p>
          <a:p>
            <a:pPr lvl="4"/>
            <a:r>
              <a:rPr lang="en-US" dirty="0" smtClean="0"/>
              <a:t>for (</a:t>
            </a:r>
            <a:r>
              <a:rPr lang="en-US" dirty="0" err="1" smtClean="0"/>
              <a:t>i</a:t>
            </a:r>
            <a:r>
              <a:rPr lang="en-US" dirty="0" smtClean="0"/>
              <a:t>=0; </a:t>
            </a:r>
            <a:r>
              <a:rPr lang="en-US" dirty="0" err="1" smtClean="0"/>
              <a:t>i</a:t>
            </a:r>
            <a:r>
              <a:rPr lang="en-US" dirty="0" smtClean="0"/>
              <a:t> &lt; </a:t>
            </a:r>
            <a:r>
              <a:rPr lang="en-US" dirty="0" err="1" smtClean="0"/>
              <a:t>m;i</a:t>
            </a:r>
            <a:r>
              <a:rPr lang="en-US" dirty="0" smtClean="0"/>
              <a:t>++) </a:t>
            </a:r>
          </a:p>
          <a:p>
            <a:pPr lvl="4"/>
            <a:r>
              <a:rPr lang="en-US" dirty="0" smtClean="0"/>
              <a:t>{ </a:t>
            </a:r>
          </a:p>
          <a:p>
            <a:pPr lvl="4"/>
            <a:r>
              <a:rPr lang="en-US" dirty="0" smtClean="0"/>
              <a:t>low =c[</a:t>
            </a:r>
            <a:r>
              <a:rPr lang="en-US" dirty="0" err="1" smtClean="0"/>
              <a:t>i</a:t>
            </a:r>
            <a:r>
              <a:rPr lang="en-US" dirty="0" smtClean="0"/>
              <a:t>]; </a:t>
            </a:r>
          </a:p>
          <a:p>
            <a:pPr lvl="4"/>
            <a:r>
              <a:rPr lang="en-US" dirty="0" smtClean="0"/>
              <a:t>high = b[</a:t>
            </a:r>
            <a:r>
              <a:rPr lang="en-US" dirty="0" err="1" smtClean="0"/>
              <a:t>i</a:t>
            </a:r>
            <a:r>
              <a:rPr lang="en-US" dirty="0" smtClean="0"/>
              <a:t>]; </a:t>
            </a:r>
          </a:p>
          <a:p>
            <a:pPr lvl="4"/>
            <a:r>
              <a:rPr lang="en-US" dirty="0" smtClean="0"/>
              <a:t>if (low&gt; high) </a:t>
            </a:r>
          </a:p>
          <a:p>
            <a:pPr lvl="4"/>
            <a:r>
              <a:rPr lang="en-US" dirty="0" smtClean="0"/>
              <a:t>{ </a:t>
            </a:r>
          </a:p>
          <a:p>
            <a:pPr lvl="4"/>
            <a:r>
              <a:rPr lang="en-US" b="1" dirty="0" smtClean="0"/>
              <a:t># </a:t>
            </a:r>
            <a:r>
              <a:rPr lang="en-US" b="1" dirty="0" err="1" smtClean="0"/>
              <a:t>Pragma</a:t>
            </a:r>
            <a:r>
              <a:rPr lang="en-US" b="1" dirty="0" smtClean="0"/>
              <a:t> </a:t>
            </a:r>
            <a:r>
              <a:rPr lang="en-US" b="1" dirty="0" err="1" smtClean="0"/>
              <a:t>omp</a:t>
            </a:r>
            <a:r>
              <a:rPr lang="en-US" b="1" dirty="0" smtClean="0"/>
              <a:t> single</a:t>
            </a:r>
            <a:endParaRPr lang="en-US" dirty="0" smtClean="0"/>
          </a:p>
          <a:p>
            <a:pPr lvl="4"/>
            <a:r>
              <a:rPr lang="en-US" dirty="0" err="1" smtClean="0"/>
              <a:t>printf</a:t>
            </a:r>
            <a:r>
              <a:rPr lang="en-US" dirty="0" smtClean="0"/>
              <a:t> ('Exiting during iteration %d\n", </a:t>
            </a:r>
            <a:r>
              <a:rPr lang="en-US" dirty="0" err="1" smtClean="0"/>
              <a:t>i</a:t>
            </a:r>
            <a:r>
              <a:rPr lang="en-US" dirty="0" smtClean="0"/>
              <a:t>); </a:t>
            </a:r>
          </a:p>
          <a:p>
            <a:pPr lvl="4"/>
            <a:r>
              <a:rPr lang="en-US" dirty="0" smtClean="0"/>
              <a:t>break;</a:t>
            </a:r>
          </a:p>
          <a:p>
            <a:pPr lvl="4"/>
            <a:r>
              <a:rPr lang="en-US" b="1" dirty="0" smtClean="0"/>
              <a:t>#</a:t>
            </a:r>
            <a:r>
              <a:rPr lang="en-US" b="1" dirty="0" err="1" smtClean="0"/>
              <a:t>pragma</a:t>
            </a:r>
            <a:r>
              <a:rPr lang="en-US" b="1" dirty="0" smtClean="0"/>
              <a:t> </a:t>
            </a:r>
            <a:r>
              <a:rPr lang="en-US" b="1" dirty="0" err="1" smtClean="0"/>
              <a:t>omp</a:t>
            </a:r>
            <a:r>
              <a:rPr lang="en-US" b="1" dirty="0" smtClean="0"/>
              <a:t> for </a:t>
            </a:r>
            <a:r>
              <a:rPr lang="en-US" b="1" dirty="0" err="1" smtClean="0"/>
              <a:t>nowait</a:t>
            </a:r>
            <a:endParaRPr lang="en-US" dirty="0" smtClean="0"/>
          </a:p>
          <a:p>
            <a:pPr lvl="4"/>
            <a:r>
              <a:rPr lang="en-US" dirty="0" smtClean="0"/>
              <a:t>for (j = low; j&lt;high; j++) </a:t>
            </a:r>
          </a:p>
          <a:p>
            <a:pPr lvl="4"/>
            <a:r>
              <a:rPr lang="en-US" dirty="0" smtClean="0"/>
              <a:t>c[j]=(c[j]-a[j])/b[j]</a:t>
            </a:r>
          </a:p>
          <a:p>
            <a:pPr lvl="4"/>
            <a:r>
              <a:rPr lang="en-US" dirty="0" smtClean="0"/>
              <a: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Functional parallelism</a:t>
            </a:r>
            <a:endParaRPr lang="en-US" dirty="0" smtClean="0"/>
          </a:p>
          <a:p>
            <a:pPr marL="457200" lvl="0" indent="-457200">
              <a:buFont typeface="+mj-lt"/>
              <a:buAutoNum type="arabicPeriod"/>
            </a:pPr>
            <a:r>
              <a:rPr lang="en-US" dirty="0" smtClean="0"/>
              <a:t>To this point we have focused entirely on exploiting data parallelism. Another source of concurrency is functional parallelism. </a:t>
            </a:r>
            <a:r>
              <a:rPr lang="en-US" dirty="0" err="1" smtClean="0"/>
              <a:t>OpenMP</a:t>
            </a:r>
            <a:r>
              <a:rPr lang="en-US" dirty="0" smtClean="0"/>
              <a:t> allows us to assign different threads to different portions of code. Consider, for example, the following code segment</a:t>
            </a:r>
          </a:p>
          <a:p>
            <a:pPr marL="2286000" lvl="4" indent="-457200"/>
            <a:r>
              <a:rPr lang="en-US" dirty="0" smtClean="0"/>
              <a:t>v = alpha();</a:t>
            </a:r>
          </a:p>
          <a:p>
            <a:pPr marL="2286000" lvl="4" indent="-457200"/>
            <a:r>
              <a:rPr lang="en-US" dirty="0" smtClean="0"/>
              <a:t>w = beta (); </a:t>
            </a:r>
          </a:p>
          <a:p>
            <a:pPr marL="2286000" lvl="4" indent="-457200"/>
            <a:r>
              <a:rPr lang="en-US" dirty="0" smtClean="0"/>
              <a:t>x =gamma (</a:t>
            </a:r>
            <a:r>
              <a:rPr lang="en-US" dirty="0" err="1" smtClean="0"/>
              <a:t>v,w</a:t>
            </a:r>
            <a:r>
              <a:rPr lang="en-US" dirty="0" smtClean="0"/>
              <a:t>); </a:t>
            </a:r>
          </a:p>
          <a:p>
            <a:pPr marL="2286000" lvl="4" indent="-457200"/>
            <a:r>
              <a:rPr lang="en-US" dirty="0" smtClean="0"/>
              <a:t>y =delta();</a:t>
            </a:r>
          </a:p>
          <a:p>
            <a:pPr marL="2286000" lvl="4" indent="-457200"/>
            <a:r>
              <a:rPr lang="en-US" dirty="0" smtClean="0"/>
              <a:t> </a:t>
            </a:r>
            <a:r>
              <a:rPr lang="en-US" dirty="0" err="1" smtClean="0"/>
              <a:t>printf</a:t>
            </a:r>
            <a:r>
              <a:rPr lang="en-US" dirty="0" smtClean="0"/>
              <a:t> ("%6.2f\n", epsilon(</a:t>
            </a:r>
            <a:r>
              <a:rPr lang="en-US" dirty="0" err="1" smtClean="0"/>
              <a:t>x,y</a:t>
            </a:r>
            <a:r>
              <a:rPr lang="en-US" dirty="0" smtClean="0"/>
              <a:t>));</a:t>
            </a:r>
          </a:p>
          <a:p>
            <a:pPr marL="457200" indent="-457200"/>
            <a:endParaRPr lang="en-US" dirty="0" smtClean="0"/>
          </a:p>
          <a:p>
            <a:pPr marL="457200" indent="-457200">
              <a:buFont typeface="+mj-lt"/>
              <a:buAutoNum type="arabicPeriod"/>
            </a:pPr>
            <a:r>
              <a:rPr lang="en-US" dirty="0" smtClean="0"/>
              <a:t>If all of the functions are side-effect free, we can represent the data dependences as shown in Figure 17.10. Clearly functions al </a:t>
            </a:r>
            <a:r>
              <a:rPr lang="en-US" dirty="0" err="1" smtClean="0"/>
              <a:t>pha</a:t>
            </a:r>
            <a:r>
              <a:rPr lang="en-US" dirty="0" smtClean="0"/>
              <a:t>, beta, and del t a may be executed in </a:t>
            </a:r>
            <a:r>
              <a:rPr lang="en-US" dirty="0" err="1" smtClean="0"/>
              <a:t>paralleL</a:t>
            </a:r>
            <a:r>
              <a:rPr lang="en-US" dirty="0" smtClean="0"/>
              <a:t> If we execute these functions concurrently, there is no more functional parallelism to exploit, because function gamma must be called after functions alpha and beta and before function epsilon.</a:t>
            </a:r>
          </a:p>
          <a:p>
            <a:pPr marL="457200" lvl="0" indent="-457200">
              <a:buFont typeface="+mj-lt"/>
              <a:buAutoNum type="arabicPeriod"/>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or</a:t>
            </a:r>
          </a:p>
          <a:p>
            <a:r>
              <a:rPr lang="en-US" dirty="0"/>
              <a:t>	</a:t>
            </a:r>
            <a:r>
              <a:rPr lang="en-US" dirty="0" smtClean="0"/>
              <a:t>	</a:t>
            </a:r>
            <a:r>
              <a:rPr lang="en-US" b="1" dirty="0" smtClean="0"/>
              <a:t>Hello </a:t>
            </a:r>
            <a:r>
              <a:rPr lang="en-US" b="1" dirty="0"/>
              <a:t>from thread 3 of 4 </a:t>
            </a:r>
          </a:p>
          <a:p>
            <a:r>
              <a:rPr lang="en-US" b="1" dirty="0"/>
              <a:t>	</a:t>
            </a:r>
            <a:r>
              <a:rPr lang="en-US" b="1" dirty="0" smtClean="0"/>
              <a:t>	Hello </a:t>
            </a:r>
            <a:r>
              <a:rPr lang="en-US" b="1" dirty="0"/>
              <a:t>from thread 1 of 4 </a:t>
            </a:r>
          </a:p>
          <a:p>
            <a:r>
              <a:rPr lang="en-US" b="1" dirty="0"/>
              <a:t>	</a:t>
            </a:r>
            <a:r>
              <a:rPr lang="en-US" b="1" dirty="0" smtClean="0"/>
              <a:t>	Hello </a:t>
            </a:r>
            <a:r>
              <a:rPr lang="en-US" b="1" dirty="0"/>
              <a:t>from thread 2 of 4 </a:t>
            </a:r>
          </a:p>
          <a:p>
            <a:r>
              <a:rPr lang="en-US" b="1" dirty="0"/>
              <a:t>	</a:t>
            </a:r>
            <a:r>
              <a:rPr lang="en-US" b="1" dirty="0" smtClean="0"/>
              <a:t>	Hello </a:t>
            </a:r>
            <a:r>
              <a:rPr lang="en-US" b="1" dirty="0"/>
              <a:t>from thread 0 of 4 </a:t>
            </a:r>
          </a:p>
          <a:p>
            <a:r>
              <a:rPr lang="en-US" dirty="0"/>
              <a:t>or any other permutation of the thread ranks. If we want to run the program with just one thread, we can type</a:t>
            </a:r>
          </a:p>
          <a:p>
            <a:r>
              <a:rPr lang="en-US" dirty="0"/>
              <a:t>	</a:t>
            </a:r>
            <a:r>
              <a:rPr lang="en-US" dirty="0" smtClean="0"/>
              <a:t>		</a:t>
            </a:r>
            <a:r>
              <a:rPr lang="en-US" b="1" dirty="0" smtClean="0"/>
              <a:t>$ </a:t>
            </a:r>
            <a:r>
              <a:rPr lang="en-US" b="1" dirty="0"/>
              <a:t>./</a:t>
            </a:r>
            <a:r>
              <a:rPr lang="en-US" b="1" dirty="0" err="1" smtClean="0"/>
              <a:t>omp_hello</a:t>
            </a:r>
            <a:r>
              <a:rPr lang="en-US" b="1" dirty="0" smtClean="0"/>
              <a:t> </a:t>
            </a:r>
            <a:r>
              <a:rPr lang="en-US" b="1" dirty="0"/>
              <a:t>1 </a:t>
            </a:r>
            <a:endParaRPr lang="en-US" dirty="0"/>
          </a:p>
          <a:p>
            <a:r>
              <a:rPr lang="en-US" dirty="0"/>
              <a:t>and we would get the output</a:t>
            </a:r>
          </a:p>
          <a:p>
            <a:r>
              <a:rPr lang="en-US" dirty="0"/>
              <a:t>	</a:t>
            </a:r>
            <a:r>
              <a:rPr lang="en-US" dirty="0" smtClean="0"/>
              <a:t>		</a:t>
            </a:r>
            <a:r>
              <a:rPr lang="en-US" b="1" dirty="0" smtClean="0"/>
              <a:t>Hello </a:t>
            </a:r>
            <a:r>
              <a:rPr lang="en-US" b="1" dirty="0"/>
              <a:t>from thread 0 of 1</a:t>
            </a:r>
          </a:p>
          <a:p>
            <a:r>
              <a:rPr lang="en-US" b="1" u="sng" dirty="0"/>
              <a:t>The Program </a:t>
            </a:r>
            <a:r>
              <a:rPr lang="en-US" b="1" u="sng" dirty="0" smtClean="0"/>
              <a:t>: </a:t>
            </a:r>
            <a:r>
              <a:rPr lang="en-US" b="1" dirty="0" err="1"/>
              <a:t>omp_helloc.c</a:t>
            </a:r>
            <a:endParaRPr lang="en-US" dirty="0"/>
          </a:p>
          <a:p>
            <a:pPr marL="457200" lvl="0" indent="-457200">
              <a:buFont typeface="+mj-lt"/>
              <a:buAutoNum type="arabicPeriod"/>
            </a:pPr>
            <a:r>
              <a:rPr lang="en-US" dirty="0"/>
              <a:t>In addition to a collection of directives, </a:t>
            </a:r>
            <a:r>
              <a:rPr lang="en-US" dirty="0" err="1"/>
              <a:t>OpenMP</a:t>
            </a:r>
            <a:r>
              <a:rPr lang="en-US" dirty="0"/>
              <a:t> consists of a library of functions and macros, so we usually need to include a header </a:t>
            </a:r>
            <a:r>
              <a:rPr lang="en-US" dirty="0" err="1"/>
              <a:t>ﬁle</a:t>
            </a:r>
            <a:r>
              <a:rPr lang="en-US" dirty="0"/>
              <a:t> with prototypes and macro </a:t>
            </a:r>
            <a:r>
              <a:rPr lang="en-US" dirty="0" err="1"/>
              <a:t>deﬁnitions</a:t>
            </a:r>
            <a:r>
              <a:rPr lang="en-US" dirty="0"/>
              <a:t>. The </a:t>
            </a:r>
            <a:r>
              <a:rPr lang="en-US" dirty="0" err="1"/>
              <a:t>OpenMP</a:t>
            </a:r>
            <a:r>
              <a:rPr lang="en-US" dirty="0"/>
              <a:t> header </a:t>
            </a:r>
            <a:r>
              <a:rPr lang="en-US" dirty="0" err="1"/>
              <a:t>ﬁle</a:t>
            </a:r>
            <a:r>
              <a:rPr lang="en-US" dirty="0"/>
              <a:t> is </a:t>
            </a:r>
            <a:r>
              <a:rPr lang="en-US" b="1" dirty="0" err="1"/>
              <a:t>omp.h</a:t>
            </a:r>
            <a:r>
              <a:rPr lang="en-US" dirty="0"/>
              <a:t>, and we include it in Line 3. </a:t>
            </a:r>
          </a:p>
          <a:p>
            <a:pPr marL="457200" lvl="0" indent="-457200">
              <a:buFont typeface="+mj-lt"/>
              <a:buAutoNum type="arabicPeriod"/>
            </a:pPr>
            <a:r>
              <a:rPr lang="en-US" dirty="0"/>
              <a:t>In our </a:t>
            </a:r>
            <a:r>
              <a:rPr lang="en-US" dirty="0" err="1"/>
              <a:t>Pthreads</a:t>
            </a:r>
            <a:r>
              <a:rPr lang="en-US" dirty="0"/>
              <a:t> programs, we </a:t>
            </a:r>
            <a:r>
              <a:rPr lang="en-US" dirty="0" err="1"/>
              <a:t>speciﬁed</a:t>
            </a:r>
            <a:r>
              <a:rPr lang="en-US" dirty="0"/>
              <a:t> the number of threads on the command line. We’ll also usually do this with our </a:t>
            </a:r>
            <a:r>
              <a:rPr lang="en-US" dirty="0" err="1"/>
              <a:t>OpenMP</a:t>
            </a:r>
            <a:r>
              <a:rPr lang="en-US" dirty="0"/>
              <a:t> programs. In Line 9 we therefore use the </a:t>
            </a:r>
            <a:r>
              <a:rPr lang="en-US" b="1" dirty="0" err="1"/>
              <a:t>strtol</a:t>
            </a:r>
            <a:r>
              <a:rPr lang="en-US" b="1" dirty="0"/>
              <a:t> </a:t>
            </a:r>
            <a:r>
              <a:rPr lang="en-US" dirty="0"/>
              <a:t>function from </a:t>
            </a:r>
            <a:r>
              <a:rPr lang="en-US" dirty="0" err="1"/>
              <a:t>stdlib.h</a:t>
            </a:r>
            <a:r>
              <a:rPr lang="en-US" dirty="0"/>
              <a:t> to get the number of threads. Recall that the syntax of this function is</a:t>
            </a:r>
          </a:p>
          <a:p>
            <a:r>
              <a:rPr lang="en-US" dirty="0"/>
              <a:t>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Figure 17.10 Data dependence diagram for code segment of Section 17.9.</a:t>
            </a:r>
          </a:p>
          <a:p>
            <a:endParaRPr lang="en-US" dirty="0"/>
          </a:p>
        </p:txBody>
      </p:sp>
      <p:pic>
        <p:nvPicPr>
          <p:cNvPr id="3" name="Picture 2"/>
          <p:cNvPicPr/>
          <p:nvPr/>
        </p:nvPicPr>
        <p:blipFill>
          <a:blip r:embed="rId2" cstate="print"/>
          <a:srcRect/>
          <a:stretch>
            <a:fillRect/>
          </a:stretch>
        </p:blipFill>
        <p:spPr bwMode="auto">
          <a:xfrm>
            <a:off x="2133600" y="685800"/>
            <a:ext cx="4114800" cy="32004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u="sng" dirty="0" smtClean="0"/>
              <a:t>parallel </a:t>
            </a:r>
            <a:r>
              <a:rPr lang="en-US" b="1" i="1" u="sng" dirty="0" smtClean="0"/>
              <a:t>sections</a:t>
            </a:r>
            <a:r>
              <a:rPr lang="en-US" b="1" u="sng" dirty="0" smtClean="0"/>
              <a:t> </a:t>
            </a:r>
            <a:r>
              <a:rPr lang="en-US" b="1" u="sng" dirty="0" err="1" smtClean="0"/>
              <a:t>Pragma</a:t>
            </a:r>
            <a:r>
              <a:rPr lang="en-US" b="1" u="sng" dirty="0" smtClean="0"/>
              <a:t> </a:t>
            </a:r>
            <a:endParaRPr lang="en-US" dirty="0" smtClean="0"/>
          </a:p>
          <a:p>
            <a:pPr lvl="0"/>
            <a:r>
              <a:rPr lang="en-US" dirty="0" smtClean="0"/>
              <a:t>The parallel sections </a:t>
            </a:r>
            <a:r>
              <a:rPr lang="en-US" dirty="0" err="1" smtClean="0"/>
              <a:t>pragma</a:t>
            </a:r>
            <a:r>
              <a:rPr lang="en-US" dirty="0" smtClean="0"/>
              <a:t> precedes a block of </a:t>
            </a:r>
            <a:r>
              <a:rPr lang="en-US" i="1" dirty="0" smtClean="0"/>
              <a:t>k</a:t>
            </a:r>
            <a:r>
              <a:rPr lang="en-US" dirty="0" smtClean="0"/>
              <a:t> blocks of code that may be executed concurrently by </a:t>
            </a:r>
            <a:r>
              <a:rPr lang="en-US" i="1" dirty="0" smtClean="0"/>
              <a:t>k</a:t>
            </a:r>
            <a:r>
              <a:rPr lang="en-US" dirty="0" smtClean="0"/>
              <a:t> threads. It has this syntax: </a:t>
            </a:r>
          </a:p>
          <a:p>
            <a:r>
              <a:rPr lang="en-US" b="1" dirty="0" smtClean="0"/>
              <a:t>#</a:t>
            </a:r>
            <a:r>
              <a:rPr lang="en-US" b="1" dirty="0" err="1" smtClean="0"/>
              <a:t>pragma</a:t>
            </a:r>
            <a:r>
              <a:rPr lang="en-US" b="1" dirty="0" smtClean="0"/>
              <a:t> </a:t>
            </a:r>
            <a:r>
              <a:rPr lang="en-US" b="1" dirty="0" err="1" smtClean="0"/>
              <a:t>omp</a:t>
            </a:r>
            <a:r>
              <a:rPr lang="en-US" b="1" dirty="0" smtClean="0"/>
              <a:t> parallel sections </a:t>
            </a:r>
            <a:endParaRPr lang="en-US" dirty="0" smtClean="0"/>
          </a:p>
          <a:p>
            <a:r>
              <a:rPr lang="en-US" b="1" dirty="0" smtClean="0"/>
              <a:t> </a:t>
            </a:r>
            <a:endParaRPr lang="en-US" dirty="0" smtClean="0"/>
          </a:p>
          <a:p>
            <a:r>
              <a:rPr lang="en-US" b="1" i="1" u="sng" dirty="0" smtClean="0"/>
              <a:t>section</a:t>
            </a:r>
            <a:r>
              <a:rPr lang="en-US" b="1" u="sng" dirty="0" smtClean="0"/>
              <a:t> </a:t>
            </a:r>
            <a:r>
              <a:rPr lang="en-US" b="1" u="sng" dirty="0" err="1" smtClean="0"/>
              <a:t>Pragma</a:t>
            </a:r>
            <a:r>
              <a:rPr lang="en-US" b="1" u="sng" dirty="0" smtClean="0"/>
              <a:t> </a:t>
            </a:r>
            <a:endParaRPr lang="en-US" dirty="0" smtClean="0"/>
          </a:p>
          <a:p>
            <a:pPr marL="457200" lvl="0" indent="-457200">
              <a:buFont typeface="+mj-lt"/>
              <a:buAutoNum type="arabicPeriod"/>
            </a:pPr>
            <a:r>
              <a:rPr lang="en-US" dirty="0" smtClean="0"/>
              <a:t>The </a:t>
            </a:r>
            <a:r>
              <a:rPr lang="en-US" i="1" dirty="0" smtClean="0"/>
              <a:t>section</a:t>
            </a:r>
            <a:r>
              <a:rPr lang="en-US" dirty="0" smtClean="0"/>
              <a:t> </a:t>
            </a:r>
            <a:r>
              <a:rPr lang="en-US" dirty="0" err="1" smtClean="0"/>
              <a:t>pragma</a:t>
            </a:r>
            <a:r>
              <a:rPr lang="en-US" dirty="0" smtClean="0"/>
              <a:t> precedes each block of code within the encompassing block preceded by the </a:t>
            </a:r>
            <a:r>
              <a:rPr lang="en-US" i="1" dirty="0" smtClean="0"/>
              <a:t>parallel sections</a:t>
            </a:r>
            <a:r>
              <a:rPr lang="en-US" dirty="0" smtClean="0"/>
              <a:t> </a:t>
            </a:r>
            <a:r>
              <a:rPr lang="en-US" dirty="0" err="1" smtClean="0"/>
              <a:t>pragrna</a:t>
            </a:r>
            <a:r>
              <a:rPr lang="en-US" dirty="0" smtClean="0"/>
              <a:t>. (The section </a:t>
            </a:r>
            <a:r>
              <a:rPr lang="en-US" dirty="0" err="1" smtClean="0"/>
              <a:t>pragma</a:t>
            </a:r>
            <a:r>
              <a:rPr lang="en-US" dirty="0" smtClean="0"/>
              <a:t> may be omitted for the first parallel section after the </a:t>
            </a:r>
            <a:r>
              <a:rPr lang="en-US" i="1" dirty="0" smtClean="0"/>
              <a:t>parallel sections</a:t>
            </a:r>
            <a:r>
              <a:rPr lang="en-US" dirty="0" smtClean="0"/>
              <a:t> </a:t>
            </a:r>
            <a:r>
              <a:rPr lang="en-US" dirty="0" err="1" smtClean="0"/>
              <a:t>pragma</a:t>
            </a:r>
            <a:r>
              <a:rPr lang="en-US" dirty="0" smtClean="0"/>
              <a:t>)</a:t>
            </a:r>
          </a:p>
          <a:p>
            <a:pPr marL="457200" lvl="0" indent="-457200">
              <a:buFont typeface="+mj-lt"/>
              <a:buAutoNum type="arabicPeriod"/>
            </a:pPr>
            <a:r>
              <a:rPr lang="en-US" dirty="0" smtClean="0"/>
              <a:t>In the example we considered the calls to functions alpha, beta, and delta could be evaluated concurrently. In our parallelization of this code segment. we use curly braces 10 create a block of code containing these three assignment statements.</a:t>
            </a:r>
          </a:p>
          <a:p>
            <a:pPr lvl="4"/>
            <a:r>
              <a:rPr lang="en-US" dirty="0" smtClean="0"/>
              <a:t># </a:t>
            </a:r>
            <a:r>
              <a:rPr lang="en-US" dirty="0" err="1" smtClean="0"/>
              <a:t>pragma</a:t>
            </a:r>
            <a:r>
              <a:rPr lang="en-US" dirty="0" smtClean="0"/>
              <a:t> </a:t>
            </a:r>
            <a:r>
              <a:rPr lang="en-US" dirty="0" err="1" smtClean="0"/>
              <a:t>omp</a:t>
            </a:r>
            <a:r>
              <a:rPr lang="en-US" dirty="0" smtClean="0"/>
              <a:t> parallel sections</a:t>
            </a:r>
          </a:p>
          <a:p>
            <a:pPr lvl="4"/>
            <a:r>
              <a:rPr lang="en-US" dirty="0" smtClean="0"/>
              <a:t>{</a:t>
            </a:r>
          </a:p>
          <a:p>
            <a:pPr lvl="4"/>
            <a:r>
              <a:rPr lang="en-US" dirty="0" smtClean="0"/>
              <a:t>#</a:t>
            </a:r>
            <a:r>
              <a:rPr lang="en-US" dirty="0" err="1" smtClean="0"/>
              <a:t>pragma</a:t>
            </a:r>
            <a:r>
              <a:rPr lang="en-US" dirty="0" smtClean="0"/>
              <a:t> </a:t>
            </a:r>
            <a:r>
              <a:rPr lang="en-US" dirty="0" err="1" smtClean="0"/>
              <a:t>omp</a:t>
            </a:r>
            <a:r>
              <a:rPr lang="en-US" dirty="0" smtClean="0"/>
              <a:t> section</a:t>
            </a:r>
          </a:p>
          <a:p>
            <a:pPr lvl="4"/>
            <a:r>
              <a:rPr lang="en-US" dirty="0" smtClean="0"/>
              <a:t>v = alpha();</a:t>
            </a:r>
          </a:p>
          <a:p>
            <a:pPr lvl="4"/>
            <a:r>
              <a:rPr lang="en-US" dirty="0" smtClean="0"/>
              <a:t>#</a:t>
            </a:r>
            <a:r>
              <a:rPr lang="en-US" dirty="0" err="1" smtClean="0"/>
              <a:t>pragma</a:t>
            </a:r>
            <a:r>
              <a:rPr lang="en-US" dirty="0" smtClean="0"/>
              <a:t> </a:t>
            </a:r>
            <a:r>
              <a:rPr lang="en-US" dirty="0" err="1" smtClean="0"/>
              <a:t>omp</a:t>
            </a:r>
            <a:r>
              <a:rPr lang="en-US" dirty="0" smtClean="0"/>
              <a:t> section</a:t>
            </a:r>
          </a:p>
          <a:p>
            <a:pPr lvl="4"/>
            <a:r>
              <a:rPr lang="en-US" dirty="0" smtClean="0"/>
              <a:t>w = beta (); </a:t>
            </a:r>
          </a:p>
          <a:p>
            <a:pPr lvl="4"/>
            <a:r>
              <a:rPr lang="en-US" dirty="0" smtClean="0"/>
              <a:t>#</a:t>
            </a:r>
            <a:r>
              <a:rPr lang="en-US" dirty="0" err="1" smtClean="0"/>
              <a:t>pragma</a:t>
            </a:r>
            <a:r>
              <a:rPr lang="en-US" dirty="0" smtClean="0"/>
              <a:t> </a:t>
            </a:r>
            <a:r>
              <a:rPr lang="en-US" dirty="0" err="1" smtClean="0"/>
              <a:t>omp</a:t>
            </a:r>
            <a:r>
              <a:rPr lang="en-US" dirty="0" smtClean="0"/>
              <a:t> section</a:t>
            </a:r>
          </a:p>
          <a:p>
            <a:pPr lvl="4"/>
            <a:r>
              <a:rPr lang="en-US" dirty="0" smtClean="0"/>
              <a:t>y =delta();</a:t>
            </a:r>
          </a:p>
          <a:p>
            <a:pPr lvl="4"/>
            <a:r>
              <a:rPr lang="en-US" dirty="0" smtClean="0"/>
              <a:t>}</a:t>
            </a:r>
          </a:p>
          <a:p>
            <a:pPr lvl="4"/>
            <a:r>
              <a:rPr lang="en-US" dirty="0" smtClean="0"/>
              <a:t>x =gamma (</a:t>
            </a:r>
            <a:r>
              <a:rPr lang="en-US" dirty="0" err="1" smtClean="0"/>
              <a:t>v,w</a:t>
            </a:r>
            <a:r>
              <a:rPr lang="en-US" dirty="0" smtClean="0"/>
              <a:t>); </a:t>
            </a:r>
          </a:p>
          <a:p>
            <a:pPr lvl="4"/>
            <a:r>
              <a:rPr lang="en-US" dirty="0" smtClean="0"/>
              <a:t> </a:t>
            </a:r>
            <a:r>
              <a:rPr lang="en-US" dirty="0" err="1" smtClean="0"/>
              <a:t>printf</a:t>
            </a:r>
            <a:r>
              <a:rPr lang="en-US" dirty="0" smtClean="0"/>
              <a:t> ("%6.2f\n", epsilon(</a:t>
            </a:r>
            <a:r>
              <a:rPr lang="en-US" dirty="0" err="1" smtClean="0"/>
              <a:t>x,y</a:t>
            </a:r>
            <a:r>
              <a:rPr lang="en-US" dirty="0" smtClean="0"/>
              <a:t>));</a:t>
            </a:r>
          </a:p>
          <a:p>
            <a:pPr lvl="0"/>
            <a:r>
              <a:rPr lang="en-US" dirty="0" smtClean="0"/>
              <a:t>Note that we reordered the assignment statements to bring together the three that could be executed in parallel.</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sng" dirty="0" smtClean="0"/>
              <a:t>sections</a:t>
            </a:r>
            <a:r>
              <a:rPr lang="en-US" b="1" u="sng" dirty="0" smtClean="0"/>
              <a:t> </a:t>
            </a:r>
            <a:r>
              <a:rPr lang="en-US" b="1" u="sng" dirty="0" err="1" smtClean="0"/>
              <a:t>Pragma</a:t>
            </a:r>
            <a:endParaRPr lang="en-US" dirty="0" smtClean="0"/>
          </a:p>
          <a:p>
            <a:pPr marL="457200" lvl="0" indent="-457200">
              <a:buFont typeface="+mj-lt"/>
              <a:buAutoNum type="arabicPeriod"/>
            </a:pPr>
            <a:r>
              <a:rPr lang="en-US" dirty="0" smtClean="0"/>
              <a:t>As we noted earlier, if we execute functions alpha, beta, and delta in parallel, there are no further opportunities for functional parallelism. However, if we execute only functions alpha and beta in parallel, then after they return we may execute functions gamma and delta in parallel</a:t>
            </a:r>
          </a:p>
          <a:p>
            <a:pPr marL="457200" lvl="0" indent="-457200">
              <a:buFont typeface="+mj-lt"/>
              <a:buAutoNum type="arabicPeriod"/>
            </a:pPr>
            <a:r>
              <a:rPr lang="en-US" dirty="0" smtClean="0"/>
              <a:t>In this design we have two different parallel sections, one following the other. We can reduce fork/join costs by putting all four assignment statements in a single block preceded by the parallel </a:t>
            </a:r>
            <a:r>
              <a:rPr lang="en-US" dirty="0" err="1" smtClean="0"/>
              <a:t>pragma</a:t>
            </a:r>
            <a:r>
              <a:rPr lang="en-US" dirty="0" smtClean="0"/>
              <a:t>, then using the </a:t>
            </a:r>
            <a:r>
              <a:rPr lang="en-US" dirty="0" err="1" smtClean="0"/>
              <a:t>secions</a:t>
            </a:r>
            <a:r>
              <a:rPr lang="en-US" dirty="0" smtClean="0"/>
              <a:t> </a:t>
            </a:r>
            <a:r>
              <a:rPr lang="en-US" dirty="0" err="1" smtClean="0"/>
              <a:t>pragma</a:t>
            </a:r>
            <a:r>
              <a:rPr lang="en-US" dirty="0" smtClean="0"/>
              <a:t> to identify the first and second pairs of functions that may execute in parallel.</a:t>
            </a:r>
          </a:p>
          <a:p>
            <a:pPr marL="457200" lvl="0" indent="-457200">
              <a:buFont typeface="+mj-lt"/>
              <a:buAutoNum type="arabicPeriod"/>
            </a:pPr>
            <a:r>
              <a:rPr lang="en-US" dirty="0" smtClean="0"/>
              <a:t>The sections </a:t>
            </a:r>
            <a:r>
              <a:rPr lang="en-US" dirty="0" err="1" smtClean="0"/>
              <a:t>pragma</a:t>
            </a:r>
            <a:r>
              <a:rPr lang="en-US" dirty="0" smtClean="0"/>
              <a:t> with syntax </a:t>
            </a:r>
          </a:p>
          <a:p>
            <a:r>
              <a:rPr lang="en-US" b="1" dirty="0" smtClean="0"/>
              <a:t>				#</a:t>
            </a:r>
            <a:r>
              <a:rPr lang="en-US" b="1" dirty="0" err="1" smtClean="0"/>
              <a:t>pragma</a:t>
            </a:r>
            <a:r>
              <a:rPr lang="en-US" b="1" dirty="0" smtClean="0"/>
              <a:t> </a:t>
            </a:r>
            <a:r>
              <a:rPr lang="en-US" b="1" dirty="0" err="1" smtClean="0"/>
              <a:t>omp</a:t>
            </a:r>
            <a:r>
              <a:rPr lang="en-US" b="1" dirty="0" smtClean="0"/>
              <a:t> sections </a:t>
            </a:r>
            <a:endParaRPr lang="en-US" dirty="0" smtClean="0"/>
          </a:p>
          <a:p>
            <a:r>
              <a:rPr lang="en-US" dirty="0" smtClean="0"/>
              <a:t>appears inside a parallel block of code. It has exactly the same meaning as the parallel sections </a:t>
            </a:r>
            <a:r>
              <a:rPr lang="en-US" dirty="0" err="1" smtClean="0"/>
              <a:t>pragma</a:t>
            </a:r>
            <a:r>
              <a:rPr lang="en-US" dirty="0" smtClean="0"/>
              <a:t> we have already described.</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4"/>
            <a:r>
              <a:rPr lang="en-US" dirty="0" smtClean="0"/>
              <a:t>#</a:t>
            </a:r>
            <a:r>
              <a:rPr lang="en-US" dirty="0" err="1" smtClean="0"/>
              <a:t>pragma</a:t>
            </a:r>
            <a:r>
              <a:rPr lang="en-US" dirty="0" smtClean="0"/>
              <a:t> </a:t>
            </a:r>
            <a:r>
              <a:rPr lang="en-US" dirty="0" err="1" smtClean="0"/>
              <a:t>omp</a:t>
            </a:r>
            <a:r>
              <a:rPr lang="en-US" dirty="0" smtClean="0"/>
              <a:t> parallel</a:t>
            </a:r>
          </a:p>
          <a:p>
            <a:pPr lvl="4"/>
            <a:r>
              <a:rPr lang="en-US" dirty="0" smtClean="0"/>
              <a:t>{</a:t>
            </a:r>
          </a:p>
          <a:p>
            <a:pPr lvl="4"/>
            <a:r>
              <a:rPr lang="en-US" dirty="0" smtClean="0"/>
              <a:t># </a:t>
            </a:r>
            <a:r>
              <a:rPr lang="en-US" dirty="0" err="1" smtClean="0"/>
              <a:t>pragma</a:t>
            </a:r>
            <a:r>
              <a:rPr lang="en-US" dirty="0" smtClean="0"/>
              <a:t> </a:t>
            </a:r>
            <a:r>
              <a:rPr lang="en-US" dirty="0" err="1" smtClean="0"/>
              <a:t>omp</a:t>
            </a:r>
            <a:r>
              <a:rPr lang="en-US" dirty="0" smtClean="0"/>
              <a:t> sections</a:t>
            </a:r>
          </a:p>
          <a:p>
            <a:pPr lvl="4"/>
            <a:r>
              <a:rPr lang="en-US" dirty="0" smtClean="0"/>
              <a:t>{</a:t>
            </a:r>
          </a:p>
          <a:p>
            <a:pPr lvl="4"/>
            <a:r>
              <a:rPr lang="en-US" dirty="0" smtClean="0"/>
              <a:t># </a:t>
            </a:r>
            <a:r>
              <a:rPr lang="en-US" dirty="0" err="1" smtClean="0"/>
              <a:t>pragma</a:t>
            </a:r>
            <a:r>
              <a:rPr lang="en-US" dirty="0" smtClean="0"/>
              <a:t> </a:t>
            </a:r>
            <a:r>
              <a:rPr lang="en-US" dirty="0" err="1" smtClean="0"/>
              <a:t>omp</a:t>
            </a:r>
            <a:r>
              <a:rPr lang="en-US" dirty="0" smtClean="0"/>
              <a:t> section</a:t>
            </a:r>
          </a:p>
          <a:p>
            <a:pPr lvl="4"/>
            <a:r>
              <a:rPr lang="en-US" dirty="0" smtClean="0"/>
              <a:t>v = alpha();</a:t>
            </a:r>
          </a:p>
          <a:p>
            <a:pPr lvl="4"/>
            <a:r>
              <a:rPr lang="en-US" dirty="0" smtClean="0"/>
              <a:t># </a:t>
            </a:r>
            <a:r>
              <a:rPr lang="en-US" dirty="0" err="1" smtClean="0"/>
              <a:t>pragma</a:t>
            </a:r>
            <a:r>
              <a:rPr lang="en-US" dirty="0" smtClean="0"/>
              <a:t> </a:t>
            </a:r>
            <a:r>
              <a:rPr lang="en-US" dirty="0" err="1" smtClean="0"/>
              <a:t>omp</a:t>
            </a:r>
            <a:r>
              <a:rPr lang="en-US" dirty="0" smtClean="0"/>
              <a:t> section</a:t>
            </a:r>
          </a:p>
          <a:p>
            <a:pPr lvl="4"/>
            <a:r>
              <a:rPr lang="en-US" dirty="0" smtClean="0"/>
              <a:t>w = beta (); </a:t>
            </a:r>
          </a:p>
          <a:p>
            <a:pPr lvl="4"/>
            <a:r>
              <a:rPr lang="en-US" dirty="0" smtClean="0"/>
              <a:t>            }</a:t>
            </a:r>
          </a:p>
          <a:p>
            <a:pPr lvl="4"/>
            <a:r>
              <a:rPr lang="en-US" dirty="0" smtClean="0"/>
              <a:t> </a:t>
            </a:r>
          </a:p>
          <a:p>
            <a:pPr lvl="4"/>
            <a:r>
              <a:rPr lang="en-US" dirty="0" smtClean="0"/>
              <a:t># </a:t>
            </a:r>
            <a:r>
              <a:rPr lang="en-US" dirty="0" err="1" smtClean="0"/>
              <a:t>pragma</a:t>
            </a:r>
            <a:r>
              <a:rPr lang="en-US" dirty="0" smtClean="0"/>
              <a:t> </a:t>
            </a:r>
            <a:r>
              <a:rPr lang="en-US" dirty="0" err="1" smtClean="0"/>
              <a:t>omp</a:t>
            </a:r>
            <a:r>
              <a:rPr lang="en-US" dirty="0" smtClean="0"/>
              <a:t> sections</a:t>
            </a:r>
          </a:p>
          <a:p>
            <a:pPr lvl="4"/>
            <a:r>
              <a:rPr lang="en-US" dirty="0" smtClean="0"/>
              <a:t>{</a:t>
            </a:r>
          </a:p>
          <a:p>
            <a:pPr lvl="4"/>
            <a:r>
              <a:rPr lang="en-US" dirty="0" smtClean="0"/>
              <a:t># </a:t>
            </a:r>
            <a:r>
              <a:rPr lang="en-US" dirty="0" err="1" smtClean="0"/>
              <a:t>pragma</a:t>
            </a:r>
            <a:r>
              <a:rPr lang="en-US" dirty="0" smtClean="0"/>
              <a:t> </a:t>
            </a:r>
            <a:r>
              <a:rPr lang="en-US" dirty="0" err="1" smtClean="0"/>
              <a:t>omp</a:t>
            </a:r>
            <a:r>
              <a:rPr lang="en-US" dirty="0" smtClean="0"/>
              <a:t> section</a:t>
            </a:r>
          </a:p>
          <a:p>
            <a:pPr lvl="4"/>
            <a:r>
              <a:rPr lang="en-US" dirty="0" smtClean="0"/>
              <a:t>                        x =gamma (</a:t>
            </a:r>
            <a:r>
              <a:rPr lang="en-US" dirty="0" err="1" smtClean="0"/>
              <a:t>v,w</a:t>
            </a:r>
            <a:r>
              <a:rPr lang="en-US" dirty="0" smtClean="0"/>
              <a:t>); </a:t>
            </a:r>
          </a:p>
          <a:p>
            <a:pPr lvl="4"/>
            <a:r>
              <a:rPr lang="en-US" dirty="0" smtClean="0"/>
              <a:t># </a:t>
            </a:r>
            <a:r>
              <a:rPr lang="en-US" dirty="0" err="1" smtClean="0"/>
              <a:t>pragma</a:t>
            </a:r>
            <a:r>
              <a:rPr lang="en-US" dirty="0" smtClean="0"/>
              <a:t> </a:t>
            </a:r>
            <a:r>
              <a:rPr lang="en-US" dirty="0" err="1" smtClean="0"/>
              <a:t>omp</a:t>
            </a:r>
            <a:r>
              <a:rPr lang="en-US" dirty="0" smtClean="0"/>
              <a:t> section</a:t>
            </a:r>
          </a:p>
          <a:p>
            <a:pPr lvl="4"/>
            <a:r>
              <a:rPr lang="en-US" dirty="0" smtClean="0"/>
              <a:t>                       y =delta();</a:t>
            </a:r>
          </a:p>
          <a:p>
            <a:pPr lvl="4"/>
            <a:r>
              <a:rPr lang="en-US" dirty="0" smtClean="0"/>
              <a:t>}</a:t>
            </a:r>
          </a:p>
          <a:p>
            <a:pPr lvl="4"/>
            <a:r>
              <a:rPr lang="en-US" dirty="0" smtClean="0"/>
              <a:t>}</a:t>
            </a:r>
          </a:p>
          <a:p>
            <a:pPr lvl="4"/>
            <a:r>
              <a:rPr lang="en-US" dirty="0" smtClean="0"/>
              <a:t> </a:t>
            </a:r>
            <a:r>
              <a:rPr lang="en-US" dirty="0" err="1" smtClean="0"/>
              <a:t>printf</a:t>
            </a:r>
            <a:r>
              <a:rPr lang="en-US" dirty="0" smtClean="0"/>
              <a:t> ("%6.2f\n", epsilon(</a:t>
            </a:r>
            <a:r>
              <a:rPr lang="en-US" dirty="0" err="1" smtClean="0"/>
              <a:t>x,y</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marL="457200" lvl="0" indent="-457200">
              <a:buFont typeface="+mj-lt"/>
              <a:buAutoNum type="arabicPeriod"/>
            </a:pPr>
            <a:r>
              <a:rPr lang="en-US" dirty="0"/>
              <a:t>The </a:t>
            </a:r>
            <a:r>
              <a:rPr lang="en-US" dirty="0" err="1"/>
              <a:t>ﬁrst</a:t>
            </a:r>
            <a:r>
              <a:rPr lang="en-US" dirty="0"/>
              <a:t> argument is a string—in our example, it’s the command-line argument— and the last argument is the numeric base in which the string is represented—in our example, it’s base 10. We won’t make use of the second argument, so we’ll just pass in a NULL pointer.</a:t>
            </a:r>
          </a:p>
          <a:p>
            <a:pPr marL="457200" lvl="0" indent="-457200">
              <a:buFont typeface="+mj-lt"/>
              <a:buAutoNum type="arabicPeriod"/>
            </a:pPr>
            <a:r>
              <a:rPr lang="en-US" dirty="0"/>
              <a:t>When we start the program from the command line, the operating system starts a single-threaded process and the process executes the code in the main function</a:t>
            </a:r>
            <a:r>
              <a:rPr lang="en-US" dirty="0" smtClean="0"/>
              <a:t>. However</a:t>
            </a:r>
            <a:r>
              <a:rPr lang="en-US" dirty="0"/>
              <a:t>, things get interesting in Line 11. This is our </a:t>
            </a:r>
            <a:r>
              <a:rPr lang="en-US" dirty="0" err="1"/>
              <a:t>ﬁrst</a:t>
            </a:r>
            <a:r>
              <a:rPr lang="en-US" dirty="0"/>
              <a:t> </a:t>
            </a:r>
            <a:r>
              <a:rPr lang="en-US" dirty="0" err="1"/>
              <a:t>OpenMP</a:t>
            </a:r>
            <a:r>
              <a:rPr lang="en-US" dirty="0"/>
              <a:t> directive, and we’re using it to specify that the program should start some threads. Each thread that’s forked should execute the Hello function, and when the threads return from the call to Hello, they should be terminated, and the process should then terminate when it executes the return statement.</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19200" y="533400"/>
            <a:ext cx="4661647" cy="990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sng" dirty="0" err="1"/>
              <a:t>pragma</a:t>
            </a:r>
            <a:r>
              <a:rPr lang="en-US" b="1" i="1" u="sng" dirty="0"/>
              <a:t> </a:t>
            </a:r>
            <a:r>
              <a:rPr lang="en-US" b="1" i="1" u="sng" dirty="0" err="1"/>
              <a:t>omp</a:t>
            </a:r>
            <a:r>
              <a:rPr lang="en-US" b="1" i="1" u="sng" dirty="0"/>
              <a:t> parallel</a:t>
            </a:r>
            <a:r>
              <a:rPr lang="en-US" b="1" u="sng" dirty="0"/>
              <a:t> directive</a:t>
            </a:r>
            <a:endParaRPr lang="en-US" dirty="0"/>
          </a:p>
          <a:p>
            <a:pPr marL="457200" lvl="0" indent="-457200"/>
            <a:r>
              <a:rPr lang="en-US" dirty="0"/>
              <a:t>We’ve already seen that </a:t>
            </a:r>
            <a:r>
              <a:rPr lang="en-US" dirty="0" err="1"/>
              <a:t>pragmas</a:t>
            </a:r>
            <a:r>
              <a:rPr lang="en-US" dirty="0"/>
              <a:t> in C and C++ start with</a:t>
            </a:r>
          </a:p>
          <a:p>
            <a:pPr marL="457200" indent="-457200"/>
            <a:r>
              <a:rPr lang="en-US" dirty="0"/>
              <a:t>	</a:t>
            </a:r>
            <a:r>
              <a:rPr lang="en-US" dirty="0" smtClean="0"/>
              <a:t>		</a:t>
            </a:r>
            <a:r>
              <a:rPr lang="en-US" b="1" dirty="0" smtClean="0"/>
              <a:t># </a:t>
            </a:r>
            <a:r>
              <a:rPr lang="en-US" b="1" dirty="0" err="1"/>
              <a:t>pragma</a:t>
            </a:r>
            <a:r>
              <a:rPr lang="en-US" b="1" dirty="0"/>
              <a:t> </a:t>
            </a:r>
            <a:endParaRPr lang="en-US" dirty="0"/>
          </a:p>
          <a:p>
            <a:pPr marL="457200" indent="-457200"/>
            <a:r>
              <a:rPr lang="en-US" dirty="0" err="1"/>
              <a:t>OpenMP</a:t>
            </a:r>
            <a:r>
              <a:rPr lang="en-US" dirty="0"/>
              <a:t> </a:t>
            </a:r>
            <a:r>
              <a:rPr lang="en-US" dirty="0" err="1"/>
              <a:t>pragmas</a:t>
            </a:r>
            <a:r>
              <a:rPr lang="en-US" dirty="0"/>
              <a:t> always begin with</a:t>
            </a:r>
          </a:p>
          <a:p>
            <a:pPr marL="457200" indent="-457200"/>
            <a:r>
              <a:rPr lang="en-US" dirty="0"/>
              <a:t>	</a:t>
            </a:r>
            <a:r>
              <a:rPr lang="en-US" dirty="0" smtClean="0"/>
              <a:t>		</a:t>
            </a:r>
            <a:r>
              <a:rPr lang="en-US" b="1" dirty="0" smtClean="0"/>
              <a:t># </a:t>
            </a:r>
            <a:r>
              <a:rPr lang="en-US" b="1" dirty="0" err="1"/>
              <a:t>pragma</a:t>
            </a:r>
            <a:r>
              <a:rPr lang="en-US" b="1" dirty="0"/>
              <a:t> </a:t>
            </a:r>
            <a:r>
              <a:rPr lang="en-US" b="1" dirty="0" err="1"/>
              <a:t>omp</a:t>
            </a:r>
            <a:r>
              <a:rPr lang="en-US" b="1" dirty="0"/>
              <a:t> </a:t>
            </a:r>
            <a:endParaRPr lang="en-US" dirty="0"/>
          </a:p>
          <a:p>
            <a:pPr marL="457200" lvl="0" indent="-457200">
              <a:buFont typeface="+mj-lt"/>
              <a:buAutoNum type="arabicPeriod"/>
            </a:pPr>
            <a:r>
              <a:rPr lang="en-US" dirty="0"/>
              <a:t>Our </a:t>
            </a:r>
            <a:r>
              <a:rPr lang="en-US" dirty="0" err="1"/>
              <a:t>ﬁrst</a:t>
            </a:r>
            <a:r>
              <a:rPr lang="en-US" dirty="0"/>
              <a:t> directive is a </a:t>
            </a:r>
            <a:r>
              <a:rPr lang="en-US" b="1" dirty="0"/>
              <a:t>parallel</a:t>
            </a:r>
            <a:r>
              <a:rPr lang="en-US" dirty="0"/>
              <a:t> directive, and, as you might have guessed it </a:t>
            </a:r>
            <a:r>
              <a:rPr lang="en-US" dirty="0" err="1"/>
              <a:t>speciﬁes</a:t>
            </a:r>
            <a:r>
              <a:rPr lang="en-US" dirty="0"/>
              <a:t> that the structured block of code that follows should be executed by multiple threads. A structured block is a C statement or a compound C statement with one point of entry and one point of exit, although calls to the function exit are allowed.</a:t>
            </a:r>
          </a:p>
          <a:p>
            <a:pPr marL="457200" lvl="0" indent="-457200">
              <a:buFont typeface="+mj-lt"/>
              <a:buAutoNum type="arabicPeriod"/>
            </a:pPr>
            <a:r>
              <a:rPr lang="en-US" dirty="0"/>
              <a:t>Recollect that thread is short for thread of execution. The name is meant to suggest a sequence of statements executed by a program. Threads are typically started or forked by a process, and they share most of the resources of the process that starts them—for example, access to </a:t>
            </a:r>
            <a:r>
              <a:rPr lang="en-US" dirty="0" err="1"/>
              <a:t>stdin</a:t>
            </a:r>
            <a:r>
              <a:rPr lang="en-US" dirty="0"/>
              <a:t> and </a:t>
            </a:r>
            <a:r>
              <a:rPr lang="en-US" dirty="0" err="1"/>
              <a:t>stdout</a:t>
            </a:r>
            <a:r>
              <a:rPr lang="en-US" dirty="0"/>
              <a:t>—but each thread has its own stack and program counter. When a thread completes execution it joins the process that started it. This terminology comes from diagrams that show threads as directed lines.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4994</Words>
  <Application>Microsoft Office PowerPoint</Application>
  <PresentationFormat>On-screen Show (4:3)</PresentationFormat>
  <Paragraphs>665</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48</cp:revision>
  <dcterms:created xsi:type="dcterms:W3CDTF">2017-03-05T07:19:16Z</dcterms:created>
  <dcterms:modified xsi:type="dcterms:W3CDTF">2018-02-18T14:00:20Z</dcterms:modified>
</cp:coreProperties>
</file>