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309"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lvl1pPr>
              <a:buNone/>
              <a:defRPr sz="2000"/>
            </a:lvl1pPr>
            <a:lvl2pPr>
              <a:buNone/>
              <a:defRPr sz="2000"/>
            </a:lvl2pPr>
            <a:lvl3pPr>
              <a:buNone/>
              <a:defRPr sz="2000"/>
            </a:lvl3pPr>
            <a:lvl4pPr>
              <a:buNone/>
              <a:defRPr sz="2000"/>
            </a:lvl4pPr>
            <a:lvl5pPr>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D8703-D2C2-423D-94F5-24401E025109}" type="datetimeFigureOut">
              <a:rPr lang="en-US" smtClean="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5C70C9-772A-472D-9DFE-30390E58CE8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D8703-D2C2-423D-94F5-24401E025109}" type="datetimeFigureOut">
              <a:rPr lang="en-US" smtClean="0"/>
              <a:pPr/>
              <a:t>3/12/2018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C70C9-772A-472D-9DFE-30390E58CE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a:bodyPr>
          <a:lstStyle/>
          <a:p>
            <a:pPr algn="ctr">
              <a:buNone/>
            </a:pPr>
            <a:r>
              <a:rPr lang="en-US" sz="2000" b="1" dirty="0"/>
              <a:t>UNIT IV 	</a:t>
            </a:r>
            <a:endParaRPr lang="en-US" sz="2000" b="1" dirty="0" smtClean="0"/>
          </a:p>
          <a:p>
            <a:pPr>
              <a:buNone/>
            </a:pPr>
            <a:r>
              <a:rPr lang="en-US" sz="2000" b="1" dirty="0" smtClean="0"/>
              <a:t>			DISTRIBUTED </a:t>
            </a:r>
            <a:r>
              <a:rPr lang="en-US" sz="2000" b="1" dirty="0"/>
              <a:t>MEMORY PROGRAMMING WITH MPI 		9</a:t>
            </a:r>
            <a:endParaRPr lang="en-US" sz="2000" dirty="0"/>
          </a:p>
          <a:p>
            <a:pPr>
              <a:buNone/>
            </a:pPr>
            <a:r>
              <a:rPr lang="en-US" sz="2000" dirty="0" smtClean="0"/>
              <a:t>	MPI </a:t>
            </a:r>
            <a:r>
              <a:rPr lang="en-US" sz="2000" dirty="0"/>
              <a:t>program execution – MPI constructs – libraries – MPI send and receive – Point-to-point and Collective communication – MPI derived </a:t>
            </a:r>
            <a:r>
              <a:rPr lang="en-US" sz="2000" dirty="0" err="1"/>
              <a:t>datatypes</a:t>
            </a:r>
            <a:r>
              <a:rPr lang="en-US" sz="2000" dirty="0"/>
              <a:t> – Performance evaluation</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6" name="Picture 2" descr="MPI_COMM_WORLD"/>
          <p:cNvPicPr>
            <a:picLocks noChangeAspect="1" noChangeArrowheads="1"/>
          </p:cNvPicPr>
          <p:nvPr/>
        </p:nvPicPr>
        <p:blipFill>
          <a:blip r:embed="rId2" cstate="print"/>
          <a:srcRect/>
          <a:stretch>
            <a:fillRect/>
          </a:stretch>
        </p:blipFill>
        <p:spPr bwMode="auto">
          <a:xfrm>
            <a:off x="1676400" y="838200"/>
            <a:ext cx="4762500" cy="49530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 SPMD programs </a:t>
            </a:r>
          </a:p>
          <a:p>
            <a:pPr marL="457200" indent="-457200">
              <a:buFont typeface="+mj-lt"/>
              <a:buAutoNum type="arabicPeriod"/>
            </a:pPr>
            <a:r>
              <a:rPr lang="en-US" dirty="0" smtClean="0"/>
              <a:t>Notice that we compiled a single program—we didn’t compile a different program for each process—and we did this </a:t>
            </a:r>
            <a:r>
              <a:rPr lang="en-US" dirty="0" err="1" smtClean="0"/>
              <a:t>inspite</a:t>
            </a:r>
            <a:r>
              <a:rPr lang="en-US" dirty="0" smtClean="0"/>
              <a:t> of the fact that process 0 is doing something fundamentally different from the other processes: </a:t>
            </a:r>
            <a:r>
              <a:rPr lang="en-US" b="1" dirty="0" smtClean="0"/>
              <a:t>it’s receiving a series of messages and printing them, while each of the other processes is creating and sending a message.</a:t>
            </a:r>
          </a:p>
          <a:p>
            <a:pPr marL="457200" indent="-457200">
              <a:buFont typeface="+mj-lt"/>
              <a:buAutoNum type="arabicPeriod"/>
            </a:pPr>
            <a:r>
              <a:rPr lang="en-US" dirty="0" smtClean="0"/>
              <a:t>Recall that this approach to parallel programming is called </a:t>
            </a:r>
            <a:r>
              <a:rPr lang="en-US" b="1" dirty="0" smtClean="0"/>
              <a:t>single program, multiple </a:t>
            </a:r>
            <a:r>
              <a:rPr lang="en-US" b="1" dirty="0" err="1" smtClean="0"/>
              <a:t>data,or</a:t>
            </a:r>
            <a:r>
              <a:rPr lang="en-US" b="1" dirty="0" smtClean="0"/>
              <a:t> </a:t>
            </a:r>
            <a:r>
              <a:rPr lang="en-US" b="1" dirty="0" err="1" smtClean="0"/>
              <a:t>SPMD.</a:t>
            </a:r>
            <a:r>
              <a:rPr lang="en-US" dirty="0" err="1" smtClean="0"/>
              <a:t>The</a:t>
            </a:r>
            <a:r>
              <a:rPr lang="en-US" dirty="0" smtClean="0"/>
              <a:t> if−else  </a:t>
            </a:r>
            <a:r>
              <a:rPr lang="en-US" dirty="0" err="1" smtClean="0"/>
              <a:t>statemet</a:t>
            </a:r>
            <a:r>
              <a:rPr lang="en-US" dirty="0" smtClean="0"/>
              <a:t> in Lines16 through 28 makes our program SPMD.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Communication </a:t>
            </a:r>
          </a:p>
          <a:p>
            <a:pPr marL="457200" indent="-457200">
              <a:buFont typeface="+mj-lt"/>
              <a:buAutoNum type="arabicPeriod"/>
            </a:pPr>
            <a:r>
              <a:rPr lang="en-US" dirty="0" smtClean="0"/>
              <a:t>In Lines 17 and 18, each process, other than process 0, creates a message it will send to process 0. (The function </a:t>
            </a:r>
            <a:r>
              <a:rPr lang="en-US" dirty="0" err="1" smtClean="0"/>
              <a:t>sprintf</a:t>
            </a:r>
            <a:r>
              <a:rPr lang="en-US" dirty="0" smtClean="0"/>
              <a:t> is very similar to </a:t>
            </a:r>
            <a:r>
              <a:rPr lang="en-US" dirty="0" err="1" smtClean="0"/>
              <a:t>printf</a:t>
            </a:r>
            <a:r>
              <a:rPr lang="en-US" dirty="0" smtClean="0"/>
              <a:t>, except that instead of writing to </a:t>
            </a:r>
            <a:r>
              <a:rPr lang="en-US" dirty="0" err="1" smtClean="0"/>
              <a:t>stdout</a:t>
            </a:r>
            <a:r>
              <a:rPr lang="en-US" dirty="0" smtClean="0"/>
              <a:t>, it writes to a string.) </a:t>
            </a:r>
          </a:p>
          <a:p>
            <a:pPr marL="457200" indent="-457200">
              <a:buFont typeface="+mj-lt"/>
              <a:buAutoNum type="arabicPeriod"/>
            </a:pPr>
            <a:r>
              <a:rPr lang="en-US" dirty="0" smtClean="0"/>
              <a:t>Lines 19–20 actually send the message to process 0. Process 0, on the other hand, simply prints its message using </a:t>
            </a:r>
            <a:r>
              <a:rPr lang="en-US" dirty="0" err="1" smtClean="0"/>
              <a:t>printf</a:t>
            </a:r>
            <a:r>
              <a:rPr lang="en-US" dirty="0" smtClean="0"/>
              <a:t>, and then uses a for loop to receive and print the messages sent by processes 1,2,...,</a:t>
            </a:r>
            <a:r>
              <a:rPr lang="en-US" dirty="0" err="1" smtClean="0"/>
              <a:t>comm</a:t>
            </a:r>
            <a:r>
              <a:rPr lang="en-US" dirty="0" smtClean="0"/>
              <a:t> sz−1. </a:t>
            </a:r>
          </a:p>
          <a:p>
            <a:pPr marL="457200" indent="-457200">
              <a:buFont typeface="+mj-lt"/>
              <a:buAutoNum type="arabicPeriod"/>
            </a:pPr>
            <a:r>
              <a:rPr lang="en-US" dirty="0" smtClean="0"/>
              <a:t>Lines 24–25 receive the message sent by process q, for q=1,2,...,</a:t>
            </a:r>
            <a:r>
              <a:rPr lang="en-US" dirty="0" err="1" smtClean="0"/>
              <a:t>comm</a:t>
            </a:r>
            <a:r>
              <a:rPr lang="en-US" dirty="0" smtClean="0"/>
              <a:t> sz−1. </a:t>
            </a:r>
          </a:p>
          <a:p>
            <a:pPr marL="457200" indent="-457200"/>
            <a:r>
              <a:rPr lang="en-US" b="1" dirty="0" smtClean="0"/>
              <a:t>MPI_Send </a:t>
            </a:r>
          </a:p>
          <a:p>
            <a:pPr marL="457200" indent="-457200"/>
            <a:r>
              <a:rPr lang="en-US" dirty="0" smtClean="0"/>
              <a:t>The sends executed by processes 1,2,...,</a:t>
            </a:r>
            <a:r>
              <a:rPr lang="en-US" dirty="0" err="1" smtClean="0"/>
              <a:t>comm</a:t>
            </a:r>
            <a:r>
              <a:rPr lang="en-US" dirty="0" smtClean="0"/>
              <a:t> sz−1 are fairly complex, so let’s take a closer look at them. Each of the sends is carried out by a call to MPI Send, whose syntax is</a:t>
            </a:r>
          </a:p>
          <a:p>
            <a:pPr marL="457200" indent="-457200"/>
            <a:r>
              <a:rPr lang="en-US" b="1" dirty="0" err="1" smtClean="0"/>
              <a:t>int</a:t>
            </a:r>
            <a:r>
              <a:rPr lang="en-US" b="1" dirty="0" smtClean="0"/>
              <a:t> MPI_Send( void∗ </a:t>
            </a:r>
            <a:r>
              <a:rPr lang="en-US" b="1" dirty="0" err="1" smtClean="0"/>
              <a:t>msg_buf</a:t>
            </a:r>
            <a:r>
              <a:rPr lang="en-US" b="1" dirty="0" err="1"/>
              <a:t>_</a:t>
            </a:r>
            <a:r>
              <a:rPr lang="en-US" b="1" dirty="0" err="1" smtClean="0"/>
              <a:t>p</a:t>
            </a:r>
            <a:r>
              <a:rPr lang="en-US" b="1" dirty="0" smtClean="0"/>
              <a:t> , </a:t>
            </a:r>
          </a:p>
          <a:p>
            <a:pPr marL="457200" indent="-457200"/>
            <a:r>
              <a:rPr lang="en-US" b="1" dirty="0" smtClean="0"/>
              <a:t>			</a:t>
            </a:r>
            <a:r>
              <a:rPr lang="en-US" b="1" dirty="0" err="1" smtClean="0"/>
              <a:t>int</a:t>
            </a:r>
            <a:r>
              <a:rPr lang="en-US" b="1" dirty="0" smtClean="0"/>
              <a:t> msg</a:t>
            </a:r>
            <a:r>
              <a:rPr lang="en-US" b="1" dirty="0"/>
              <a:t>_</a:t>
            </a:r>
            <a:r>
              <a:rPr lang="en-US" b="1" dirty="0" smtClean="0"/>
              <a:t>size , </a:t>
            </a:r>
          </a:p>
          <a:p>
            <a:pPr marL="457200" indent="-457200"/>
            <a:r>
              <a:rPr lang="en-US" b="1" dirty="0" smtClean="0"/>
              <a:t>			MPI_Datatype </a:t>
            </a:r>
            <a:r>
              <a:rPr lang="en-US" b="1" dirty="0" err="1" smtClean="0"/>
              <a:t>msg</a:t>
            </a:r>
            <a:r>
              <a:rPr lang="en-US" b="1" dirty="0" err="1"/>
              <a:t>_</a:t>
            </a:r>
            <a:r>
              <a:rPr lang="en-US" b="1" dirty="0" err="1" smtClean="0"/>
              <a:t>type</a:t>
            </a:r>
            <a:r>
              <a:rPr lang="en-US" b="1" dirty="0" smtClean="0"/>
              <a:t> , </a:t>
            </a:r>
          </a:p>
          <a:p>
            <a:pPr marL="457200" indent="-457200"/>
            <a:r>
              <a:rPr lang="en-US" b="1" dirty="0" smtClean="0"/>
              <a:t>			</a:t>
            </a:r>
            <a:r>
              <a:rPr lang="en-US" b="1" dirty="0" err="1" smtClean="0"/>
              <a:t>int</a:t>
            </a:r>
            <a:r>
              <a:rPr lang="en-US" b="1" dirty="0" smtClean="0"/>
              <a:t> </a:t>
            </a:r>
            <a:r>
              <a:rPr lang="en-US" b="1" dirty="0" err="1" smtClean="0"/>
              <a:t>dest</a:t>
            </a:r>
            <a:r>
              <a:rPr lang="en-US" b="1" dirty="0" smtClean="0"/>
              <a:t> ,</a:t>
            </a:r>
          </a:p>
          <a:p>
            <a:pPr marL="457200" indent="-457200"/>
            <a:r>
              <a:rPr lang="en-US" b="1" dirty="0" smtClean="0"/>
              <a:t>			 </a:t>
            </a:r>
            <a:r>
              <a:rPr lang="en-US" b="1" dirty="0" err="1" smtClean="0"/>
              <a:t>int</a:t>
            </a:r>
            <a:r>
              <a:rPr lang="en-US" b="1" dirty="0" smtClean="0"/>
              <a:t> tag , </a:t>
            </a:r>
          </a:p>
          <a:p>
            <a:pPr marL="457200" indent="-457200"/>
            <a:r>
              <a:rPr lang="en-US" b="1" dirty="0" smtClean="0"/>
              <a:t>			MPI_Comm communicator ); </a:t>
            </a:r>
          </a:p>
          <a:p>
            <a:pPr marL="457200" indent="-457200"/>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MPI_Recv </a:t>
            </a:r>
          </a:p>
          <a:p>
            <a:pPr marL="457200" indent="-457200">
              <a:buFont typeface="+mj-lt"/>
              <a:buAutoNum type="arabicPeriod"/>
            </a:pPr>
            <a:r>
              <a:rPr lang="en-US" dirty="0" smtClean="0"/>
              <a:t>The </a:t>
            </a:r>
            <a:r>
              <a:rPr lang="en-US" dirty="0" err="1" smtClean="0"/>
              <a:t>ﬁrst</a:t>
            </a:r>
            <a:r>
              <a:rPr lang="en-US" dirty="0" smtClean="0"/>
              <a:t> six arguments to MPI </a:t>
            </a:r>
            <a:r>
              <a:rPr lang="en-US" dirty="0" err="1" smtClean="0"/>
              <a:t>Recv</a:t>
            </a:r>
            <a:r>
              <a:rPr lang="en-US" dirty="0" smtClean="0"/>
              <a:t> correspond to the </a:t>
            </a:r>
            <a:r>
              <a:rPr lang="en-US" dirty="0" err="1" smtClean="0"/>
              <a:t>ﬁrst</a:t>
            </a:r>
            <a:r>
              <a:rPr lang="en-US" dirty="0" smtClean="0"/>
              <a:t> six arguments of MPI Send: </a:t>
            </a:r>
          </a:p>
          <a:p>
            <a:pPr marL="457200" indent="-457200"/>
            <a:r>
              <a:rPr lang="en-US" dirty="0" smtClean="0"/>
              <a:t>	</a:t>
            </a:r>
            <a:r>
              <a:rPr lang="en-US" dirty="0" err="1" smtClean="0"/>
              <a:t>int</a:t>
            </a:r>
            <a:r>
              <a:rPr lang="en-US" dirty="0" smtClean="0"/>
              <a:t> MPI_Recv( void∗ </a:t>
            </a:r>
            <a:r>
              <a:rPr lang="en-US" dirty="0" err="1" smtClean="0"/>
              <a:t>msg_buf_p</a:t>
            </a:r>
            <a:r>
              <a:rPr lang="en-US" dirty="0" smtClean="0"/>
              <a:t> , </a:t>
            </a:r>
          </a:p>
          <a:p>
            <a:pPr marL="457200" indent="-457200"/>
            <a:r>
              <a:rPr lang="en-US" dirty="0" smtClean="0"/>
              <a:t>		</a:t>
            </a:r>
            <a:r>
              <a:rPr lang="en-US" dirty="0" err="1" smtClean="0"/>
              <a:t>int</a:t>
            </a:r>
            <a:r>
              <a:rPr lang="en-US" dirty="0" smtClean="0"/>
              <a:t> </a:t>
            </a:r>
            <a:r>
              <a:rPr lang="en-US" dirty="0" err="1" smtClean="0"/>
              <a:t>buf_size</a:t>
            </a:r>
            <a:r>
              <a:rPr lang="en-US" dirty="0" smtClean="0"/>
              <a:t> ,</a:t>
            </a:r>
          </a:p>
          <a:p>
            <a:pPr marL="457200" indent="-457200"/>
            <a:r>
              <a:rPr lang="en-US" dirty="0" smtClean="0"/>
              <a:t>		 </a:t>
            </a:r>
            <a:r>
              <a:rPr lang="en-US" dirty="0" err="1" smtClean="0"/>
              <a:t>MPI_Datatype</a:t>
            </a:r>
            <a:r>
              <a:rPr lang="en-US" dirty="0" smtClean="0"/>
              <a:t> </a:t>
            </a:r>
            <a:r>
              <a:rPr lang="en-US" dirty="0" err="1" smtClean="0"/>
              <a:t>buf_type</a:t>
            </a:r>
            <a:r>
              <a:rPr lang="en-US" dirty="0" smtClean="0"/>
              <a:t>, </a:t>
            </a:r>
          </a:p>
          <a:p>
            <a:pPr marL="457200" indent="-457200"/>
            <a:r>
              <a:rPr lang="en-US" dirty="0" smtClean="0"/>
              <a:t>		</a:t>
            </a:r>
            <a:r>
              <a:rPr lang="en-US" dirty="0" err="1" smtClean="0"/>
              <a:t>int</a:t>
            </a:r>
            <a:r>
              <a:rPr lang="en-US" dirty="0" smtClean="0"/>
              <a:t> source ,</a:t>
            </a:r>
          </a:p>
          <a:p>
            <a:pPr marL="457200" indent="-457200"/>
            <a:r>
              <a:rPr lang="en-US" dirty="0" smtClean="0"/>
              <a:t>		 </a:t>
            </a:r>
            <a:r>
              <a:rPr lang="en-US" dirty="0" err="1" smtClean="0"/>
              <a:t>int</a:t>
            </a:r>
            <a:r>
              <a:rPr lang="en-US" dirty="0" smtClean="0"/>
              <a:t> tag ,</a:t>
            </a:r>
          </a:p>
          <a:p>
            <a:pPr marL="457200" indent="-457200"/>
            <a:r>
              <a:rPr lang="en-US" dirty="0" smtClean="0"/>
              <a:t>		 </a:t>
            </a:r>
            <a:r>
              <a:rPr lang="en-US" dirty="0" err="1" smtClean="0"/>
              <a:t>MPI_Comm</a:t>
            </a:r>
            <a:r>
              <a:rPr lang="en-US" dirty="0" smtClean="0"/>
              <a:t> communicator , </a:t>
            </a:r>
          </a:p>
          <a:p>
            <a:pPr marL="457200" indent="-457200"/>
            <a:r>
              <a:rPr lang="en-US" dirty="0" smtClean="0"/>
              <a:t>		</a:t>
            </a:r>
            <a:r>
              <a:rPr lang="en-US" dirty="0" err="1" smtClean="0"/>
              <a:t>MPI_Status</a:t>
            </a:r>
            <a:r>
              <a:rPr lang="en-US" dirty="0" smtClean="0"/>
              <a:t>∗ status p );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876800" y="2286000"/>
            <a:ext cx="3866606"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Message matching</a:t>
            </a:r>
          </a:p>
          <a:p>
            <a:r>
              <a:rPr lang="en-US" dirty="0" smtClean="0"/>
              <a:t> Suppose process </a:t>
            </a:r>
            <a:r>
              <a:rPr lang="en-US" i="1" dirty="0" smtClean="0"/>
              <a:t>q</a:t>
            </a:r>
            <a:r>
              <a:rPr lang="en-US" dirty="0" smtClean="0"/>
              <a:t> calls MPI_Send with</a:t>
            </a:r>
          </a:p>
          <a:p>
            <a:r>
              <a:rPr lang="en-US" b="1" dirty="0" smtClean="0"/>
              <a:t>MPI_Send(</a:t>
            </a:r>
            <a:r>
              <a:rPr lang="en-US" b="1" dirty="0" err="1" smtClean="0"/>
              <a:t>send_buf_p</a:t>
            </a:r>
            <a:r>
              <a:rPr lang="en-US" b="1" dirty="0" smtClean="0"/>
              <a:t>, send_buf_sz, send_type, </a:t>
            </a:r>
            <a:r>
              <a:rPr lang="en-US" b="1" dirty="0" err="1" smtClean="0"/>
              <a:t>dest</a:t>
            </a:r>
            <a:r>
              <a:rPr lang="en-US" b="1" dirty="0" smtClean="0"/>
              <a:t>, send_tag, send_comm); </a:t>
            </a:r>
          </a:p>
          <a:p>
            <a:endParaRPr lang="en-US" dirty="0" smtClean="0"/>
          </a:p>
          <a:p>
            <a:r>
              <a:rPr lang="en-US" dirty="0" smtClean="0"/>
              <a:t>Also suppose that process </a:t>
            </a:r>
            <a:r>
              <a:rPr lang="en-US" i="1" dirty="0" smtClean="0"/>
              <a:t>r</a:t>
            </a:r>
            <a:r>
              <a:rPr lang="en-US" dirty="0" smtClean="0"/>
              <a:t> calls MPI_Recv with</a:t>
            </a:r>
          </a:p>
          <a:p>
            <a:r>
              <a:rPr lang="en-US" b="1" dirty="0" smtClean="0"/>
              <a:t>MPI_Recv(</a:t>
            </a:r>
            <a:r>
              <a:rPr lang="en-US" b="1" dirty="0" err="1" smtClean="0"/>
              <a:t>recv_buf_p</a:t>
            </a:r>
            <a:r>
              <a:rPr lang="en-US" b="1" dirty="0" smtClean="0"/>
              <a:t>, recv_buf_sz, recv_type, </a:t>
            </a:r>
            <a:r>
              <a:rPr lang="en-US" b="1" dirty="0" err="1" smtClean="0"/>
              <a:t>src</a:t>
            </a:r>
            <a:r>
              <a:rPr lang="en-US" b="1" dirty="0" smtClean="0"/>
              <a:t>, recv_tag, recv_comm, &amp;status); </a:t>
            </a:r>
          </a:p>
          <a:p>
            <a:r>
              <a:rPr lang="en-US" dirty="0" smtClean="0"/>
              <a:t>Then the message sent by </a:t>
            </a:r>
            <a:r>
              <a:rPr lang="en-US" i="1" dirty="0" smtClean="0"/>
              <a:t>q</a:t>
            </a:r>
            <a:r>
              <a:rPr lang="en-US" dirty="0" smtClean="0"/>
              <a:t> with the above call to MPI Send can be received by </a:t>
            </a:r>
            <a:r>
              <a:rPr lang="en-US" i="1" dirty="0" smtClean="0"/>
              <a:t>r</a:t>
            </a:r>
            <a:r>
              <a:rPr lang="en-US" dirty="0" smtClean="0"/>
              <a:t> with the call to MPI _</a:t>
            </a:r>
            <a:r>
              <a:rPr lang="en-US" dirty="0" err="1" smtClean="0"/>
              <a:t>Recv</a:t>
            </a:r>
            <a:r>
              <a:rPr lang="en-US" dirty="0" smtClean="0"/>
              <a:t> if </a:t>
            </a:r>
          </a:p>
          <a:p>
            <a:pPr lvl="4">
              <a:buFont typeface="Arial" pitchFamily="34" charset="0"/>
              <a:buChar char="•"/>
            </a:pPr>
            <a:r>
              <a:rPr lang="en-US" dirty="0" smtClean="0"/>
              <a:t>recv_comm = send_comm, </a:t>
            </a:r>
          </a:p>
          <a:p>
            <a:pPr lvl="4">
              <a:buFont typeface="Arial" pitchFamily="34" charset="0"/>
              <a:buChar char="•"/>
            </a:pPr>
            <a:r>
              <a:rPr lang="en-US" dirty="0" smtClean="0"/>
              <a:t>recv_tag = send_tag,</a:t>
            </a:r>
          </a:p>
          <a:p>
            <a:pPr lvl="4">
              <a:buFont typeface="Arial" pitchFamily="34" charset="0"/>
              <a:buChar char="•"/>
            </a:pPr>
            <a:r>
              <a:rPr lang="en-US" dirty="0" smtClean="0"/>
              <a:t> </a:t>
            </a:r>
            <a:r>
              <a:rPr lang="en-US" dirty="0" err="1" smtClean="0"/>
              <a:t>dest</a:t>
            </a:r>
            <a:r>
              <a:rPr lang="en-US" dirty="0" smtClean="0"/>
              <a:t> = r, and</a:t>
            </a:r>
          </a:p>
          <a:p>
            <a:pPr lvl="4">
              <a:buFont typeface="Arial" pitchFamily="34" charset="0"/>
              <a:buChar char="•"/>
            </a:pPr>
            <a:r>
              <a:rPr lang="en-US" dirty="0" smtClean="0"/>
              <a:t> </a:t>
            </a:r>
            <a:r>
              <a:rPr lang="en-US" dirty="0" err="1" smtClean="0"/>
              <a:t>src</a:t>
            </a:r>
            <a:r>
              <a:rPr lang="en-US" dirty="0" smtClean="0"/>
              <a:t> = q.</a:t>
            </a:r>
          </a:p>
          <a:p>
            <a:pPr lvl="4"/>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These conditions aren’t quite enough for the message to be successfully received, however. </a:t>
            </a:r>
          </a:p>
          <a:p>
            <a:pPr marL="457200" indent="-457200">
              <a:buFont typeface="+mj-lt"/>
              <a:buAutoNum type="arabicPeriod"/>
            </a:pPr>
            <a:r>
              <a:rPr lang="en-US" dirty="0" smtClean="0"/>
              <a:t>The parameters </a:t>
            </a:r>
            <a:r>
              <a:rPr lang="en-US" dirty="0" err="1" smtClean="0"/>
              <a:t>speciﬁed</a:t>
            </a:r>
            <a:r>
              <a:rPr lang="en-US" dirty="0" smtClean="0"/>
              <a:t> by the </a:t>
            </a:r>
            <a:r>
              <a:rPr lang="en-US" dirty="0" err="1" smtClean="0"/>
              <a:t>ﬁrst</a:t>
            </a:r>
            <a:r>
              <a:rPr lang="en-US" dirty="0" smtClean="0"/>
              <a:t> three pairs of arguments, send_buf_p/</a:t>
            </a:r>
            <a:r>
              <a:rPr lang="en-US" dirty="0" err="1" smtClean="0"/>
              <a:t>recv_buf_p</a:t>
            </a:r>
            <a:r>
              <a:rPr lang="en-US" dirty="0" smtClean="0"/>
              <a:t>, send_buf_sz/recv_buf_sz, and send_type/</a:t>
            </a:r>
            <a:r>
              <a:rPr lang="en-US" dirty="0" err="1" smtClean="0"/>
              <a:t>recv_type</a:t>
            </a:r>
            <a:r>
              <a:rPr lang="en-US" dirty="0" smtClean="0"/>
              <a:t>, must specify compatible buffers. </a:t>
            </a:r>
          </a:p>
          <a:p>
            <a:pPr marL="457200" indent="-457200">
              <a:buFont typeface="+mj-lt"/>
              <a:buAutoNum type="arabicPeriod"/>
            </a:pPr>
            <a:r>
              <a:rPr lang="en-US" dirty="0" smtClean="0"/>
              <a:t>For detailed rules, see the MPI-1 </a:t>
            </a:r>
            <a:r>
              <a:rPr lang="en-US" dirty="0" err="1" smtClean="0"/>
              <a:t>speciﬁcation</a:t>
            </a:r>
            <a:r>
              <a:rPr lang="en-US" dirty="0" smtClean="0"/>
              <a:t> [39]. Most of the time, the following rule will </a:t>
            </a:r>
            <a:r>
              <a:rPr lang="en-US" dirty="0" err="1" smtClean="0"/>
              <a:t>sufﬁce</a:t>
            </a:r>
            <a:r>
              <a:rPr lang="en-US" dirty="0" smtClean="0"/>
              <a:t>: . If recv_type = send_type and recv_buf_sz ≥ send_buf_sz, then the message sent by </a:t>
            </a:r>
            <a:r>
              <a:rPr lang="en-US" i="1" dirty="0" smtClean="0"/>
              <a:t>q</a:t>
            </a:r>
            <a:r>
              <a:rPr lang="en-US" dirty="0" smtClean="0"/>
              <a:t> can be successfully received by </a:t>
            </a:r>
            <a:r>
              <a:rPr lang="en-US" i="1" dirty="0" smtClean="0"/>
              <a:t>r</a:t>
            </a:r>
            <a:r>
              <a:rPr lang="en-US" dirty="0" smtClean="0"/>
              <a:t>.</a:t>
            </a:r>
          </a:p>
          <a:p>
            <a:pPr marL="457200" indent="-457200"/>
            <a:r>
              <a:rPr lang="en-US" dirty="0" smtClean="0"/>
              <a:t>for (</a:t>
            </a:r>
            <a:r>
              <a:rPr lang="en-US" dirty="0" err="1" smtClean="0"/>
              <a:t>i</a:t>
            </a:r>
            <a:r>
              <a:rPr lang="en-US" dirty="0" smtClean="0"/>
              <a:t> = 1; </a:t>
            </a:r>
            <a:r>
              <a:rPr lang="en-US" dirty="0" err="1" smtClean="0"/>
              <a:t>i</a:t>
            </a:r>
            <a:r>
              <a:rPr lang="en-US" dirty="0" smtClean="0"/>
              <a:t> &lt; </a:t>
            </a:r>
            <a:r>
              <a:rPr lang="en-US" dirty="0" err="1" smtClean="0"/>
              <a:t>comm</a:t>
            </a:r>
            <a:r>
              <a:rPr lang="en-US" dirty="0" smtClean="0"/>
              <a:t> </a:t>
            </a:r>
            <a:r>
              <a:rPr lang="en-US" dirty="0" err="1" smtClean="0"/>
              <a:t>sz</a:t>
            </a:r>
            <a:r>
              <a:rPr lang="en-US" dirty="0" smtClean="0"/>
              <a:t>; </a:t>
            </a:r>
            <a:r>
              <a:rPr lang="en-US" dirty="0" err="1" smtClean="0"/>
              <a:t>i</a:t>
            </a:r>
            <a:r>
              <a:rPr lang="en-US" dirty="0" smtClean="0"/>
              <a:t>++) </a:t>
            </a:r>
          </a:p>
          <a:p>
            <a:pPr marL="457200" indent="-457200"/>
            <a:r>
              <a:rPr lang="en-US" dirty="0" smtClean="0"/>
              <a:t>{ </a:t>
            </a:r>
          </a:p>
          <a:p>
            <a:pPr marL="457200" indent="-457200"/>
            <a:r>
              <a:rPr lang="en-US" dirty="0" smtClean="0"/>
              <a:t>	MPI_Recv(result, result_sz, result_type, MPI_ANY_SOURCE, result_tag, </a:t>
            </a:r>
            <a:r>
              <a:rPr lang="en-US" dirty="0" err="1" smtClean="0"/>
              <a:t>comm</a:t>
            </a:r>
            <a:r>
              <a:rPr lang="en-US" dirty="0" smtClean="0"/>
              <a:t>, MPI_STATUS_IGNORE); </a:t>
            </a:r>
          </a:p>
          <a:p>
            <a:pPr marL="457200" indent="-457200"/>
            <a:r>
              <a:rPr lang="en-US" dirty="0" smtClean="0"/>
              <a:t>	</a:t>
            </a:r>
            <a:r>
              <a:rPr lang="en-US" dirty="0" err="1" smtClean="0"/>
              <a:t>Process_result</a:t>
            </a:r>
            <a:r>
              <a:rPr lang="en-US" dirty="0" smtClean="0"/>
              <a:t>(result); </a:t>
            </a:r>
          </a:p>
          <a:p>
            <a:pPr marL="457200" indent="-457200"/>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status_p argument </a:t>
            </a:r>
          </a:p>
          <a:p>
            <a:pPr marL="457200" indent="-457200">
              <a:buFont typeface="+mj-lt"/>
              <a:buAutoNum type="arabicPeriod"/>
            </a:pPr>
            <a:r>
              <a:rPr lang="en-US" dirty="0" smtClean="0"/>
              <a:t>If you think about these rules for a minute, you’ll notice that a receiver can receive a message without knowing </a:t>
            </a:r>
          </a:p>
          <a:p>
            <a:pPr marL="1257300" lvl="2" indent="-457200">
              <a:buFont typeface="+mj-lt"/>
              <a:buAutoNum type="arabicPeriod"/>
            </a:pPr>
            <a:r>
              <a:rPr lang="en-US" dirty="0" smtClean="0"/>
              <a:t>the amount of data in the message, </a:t>
            </a:r>
          </a:p>
          <a:p>
            <a:pPr marL="1257300" lvl="2" indent="-457200">
              <a:buFont typeface="+mj-lt"/>
              <a:buAutoNum type="arabicPeriod"/>
            </a:pPr>
            <a:r>
              <a:rPr lang="en-US" dirty="0" smtClean="0"/>
              <a:t>the sender of the message, or </a:t>
            </a:r>
          </a:p>
          <a:p>
            <a:pPr marL="1257300" lvl="2" indent="-457200">
              <a:buFont typeface="+mj-lt"/>
              <a:buAutoNum type="arabicPeriod"/>
            </a:pPr>
            <a:r>
              <a:rPr lang="en-US" dirty="0" smtClean="0"/>
              <a:t>the tag of the message. </a:t>
            </a:r>
          </a:p>
          <a:p>
            <a:pPr marL="457200" indent="-457200">
              <a:buFont typeface="+mj-lt"/>
              <a:buAutoNum type="arabicPeriod"/>
            </a:pPr>
            <a:r>
              <a:rPr lang="en-US" dirty="0" smtClean="0"/>
              <a:t>So how can the receiver </a:t>
            </a:r>
            <a:r>
              <a:rPr lang="en-US" dirty="0" err="1" smtClean="0"/>
              <a:t>ﬁnd</a:t>
            </a:r>
            <a:r>
              <a:rPr lang="en-US" dirty="0" smtClean="0"/>
              <a:t> out these values? Recall that the last argument to MPI_Recv has type </a:t>
            </a:r>
            <a:r>
              <a:rPr lang="en-US" dirty="0" err="1" smtClean="0"/>
              <a:t>MPI_Status</a:t>
            </a:r>
            <a:r>
              <a:rPr lang="en-US" dirty="0" smtClean="0"/>
              <a:t>∗. The MPI type </a:t>
            </a:r>
            <a:r>
              <a:rPr lang="en-US" dirty="0" err="1" smtClean="0"/>
              <a:t>MPI_Status</a:t>
            </a:r>
            <a:r>
              <a:rPr lang="en-US" dirty="0" smtClean="0"/>
              <a:t> is a </a:t>
            </a:r>
            <a:r>
              <a:rPr lang="en-US" dirty="0" err="1" smtClean="0"/>
              <a:t>struct</a:t>
            </a:r>
            <a:r>
              <a:rPr lang="en-US" dirty="0" smtClean="0"/>
              <a:t> with at least the three members MPI_SOURCE, MPI_TAG, and MPI_ERROR. Suppose our program contains the </a:t>
            </a:r>
            <a:r>
              <a:rPr lang="en-US" dirty="0" err="1" smtClean="0"/>
              <a:t>deﬁnition</a:t>
            </a:r>
            <a:endParaRPr lang="en-US" dirty="0" smtClean="0"/>
          </a:p>
          <a:p>
            <a:pPr marL="457200" indent="-457200"/>
            <a:r>
              <a:rPr lang="en-US" dirty="0" smtClean="0"/>
              <a:t>			</a:t>
            </a:r>
            <a:r>
              <a:rPr lang="en-US" dirty="0" err="1" smtClean="0"/>
              <a:t>MPI_Status</a:t>
            </a:r>
            <a:r>
              <a:rPr lang="en-US" dirty="0" smtClean="0"/>
              <a:t> status; </a:t>
            </a:r>
          </a:p>
          <a:p>
            <a:pPr marL="457200" indent="-457200"/>
            <a:r>
              <a:rPr lang="en-US" dirty="0" smtClean="0"/>
              <a:t>Then, after a call to MPI_Recv in which &amp;status is passed as the last argument, we can determine the sender and tag by examining the two members</a:t>
            </a:r>
          </a:p>
          <a:p>
            <a:pPr marL="457200" indent="-457200"/>
            <a:r>
              <a:rPr lang="en-US" dirty="0" smtClean="0"/>
              <a:t>			status.MPI_SOURCE </a:t>
            </a:r>
          </a:p>
          <a:p>
            <a:pPr marL="457200" indent="-457200"/>
            <a:r>
              <a:rPr lang="en-US" dirty="0" smtClean="0"/>
              <a:t>			status.MPI_TAG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TRAPEZOIDAL RULE IN MPI </a:t>
            </a:r>
          </a:p>
          <a:p>
            <a:r>
              <a:rPr lang="en-US" dirty="0" smtClean="0"/>
              <a:t>	Printing messages from processes is all well and good, but we’re probably not taking the trouble to learn to write MPI programs just to print messages. Let’s take a look at a somewhat more useful program—let’s write a program that implements the trapezoidal rule for numerical integration. </a:t>
            </a:r>
          </a:p>
          <a:p>
            <a:r>
              <a:rPr lang="en-US" b="1" dirty="0" smtClean="0"/>
              <a:t>The trapezoidal rule</a:t>
            </a:r>
          </a:p>
          <a:p>
            <a:r>
              <a:rPr lang="en-US" dirty="0" smtClean="0"/>
              <a:t>	Recall that we can use the trapezoidal rule to approximate the area between the graph of a function, y=f(x), two vertical lines, and the x-axis. See Figure 3.3. The basic idea is to divide the interval on the x-axis into n equal subintervals.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The trapezoidal rule: (a) area to be estimated and (b) approximate area using trapezoids</a:t>
            </a:r>
          </a:p>
        </p:txBody>
      </p:sp>
      <p:pic>
        <p:nvPicPr>
          <p:cNvPr id="2050" name="Picture 2"/>
          <p:cNvPicPr>
            <a:picLocks noChangeAspect="1" noChangeArrowheads="1"/>
          </p:cNvPicPr>
          <p:nvPr/>
        </p:nvPicPr>
        <p:blipFill>
          <a:blip r:embed="rId2" cstate="print"/>
          <a:srcRect/>
          <a:stretch>
            <a:fillRect/>
          </a:stretch>
        </p:blipFill>
        <p:spPr bwMode="auto">
          <a:xfrm>
            <a:off x="1752600" y="3352800"/>
            <a:ext cx="4232031" cy="609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676400" y="3962400"/>
            <a:ext cx="5177390" cy="1981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228601" y="207659"/>
            <a:ext cx="8879278" cy="565974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One trapezoid</a:t>
            </a:r>
          </a:p>
          <a:p>
            <a:r>
              <a:rPr lang="en-US" b="1" dirty="0" smtClean="0"/>
              <a:t>Parallelizing the trapezoidal rule</a:t>
            </a:r>
          </a:p>
          <a:p>
            <a:r>
              <a:rPr lang="en-US" dirty="0" smtClean="0"/>
              <a:t>Recall that we can design a parallel program using four basic steps: </a:t>
            </a:r>
          </a:p>
          <a:p>
            <a:pPr marL="457200" indent="-457200">
              <a:buAutoNum type="arabicPeriod"/>
            </a:pPr>
            <a:r>
              <a:rPr lang="en-US" dirty="0" smtClean="0"/>
              <a:t>Partition the problem solution into tasks. </a:t>
            </a:r>
          </a:p>
          <a:p>
            <a:pPr marL="457200" indent="-457200">
              <a:buAutoNum type="arabicPeriod"/>
            </a:pPr>
            <a:r>
              <a:rPr lang="en-US" dirty="0" smtClean="0"/>
              <a:t> Identify the communication channels between the tasks. </a:t>
            </a:r>
          </a:p>
          <a:p>
            <a:pPr marL="457200" indent="-457200">
              <a:buAutoNum type="arabicPeriod"/>
            </a:pPr>
            <a:r>
              <a:rPr lang="en-US" dirty="0" smtClean="0"/>
              <a:t>Aggregate the tasks into composite tasks. </a:t>
            </a:r>
          </a:p>
          <a:p>
            <a:pPr marL="457200" indent="-457200">
              <a:buAutoNum type="arabicPeriod"/>
            </a:pPr>
            <a:r>
              <a:rPr lang="en-US" dirty="0" smtClean="0"/>
              <a:t>Map the composite tasks to cores.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057400" y="381000"/>
            <a:ext cx="2819400" cy="229854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Introduction to MPI:</a:t>
            </a:r>
            <a:r>
              <a:rPr lang="en-US" dirty="0" smtClean="0"/>
              <a:t>	</a:t>
            </a:r>
          </a:p>
          <a:p>
            <a:pPr marL="457200" indent="-457200">
              <a:buFont typeface="+mj-lt"/>
              <a:buAutoNum type="arabicPeriod"/>
            </a:pPr>
            <a:r>
              <a:rPr lang="en-US" dirty="0" smtClean="0"/>
              <a:t>Recall that the world of parallel multiple instruction, multiple data, or MIMD, computers is, for the most part, divided into </a:t>
            </a:r>
            <a:r>
              <a:rPr lang="en-US" b="1" dirty="0" smtClean="0"/>
              <a:t>distributed-memory</a:t>
            </a:r>
            <a:r>
              <a:rPr lang="en-US" dirty="0" smtClean="0"/>
              <a:t> and </a:t>
            </a:r>
            <a:r>
              <a:rPr lang="en-US" b="1" dirty="0" smtClean="0"/>
              <a:t>shared-memory systems</a:t>
            </a:r>
            <a:r>
              <a:rPr lang="en-US" dirty="0" smtClean="0"/>
              <a:t>. </a:t>
            </a:r>
          </a:p>
          <a:p>
            <a:pPr marL="457200" indent="-457200">
              <a:buFont typeface="+mj-lt"/>
              <a:buAutoNum type="arabicPeriod"/>
            </a:pPr>
            <a:r>
              <a:rPr lang="en-US" dirty="0" smtClean="0"/>
              <a:t>From a programmer’s point of view, a </a:t>
            </a:r>
            <a:r>
              <a:rPr lang="en-US" b="1" dirty="0" smtClean="0"/>
              <a:t>distributed-memory system </a:t>
            </a:r>
            <a:r>
              <a:rPr lang="en-US" dirty="0" smtClean="0"/>
              <a:t>consists of a collection of </a:t>
            </a:r>
            <a:r>
              <a:rPr lang="en-US" b="1" dirty="0" smtClean="0"/>
              <a:t>core-memory pairs </a:t>
            </a:r>
            <a:r>
              <a:rPr lang="en-US" dirty="0" smtClean="0"/>
              <a:t>connected by a network, and the memory associated with a core is directly accessible only to that core. </a:t>
            </a:r>
          </a:p>
          <a:p>
            <a:pPr marL="457200" indent="-457200">
              <a:buFont typeface="+mj-lt"/>
              <a:buAutoNum type="arabicPeriod"/>
            </a:pPr>
            <a:r>
              <a:rPr lang="en-US" dirty="0" smtClean="0"/>
              <a:t>On the other hand, from a programmer’s point of view, a </a:t>
            </a:r>
            <a:r>
              <a:rPr lang="en-US" b="1" dirty="0" smtClean="0"/>
              <a:t>shared-memory system </a:t>
            </a:r>
            <a:r>
              <a:rPr lang="en-US" dirty="0" smtClean="0"/>
              <a:t>consists of a collection of cores connected to a globally accessible memory, in which each core can have access to any memory location.</a:t>
            </a:r>
          </a:p>
          <a:p>
            <a:pPr marL="457200" indent="-457200">
              <a:buFont typeface="+mj-lt"/>
              <a:buAutoNum type="arabicPeriod"/>
            </a:pPr>
            <a:r>
              <a:rPr lang="en-US" dirty="0" smtClean="0"/>
              <a:t>In this unit, we’re going to start looking at how to program distributed-memory systems using </a:t>
            </a:r>
            <a:r>
              <a:rPr lang="en-US" b="1" dirty="0" smtClean="0"/>
              <a:t>message-passin</a:t>
            </a:r>
            <a:r>
              <a:rPr lang="en-US" dirty="0" smtClean="0"/>
              <a:t>g. </a:t>
            </a:r>
          </a:p>
          <a:p>
            <a:pPr marL="457200" indent="-457200"/>
            <a:endParaRPr lang="en-US" dirty="0"/>
          </a:p>
          <a:p>
            <a:pPr marL="457200" indent="-457200"/>
            <a:endParaRPr lang="en-US" dirty="0" smtClean="0"/>
          </a:p>
          <a:p>
            <a:pPr marL="457200" indent="-457200"/>
            <a:endParaRPr lang="en-US" dirty="0"/>
          </a:p>
          <a:p>
            <a:pPr marL="457200" indent="-457200"/>
            <a:endParaRPr lang="en-US" dirty="0" smtClean="0"/>
          </a:p>
          <a:p>
            <a:pPr marL="457200" indent="-457200"/>
            <a:endParaRPr lang="en-US" dirty="0"/>
          </a:p>
          <a:p>
            <a:pPr marL="457200" indent="-457200"/>
            <a:endParaRPr lang="en-US" dirty="0" smtClean="0"/>
          </a:p>
          <a:p>
            <a:pPr marL="457200" indent="-457200"/>
            <a:r>
              <a:rPr lang="en-US" dirty="0" smtClean="0"/>
              <a:t>				Fig.4.1A </a:t>
            </a:r>
            <a:r>
              <a:rPr lang="en-US" dirty="0"/>
              <a:t>distributed-memory system</a:t>
            </a:r>
          </a:p>
        </p:txBody>
      </p:sp>
      <p:pic>
        <p:nvPicPr>
          <p:cNvPr id="1026" name="Picture 2"/>
          <p:cNvPicPr>
            <a:picLocks noChangeAspect="1" noChangeArrowheads="1"/>
          </p:cNvPicPr>
          <p:nvPr/>
        </p:nvPicPr>
        <p:blipFill>
          <a:blip r:embed="rId2" cstate="print"/>
          <a:srcRect/>
          <a:stretch>
            <a:fillRect/>
          </a:stretch>
        </p:blipFill>
        <p:spPr bwMode="auto">
          <a:xfrm>
            <a:off x="2057400" y="3962400"/>
            <a:ext cx="511681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Tasks and communications for the trapezoidal rule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272321"/>
            <a:ext cx="8219303" cy="498547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990600" y="533400"/>
            <a:ext cx="6429763" cy="3200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1600200" y="150150"/>
            <a:ext cx="6019800" cy="66417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685800" y="685800"/>
            <a:ext cx="7652509"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COLLECTIVE COMMUNICATION </a:t>
            </a:r>
          </a:p>
          <a:p>
            <a:pPr marL="457200" indent="-457200">
              <a:buFont typeface="+mj-lt"/>
              <a:buAutoNum type="arabicPeriod"/>
            </a:pPr>
            <a:r>
              <a:rPr lang="en-US" dirty="0" smtClean="0"/>
              <a:t>One of the most obvious is that the “global sum” after each process has computed its part of the integral. </a:t>
            </a:r>
          </a:p>
          <a:p>
            <a:pPr marL="457200" indent="-457200">
              <a:buFont typeface="+mj-lt"/>
              <a:buAutoNum type="arabicPeriod"/>
            </a:pPr>
            <a:r>
              <a:rPr lang="en-US" dirty="0" smtClean="0"/>
              <a:t>If we hire eight workers to, say, build a house, we might feel that we weren’t getting our money’s worth if seven of the workers told the </a:t>
            </a:r>
            <a:r>
              <a:rPr lang="en-US" dirty="0" err="1" smtClean="0"/>
              <a:t>ﬁrst</a:t>
            </a:r>
            <a:r>
              <a:rPr lang="en-US" dirty="0" smtClean="0"/>
              <a:t> what to do, and then the seven collected their pay and went home. </a:t>
            </a:r>
          </a:p>
          <a:p>
            <a:pPr marL="457200" indent="-457200">
              <a:buFont typeface="+mj-lt"/>
              <a:buAutoNum type="arabicPeriod"/>
            </a:pPr>
            <a:r>
              <a:rPr lang="en-US" dirty="0" smtClean="0"/>
              <a:t>But this is very similar to what we’re doing in our global sum. Each process with rank greater than 0 is “telling process 0 what to do” and then quitting.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Tree-structured communication </a:t>
            </a:r>
          </a:p>
          <a:p>
            <a:pPr marL="457200" indent="-457200">
              <a:buFont typeface="+mj-lt"/>
              <a:buAutoNum type="arabicPeriod"/>
            </a:pPr>
            <a:r>
              <a:rPr lang="en-US" dirty="0" smtClean="0"/>
              <a:t>As we already saw in Unit 1 we might use a “binary tree structure” like that illustrated in Figure 3.6. In this diagram, initially students or processes 1, 3, 5, and 7 send their values to processes 0, 2, 4, and 6, respectively. </a:t>
            </a:r>
          </a:p>
          <a:p>
            <a:pPr marL="457200" indent="-457200">
              <a:buFont typeface="+mj-lt"/>
              <a:buAutoNum type="arabicPeriod"/>
            </a:pPr>
            <a:r>
              <a:rPr lang="en-US" dirty="0" smtClean="0"/>
              <a:t>Then processes 0, 2, 4, and 6 add the received values to their original values, and the process is repeated twice: </a:t>
            </a:r>
          </a:p>
          <a:p>
            <a:pPr marL="457200" indent="-457200"/>
            <a:r>
              <a:rPr lang="en-US" dirty="0" smtClean="0"/>
              <a:t>	1. 	a. Processes 2 and 6 send their new values to processes 0 and 4, respectively. </a:t>
            </a:r>
          </a:p>
          <a:p>
            <a:pPr marL="457200" indent="-457200"/>
            <a:r>
              <a:rPr lang="en-US" dirty="0" smtClean="0"/>
              <a:t>		b. Processes 0 and 4 add the received values into their new values. </a:t>
            </a:r>
          </a:p>
          <a:p>
            <a:pPr marL="457200" indent="-457200"/>
            <a:r>
              <a:rPr lang="en-US" dirty="0" smtClean="0"/>
              <a:t>	2. 	a. Process 4 sends its newest value to process 0. </a:t>
            </a:r>
          </a:p>
          <a:p>
            <a:pPr marL="457200" indent="-457200"/>
            <a:r>
              <a:rPr lang="en-US" dirty="0" smtClean="0"/>
              <a:t>		b. Process 0 adds the received value to its newest value. </a:t>
            </a:r>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r>
              <a:rPr lang="en-US" dirty="0" smtClean="0"/>
              <a:t>                                                 Fig. A tree-structured global sum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2600" y="3429000"/>
            <a:ext cx="4572000" cy="2919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dirty="0" err="1" smtClean="0"/>
              <a:t>Fig.An</a:t>
            </a:r>
            <a:r>
              <a:rPr lang="en-US" dirty="0" smtClean="0"/>
              <a:t> alternative tree-structured global sum</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381000"/>
            <a:ext cx="5989131"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a:t>
            </a:r>
            <a:r>
              <a:rPr lang="en-US" b="1" dirty="0" err="1" smtClean="0"/>
              <a:t>MPI_Reduce</a:t>
            </a:r>
            <a:r>
              <a:rPr lang="en-US" b="1" dirty="0" smtClean="0"/>
              <a:t> </a:t>
            </a:r>
          </a:p>
          <a:p>
            <a:r>
              <a:rPr lang="en-US" dirty="0" smtClean="0"/>
              <a:t>Now, a “global-sum function” will obviously require communication. However, unlike the </a:t>
            </a:r>
            <a:r>
              <a:rPr lang="en-US" dirty="0" err="1" smtClean="0"/>
              <a:t>MPI_Send-MPI_Recv</a:t>
            </a:r>
            <a:r>
              <a:rPr lang="en-US" dirty="0" smtClean="0"/>
              <a:t> pair, the global-sum function may involve more than two processes.</a:t>
            </a:r>
          </a:p>
          <a:p>
            <a:r>
              <a:rPr lang="en-US" dirty="0" err="1" smtClean="0"/>
              <a:t>Infact,in</a:t>
            </a:r>
            <a:r>
              <a:rPr lang="en-US" dirty="0" smtClean="0"/>
              <a:t> our trapezoidal rule program it will involve all the processes in MPI_COMM_WORLD. In MPI parlance, communication functions that involve all the processes in a communicator are called collective communications.</a:t>
            </a:r>
          </a:p>
          <a:p>
            <a:r>
              <a:rPr lang="en-US" dirty="0" smtClean="0"/>
              <a:t> To distinguish between collective communications and functions such as </a:t>
            </a:r>
            <a:r>
              <a:rPr lang="en-US" dirty="0" err="1" smtClean="0"/>
              <a:t>MPI_Send</a:t>
            </a:r>
            <a:r>
              <a:rPr lang="en-US" dirty="0" smtClean="0"/>
              <a:t> and </a:t>
            </a:r>
            <a:r>
              <a:rPr lang="en-US" dirty="0" err="1" smtClean="0"/>
              <a:t>MPI_Recv</a:t>
            </a:r>
            <a:r>
              <a:rPr lang="en-US" dirty="0" smtClean="0"/>
              <a:t>, </a:t>
            </a:r>
            <a:r>
              <a:rPr lang="en-US" dirty="0" err="1" smtClean="0"/>
              <a:t>MPI_Send</a:t>
            </a:r>
            <a:r>
              <a:rPr lang="en-US" dirty="0" smtClean="0"/>
              <a:t> and </a:t>
            </a:r>
            <a:r>
              <a:rPr lang="en-US" dirty="0" err="1" smtClean="0"/>
              <a:t>MPI_Recv</a:t>
            </a:r>
            <a:r>
              <a:rPr lang="en-US" dirty="0" smtClean="0"/>
              <a:t> are often called point-to-point communications. </a:t>
            </a:r>
          </a:p>
          <a:p>
            <a:r>
              <a:rPr lang="en-US" dirty="0" smtClean="0"/>
              <a:t>In fact, global sum is just a special case of an entire class of collective </a:t>
            </a:r>
            <a:r>
              <a:rPr lang="en-US" dirty="0" err="1" smtClean="0"/>
              <a:t>communications.For</a:t>
            </a:r>
            <a:r>
              <a:rPr lang="en-US" dirty="0" smtClean="0"/>
              <a:t> </a:t>
            </a:r>
            <a:r>
              <a:rPr lang="en-US" dirty="0" err="1" smtClean="0"/>
              <a:t>example,it</a:t>
            </a:r>
            <a:r>
              <a:rPr lang="en-US" dirty="0" smtClean="0"/>
              <a:t> might happen that instead of </a:t>
            </a:r>
            <a:r>
              <a:rPr lang="en-US" dirty="0" err="1" smtClean="0"/>
              <a:t>ﬁnding</a:t>
            </a:r>
            <a:r>
              <a:rPr lang="en-US" dirty="0" smtClean="0"/>
              <a:t> the sum of a collection of </a:t>
            </a:r>
            <a:r>
              <a:rPr lang="en-US" dirty="0" err="1" smtClean="0"/>
              <a:t>comm_sz</a:t>
            </a:r>
            <a:r>
              <a:rPr lang="en-US" dirty="0" smtClean="0"/>
              <a:t> numbers distributed among the processes.</a:t>
            </a:r>
          </a:p>
          <a:p>
            <a:r>
              <a:rPr lang="en-US" dirty="0" smtClean="0"/>
              <a:t> MPI generalized the global-sum function so that any one of these possibilities can be implemented with a single function: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    </a:t>
            </a:r>
          </a:p>
          <a:p>
            <a:r>
              <a:rPr lang="en-US" dirty="0" smtClean="0"/>
              <a:t>The key to the generalization is the </a:t>
            </a:r>
            <a:r>
              <a:rPr lang="en-US" dirty="0" err="1" smtClean="0"/>
              <a:t>ﬁfth</a:t>
            </a:r>
            <a:r>
              <a:rPr lang="en-US" dirty="0" smtClean="0"/>
              <a:t> argument, operator. It has type </a:t>
            </a:r>
            <a:r>
              <a:rPr lang="en-US" dirty="0" err="1" smtClean="0"/>
              <a:t>MPI_Op</a:t>
            </a:r>
            <a:r>
              <a:rPr lang="en-US" dirty="0" smtClean="0"/>
              <a:t>, which is a </a:t>
            </a:r>
            <a:r>
              <a:rPr lang="en-US" dirty="0" err="1" smtClean="0"/>
              <a:t>predeﬁned</a:t>
            </a:r>
            <a:r>
              <a:rPr lang="en-US" dirty="0" smtClean="0"/>
              <a:t> MPI type like MPI Data type and </a:t>
            </a:r>
            <a:r>
              <a:rPr lang="en-US" dirty="0" err="1" smtClean="0"/>
              <a:t>MPI_Comm.There</a:t>
            </a:r>
            <a:r>
              <a:rPr lang="en-US" dirty="0" smtClean="0"/>
              <a:t> are a number of </a:t>
            </a:r>
            <a:r>
              <a:rPr lang="en-US" dirty="0" err="1" smtClean="0"/>
              <a:t>predeﬁned</a:t>
            </a:r>
            <a:r>
              <a:rPr lang="en-US" dirty="0" smtClean="0"/>
              <a:t> values in this type. See Table 3.2. It’s also possible to </a:t>
            </a:r>
            <a:r>
              <a:rPr lang="en-US" dirty="0" err="1" smtClean="0"/>
              <a:t>deﬁne</a:t>
            </a:r>
            <a:r>
              <a:rPr lang="en-US" dirty="0" smtClean="0"/>
              <a:t> your own operators; for details, see the MPI-1 Standard [39]. </a:t>
            </a:r>
          </a:p>
          <a:p>
            <a:r>
              <a:rPr lang="en-US" dirty="0" smtClean="0"/>
              <a:t>The operator we want is </a:t>
            </a:r>
            <a:r>
              <a:rPr lang="en-US" dirty="0" err="1" smtClean="0"/>
              <a:t>MPI_SUM.Using</a:t>
            </a:r>
            <a:r>
              <a:rPr lang="en-US" dirty="0" smtClean="0"/>
              <a:t> this value for the operator </a:t>
            </a:r>
            <a:r>
              <a:rPr lang="en-US" dirty="0" err="1" smtClean="0"/>
              <a:t>argument,we</a:t>
            </a:r>
            <a:r>
              <a:rPr lang="en-US" dirty="0" smtClean="0"/>
              <a:t> can replace the code in Lines 18 through 28 of Program 3.2 with the single function call</a:t>
            </a:r>
          </a:p>
          <a:p>
            <a:pPr lvl="2"/>
            <a:r>
              <a:rPr lang="en-US" b="1" dirty="0" smtClean="0"/>
              <a:t>MPI Reduce(&amp;local </a:t>
            </a:r>
            <a:r>
              <a:rPr lang="en-US" b="1" dirty="0" err="1" smtClean="0"/>
              <a:t>int</a:t>
            </a:r>
            <a:r>
              <a:rPr lang="en-US" b="1" dirty="0" smtClean="0"/>
              <a:t>, &amp;total </a:t>
            </a:r>
            <a:r>
              <a:rPr lang="en-US" b="1" dirty="0" err="1" smtClean="0"/>
              <a:t>int</a:t>
            </a:r>
            <a:r>
              <a:rPr lang="en-US" b="1" dirty="0" smtClean="0"/>
              <a:t>, 1, MPI_DOUBLE, MPI_SUM, 0,          MPI_COMM_WORLD);</a:t>
            </a:r>
          </a:p>
          <a:p>
            <a:endParaRPr lang="en-US" dirty="0" smtClean="0"/>
          </a:p>
          <a:p>
            <a:r>
              <a:rPr lang="en-US"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905000" y="381000"/>
            <a:ext cx="4491096"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359578" y="533400"/>
            <a:ext cx="5288872" cy="4767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Recall that in message-passing </a:t>
            </a:r>
            <a:r>
              <a:rPr lang="en-US" dirty="0" err="1" smtClean="0"/>
              <a:t>programs,a</a:t>
            </a:r>
            <a:r>
              <a:rPr lang="en-US" dirty="0" smtClean="0"/>
              <a:t> program running on one core-memory pair is usually called a process, and two processes can communicate by calling functions: one process calls a send function and the other calls a receive function.</a:t>
            </a:r>
          </a:p>
          <a:p>
            <a:pPr marL="457200" indent="-457200">
              <a:buFont typeface="+mj-lt"/>
              <a:buAutoNum type="arabicPeriod"/>
            </a:pPr>
            <a:r>
              <a:rPr lang="en-US" dirty="0" smtClean="0"/>
              <a:t>The implementation of message-passing that we’ll be using is called </a:t>
            </a:r>
            <a:r>
              <a:rPr lang="en-US" b="1" dirty="0" smtClean="0"/>
              <a:t>MPI</a:t>
            </a:r>
            <a:r>
              <a:rPr lang="en-US" dirty="0" smtClean="0"/>
              <a:t>, which is an abbreviation of </a:t>
            </a:r>
            <a:r>
              <a:rPr lang="en-US" b="1" dirty="0" smtClean="0"/>
              <a:t>Message-Passing Interface</a:t>
            </a:r>
            <a:r>
              <a:rPr lang="en-US"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Collective vs. point-to-point communications</a:t>
            </a:r>
          </a:p>
          <a:p>
            <a:r>
              <a:rPr lang="en-US" dirty="0" smtClean="0"/>
              <a:t>It’s important to remember that collective communications differ in several ways</a:t>
            </a:r>
          </a:p>
          <a:p>
            <a:r>
              <a:rPr lang="en-US" dirty="0" smtClean="0"/>
              <a:t>from point-to-point communications:</a:t>
            </a:r>
          </a:p>
          <a:p>
            <a:pPr marL="457200" indent="-457200">
              <a:buFont typeface="+mj-lt"/>
              <a:buAutoNum type="arabicPeriod"/>
            </a:pPr>
            <a:r>
              <a:rPr lang="en-US" i="1" dirty="0" smtClean="0"/>
              <a:t>All the processes in the communicator must call the same collective function. For </a:t>
            </a:r>
            <a:r>
              <a:rPr lang="en-US" dirty="0" smtClean="0"/>
              <a:t>example, a program that attempts to match a call to </a:t>
            </a:r>
            <a:r>
              <a:rPr lang="en-US" dirty="0" err="1" smtClean="0"/>
              <a:t>MPI_Reduce</a:t>
            </a:r>
            <a:r>
              <a:rPr lang="en-US" dirty="0" smtClean="0"/>
              <a:t> on one process with a call to </a:t>
            </a:r>
            <a:r>
              <a:rPr lang="en-US" dirty="0" err="1" smtClean="0"/>
              <a:t>MPI_Recv</a:t>
            </a:r>
            <a:r>
              <a:rPr lang="en-US" dirty="0" smtClean="0"/>
              <a:t> on another process is erroneous, and, in all likelihood, the program will hang or crash.</a:t>
            </a:r>
          </a:p>
          <a:p>
            <a:pPr marL="457200" indent="-457200">
              <a:buFont typeface="+mj-lt"/>
              <a:buAutoNum type="arabicPeriod"/>
            </a:pPr>
            <a:r>
              <a:rPr lang="en-US" dirty="0" smtClean="0"/>
              <a:t>The arguments passed by each process to an MPI collective communication must be “compatible.” For example, if one process passes in 0 as the </a:t>
            </a:r>
            <a:r>
              <a:rPr lang="en-US" dirty="0" err="1" smtClean="0"/>
              <a:t>dest_process</a:t>
            </a:r>
            <a:r>
              <a:rPr lang="en-US" dirty="0" smtClean="0"/>
              <a:t> and another passes in 1, then the outcome of a call to </a:t>
            </a:r>
            <a:r>
              <a:rPr lang="en-US" dirty="0" err="1" smtClean="0"/>
              <a:t>MPI_Reduce</a:t>
            </a:r>
            <a:r>
              <a:rPr lang="en-US" dirty="0" smtClean="0"/>
              <a:t> is erroneous, and, once again, the program is likely to hang or crash.</a:t>
            </a:r>
          </a:p>
          <a:p>
            <a:pPr marL="457200" indent="-457200">
              <a:buFont typeface="+mj-lt"/>
              <a:buAutoNum type="arabicPeriod"/>
            </a:pPr>
            <a:r>
              <a:rPr lang="en-US" dirty="0" smtClean="0"/>
              <a:t>The </a:t>
            </a:r>
            <a:r>
              <a:rPr lang="en-US" dirty="0" err="1" smtClean="0"/>
              <a:t>output_data_p</a:t>
            </a:r>
            <a:r>
              <a:rPr lang="en-US" dirty="0" smtClean="0"/>
              <a:t> argument is only used on </a:t>
            </a:r>
            <a:r>
              <a:rPr lang="en-US" dirty="0" err="1" smtClean="0"/>
              <a:t>dest</a:t>
            </a:r>
            <a:r>
              <a:rPr lang="en-US" dirty="0" smtClean="0"/>
              <a:t> process. However, all of the processes still need to pass in an actual argument corresponding to </a:t>
            </a:r>
            <a:r>
              <a:rPr lang="en-US" dirty="0" err="1" smtClean="0"/>
              <a:t>output_data</a:t>
            </a:r>
            <a:r>
              <a:rPr lang="en-US" dirty="0" smtClean="0"/>
              <a:t> _p, even if it’s just NULL.</a:t>
            </a:r>
          </a:p>
          <a:p>
            <a:pPr marL="457200" indent="-457200">
              <a:buFont typeface="+mj-lt"/>
              <a:buAutoNum type="arabicPeriod"/>
            </a:pPr>
            <a:r>
              <a:rPr lang="en-US" dirty="0" smtClean="0"/>
              <a:t>Point-to-point communications are matched on the basis of tags and communicators. Collective communications don’t use tags, so they’re matched solely on the basis of the communicator and the order in which they’re called.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order of the calls will determine the matching, so the value stored in </a:t>
            </a:r>
            <a:r>
              <a:rPr lang="en-US" b="1" i="1" dirty="0" smtClean="0"/>
              <a:t>b</a:t>
            </a:r>
            <a:r>
              <a:rPr lang="en-US" dirty="0" smtClean="0"/>
              <a:t> will be 1+2+1=4, and the value stored in </a:t>
            </a:r>
            <a:r>
              <a:rPr lang="en-US" b="1" i="1" dirty="0" smtClean="0"/>
              <a:t>d</a:t>
            </a:r>
            <a:r>
              <a:rPr lang="en-US" dirty="0" smtClean="0"/>
              <a:t> will be 2+1+2=5.</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52400" y="1066800"/>
            <a:ext cx="8567057"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MPI_Allreduce</a:t>
            </a:r>
            <a:endParaRPr lang="en-US" b="1" dirty="0" smtClean="0"/>
          </a:p>
          <a:p>
            <a:r>
              <a:rPr lang="en-US" dirty="0" smtClean="0"/>
              <a:t>In our trapezoidal rule program, we just print the result, so it’s perfectly natural for only one process to get the result of the global sum. However, it’s not </a:t>
            </a:r>
            <a:r>
              <a:rPr lang="en-US" dirty="0" err="1" smtClean="0"/>
              <a:t>difﬁcult</a:t>
            </a:r>
            <a:r>
              <a:rPr lang="en-US" dirty="0" smtClean="0"/>
              <a:t> to imagine a situation in which all of the processes need the result of a global sum in order to complete some larger computation.</a:t>
            </a:r>
          </a:p>
          <a:p>
            <a:r>
              <a:rPr lang="en-US" dirty="0" smtClean="0"/>
              <a:t>In this situation, we encounter some of the same problems we encountered with our original global sum. For example, if we use a tree to compute a global sum, we might “reverse” the branches to distribute the global sum (see Figure 3.8).</a:t>
            </a:r>
          </a:p>
          <a:p>
            <a:r>
              <a:rPr lang="en-US" dirty="0" smtClean="0"/>
              <a:t>Alternatively, we might have the processes exchange partial results instead of using one-way communications. Such a communication pattern is sometimes called a </a:t>
            </a:r>
            <a:r>
              <a:rPr lang="en-US" dirty="0" err="1" smtClean="0"/>
              <a:t>butterﬂy</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argument list is identical to that for </a:t>
            </a:r>
            <a:r>
              <a:rPr lang="en-US" dirty="0" err="1" smtClean="0"/>
              <a:t>MPI_Reduce</a:t>
            </a:r>
            <a:r>
              <a:rPr lang="en-US" dirty="0" smtClean="0"/>
              <a:t> except that there is no </a:t>
            </a:r>
            <a:r>
              <a:rPr lang="en-US" dirty="0" err="1" smtClean="0"/>
              <a:t>dest_process</a:t>
            </a:r>
            <a:r>
              <a:rPr lang="en-US" dirty="0" smtClean="0"/>
              <a:t> since all the processes should get the result.</a:t>
            </a:r>
          </a:p>
          <a:p>
            <a:endParaRPr lang="en-US" dirty="0" smtClean="0"/>
          </a:p>
        </p:txBody>
      </p:sp>
      <p:pic>
        <p:nvPicPr>
          <p:cNvPr id="6146" name="Picture 2"/>
          <p:cNvPicPr>
            <a:picLocks noChangeAspect="1" noChangeArrowheads="1"/>
          </p:cNvPicPr>
          <p:nvPr/>
        </p:nvPicPr>
        <p:blipFill>
          <a:blip r:embed="rId2" cstate="print"/>
          <a:srcRect/>
          <a:stretch>
            <a:fillRect/>
          </a:stretch>
        </p:blipFill>
        <p:spPr bwMode="auto">
          <a:xfrm>
            <a:off x="1371600" y="3886200"/>
            <a:ext cx="6395357"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A global sum followed by distribution of the result</a:t>
            </a:r>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257425" y="666750"/>
            <a:ext cx="4629150"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Broadcast</a:t>
            </a:r>
          </a:p>
          <a:p>
            <a:r>
              <a:rPr lang="en-US" dirty="0" smtClean="0"/>
              <a:t>A collective communication in which data belonging to a single process is sent to all of the processes in the communicator is called a </a:t>
            </a:r>
            <a:r>
              <a:rPr lang="en-US" b="1" dirty="0" smtClean="0"/>
              <a:t>broadcast, </a:t>
            </a:r>
            <a:r>
              <a:rPr lang="en-US" dirty="0" smtClean="0"/>
              <a:t>and you’ve probably guessed that MPI provides a broadcast function:</a:t>
            </a:r>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                                                                                                          )</a:t>
            </a:r>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447800" y="1447800"/>
            <a:ext cx="4800600" cy="1681647"/>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755728" y="3505200"/>
            <a:ext cx="6797598"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850651" y="990600"/>
            <a:ext cx="5945437"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Data distributions</a:t>
            </a:r>
            <a:endParaRPr lang="en-US" b="1" dirty="0"/>
          </a:p>
        </p:txBody>
      </p:sp>
      <p:pic>
        <p:nvPicPr>
          <p:cNvPr id="10242" name="Picture 2"/>
          <p:cNvPicPr>
            <a:picLocks noChangeAspect="1" noChangeArrowheads="1"/>
          </p:cNvPicPr>
          <p:nvPr/>
        </p:nvPicPr>
        <p:blipFill>
          <a:blip r:embed="rId2" cstate="print"/>
          <a:srcRect/>
          <a:stretch>
            <a:fillRect/>
          </a:stretch>
        </p:blipFill>
        <p:spPr bwMode="auto">
          <a:xfrm>
            <a:off x="330505" y="762000"/>
            <a:ext cx="7822895" cy="49189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Scatter</a:t>
            </a:r>
          </a:p>
          <a:p>
            <a:r>
              <a:rPr lang="en-US" dirty="0" smtClean="0"/>
              <a:t>We might try something similar with the vectors: process 0 could read them in and broadcast them to the other processes. However, this could be very wasteful. If there are 10 processes and the vectors have 10,000 components, then each process will need to allocate storage for vectors with 10,000 components, when it is only operating on </a:t>
            </a:r>
            <a:r>
              <a:rPr lang="en-US" dirty="0" err="1" smtClean="0"/>
              <a:t>subvectors</a:t>
            </a:r>
            <a:r>
              <a:rPr lang="en-US" dirty="0" smtClean="0"/>
              <a:t> with 1000 components. If, for example, we use a block distribution, it would be better if process 0 sent only components 1000 to 1999 to process 1, components 2000 to 2999 to process 2, and so on. Using this approach, processes 1 to 9 would only need to allocate storage for the components they’re actually using.</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43000" y="228600"/>
            <a:ext cx="5961610" cy="300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Thus, we might try writing a function that reads in an entire vector that is on process 0 but only sends the needed components to each of the other processes. For the communication MPI provides just such a function: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600200" y="1219200"/>
            <a:ext cx="4387474" cy="2767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If the communicator </a:t>
            </a:r>
            <a:r>
              <a:rPr lang="en-US" dirty="0" err="1" smtClean="0"/>
              <a:t>comm</a:t>
            </a:r>
            <a:r>
              <a:rPr lang="en-US" dirty="0" smtClean="0"/>
              <a:t> contains </a:t>
            </a:r>
            <a:r>
              <a:rPr lang="en-US" dirty="0" err="1" smtClean="0"/>
              <a:t>comm_sz</a:t>
            </a:r>
            <a:r>
              <a:rPr lang="en-US" dirty="0" smtClean="0"/>
              <a:t> processes, then MPI Scatter divides the data referenced by </a:t>
            </a:r>
            <a:r>
              <a:rPr lang="en-US" dirty="0" err="1" smtClean="0"/>
              <a:t>send_buf_p</a:t>
            </a:r>
            <a:r>
              <a:rPr lang="en-US" dirty="0" smtClean="0"/>
              <a:t> into </a:t>
            </a:r>
            <a:r>
              <a:rPr lang="en-US" dirty="0" err="1" smtClean="0"/>
              <a:t>comm_sz</a:t>
            </a:r>
            <a:r>
              <a:rPr lang="en-US" dirty="0" smtClean="0"/>
              <a:t> pieces—the first piece goes to process0, the second to process 1, the third to process 2, and so on. </a:t>
            </a:r>
          </a:p>
          <a:p>
            <a:pPr marL="457200" indent="-457200">
              <a:buFont typeface="+mj-lt"/>
              <a:buAutoNum type="arabicPeriod"/>
            </a:pPr>
            <a:r>
              <a:rPr lang="en-US" dirty="0" smtClean="0"/>
              <a:t>For example, suppose we’re using a block distribution and process 0 has read in all of an </a:t>
            </a:r>
            <a:r>
              <a:rPr lang="en-US" i="1" dirty="0" smtClean="0"/>
              <a:t>n-component vector into </a:t>
            </a:r>
            <a:r>
              <a:rPr lang="en-US" dirty="0" err="1" smtClean="0"/>
              <a:t>Send_buf_p</a:t>
            </a:r>
            <a:r>
              <a:rPr lang="en-US" dirty="0" smtClean="0"/>
              <a:t>. Then, process 0 will get the first </a:t>
            </a:r>
            <a:r>
              <a:rPr lang="en-US" dirty="0" err="1" smtClean="0"/>
              <a:t>local_n</a:t>
            </a:r>
            <a:r>
              <a:rPr lang="en-US" dirty="0" smtClean="0"/>
              <a:t> =</a:t>
            </a:r>
            <a:r>
              <a:rPr lang="en-US" i="1" dirty="0" smtClean="0"/>
              <a:t>n/</a:t>
            </a:r>
            <a:r>
              <a:rPr lang="en-US" i="1" dirty="0" err="1" smtClean="0"/>
              <a:t>comm_sz</a:t>
            </a:r>
            <a:r>
              <a:rPr lang="en-US" i="1" dirty="0" smtClean="0"/>
              <a:t> components, </a:t>
            </a:r>
            <a:r>
              <a:rPr lang="en-US" dirty="0" smtClean="0"/>
              <a:t>process 1 will get the next local n components, and so on. </a:t>
            </a:r>
          </a:p>
          <a:p>
            <a:pPr marL="457200" indent="-457200">
              <a:buFont typeface="+mj-lt"/>
              <a:buAutoNum type="arabicPeriod"/>
            </a:pPr>
            <a:r>
              <a:rPr lang="en-US" dirty="0" smtClean="0"/>
              <a:t>Each process should pass its local vector as the </a:t>
            </a:r>
            <a:r>
              <a:rPr lang="en-US" dirty="0" err="1" smtClean="0"/>
              <a:t>recv_buf_p</a:t>
            </a:r>
            <a:r>
              <a:rPr lang="en-US" dirty="0" smtClean="0"/>
              <a:t> argument and the recv_count argument should be local n. Both send_type and recv_type should be MPI_DOUBLE and </a:t>
            </a:r>
            <a:r>
              <a:rPr lang="en-US" dirty="0" err="1" smtClean="0"/>
              <a:t>src_proc</a:t>
            </a:r>
            <a:r>
              <a:rPr lang="en-US" dirty="0" smtClean="0"/>
              <a:t> should be 0. </a:t>
            </a:r>
          </a:p>
          <a:p>
            <a:pPr marL="457200" indent="-457200">
              <a:buFont typeface="+mj-lt"/>
              <a:buAutoNum type="arabicPeriod"/>
            </a:pPr>
            <a:r>
              <a:rPr lang="en-US" dirty="0" smtClean="0"/>
              <a:t>Perhaps surprisingly, </a:t>
            </a:r>
            <a:r>
              <a:rPr lang="en-US" dirty="0" err="1" smtClean="0"/>
              <a:t>send_count</a:t>
            </a:r>
            <a:r>
              <a:rPr lang="en-US" dirty="0" smtClean="0"/>
              <a:t> should also be </a:t>
            </a:r>
            <a:r>
              <a:rPr lang="en-US" dirty="0" err="1" smtClean="0"/>
              <a:t>local_n—send_count</a:t>
            </a:r>
            <a:r>
              <a:rPr lang="en-US" dirty="0" smtClean="0"/>
              <a:t> is the </a:t>
            </a:r>
            <a:r>
              <a:rPr lang="en-US" i="1" dirty="0" smtClean="0"/>
              <a:t>amount of data going to each process; it’s not the amount of data in the memory </a:t>
            </a:r>
            <a:r>
              <a:rPr lang="en-US" dirty="0" smtClean="0"/>
              <a:t>referred to by </a:t>
            </a:r>
            <a:r>
              <a:rPr lang="en-US" dirty="0" err="1" smtClean="0"/>
              <a:t>send_buf_p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GETTING STARTED </a:t>
            </a:r>
          </a:p>
          <a:p>
            <a:pPr marL="457200" indent="-457200">
              <a:buFont typeface="+mj-lt"/>
              <a:buAutoNum type="arabicPeriod"/>
            </a:pPr>
            <a:r>
              <a:rPr lang="en-US" dirty="0" smtClean="0"/>
              <a:t>Perhaps the </a:t>
            </a:r>
            <a:r>
              <a:rPr lang="en-US" dirty="0" err="1" smtClean="0"/>
              <a:t>ﬁrst</a:t>
            </a:r>
            <a:r>
              <a:rPr lang="en-US" dirty="0" smtClean="0"/>
              <a:t> program that many of us saw was some variant of the “hello, world” program in Kernighan and Ritchie’s classic text [29]:</a:t>
            </a:r>
          </a:p>
          <a:p>
            <a:r>
              <a:rPr lang="en-US" dirty="0" smtClean="0"/>
              <a:t>		#include &lt;</a:t>
            </a:r>
            <a:r>
              <a:rPr lang="en-US" dirty="0" err="1" smtClean="0"/>
              <a:t>stdio.h</a:t>
            </a:r>
            <a:r>
              <a:rPr lang="en-US" dirty="0" smtClean="0"/>
              <a:t>&gt; </a:t>
            </a:r>
          </a:p>
          <a:p>
            <a:r>
              <a:rPr lang="en-US" dirty="0" smtClean="0"/>
              <a:t>		</a:t>
            </a:r>
            <a:r>
              <a:rPr lang="en-US" dirty="0" err="1" smtClean="0"/>
              <a:t>int</a:t>
            </a:r>
            <a:r>
              <a:rPr lang="en-US" dirty="0" smtClean="0"/>
              <a:t> main(void) </a:t>
            </a:r>
          </a:p>
          <a:p>
            <a:r>
              <a:rPr lang="en-US" dirty="0" smtClean="0"/>
              <a:t>		{</a:t>
            </a:r>
          </a:p>
          <a:p>
            <a:r>
              <a:rPr lang="en-US" dirty="0" smtClean="0"/>
              <a:t>		 </a:t>
            </a:r>
            <a:r>
              <a:rPr lang="en-US" dirty="0" err="1" smtClean="0"/>
              <a:t>printf</a:t>
            </a:r>
            <a:r>
              <a:rPr lang="en-US" dirty="0" smtClean="0"/>
              <a:t>("hello, world\n");</a:t>
            </a:r>
          </a:p>
          <a:p>
            <a:r>
              <a:rPr lang="en-US" dirty="0" smtClean="0"/>
              <a:t>		 return 0; </a:t>
            </a:r>
          </a:p>
          <a:p>
            <a:r>
              <a:rPr lang="en-US" dirty="0" smtClean="0"/>
              <a:t>		} </a:t>
            </a:r>
          </a:p>
          <a:p>
            <a:pPr marL="457200" indent="-457200">
              <a:buFont typeface="+mj-lt"/>
              <a:buAutoNum type="arabicPeriod"/>
            </a:pPr>
            <a:r>
              <a:rPr lang="en-US" dirty="0" smtClean="0"/>
              <a:t>Let’s write a program similar to “hello, world” that makes some use of MPI. Instead of having each process simply print a message, we’ll designate one process to do the output, and the other processes will send it messages, which it will print.</a:t>
            </a:r>
          </a:p>
          <a:p>
            <a:pPr marL="457200" indent="-457200">
              <a:buFont typeface="+mj-lt"/>
              <a:buAutoNum type="arabicPeriod"/>
            </a:pPr>
            <a:r>
              <a:rPr lang="en-US" dirty="0" smtClean="0"/>
              <a:t>In parallel programming, it’s common (one might say standard) for the processes to be </a:t>
            </a:r>
            <a:r>
              <a:rPr lang="en-US" dirty="0" err="1" smtClean="0"/>
              <a:t>identiﬁed</a:t>
            </a:r>
            <a:r>
              <a:rPr lang="en-US" dirty="0" smtClean="0"/>
              <a:t> by nonnegative integer ranks. So if there are p processes, the processes will have ranks </a:t>
            </a:r>
            <a:r>
              <a:rPr lang="en-US" b="1" dirty="0" smtClean="0"/>
              <a:t>0,1,2,..., p−1</a:t>
            </a:r>
            <a:r>
              <a:rPr lang="en-US" dirty="0" smtClean="0"/>
              <a:t>. For our parallel “hello, world,” let’s make </a:t>
            </a:r>
            <a:r>
              <a:rPr lang="en-US" b="1" dirty="0" smtClean="0"/>
              <a:t>process 0 the designated process, and the other processes will send it messages</a:t>
            </a:r>
            <a:r>
              <a:rPr lang="en-US" dirty="0" smtClean="0"/>
              <a:t>. See Program 3.1.</a:t>
            </a:r>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668205" y="304800"/>
            <a:ext cx="7521948"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Gather</a:t>
            </a:r>
          </a:p>
          <a:p>
            <a:r>
              <a:rPr lang="en-US" dirty="0" smtClean="0"/>
              <a:t>Of course, our test program will be useless unless we can see the result of our vector addition, so we need to write a function for printing out a distributed vector. Our function can collect all of the components of the vector onto process 0, and then process 0 can print all of the components. The communication in this function can be carried out by MPI Gather,</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err="1" smtClean="0"/>
              <a:t>Thedata</a:t>
            </a:r>
            <a:r>
              <a:rPr lang="en-US" dirty="0" smtClean="0"/>
              <a:t> stored in the memory referred to by </a:t>
            </a:r>
            <a:r>
              <a:rPr lang="en-US" dirty="0" err="1" smtClean="0"/>
              <a:t>send_buf_p</a:t>
            </a:r>
            <a:r>
              <a:rPr lang="en-US" dirty="0" smtClean="0"/>
              <a:t> on process 0 is stored in the </a:t>
            </a:r>
            <a:r>
              <a:rPr lang="en-US" dirty="0" err="1" smtClean="0"/>
              <a:t>ﬁrst</a:t>
            </a:r>
            <a:r>
              <a:rPr lang="en-US" dirty="0" smtClean="0"/>
              <a:t> block in </a:t>
            </a:r>
            <a:r>
              <a:rPr lang="en-US" dirty="0" err="1" smtClean="0"/>
              <a:t>recv_buf_p</a:t>
            </a:r>
            <a:r>
              <a:rPr lang="en-US" dirty="0" smtClean="0"/>
              <a:t>, the data stored in the memory referred to by </a:t>
            </a:r>
            <a:r>
              <a:rPr lang="en-US" dirty="0" err="1" smtClean="0"/>
              <a:t>send_buf_p</a:t>
            </a:r>
            <a:r>
              <a:rPr lang="en-US" dirty="0" smtClean="0"/>
              <a:t> on process 1 is stored in the second block referred to by </a:t>
            </a:r>
            <a:r>
              <a:rPr lang="en-US" dirty="0" err="1" smtClean="0"/>
              <a:t>recv_buf_p</a:t>
            </a:r>
            <a:r>
              <a:rPr lang="en-US" dirty="0" smtClean="0"/>
              <a:t>, and so on. So, if we’re using a block distribution, we can implement our distributed vector print function as shown in Program 3.10. Note that recv_count is the number of data items received from each process, not the total number of data items received.</a:t>
            </a:r>
          </a:p>
          <a:p>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2590800" y="2178795"/>
            <a:ext cx="3792511" cy="23932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750298" y="457200"/>
            <a:ext cx="7741393"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Allgather</a:t>
            </a:r>
            <a:r>
              <a:rPr lang="en-US" b="1" dirty="0" smtClean="0"/>
              <a:t> </a:t>
            </a:r>
          </a:p>
          <a:p>
            <a:r>
              <a:rPr lang="en-US" dirty="0" smtClean="0"/>
              <a:t>	As a </a:t>
            </a:r>
            <a:r>
              <a:rPr lang="en-US" dirty="0" err="1" smtClean="0"/>
              <a:t>ﬁnal</a:t>
            </a:r>
            <a:r>
              <a:rPr lang="en-US" dirty="0" smtClean="0"/>
              <a:t> example, let’s look at how we might write an MPI function that multiplies a matrix by a vector. Recall that if A=(</a:t>
            </a:r>
            <a:r>
              <a:rPr lang="en-US" dirty="0" err="1" smtClean="0"/>
              <a:t>aij</a:t>
            </a:r>
            <a:r>
              <a:rPr lang="en-US" dirty="0" smtClean="0"/>
              <a:t>) is an </a:t>
            </a:r>
            <a:r>
              <a:rPr lang="en-US" dirty="0" err="1" smtClean="0"/>
              <a:t>m×n</a:t>
            </a:r>
            <a:r>
              <a:rPr lang="en-US" dirty="0" smtClean="0"/>
              <a:t> matrix and x is a vector with n components, then y=Ax is a vector with m components and we can </a:t>
            </a:r>
            <a:r>
              <a:rPr lang="en-US" dirty="0" err="1" smtClean="0"/>
              <a:t>ﬁnd</a:t>
            </a:r>
            <a:r>
              <a:rPr lang="en-US" dirty="0" smtClean="0"/>
              <a:t> the </a:t>
            </a:r>
            <a:r>
              <a:rPr lang="en-US" dirty="0" err="1" smtClean="0"/>
              <a:t>ith</a:t>
            </a:r>
            <a:r>
              <a:rPr lang="en-US" dirty="0" smtClean="0"/>
              <a:t> component of y by forming the dot product of the </a:t>
            </a:r>
            <a:r>
              <a:rPr lang="en-US" dirty="0" err="1" smtClean="0"/>
              <a:t>ith</a:t>
            </a:r>
            <a:r>
              <a:rPr lang="en-US" dirty="0" smtClean="0"/>
              <a:t> row of A with x: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905000"/>
            <a:ext cx="7575358"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In fact, this could be actual C code. However, there are some peculiarities in the way that C programs deal with two-dimensional arrays (see Exercise 3.14), so C programmers frequently use one-dimensional arrays to “simulate” two-dimensional arrays. The most common way to do this is to list the rows one after another.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304800"/>
            <a:ext cx="6243568"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For example, the two-dimensional array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this </a:t>
            </a:r>
            <a:r>
              <a:rPr lang="en-US" dirty="0" err="1" smtClean="0"/>
              <a:t>example,if</a:t>
            </a:r>
            <a:r>
              <a:rPr lang="en-US" dirty="0" smtClean="0"/>
              <a:t> we start counting rows and columns from 0,then the element stored in row 2 and column 1 in the two-dimensional array (the 9), is located in position </a:t>
            </a:r>
            <a:r>
              <a:rPr lang="en-US" b="1" dirty="0" smtClean="0"/>
              <a:t>2×4+1=9</a:t>
            </a:r>
            <a:r>
              <a:rPr lang="en-US" dirty="0" smtClean="0"/>
              <a:t> in the one-dimensional array. More generally, if our array has n columns, when we use this scheme, we see that the element stored in row </a:t>
            </a:r>
            <a:r>
              <a:rPr lang="en-US" dirty="0" err="1" smtClean="0"/>
              <a:t>i</a:t>
            </a:r>
            <a:r>
              <a:rPr lang="en-US" dirty="0" smtClean="0"/>
              <a:t> and column j is located in position </a:t>
            </a:r>
            <a:r>
              <a:rPr lang="en-US" b="1" dirty="0" err="1" smtClean="0"/>
              <a:t>i×n+j</a:t>
            </a:r>
            <a:r>
              <a:rPr lang="en-US" b="1" dirty="0" smtClean="0"/>
              <a:t> </a:t>
            </a:r>
            <a:r>
              <a:rPr lang="en-US" dirty="0" smtClean="0"/>
              <a:t>in the one-dimensional array. </a:t>
            </a:r>
          </a:p>
          <a:p>
            <a:r>
              <a:rPr lang="en-US" dirty="0" smtClean="0"/>
              <a:t>Now let’s see how we might parallelize this function. An individual task can be the multiplication of an element of A by a component of x and the addition of this product into a component of y. That is, each execution of the statement</a:t>
            </a:r>
          </a:p>
          <a:p>
            <a:r>
              <a:rPr lang="en-US" dirty="0" smtClean="0"/>
              <a:t>			</a:t>
            </a:r>
            <a:r>
              <a:rPr lang="en-US" b="1" dirty="0" smtClean="0"/>
              <a:t>	y[</a:t>
            </a:r>
            <a:r>
              <a:rPr lang="en-US" b="1" dirty="0" err="1" smtClean="0"/>
              <a:t>i</a:t>
            </a:r>
            <a:r>
              <a:rPr lang="en-US" b="1" dirty="0" smtClean="0"/>
              <a:t>] += A[</a:t>
            </a:r>
            <a:r>
              <a:rPr lang="en-US" b="1" dirty="0" err="1" smtClean="0"/>
              <a:t>i∗n+j</a:t>
            </a:r>
            <a:r>
              <a:rPr lang="en-US" b="1" dirty="0" smtClean="0"/>
              <a:t>]∗x[j];</a:t>
            </a:r>
          </a:p>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38200" y="457200"/>
            <a:ext cx="6387353"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762000" y="0"/>
            <a:ext cx="767334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if x has a block distribution, how can we arrange that each process has access to all the components of x before we execute the following loop?</a:t>
            </a:r>
          </a:p>
          <a:p>
            <a:r>
              <a:rPr lang="pt-BR" dirty="0" smtClean="0"/>
              <a:t>			</a:t>
            </a:r>
            <a:r>
              <a:rPr lang="pt-BR" b="1" dirty="0" smtClean="0"/>
              <a:t>for (j = 0; j &lt; n; j++) </a:t>
            </a:r>
          </a:p>
          <a:p>
            <a:r>
              <a:rPr lang="pt-BR" b="1" dirty="0" smtClean="0"/>
              <a:t>			y[i] += A[i∗n+j]∗x[j]; </a:t>
            </a:r>
          </a:p>
          <a:p>
            <a:r>
              <a:rPr lang="en-US" dirty="0" smtClean="0"/>
              <a:t>	Using the collective communications we’re already familiar with, we could execute a call to </a:t>
            </a:r>
            <a:r>
              <a:rPr lang="en-US" dirty="0" err="1" smtClean="0"/>
              <a:t>MPI_Gather</a:t>
            </a:r>
            <a:r>
              <a:rPr lang="en-US" dirty="0" smtClean="0"/>
              <a:t> followed by a call to </a:t>
            </a:r>
            <a:r>
              <a:rPr lang="en-US" dirty="0" err="1" smtClean="0"/>
              <a:t>MPI_Bcast</a:t>
            </a:r>
            <a:r>
              <a:rPr lang="en-US" dirty="0" smtClean="0"/>
              <a:t>. This would, in all likelihood, involve two tree-structured communications, and we may be able to do better by using a </a:t>
            </a:r>
            <a:r>
              <a:rPr lang="en-US" dirty="0" err="1" smtClean="0"/>
              <a:t>butterﬂy</a:t>
            </a:r>
            <a:r>
              <a:rPr lang="en-US" dirty="0" smtClean="0"/>
              <a:t>. So, once again, MPI provides a single function: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This function concatenates the contents of each process’ </a:t>
            </a:r>
            <a:r>
              <a:rPr lang="en-US" dirty="0" err="1" smtClean="0"/>
              <a:t>send_buf_p</a:t>
            </a:r>
            <a:r>
              <a:rPr lang="en-US" dirty="0" smtClean="0"/>
              <a:t> and stores this in each process’ </a:t>
            </a:r>
            <a:r>
              <a:rPr lang="en-US" dirty="0" err="1" smtClean="0"/>
              <a:t>recv_buf_p</a:t>
            </a:r>
            <a:r>
              <a:rPr lang="en-US" dirty="0" smtClean="0"/>
              <a:t>. As usual, </a:t>
            </a:r>
            <a:r>
              <a:rPr lang="en-US" dirty="0" err="1" smtClean="0"/>
              <a:t>recv_count</a:t>
            </a:r>
            <a:r>
              <a:rPr lang="en-US" dirty="0" smtClean="0"/>
              <a:t> is the amount of data being received from each process, so in most cases, </a:t>
            </a:r>
            <a:r>
              <a:rPr lang="en-US" dirty="0" err="1" smtClean="0"/>
              <a:t>recv</a:t>
            </a:r>
            <a:r>
              <a:rPr lang="en-US" dirty="0" smtClean="0"/>
              <a:t> count will be the same as send count. </a:t>
            </a:r>
          </a:p>
          <a:p>
            <a:endParaRPr lang="en-US" b="1" dirty="0"/>
          </a:p>
        </p:txBody>
      </p:sp>
      <p:pic>
        <p:nvPicPr>
          <p:cNvPr id="5122" name="Picture 2"/>
          <p:cNvPicPr>
            <a:picLocks noChangeAspect="1" noChangeArrowheads="1"/>
          </p:cNvPicPr>
          <p:nvPr/>
        </p:nvPicPr>
        <p:blipFill>
          <a:blip r:embed="rId2" cstate="print"/>
          <a:srcRect/>
          <a:stretch>
            <a:fillRect/>
          </a:stretch>
        </p:blipFill>
        <p:spPr bwMode="auto">
          <a:xfrm>
            <a:off x="1905000" y="2971800"/>
            <a:ext cx="3687494"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597310" y="228600"/>
            <a:ext cx="7556089" cy="60841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MPI DERIVED DATATYPES</a:t>
            </a:r>
          </a:p>
          <a:p>
            <a:r>
              <a:rPr lang="en-US" dirty="0" smtClean="0"/>
              <a:t>In virtually all distributed-memory systems, communication can be much more expensive than local computation. For example, sending a double from one node to another will take far longer than adding two doubles stored in the local memory of a node.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fact, on one of our systems, the code with the loops of sends and receives takes nearly 50 times longer. On another system, the code with the loops takes more than 100timeslonger.</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62200" y="1905000"/>
            <a:ext cx="3175348" cy="9906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524000" y="2743200"/>
            <a:ext cx="5651921"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Compilation and execution </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1676400" y="483949"/>
            <a:ext cx="6172199" cy="62776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In MPI, a derived </a:t>
            </a:r>
            <a:r>
              <a:rPr lang="en-US" dirty="0" err="1" smtClean="0"/>
              <a:t>datatype</a:t>
            </a:r>
            <a:r>
              <a:rPr lang="en-US" dirty="0" smtClean="0"/>
              <a:t> can be used to represent any collection of data items in memory by storing both the types of the items and their relative locations in memory. The idea here is that if a function that sends data knows the types and the relative locations in memory of a collection of data </a:t>
            </a:r>
            <a:r>
              <a:rPr lang="en-US" dirty="0" err="1" smtClean="0"/>
              <a:t>items,it</a:t>
            </a:r>
            <a:r>
              <a:rPr lang="en-US" dirty="0" smtClean="0"/>
              <a:t> can collect the items from memory before they are sent. </a:t>
            </a:r>
          </a:p>
          <a:p>
            <a:pPr marL="457200" indent="-457200">
              <a:buFont typeface="+mj-lt"/>
              <a:buAutoNum type="arabicPeriod"/>
            </a:pPr>
            <a:r>
              <a:rPr lang="en-US" dirty="0" smtClean="0"/>
              <a:t>As an example, in our trapezoidal rule program we needed to call </a:t>
            </a:r>
            <a:r>
              <a:rPr lang="en-US" dirty="0" err="1" smtClean="0"/>
              <a:t>MPI_Bcast</a:t>
            </a:r>
            <a:r>
              <a:rPr lang="en-US" dirty="0" smtClean="0"/>
              <a:t> three times: once for the </a:t>
            </a:r>
            <a:r>
              <a:rPr lang="en-US" b="1" dirty="0" smtClean="0"/>
              <a:t>left endpoint a</a:t>
            </a:r>
            <a:r>
              <a:rPr lang="en-US" dirty="0" smtClean="0"/>
              <a:t>, once for the </a:t>
            </a:r>
            <a:r>
              <a:rPr lang="en-US" b="1" dirty="0" smtClean="0"/>
              <a:t>right endpoint b</a:t>
            </a:r>
            <a:r>
              <a:rPr lang="en-US" dirty="0" smtClean="0"/>
              <a:t>, and once for the </a:t>
            </a:r>
            <a:r>
              <a:rPr lang="en-US" b="1" dirty="0" smtClean="0"/>
              <a:t>number of trapezoids n</a:t>
            </a:r>
            <a:r>
              <a:rPr lang="en-US" dirty="0" smtClean="0"/>
              <a:t>. As an alternative, we could build a single derived </a:t>
            </a:r>
            <a:r>
              <a:rPr lang="en-US" dirty="0" err="1" smtClean="0"/>
              <a:t>datatype</a:t>
            </a:r>
            <a:r>
              <a:rPr lang="en-US" dirty="0" smtClean="0"/>
              <a:t> that consists of two doubles and one int. If we do this, we’ll only need one call to </a:t>
            </a:r>
            <a:r>
              <a:rPr lang="en-US" dirty="0" err="1" smtClean="0"/>
              <a:t>MPI_Bcast</a:t>
            </a:r>
            <a:r>
              <a:rPr lang="en-US" dirty="0" smtClean="0"/>
              <a:t>. On process 0, </a:t>
            </a:r>
            <a:r>
              <a:rPr lang="en-US" dirty="0" err="1" smtClean="0"/>
              <a:t>a,b</a:t>
            </a:r>
            <a:r>
              <a:rPr lang="en-US" dirty="0" smtClean="0"/>
              <a:t>, and n will be sent with the one call, while on the other processes, the values will be received with the call. </a:t>
            </a:r>
          </a:p>
          <a:p>
            <a:pPr marL="457200" indent="-457200">
              <a:buFont typeface="+mj-lt"/>
              <a:buAutoNum type="arabicPeriod"/>
            </a:pPr>
            <a:r>
              <a:rPr lang="en-US" dirty="0" smtClean="0"/>
              <a:t>Formally, a derived </a:t>
            </a:r>
            <a:r>
              <a:rPr lang="en-US" dirty="0" err="1" smtClean="0"/>
              <a:t>datatype</a:t>
            </a:r>
            <a:r>
              <a:rPr lang="en-US" dirty="0" smtClean="0"/>
              <a:t> consists of a sequence of basic MPI </a:t>
            </a:r>
            <a:r>
              <a:rPr lang="en-US" dirty="0" err="1" smtClean="0"/>
              <a:t>datatypes</a:t>
            </a:r>
            <a:r>
              <a:rPr lang="en-US" dirty="0" smtClean="0"/>
              <a:t> together with a displacement for each of the </a:t>
            </a:r>
            <a:r>
              <a:rPr lang="en-US" dirty="0" err="1" smtClean="0"/>
              <a:t>datatypes</a:t>
            </a:r>
            <a:r>
              <a:rPr lang="en-US" dirty="0" smtClean="0"/>
              <a:t>. In our trapezoidal rule </a:t>
            </a:r>
            <a:r>
              <a:rPr lang="en-US" dirty="0" err="1" smtClean="0"/>
              <a:t>example,suppose</a:t>
            </a:r>
            <a:r>
              <a:rPr lang="en-US" dirty="0" smtClean="0"/>
              <a:t> that on process0 the variables </a:t>
            </a:r>
            <a:r>
              <a:rPr lang="en-US" dirty="0" err="1" smtClean="0"/>
              <a:t>a,b,and</a:t>
            </a:r>
            <a:r>
              <a:rPr lang="en-US" dirty="0" smtClean="0"/>
              <a:t> n are stored in memory locations with the following addresses:</a:t>
            </a:r>
          </a:p>
          <a:p>
            <a:pPr marL="457200" indent="-457200"/>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3276600" y="4648200"/>
            <a:ext cx="2675467"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Then the following derived </a:t>
            </a:r>
            <a:r>
              <a:rPr lang="en-US" dirty="0" err="1" smtClean="0"/>
              <a:t>datatype</a:t>
            </a:r>
            <a:r>
              <a:rPr lang="en-US" dirty="0" smtClean="0"/>
              <a:t> could represent these data items: </a:t>
            </a:r>
          </a:p>
          <a:p>
            <a:r>
              <a:rPr lang="en-US" b="1" dirty="0" smtClean="0"/>
              <a:t>                     {(MPI_DOUBLE,0),(MPI_DOUBLE,16),(MPI_INT,24)}.</a:t>
            </a:r>
          </a:p>
          <a:p>
            <a:r>
              <a:rPr lang="en-US" dirty="0" smtClean="0"/>
              <a:t>The </a:t>
            </a:r>
            <a:r>
              <a:rPr lang="en-US" dirty="0" err="1" smtClean="0"/>
              <a:t>ﬁrst</a:t>
            </a:r>
            <a:r>
              <a:rPr lang="en-US" dirty="0" smtClean="0"/>
              <a:t> element of each pair corresponds to the type of the data, and the second element of each pair is the displacement of the data element from the beginning of the type. We’ve assumed that the type begins with a, so it has displacement 0, and the other elements have displacements measured, in bytes, from a: b is 40−24=16 bytes beyond the start of a, and n is 48−24=24 bytes beyond the start of a. We can use </a:t>
            </a:r>
            <a:r>
              <a:rPr lang="en-US" dirty="0" err="1" smtClean="0"/>
              <a:t>MPI_Type_create_struct</a:t>
            </a:r>
            <a:r>
              <a:rPr lang="en-US" dirty="0" smtClean="0"/>
              <a:t> to build a derived </a:t>
            </a:r>
            <a:r>
              <a:rPr lang="en-US" dirty="0" err="1" smtClean="0"/>
              <a:t>datatype</a:t>
            </a:r>
            <a:r>
              <a:rPr lang="en-US" dirty="0" smtClean="0"/>
              <a:t> that consists of individual elements that have different basic types:</a:t>
            </a:r>
          </a:p>
          <a:p>
            <a:endParaRPr lang="en-US" dirty="0" smtClean="0"/>
          </a:p>
          <a:p>
            <a:endParaRPr lang="en-US" dirty="0" smtClean="0"/>
          </a:p>
          <a:p>
            <a:endParaRPr lang="en-US" dirty="0" smtClean="0"/>
          </a:p>
          <a:p>
            <a:r>
              <a:rPr lang="en-US" dirty="0" smtClean="0"/>
              <a:t> </a:t>
            </a:r>
          </a:p>
          <a:p>
            <a:r>
              <a:rPr lang="en-US" dirty="0" smtClean="0"/>
              <a:t>                                                                                                                                 _)   )    )</a:t>
            </a:r>
          </a:p>
          <a:p>
            <a:endParaRPr lang="en-US" b="1" dirty="0"/>
          </a:p>
        </p:txBody>
      </p:sp>
      <p:pic>
        <p:nvPicPr>
          <p:cNvPr id="9218" name="Picture 2"/>
          <p:cNvPicPr>
            <a:picLocks noChangeAspect="1" noChangeArrowheads="1"/>
          </p:cNvPicPr>
          <p:nvPr/>
        </p:nvPicPr>
        <p:blipFill>
          <a:blip r:embed="rId2" cstate="print"/>
          <a:srcRect/>
          <a:stretch>
            <a:fillRect/>
          </a:stretch>
        </p:blipFill>
        <p:spPr bwMode="auto">
          <a:xfrm>
            <a:off x="2286000" y="3276600"/>
            <a:ext cx="569976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533400" y="533400"/>
            <a:ext cx="8313217"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990600" y="228600"/>
            <a:ext cx="7374972"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470916" y="457200"/>
            <a:ext cx="7781544"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PERFORMANCE EVALUATION OF MPI </a:t>
            </a:r>
            <a:r>
              <a:rPr lang="en-US" b="1" dirty="0" smtClean="0"/>
              <a:t>PROGRAMS</a:t>
            </a:r>
          </a:p>
          <a:p>
            <a:pPr marL="457200" indent="-457200">
              <a:buFont typeface="+mj-lt"/>
              <a:buAutoNum type="arabicPeriod"/>
            </a:pPr>
            <a:r>
              <a:rPr lang="en-US" dirty="0" smtClean="0"/>
              <a:t>Let’s take a look at the performance of the matrix-vector multiplication program. </a:t>
            </a:r>
            <a:r>
              <a:rPr lang="en-US" dirty="0" smtClean="0"/>
              <a:t>For the </a:t>
            </a:r>
            <a:r>
              <a:rPr lang="en-US" dirty="0" smtClean="0"/>
              <a:t>most part we write parallel programs because we expect that they’ll be </a:t>
            </a:r>
            <a:r>
              <a:rPr lang="en-US" dirty="0" smtClean="0"/>
              <a:t>faster than </a:t>
            </a:r>
            <a:r>
              <a:rPr lang="en-US" dirty="0" smtClean="0"/>
              <a:t>a serial program that solves the same problem</a:t>
            </a:r>
            <a:r>
              <a:rPr lang="en-US" dirty="0" smtClean="0"/>
              <a:t>.</a:t>
            </a:r>
          </a:p>
          <a:p>
            <a:r>
              <a:rPr lang="en-US" b="1" dirty="0" smtClean="0"/>
              <a:t>Taking </a:t>
            </a:r>
            <a:r>
              <a:rPr lang="en-US" b="1" dirty="0" smtClean="0"/>
              <a:t>timings</a:t>
            </a:r>
          </a:p>
          <a:p>
            <a:pPr marL="457200" indent="-457200">
              <a:buFont typeface="+mj-lt"/>
              <a:buAutoNum type="arabicPeriod"/>
            </a:pPr>
            <a:r>
              <a:rPr lang="en-US" dirty="0" smtClean="0"/>
              <a:t>We’re usually not interested in the time taken from the start of program </a:t>
            </a:r>
            <a:r>
              <a:rPr lang="en-US" dirty="0" smtClean="0"/>
              <a:t>execution to </a:t>
            </a:r>
            <a:r>
              <a:rPr lang="en-US" dirty="0" smtClean="0"/>
              <a:t>the end of program execution. For example, in the matrix-vector </a:t>
            </a:r>
            <a:r>
              <a:rPr lang="en-US" dirty="0" smtClean="0"/>
              <a:t>multiplication, we’re </a:t>
            </a:r>
            <a:r>
              <a:rPr lang="en-US" dirty="0" smtClean="0"/>
              <a:t>not interested in the time it takes to type in the matrix or print out the </a:t>
            </a:r>
            <a:r>
              <a:rPr lang="en-US" dirty="0" smtClean="0"/>
              <a:t>product.</a:t>
            </a:r>
          </a:p>
          <a:p>
            <a:pPr marL="457200" indent="-457200">
              <a:buFont typeface="+mj-lt"/>
              <a:buAutoNum type="arabicPeriod"/>
            </a:pPr>
            <a:r>
              <a:rPr lang="en-US" dirty="0" smtClean="0"/>
              <a:t>We’re </a:t>
            </a:r>
            <a:r>
              <a:rPr lang="en-US" dirty="0" smtClean="0"/>
              <a:t>only interested in the time it takes to do the actual multiplication, so we </a:t>
            </a:r>
            <a:r>
              <a:rPr lang="en-US" dirty="0" smtClean="0"/>
              <a:t>need to </a:t>
            </a:r>
            <a:r>
              <a:rPr lang="en-US" dirty="0" smtClean="0"/>
              <a:t>modify our source code by adding in calls to a function that will tell us the </a:t>
            </a:r>
            <a:r>
              <a:rPr lang="en-US" dirty="0" smtClean="0"/>
              <a:t>amount of </a:t>
            </a:r>
            <a:r>
              <a:rPr lang="en-US" dirty="0" smtClean="0"/>
              <a:t>time that elapses from the beginning to the end of the actual matrix-vector multiplication</a:t>
            </a:r>
            <a:r>
              <a:rPr lang="en-US" dirty="0" smtClean="0"/>
              <a:t>.</a:t>
            </a:r>
          </a:p>
          <a:p>
            <a:pPr marL="457200" indent="-457200">
              <a:buFont typeface="+mj-lt"/>
              <a:buAutoNum type="arabicPeriod"/>
            </a:pPr>
            <a:r>
              <a:rPr lang="en-US" dirty="0" smtClean="0"/>
              <a:t>MPI provides a function, </a:t>
            </a:r>
            <a:r>
              <a:rPr lang="en-US" dirty="0" err="1" smtClean="0"/>
              <a:t>MPI_Wtime</a:t>
            </a:r>
            <a:r>
              <a:rPr lang="en-US" dirty="0" smtClean="0"/>
              <a:t>, that returns the number of </a:t>
            </a:r>
            <a:r>
              <a:rPr lang="en-US" dirty="0" smtClean="0"/>
              <a:t>seconds that </a:t>
            </a:r>
            <a:r>
              <a:rPr lang="en-US" dirty="0" smtClean="0"/>
              <a:t>have elapsed since some time in the </a:t>
            </a:r>
            <a:r>
              <a:rPr lang="en-US" dirty="0" smtClean="0"/>
              <a:t>past: </a:t>
            </a:r>
          </a:p>
          <a:p>
            <a:pPr marL="457200" indent="-457200"/>
            <a:r>
              <a:rPr lang="en-US" b="1" dirty="0" smtClean="0"/>
              <a:t>	</a:t>
            </a:r>
            <a:r>
              <a:rPr lang="en-US" b="1" dirty="0" smtClean="0"/>
              <a:t>		double </a:t>
            </a:r>
            <a:r>
              <a:rPr lang="en-US" b="1" dirty="0" err="1" smtClean="0"/>
              <a:t>MPI_Wtime</a:t>
            </a:r>
            <a:r>
              <a:rPr lang="en-US" b="1" dirty="0" smtClean="0"/>
              <a:t>(void</a:t>
            </a:r>
            <a:r>
              <a:rPr lang="en-US" b="1"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Thus, we can time a block of MPI code as follows</a:t>
            </a:r>
            <a:r>
              <a:rPr lang="en-US" dirty="0" smtClean="0"/>
              <a:t>:</a:t>
            </a:r>
          </a:p>
          <a:p>
            <a:r>
              <a:rPr lang="en-US" dirty="0" smtClean="0"/>
              <a:t>			double </a:t>
            </a:r>
            <a:r>
              <a:rPr lang="en-US" dirty="0" smtClean="0"/>
              <a:t>start, finish;</a:t>
            </a:r>
          </a:p>
          <a:p>
            <a:r>
              <a:rPr lang="en-US" dirty="0" smtClean="0"/>
              <a:t>				. </a:t>
            </a:r>
            <a:r>
              <a:rPr lang="en-US" dirty="0" smtClean="0"/>
              <a:t>. </a:t>
            </a:r>
            <a:r>
              <a:rPr lang="en-US" dirty="0" smtClean="0"/>
              <a:t>.</a:t>
            </a:r>
          </a:p>
          <a:p>
            <a:r>
              <a:rPr lang="en-US" dirty="0" smtClean="0"/>
              <a:t>			start </a:t>
            </a:r>
            <a:r>
              <a:rPr lang="en-US" dirty="0" smtClean="0"/>
              <a:t>= </a:t>
            </a:r>
            <a:r>
              <a:rPr lang="en-US" dirty="0" err="1" smtClean="0"/>
              <a:t>MPI_Wtime</a:t>
            </a:r>
            <a:r>
              <a:rPr lang="en-US" dirty="0" smtClean="0"/>
              <a:t>();</a:t>
            </a:r>
          </a:p>
          <a:p>
            <a:r>
              <a:rPr lang="en-US" dirty="0" smtClean="0"/>
              <a:t>			/ </a:t>
            </a:r>
            <a:r>
              <a:rPr lang="en-US" dirty="0" smtClean="0"/>
              <a:t>Code to be timed /</a:t>
            </a:r>
          </a:p>
          <a:p>
            <a:r>
              <a:rPr lang="en-US" dirty="0" smtClean="0"/>
              <a:t>				. </a:t>
            </a:r>
            <a:r>
              <a:rPr lang="en-US" dirty="0" smtClean="0"/>
              <a:t>. .</a:t>
            </a:r>
          </a:p>
          <a:p>
            <a:r>
              <a:rPr lang="en-US" dirty="0" smtClean="0"/>
              <a:t>			finish </a:t>
            </a:r>
            <a:r>
              <a:rPr lang="en-US" dirty="0" smtClean="0"/>
              <a:t>= </a:t>
            </a:r>
            <a:r>
              <a:rPr lang="en-US" dirty="0" err="1" smtClean="0"/>
              <a:t>MPI_Wtime</a:t>
            </a:r>
            <a:r>
              <a:rPr lang="en-US" dirty="0" smtClean="0"/>
              <a:t>();</a:t>
            </a:r>
          </a:p>
          <a:p>
            <a:r>
              <a:rPr lang="en-US" dirty="0" smtClean="0"/>
              <a:t>		</a:t>
            </a:r>
            <a:r>
              <a:rPr lang="en-US" dirty="0" err="1" smtClean="0"/>
              <a:t>printf</a:t>
            </a:r>
            <a:r>
              <a:rPr lang="en-US" dirty="0" smtClean="0"/>
              <a:t>("Proc %d &gt; Elapsed time = %e </a:t>
            </a:r>
            <a:r>
              <a:rPr lang="en-US" dirty="0" smtClean="0"/>
              <a:t>seconds\n“ </a:t>
            </a:r>
            <a:r>
              <a:rPr lang="en-US" dirty="0" err="1" smtClean="0"/>
              <a:t>my_rank</a:t>
            </a:r>
            <a:r>
              <a:rPr lang="en-US" dirty="0" smtClean="0"/>
              <a:t>, </a:t>
            </a:r>
            <a:r>
              <a:rPr lang="en-US" dirty="0" smtClean="0"/>
              <a:t>finish - start);</a:t>
            </a:r>
          </a:p>
          <a:p>
            <a:endParaRPr lang="en-US" dirty="0" smtClean="0"/>
          </a:p>
          <a:p>
            <a:pPr marL="457200" indent="-457200">
              <a:buFont typeface="+mj-lt"/>
              <a:buAutoNum type="arabicPeriod"/>
            </a:pPr>
            <a:r>
              <a:rPr lang="en-US" dirty="0" smtClean="0"/>
              <a:t>In </a:t>
            </a:r>
            <a:r>
              <a:rPr lang="en-US" dirty="0" smtClean="0"/>
              <a:t>order to time serial code, it’s not necessary to link in the MPI libraries</a:t>
            </a:r>
            <a:r>
              <a:rPr lang="en-US" dirty="0" smtClean="0"/>
              <a:t>.</a:t>
            </a:r>
            <a:r>
              <a:rPr lang="en-US" dirty="0" smtClean="0"/>
              <a:t> </a:t>
            </a:r>
            <a:r>
              <a:rPr lang="en-US" dirty="0" smtClean="0"/>
              <a:t>There’s </a:t>
            </a:r>
            <a:r>
              <a:rPr lang="en-US" dirty="0" smtClean="0"/>
              <a:t>a </a:t>
            </a:r>
            <a:r>
              <a:rPr lang="en-US" dirty="0" smtClean="0"/>
              <a:t>C macro </a:t>
            </a:r>
            <a:r>
              <a:rPr lang="en-US" b="1" dirty="0" smtClean="0"/>
              <a:t>GET_TIME</a:t>
            </a:r>
            <a:r>
              <a:rPr lang="en-US" dirty="0" smtClean="0"/>
              <a:t> </a:t>
            </a:r>
            <a:r>
              <a:rPr lang="en-US" dirty="0" smtClean="0"/>
              <a:t>defined in the header file </a:t>
            </a:r>
            <a:r>
              <a:rPr lang="en-US" b="1" dirty="0" err="1" smtClean="0"/>
              <a:t>timer.h</a:t>
            </a:r>
            <a:r>
              <a:rPr lang="en-US" dirty="0" smtClean="0"/>
              <a:t> that </a:t>
            </a:r>
            <a:r>
              <a:rPr lang="en-US" dirty="0" smtClean="0"/>
              <a:t>can be </a:t>
            </a:r>
            <a:r>
              <a:rPr lang="en-US" dirty="0" smtClean="0"/>
              <a:t>downloaded from the book’s website. This macro should be called with a </a:t>
            </a:r>
            <a:r>
              <a:rPr lang="en-US" b="1" dirty="0" smtClean="0"/>
              <a:t>double </a:t>
            </a:r>
            <a:r>
              <a:rPr lang="en-US" dirty="0" smtClean="0"/>
              <a:t>argument</a:t>
            </a:r>
            <a:r>
              <a:rPr lang="en-US"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971800" y="4648200"/>
            <a:ext cx="2714625" cy="14478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executing this macro, now will store the number of seconds since some time in</a:t>
            </a:r>
          </a:p>
          <a:p>
            <a:r>
              <a:rPr lang="en-US" dirty="0" smtClean="0"/>
              <a:t>the past. We can get the elapsed time of serial code with microsecond resolution by</a:t>
            </a:r>
          </a:p>
          <a:p>
            <a:r>
              <a:rPr lang="en-US" dirty="0" smtClean="0"/>
              <a:t>Executing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 </a:t>
            </a:r>
            <a:r>
              <a:rPr lang="en-US" dirty="0" smtClean="0"/>
              <a:t>final note </a:t>
            </a:r>
            <a:r>
              <a:rPr lang="en-US" dirty="0" smtClean="0"/>
              <a:t>in this connection: Since </a:t>
            </a:r>
            <a:r>
              <a:rPr lang="en-US" b="1" dirty="0" err="1" smtClean="0"/>
              <a:t>timer.h</a:t>
            </a:r>
            <a:r>
              <a:rPr lang="en-US" dirty="0" smtClean="0"/>
              <a:t> is not in the system include file </a:t>
            </a:r>
            <a:r>
              <a:rPr lang="en-US" dirty="0" smtClean="0"/>
              <a:t>directory, it’s </a:t>
            </a:r>
            <a:r>
              <a:rPr lang="en-US" dirty="0" smtClean="0"/>
              <a:t>necessary to tell the compiler where to find it if it’s not in the directory </a:t>
            </a:r>
            <a:r>
              <a:rPr lang="en-US" dirty="0" smtClean="0"/>
              <a:t>where you’re </a:t>
            </a:r>
            <a:r>
              <a:rPr lang="en-US" dirty="0" smtClean="0"/>
              <a:t>compiling. For example, if it’s in the directory </a:t>
            </a:r>
            <a:r>
              <a:rPr lang="en-US" b="1" dirty="0" smtClean="0"/>
              <a:t>/</a:t>
            </a:r>
            <a:r>
              <a:rPr lang="en-US" b="1" dirty="0" smtClean="0"/>
              <a:t>home/peter/</a:t>
            </a:r>
            <a:r>
              <a:rPr lang="en-US" b="1" dirty="0" err="1" smtClean="0"/>
              <a:t>my_include</a:t>
            </a:r>
            <a:r>
              <a:rPr lang="en-US" dirty="0" smtClean="0"/>
              <a:t>, the </a:t>
            </a:r>
            <a:r>
              <a:rPr lang="en-US" dirty="0" smtClean="0"/>
              <a:t>following command can be used to compile a serial program that uses GET TIME: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828800" y="1066800"/>
            <a:ext cx="5703964" cy="2057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752600" y="4953000"/>
            <a:ext cx="6781800" cy="6096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447800" y="-21608"/>
            <a:ext cx="6228834" cy="68796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Both </a:t>
            </a:r>
            <a:r>
              <a:rPr lang="en-US" dirty="0" err="1" smtClean="0"/>
              <a:t>MPI_Wtime</a:t>
            </a:r>
            <a:r>
              <a:rPr lang="en-US" dirty="0" smtClean="0"/>
              <a:t> </a:t>
            </a:r>
            <a:r>
              <a:rPr lang="en-US" dirty="0" smtClean="0"/>
              <a:t>and </a:t>
            </a:r>
            <a:r>
              <a:rPr lang="en-US" dirty="0" smtClean="0"/>
              <a:t>GET_TIME </a:t>
            </a:r>
            <a:r>
              <a:rPr lang="en-US" dirty="0" smtClean="0"/>
              <a:t>return </a:t>
            </a:r>
            <a:r>
              <a:rPr lang="en-US" i="1" dirty="0" smtClean="0"/>
              <a:t>wall clock time</a:t>
            </a:r>
            <a:r>
              <a:rPr lang="en-US" i="1" dirty="0" smtClean="0"/>
              <a:t>.</a:t>
            </a:r>
          </a:p>
          <a:p>
            <a:pPr marL="457200" indent="-457200">
              <a:buFont typeface="+mj-lt"/>
              <a:buAutoNum type="arabicPeriod"/>
            </a:pPr>
            <a:r>
              <a:rPr lang="en-US" dirty="0" smtClean="0"/>
              <a:t>There </a:t>
            </a:r>
            <a:r>
              <a:rPr lang="en-US" dirty="0" smtClean="0"/>
              <a:t>are still a few remaining issues. First, as we’ve described it, our </a:t>
            </a:r>
            <a:r>
              <a:rPr lang="en-US" dirty="0" smtClean="0"/>
              <a:t>parallel program </a:t>
            </a:r>
            <a:r>
              <a:rPr lang="en-US" dirty="0" smtClean="0"/>
              <a:t>will report </a:t>
            </a:r>
            <a:r>
              <a:rPr lang="en-US" dirty="0" err="1" smtClean="0"/>
              <a:t>comm_sz</a:t>
            </a:r>
            <a:r>
              <a:rPr lang="en-US" dirty="0" smtClean="0"/>
              <a:t> </a:t>
            </a:r>
            <a:r>
              <a:rPr lang="en-US" dirty="0" smtClean="0"/>
              <a:t>times, one for each process. We would like to have </a:t>
            </a:r>
            <a:r>
              <a:rPr lang="en-US" dirty="0" smtClean="0"/>
              <a:t>it report </a:t>
            </a:r>
            <a:r>
              <a:rPr lang="en-US" dirty="0" smtClean="0"/>
              <a:t>a single time</a:t>
            </a:r>
            <a:r>
              <a:rPr lang="en-US" dirty="0" smtClean="0"/>
              <a:t>.</a:t>
            </a:r>
          </a:p>
          <a:p>
            <a:pPr marL="457200" indent="-457200">
              <a:buFont typeface="+mj-lt"/>
              <a:buAutoNum type="arabicPeriod"/>
            </a:pPr>
            <a:r>
              <a:rPr lang="en-US" dirty="0" smtClean="0"/>
              <a:t> </a:t>
            </a:r>
            <a:r>
              <a:rPr lang="en-US" dirty="0" smtClean="0"/>
              <a:t>Ideally, all of the processes would start execution of the </a:t>
            </a:r>
            <a:r>
              <a:rPr lang="en-US" dirty="0" err="1" smtClean="0"/>
              <a:t>matrix_vector</a:t>
            </a:r>
            <a:r>
              <a:rPr lang="en-US" dirty="0" smtClean="0"/>
              <a:t> multiplication </a:t>
            </a:r>
            <a:r>
              <a:rPr lang="en-US" dirty="0" smtClean="0"/>
              <a:t>at the same time, and then, we would report the time that </a:t>
            </a:r>
            <a:r>
              <a:rPr lang="en-US" dirty="0" smtClean="0"/>
              <a:t>elapsed when </a:t>
            </a:r>
            <a:r>
              <a:rPr lang="en-US" dirty="0" smtClean="0"/>
              <a:t>the last process finished. </a:t>
            </a:r>
            <a:endParaRPr lang="en-US" dirty="0" smtClean="0"/>
          </a:p>
          <a:p>
            <a:pPr marL="457200" indent="-457200">
              <a:buFont typeface="+mj-lt"/>
              <a:buAutoNum type="arabicPeriod"/>
            </a:pPr>
            <a:r>
              <a:rPr lang="en-US" dirty="0" smtClean="0"/>
              <a:t>In </a:t>
            </a:r>
            <a:r>
              <a:rPr lang="en-US" dirty="0" smtClean="0"/>
              <a:t>other words, the parallel execution time would </a:t>
            </a:r>
            <a:r>
              <a:rPr lang="en-US" dirty="0" smtClean="0"/>
              <a:t>be the </a:t>
            </a:r>
            <a:r>
              <a:rPr lang="en-US" dirty="0" smtClean="0"/>
              <a:t>time it took the “slowest” process to </a:t>
            </a:r>
            <a:r>
              <a:rPr lang="en-US" dirty="0" err="1" smtClean="0"/>
              <a:t>finish.We</a:t>
            </a:r>
            <a:r>
              <a:rPr lang="en-US" dirty="0" smtClean="0"/>
              <a:t> can’t get exactly this time </a:t>
            </a:r>
            <a:r>
              <a:rPr lang="en-US" dirty="0" smtClean="0"/>
              <a:t>because we </a:t>
            </a:r>
            <a:r>
              <a:rPr lang="en-US" dirty="0" smtClean="0"/>
              <a:t>can’t insure that all the processes start at the same instant. </a:t>
            </a:r>
            <a:endParaRPr lang="en-US" dirty="0" smtClean="0"/>
          </a:p>
          <a:p>
            <a:pPr marL="457200" indent="-457200">
              <a:buFont typeface="+mj-lt"/>
              <a:buAutoNum type="arabicPeriod"/>
            </a:pPr>
            <a:r>
              <a:rPr lang="en-US" dirty="0" smtClean="0"/>
              <a:t>The </a:t>
            </a:r>
            <a:r>
              <a:rPr lang="en-US" dirty="0" smtClean="0"/>
              <a:t>MPI collective communication function </a:t>
            </a:r>
            <a:r>
              <a:rPr lang="en-US" dirty="0" err="1" smtClean="0"/>
              <a:t>MPI_Barrier</a:t>
            </a:r>
            <a:r>
              <a:rPr lang="en-US" dirty="0" smtClean="0"/>
              <a:t> insures that </a:t>
            </a:r>
            <a:r>
              <a:rPr lang="en-US" dirty="0" smtClean="0"/>
              <a:t>no process will return from calling it until every process in the </a:t>
            </a:r>
            <a:r>
              <a:rPr lang="en-US" dirty="0" smtClean="0"/>
              <a:t>communicator has </a:t>
            </a:r>
            <a:r>
              <a:rPr lang="en-US" dirty="0" smtClean="0"/>
              <a:t>started calling it. It’s syntax </a:t>
            </a:r>
            <a:r>
              <a:rPr lang="en-US" dirty="0" smtClean="0"/>
              <a:t>is</a:t>
            </a:r>
          </a:p>
          <a:p>
            <a:pPr marL="457200" indent="-457200"/>
            <a:r>
              <a:rPr lang="en-US" dirty="0" smtClean="0"/>
              <a:t>	</a:t>
            </a:r>
            <a:r>
              <a:rPr lang="en-US" dirty="0" smtClean="0"/>
              <a:t>		</a:t>
            </a:r>
            <a:r>
              <a:rPr lang="it-IT" b="1" dirty="0" smtClean="0"/>
              <a:t>int </a:t>
            </a:r>
            <a:r>
              <a:rPr lang="it-IT" b="1" dirty="0" smtClean="0"/>
              <a:t>MPI_Barrier(MPI_Comm </a:t>
            </a:r>
            <a:r>
              <a:rPr lang="it-IT" b="1" dirty="0" smtClean="0"/>
              <a:t>comm </a:t>
            </a:r>
            <a:r>
              <a:rPr lang="it-IT" b="1"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we’ll assume that we’re using a text editor to write the program source, and the command line to compile and run. Many systems use a command called </a:t>
            </a:r>
            <a:r>
              <a:rPr lang="en-US" dirty="0" err="1" smtClean="0"/>
              <a:t>mpicc</a:t>
            </a:r>
            <a:r>
              <a:rPr lang="en-US" dirty="0" smtClean="0"/>
              <a:t> for compilation:1</a:t>
            </a:r>
          </a:p>
          <a:p>
            <a:r>
              <a:rPr lang="en-US" dirty="0"/>
              <a:t>	</a:t>
            </a:r>
            <a:r>
              <a:rPr lang="en-US" dirty="0" smtClean="0"/>
              <a:t>		 </a:t>
            </a:r>
            <a:r>
              <a:rPr lang="en-US" b="1" dirty="0" smtClean="0"/>
              <a:t>$ </a:t>
            </a:r>
            <a:r>
              <a:rPr lang="en-US" b="1" dirty="0" err="1" smtClean="0"/>
              <a:t>mpicc</a:t>
            </a:r>
            <a:r>
              <a:rPr lang="en-US" b="1" dirty="0" smtClean="0"/>
              <a:t>  −o </a:t>
            </a:r>
            <a:r>
              <a:rPr lang="en-US" b="1" dirty="0" err="1" smtClean="0"/>
              <a:t>mpii_hello</a:t>
            </a:r>
            <a:r>
              <a:rPr lang="en-US" b="1" dirty="0" smtClean="0"/>
              <a:t> </a:t>
            </a:r>
            <a:r>
              <a:rPr lang="en-US" b="1" dirty="0" err="1" smtClean="0"/>
              <a:t>mpi_hello.c</a:t>
            </a:r>
            <a:endParaRPr lang="en-US" b="1" dirty="0" smtClean="0"/>
          </a:p>
          <a:p>
            <a:endParaRPr lang="en-US" b="1" dirty="0"/>
          </a:p>
          <a:p>
            <a:r>
              <a:rPr lang="en-US" dirty="0" smtClean="0"/>
              <a:t>Many systems also support program startup with </a:t>
            </a:r>
            <a:r>
              <a:rPr lang="en-US" dirty="0" err="1" smtClean="0"/>
              <a:t>mpiexec</a:t>
            </a:r>
            <a:r>
              <a:rPr lang="en-US" dirty="0" smtClean="0"/>
              <a:t>:</a:t>
            </a:r>
          </a:p>
          <a:p>
            <a:r>
              <a:rPr lang="en-US" dirty="0" smtClean="0"/>
              <a:t>                      </a:t>
            </a:r>
            <a:r>
              <a:rPr lang="en-US" b="1" dirty="0" smtClean="0"/>
              <a:t>$ </a:t>
            </a:r>
            <a:r>
              <a:rPr lang="en-US" b="1" dirty="0" err="1" smtClean="0"/>
              <a:t>mpiexec</a:t>
            </a:r>
            <a:r>
              <a:rPr lang="en-US" b="1" dirty="0" smtClean="0"/>
              <a:t> −n &lt;number of processes&gt; ./</a:t>
            </a:r>
            <a:r>
              <a:rPr lang="en-US" b="1" dirty="0" err="1" smtClean="0"/>
              <a:t>mpi_hello</a:t>
            </a:r>
            <a:r>
              <a:rPr lang="en-US" b="1" dirty="0" smtClean="0"/>
              <a:t> </a:t>
            </a:r>
          </a:p>
          <a:p>
            <a:r>
              <a:rPr lang="en-US" dirty="0" smtClean="0"/>
              <a:t>So to run the program with one process, we’d type </a:t>
            </a:r>
          </a:p>
          <a:p>
            <a:r>
              <a:rPr lang="en-US" b="1" dirty="0" smtClean="0"/>
              <a:t>                       $ </a:t>
            </a:r>
            <a:r>
              <a:rPr lang="en-US" b="1" dirty="0" err="1" smtClean="0"/>
              <a:t>mpiexec</a:t>
            </a:r>
            <a:r>
              <a:rPr lang="en-US" b="1" dirty="0" smtClean="0"/>
              <a:t> −n 1 ./</a:t>
            </a:r>
            <a:r>
              <a:rPr lang="en-US" b="1" dirty="0" err="1" smtClean="0"/>
              <a:t>mpi</a:t>
            </a:r>
            <a:r>
              <a:rPr lang="en-US" b="1" dirty="0" err="1"/>
              <a:t>_</a:t>
            </a:r>
            <a:r>
              <a:rPr lang="en-US" b="1" dirty="0" err="1" smtClean="0"/>
              <a:t>hello</a:t>
            </a:r>
            <a:r>
              <a:rPr lang="en-US" b="1" dirty="0" smtClean="0"/>
              <a:t> </a:t>
            </a:r>
          </a:p>
          <a:p>
            <a:r>
              <a:rPr lang="en-US" dirty="0" smtClean="0"/>
              <a:t>and to run the program with four processes, we’d type </a:t>
            </a:r>
          </a:p>
          <a:p>
            <a:r>
              <a:rPr lang="en-US" b="1" dirty="0" smtClean="0"/>
              <a:t>                      $ </a:t>
            </a:r>
            <a:r>
              <a:rPr lang="en-US" b="1" dirty="0" err="1" smtClean="0"/>
              <a:t>mpiexec</a:t>
            </a:r>
            <a:r>
              <a:rPr lang="en-US" b="1" dirty="0" smtClean="0"/>
              <a:t> −n 4 ./</a:t>
            </a:r>
            <a:r>
              <a:rPr lang="en-US" b="1" dirty="0" err="1" smtClean="0"/>
              <a:t>mpi</a:t>
            </a:r>
            <a:r>
              <a:rPr lang="en-US" b="1" dirty="0" err="1"/>
              <a:t>_</a:t>
            </a:r>
            <a:r>
              <a:rPr lang="en-US" b="1" dirty="0" err="1" smtClean="0"/>
              <a:t>hello</a:t>
            </a:r>
            <a:r>
              <a:rPr lang="en-US" b="1" dirty="0" smtClean="0"/>
              <a:t> </a:t>
            </a:r>
          </a:p>
          <a:p>
            <a:r>
              <a:rPr lang="en-US" dirty="0" smtClean="0"/>
              <a:t>With one process the program’s output would be</a:t>
            </a:r>
          </a:p>
          <a:p>
            <a:r>
              <a:rPr lang="en-US" dirty="0" smtClean="0"/>
              <a:t>                      </a:t>
            </a:r>
            <a:r>
              <a:rPr lang="en-US" b="1" dirty="0" smtClean="0"/>
              <a:t>  Greetings from process 0 of 1!</a:t>
            </a:r>
          </a:p>
          <a:p>
            <a:r>
              <a:rPr lang="en-US" dirty="0" smtClean="0"/>
              <a:t>and with four processes the program’s output would be</a:t>
            </a:r>
          </a:p>
          <a:p>
            <a:pPr lvl="3"/>
            <a:r>
              <a:rPr lang="en-US" b="1" dirty="0" smtClean="0"/>
              <a:t>Greetings from process 0 of 4! </a:t>
            </a:r>
          </a:p>
          <a:p>
            <a:pPr lvl="3"/>
            <a:r>
              <a:rPr lang="en-US" b="1" dirty="0" smtClean="0"/>
              <a:t>Greetings from process 1 of 4! </a:t>
            </a:r>
          </a:p>
          <a:p>
            <a:pPr lvl="3"/>
            <a:r>
              <a:rPr lang="en-US" b="1" dirty="0" smtClean="0"/>
              <a:t>Greetings from process 2 of 4! </a:t>
            </a:r>
          </a:p>
          <a:p>
            <a:pPr lvl="3"/>
            <a:r>
              <a:rPr lang="en-US" b="1" dirty="0" smtClean="0"/>
              <a:t>Greetings from process 3 of 4!</a:t>
            </a:r>
          </a:p>
          <a:p>
            <a:endParaRPr 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following code can be used to time a block of MPI code and report a single</a:t>
            </a:r>
          </a:p>
          <a:p>
            <a:r>
              <a:rPr lang="en-US" dirty="0" smtClean="0"/>
              <a:t>elapsed time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Note that the call to </a:t>
            </a:r>
            <a:r>
              <a:rPr lang="en-US" dirty="0" err="1" smtClean="0"/>
              <a:t>MPI_Reduce</a:t>
            </a:r>
            <a:r>
              <a:rPr lang="en-US" dirty="0" smtClean="0"/>
              <a:t> </a:t>
            </a:r>
            <a:r>
              <a:rPr lang="en-US" dirty="0" smtClean="0"/>
              <a:t>is using the </a:t>
            </a:r>
            <a:r>
              <a:rPr lang="en-US" dirty="0" smtClean="0"/>
              <a:t>MPI_MAX </a:t>
            </a:r>
            <a:r>
              <a:rPr lang="en-US" dirty="0" smtClean="0"/>
              <a:t>operator; it finds the largest of</a:t>
            </a:r>
          </a:p>
          <a:p>
            <a:r>
              <a:rPr lang="en-US" dirty="0" smtClean="0"/>
              <a:t>the input arguments local elapsed.</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295399" y="990600"/>
            <a:ext cx="6106407" cy="2819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Results</a:t>
            </a:r>
          </a:p>
          <a:p>
            <a:r>
              <a:rPr lang="en-US" dirty="0" smtClean="0"/>
              <a:t>The results of timing the matrix-vector multiplication program are shown in</a:t>
            </a:r>
          </a:p>
          <a:p>
            <a:r>
              <a:rPr lang="en-US" dirty="0" smtClean="0"/>
              <a:t>Table 3.5. The input matrices were square. The times shown are in milliseconds</a:t>
            </a:r>
            <a:r>
              <a:rPr lang="en-US" dirty="0" smtClean="0"/>
              <a:t>,</a:t>
            </a:r>
            <a:r>
              <a:rPr lang="en-US" dirty="0" smtClean="0"/>
              <a:t> and we’ve rounded each time to two significant digits.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101079" y="1524000"/>
            <a:ext cx="4249982" cy="3276599"/>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2895600" y="457200"/>
            <a:ext cx="3938954" cy="609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MPI programs </a:t>
            </a:r>
          </a:p>
          <a:p>
            <a:pPr marL="457200" indent="-457200">
              <a:buFont typeface="+mj-lt"/>
              <a:buAutoNum type="arabicPeriod"/>
            </a:pPr>
            <a:r>
              <a:rPr lang="en-US" dirty="0" smtClean="0"/>
              <a:t>Line 3 includes the </a:t>
            </a:r>
            <a:r>
              <a:rPr lang="en-US" b="1" dirty="0" err="1" smtClean="0"/>
              <a:t>mpi.h</a:t>
            </a:r>
            <a:r>
              <a:rPr lang="en-US" dirty="0" smtClean="0"/>
              <a:t> header </a:t>
            </a:r>
            <a:r>
              <a:rPr lang="en-US" dirty="0" err="1" smtClean="0"/>
              <a:t>ﬁle</a:t>
            </a:r>
            <a:r>
              <a:rPr lang="en-US" dirty="0" smtClean="0"/>
              <a:t>. This contains prototypes of MPI functions, macro </a:t>
            </a:r>
            <a:r>
              <a:rPr lang="en-US" dirty="0" err="1" smtClean="0"/>
              <a:t>deﬁnitions</a:t>
            </a:r>
            <a:r>
              <a:rPr lang="en-US" dirty="0" smtClean="0"/>
              <a:t>, type </a:t>
            </a:r>
            <a:r>
              <a:rPr lang="en-US" dirty="0" err="1" smtClean="0"/>
              <a:t>deﬁnitions</a:t>
            </a:r>
            <a:r>
              <a:rPr lang="en-US" dirty="0" smtClean="0"/>
              <a:t>, and so on; it contains all the </a:t>
            </a:r>
            <a:r>
              <a:rPr lang="en-US" dirty="0" err="1" smtClean="0"/>
              <a:t>deﬁnitions</a:t>
            </a:r>
            <a:r>
              <a:rPr lang="en-US" dirty="0" smtClean="0"/>
              <a:t> and declarations needed for compiling an MPI program. </a:t>
            </a:r>
          </a:p>
          <a:p>
            <a:pPr marL="457200" indent="-457200">
              <a:buFont typeface="+mj-lt"/>
              <a:buAutoNum type="arabicPeriod"/>
            </a:pPr>
            <a:r>
              <a:rPr lang="en-US" dirty="0" smtClean="0"/>
              <a:t>The second thing to observe is that all of the </a:t>
            </a:r>
            <a:r>
              <a:rPr lang="en-US" dirty="0" err="1" smtClean="0"/>
              <a:t>identiﬁers</a:t>
            </a:r>
            <a:r>
              <a:rPr lang="en-US" dirty="0" smtClean="0"/>
              <a:t> </a:t>
            </a:r>
            <a:r>
              <a:rPr lang="en-US" dirty="0" err="1" smtClean="0"/>
              <a:t>deﬁned</a:t>
            </a:r>
            <a:r>
              <a:rPr lang="en-US" dirty="0" smtClean="0"/>
              <a:t> by </a:t>
            </a:r>
            <a:r>
              <a:rPr lang="en-US" b="1" dirty="0" smtClean="0"/>
              <a:t>MPI_</a:t>
            </a:r>
            <a:r>
              <a:rPr lang="en-US" dirty="0" smtClean="0"/>
              <a:t> start with the string MPI . The </a:t>
            </a:r>
            <a:r>
              <a:rPr lang="en-US" dirty="0" err="1" smtClean="0"/>
              <a:t>ﬁrst</a:t>
            </a:r>
            <a:r>
              <a:rPr lang="en-US" dirty="0" smtClean="0"/>
              <a:t> letter following the underscore is capitalized for function names and MPI-</a:t>
            </a:r>
            <a:r>
              <a:rPr lang="en-US" dirty="0" err="1" smtClean="0"/>
              <a:t>deﬁned</a:t>
            </a:r>
            <a:r>
              <a:rPr lang="en-US" dirty="0" smtClean="0"/>
              <a:t> types.</a:t>
            </a:r>
          </a:p>
          <a:p>
            <a:pPr marL="457200" indent="-457200"/>
            <a:r>
              <a:rPr lang="en-US" b="1" dirty="0" smtClean="0"/>
              <a:t>MPI_Init and MPI_Finalize </a:t>
            </a:r>
          </a:p>
          <a:p>
            <a:pPr marL="457200" indent="-457200">
              <a:buFont typeface="+mj-lt"/>
              <a:buAutoNum type="arabicPeriod"/>
            </a:pPr>
            <a:r>
              <a:rPr lang="en-US" dirty="0" smtClean="0"/>
              <a:t>In Line 12 the call to </a:t>
            </a:r>
            <a:r>
              <a:rPr lang="en-US" b="1" dirty="0" smtClean="0"/>
              <a:t>MPI_Init</a:t>
            </a:r>
            <a:r>
              <a:rPr lang="en-US" dirty="0" smtClean="0"/>
              <a:t> tells the MPI system to do all of the necessary setup. For </a:t>
            </a:r>
            <a:r>
              <a:rPr lang="en-US" dirty="0" err="1" smtClean="0"/>
              <a:t>example,it</a:t>
            </a:r>
            <a:r>
              <a:rPr lang="en-US" dirty="0" smtClean="0"/>
              <a:t> </a:t>
            </a:r>
            <a:r>
              <a:rPr lang="en-US" u="sng" dirty="0" smtClean="0"/>
              <a:t>might allocate storage for message buffers, and it might decide which process gets which rank</a:t>
            </a:r>
            <a:r>
              <a:rPr lang="en-US" b="1" dirty="0" smtClean="0"/>
              <a:t>.</a:t>
            </a:r>
            <a:r>
              <a:rPr lang="en-US" dirty="0" smtClean="0"/>
              <a:t> As a rule of thumb, no other MPI functions should be called before the program calls MPI_Init. Its syntax is</a:t>
            </a:r>
          </a:p>
          <a:p>
            <a:pPr marL="457200" indent="-457200"/>
            <a:r>
              <a:rPr lang="en-US" dirty="0" smtClean="0"/>
              <a:t>	</a:t>
            </a:r>
            <a:r>
              <a:rPr lang="en-US" dirty="0" err="1" smtClean="0"/>
              <a:t>int</a:t>
            </a:r>
            <a:r>
              <a:rPr lang="en-US" dirty="0" smtClean="0"/>
              <a:t> MPI_Init( 	</a:t>
            </a:r>
          </a:p>
          <a:p>
            <a:pPr marL="457200" indent="-457200"/>
            <a:r>
              <a:rPr lang="en-US" dirty="0"/>
              <a:t>	</a:t>
            </a:r>
            <a:r>
              <a:rPr lang="en-US" dirty="0" smtClean="0"/>
              <a:t>		</a:t>
            </a:r>
            <a:r>
              <a:rPr lang="en-US" dirty="0" err="1" smtClean="0"/>
              <a:t>int</a:t>
            </a:r>
            <a:r>
              <a:rPr lang="en-US" dirty="0" smtClean="0"/>
              <a:t>∗ </a:t>
            </a:r>
            <a:r>
              <a:rPr lang="en-US" dirty="0" err="1" smtClean="0"/>
              <a:t>argc</a:t>
            </a:r>
            <a:r>
              <a:rPr lang="en-US" dirty="0" smtClean="0"/>
              <a:t> p , </a:t>
            </a:r>
          </a:p>
          <a:p>
            <a:pPr marL="457200" indent="-457200"/>
            <a:r>
              <a:rPr lang="en-US" dirty="0"/>
              <a:t>	</a:t>
            </a:r>
            <a:r>
              <a:rPr lang="en-US" dirty="0" smtClean="0"/>
              <a:t>		char∗∗∗ </a:t>
            </a:r>
            <a:r>
              <a:rPr lang="en-US" dirty="0" err="1" smtClean="0"/>
              <a:t>argv</a:t>
            </a:r>
            <a:r>
              <a:rPr lang="en-US" dirty="0" smtClean="0"/>
              <a:t> p 		);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In Line 30 the call to MPI_Finalize tells the MPI system that we’re done using MPI, and that any resources allocated for MPI can be freed. The syntax is quite simple:</a:t>
            </a:r>
          </a:p>
          <a:p>
            <a:r>
              <a:rPr lang="en-US" dirty="0" smtClean="0"/>
              <a:t>			</a:t>
            </a:r>
            <a:r>
              <a:rPr lang="en-US" b="1" dirty="0" err="1" smtClean="0"/>
              <a:t>int</a:t>
            </a:r>
            <a:r>
              <a:rPr lang="en-US" b="1" dirty="0" smtClean="0"/>
              <a:t> MPI_Finalize(void); </a:t>
            </a:r>
          </a:p>
          <a:p>
            <a:r>
              <a:rPr lang="en-US" dirty="0" smtClean="0"/>
              <a:t>In general, no MPI functions should be called after the call to MPI Finalize. </a:t>
            </a:r>
          </a:p>
          <a:p>
            <a:endParaRPr lang="en-US" dirty="0"/>
          </a:p>
          <a:p>
            <a:r>
              <a:rPr lang="en-US" dirty="0" smtClean="0"/>
              <a:t>Thus, a typical MPI program has the following basic outline:</a:t>
            </a:r>
          </a:p>
          <a:p>
            <a:pPr lvl="3"/>
            <a:r>
              <a:rPr lang="en-US" dirty="0" smtClean="0"/>
              <a:t>. . . #include &lt;</a:t>
            </a:r>
            <a:r>
              <a:rPr lang="en-US" dirty="0" err="1" smtClean="0"/>
              <a:t>mpi.h</a:t>
            </a:r>
            <a:r>
              <a:rPr lang="en-US" dirty="0" smtClean="0"/>
              <a:t>&gt; </a:t>
            </a:r>
          </a:p>
          <a:p>
            <a:pPr lvl="3"/>
            <a:r>
              <a:rPr lang="en-US" dirty="0" smtClean="0"/>
              <a:t>. . . </a:t>
            </a: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pPr lvl="3"/>
            <a:r>
              <a:rPr lang="en-US" dirty="0" smtClean="0"/>
              <a:t> { </a:t>
            </a:r>
          </a:p>
          <a:p>
            <a:pPr lvl="3"/>
            <a:r>
              <a:rPr lang="en-US" dirty="0" smtClean="0"/>
              <a:t>. . . </a:t>
            </a:r>
          </a:p>
          <a:p>
            <a:pPr lvl="3"/>
            <a:r>
              <a:rPr lang="en-US" dirty="0" smtClean="0"/>
              <a:t>/∗ No MPI calls before this ∗/ </a:t>
            </a:r>
          </a:p>
          <a:p>
            <a:pPr lvl="3"/>
            <a:r>
              <a:rPr lang="en-US" b="1" dirty="0" smtClean="0"/>
              <a:t>MPI_Init(&amp;</a:t>
            </a:r>
            <a:r>
              <a:rPr lang="en-US" b="1" dirty="0" err="1" smtClean="0"/>
              <a:t>argc</a:t>
            </a:r>
            <a:r>
              <a:rPr lang="en-US" b="1" dirty="0" smtClean="0"/>
              <a:t>, &amp;</a:t>
            </a:r>
            <a:r>
              <a:rPr lang="en-US" b="1" dirty="0" err="1" smtClean="0"/>
              <a:t>argv</a:t>
            </a:r>
            <a:r>
              <a:rPr lang="en-US" b="1" dirty="0" smtClean="0"/>
              <a:t>);</a:t>
            </a:r>
          </a:p>
          <a:p>
            <a:pPr lvl="3"/>
            <a:r>
              <a:rPr lang="en-US" dirty="0" smtClean="0"/>
              <a:t> . . .</a:t>
            </a:r>
          </a:p>
          <a:p>
            <a:pPr lvl="3"/>
            <a:r>
              <a:rPr lang="en-US" b="1" dirty="0" smtClean="0"/>
              <a:t> MPI_Finalize(); </a:t>
            </a:r>
          </a:p>
          <a:p>
            <a:pPr lvl="3"/>
            <a:r>
              <a:rPr lang="en-US" dirty="0" smtClean="0"/>
              <a:t>/∗ No MPI calls after this ∗/</a:t>
            </a:r>
          </a:p>
          <a:p>
            <a:pPr lvl="3"/>
            <a:r>
              <a:rPr lang="en-US" dirty="0" smtClean="0"/>
              <a:t> . . . </a:t>
            </a:r>
          </a:p>
          <a:p>
            <a:pPr lvl="3"/>
            <a:r>
              <a:rPr lang="en-US" dirty="0" smtClean="0"/>
              <a:t>return 0; </a:t>
            </a:r>
          </a:p>
          <a:p>
            <a:pPr lvl="3"/>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However,we’ve</a:t>
            </a:r>
            <a:r>
              <a:rPr lang="en-US" dirty="0" smtClean="0"/>
              <a:t> already seen that it’s not necessary to pass pointers to </a:t>
            </a:r>
            <a:r>
              <a:rPr lang="en-US" dirty="0" err="1" smtClean="0"/>
              <a:t>argc</a:t>
            </a:r>
            <a:r>
              <a:rPr lang="en-US" dirty="0" smtClean="0"/>
              <a:t> and </a:t>
            </a:r>
            <a:r>
              <a:rPr lang="en-US" dirty="0" err="1" smtClean="0"/>
              <a:t>argv</a:t>
            </a:r>
            <a:r>
              <a:rPr lang="en-US" dirty="0" smtClean="0"/>
              <a:t> to MPI_Init. It’s also not necessary that the calls to MPI_Init and MPI_Finalize be in main.</a:t>
            </a:r>
          </a:p>
          <a:p>
            <a:r>
              <a:rPr lang="en-US" b="1" dirty="0" smtClean="0"/>
              <a:t>Communicators, MPI_Comm</a:t>
            </a:r>
            <a:r>
              <a:rPr lang="en-US" b="1" dirty="0"/>
              <a:t>_</a:t>
            </a:r>
            <a:r>
              <a:rPr lang="en-US" b="1" dirty="0" smtClean="0"/>
              <a:t>size and MPI_Comm</a:t>
            </a:r>
            <a:r>
              <a:rPr lang="en-US" b="1" dirty="0"/>
              <a:t>_</a:t>
            </a:r>
            <a:r>
              <a:rPr lang="en-US" b="1" dirty="0" smtClean="0"/>
              <a:t>rank </a:t>
            </a:r>
          </a:p>
          <a:p>
            <a:pPr marL="457200" indent="-457200">
              <a:buFont typeface="+mj-lt"/>
              <a:buAutoNum type="arabicPeriod"/>
            </a:pPr>
            <a:r>
              <a:rPr lang="en-US" dirty="0" smtClean="0"/>
              <a:t>In MPI a </a:t>
            </a:r>
            <a:r>
              <a:rPr lang="en-US" b="1" dirty="0" smtClean="0"/>
              <a:t>communicator</a:t>
            </a:r>
            <a:r>
              <a:rPr lang="en-US" dirty="0" smtClean="0"/>
              <a:t> is a collection of processes that can send messages to each other. One of the purposes of MPI_Init is to </a:t>
            </a:r>
            <a:r>
              <a:rPr lang="en-US" dirty="0" err="1" smtClean="0"/>
              <a:t>deﬁne</a:t>
            </a:r>
            <a:r>
              <a:rPr lang="en-US" dirty="0" smtClean="0"/>
              <a:t> a communicator that consists of all of the processes started by the user when she started the program.</a:t>
            </a:r>
          </a:p>
          <a:p>
            <a:pPr marL="457200" indent="-457200">
              <a:buFont typeface="+mj-lt"/>
              <a:buAutoNum type="arabicPeriod"/>
            </a:pPr>
            <a:r>
              <a:rPr lang="en-US" dirty="0" smtClean="0"/>
              <a:t>This communicator is called MPI_COMM_WORLD. The function calls in Lines 13 and 14 are getting information about MPI_COMM_WORLD. </a:t>
            </a:r>
          </a:p>
          <a:p>
            <a:pPr marL="1257300" lvl="2" indent="-457200"/>
            <a:r>
              <a:rPr lang="en-US" b="1" dirty="0" err="1" smtClean="0"/>
              <a:t>int</a:t>
            </a:r>
            <a:r>
              <a:rPr lang="en-US" b="1" dirty="0" smtClean="0"/>
              <a:t> MPI_Comm</a:t>
            </a:r>
            <a:r>
              <a:rPr lang="en-US" b="1" dirty="0"/>
              <a:t>_</a:t>
            </a:r>
            <a:r>
              <a:rPr lang="en-US" b="1" dirty="0" smtClean="0"/>
              <a:t>size( MPI_Comm </a:t>
            </a:r>
            <a:r>
              <a:rPr lang="en-US" b="1" dirty="0" err="1" smtClean="0"/>
              <a:t>comm</a:t>
            </a:r>
            <a:r>
              <a:rPr lang="en-US" b="1" dirty="0" smtClean="0"/>
              <a:t> ,</a:t>
            </a:r>
            <a:r>
              <a:rPr lang="en-US" b="1" dirty="0"/>
              <a:t> </a:t>
            </a:r>
            <a:r>
              <a:rPr lang="en-US" b="1" dirty="0" err="1" smtClean="0"/>
              <a:t>int</a:t>
            </a:r>
            <a:r>
              <a:rPr lang="en-US" b="1" dirty="0" smtClean="0"/>
              <a:t>∗ comm_sz</a:t>
            </a:r>
            <a:r>
              <a:rPr lang="en-US" b="1" dirty="0"/>
              <a:t>_</a:t>
            </a:r>
            <a:r>
              <a:rPr lang="en-US" b="1" dirty="0" smtClean="0"/>
              <a:t>p )</a:t>
            </a:r>
          </a:p>
          <a:p>
            <a:pPr marL="1257300" lvl="2" indent="-457200"/>
            <a:endParaRPr lang="en-US" b="1" dirty="0" smtClean="0"/>
          </a:p>
          <a:p>
            <a:pPr marL="1257300" lvl="2" indent="-457200"/>
            <a:r>
              <a:rPr lang="en-US" b="1" dirty="0" err="1" smtClean="0"/>
              <a:t>int</a:t>
            </a:r>
            <a:r>
              <a:rPr lang="en-US" b="1" dirty="0" smtClean="0"/>
              <a:t> MPI_Comm</a:t>
            </a:r>
            <a:r>
              <a:rPr lang="en-US" b="1" dirty="0"/>
              <a:t>_</a:t>
            </a:r>
            <a:r>
              <a:rPr lang="en-US" b="1" dirty="0" smtClean="0"/>
              <a:t>rank( MPI_Comm </a:t>
            </a:r>
            <a:r>
              <a:rPr lang="en-US" b="1" dirty="0" err="1" smtClean="0"/>
              <a:t>comm</a:t>
            </a:r>
            <a:r>
              <a:rPr lang="en-US" b="1" dirty="0" smtClean="0"/>
              <a:t>, </a:t>
            </a:r>
            <a:r>
              <a:rPr lang="en-US" b="1" dirty="0" err="1" smtClean="0"/>
              <a:t>int</a:t>
            </a:r>
            <a:r>
              <a:rPr lang="en-US" b="1" dirty="0" smtClean="0"/>
              <a:t>∗ my_rank_p);</a:t>
            </a:r>
          </a:p>
          <a:p>
            <a:pPr marL="1257300" lvl="2" indent="-457200">
              <a:buFont typeface="+mj-lt"/>
              <a:buAutoNum type="arabicPeriod"/>
            </a:pPr>
            <a:r>
              <a:rPr lang="en-US" dirty="0" smtClean="0"/>
              <a:t>For both functions, the </a:t>
            </a:r>
            <a:r>
              <a:rPr lang="en-US" dirty="0" err="1" smtClean="0"/>
              <a:t>ﬁrst</a:t>
            </a:r>
            <a:r>
              <a:rPr lang="en-US" dirty="0" smtClean="0"/>
              <a:t> argument is a communicator and has the special type </a:t>
            </a:r>
            <a:r>
              <a:rPr lang="en-US" dirty="0" err="1" smtClean="0"/>
              <a:t>deﬁned</a:t>
            </a:r>
            <a:r>
              <a:rPr lang="en-US" dirty="0" smtClean="0"/>
              <a:t> by MPI for communicators, </a:t>
            </a:r>
          </a:p>
          <a:p>
            <a:pPr marL="1257300" lvl="2" indent="-457200">
              <a:buFont typeface="+mj-lt"/>
              <a:buAutoNum type="arabicPeriod"/>
            </a:pPr>
            <a:r>
              <a:rPr lang="en-US" dirty="0" smtClean="0"/>
              <a:t>MPI_Comm. MPI_Comm_size returns in its second argument the number of processes in the communicator, and MPI_Comm_rank returns in its second argument the calling process’ rank in the communicator. We’ll often use the variable </a:t>
            </a:r>
            <a:r>
              <a:rPr lang="en-US" dirty="0" err="1" smtClean="0"/>
              <a:t>comm</a:t>
            </a:r>
            <a:r>
              <a:rPr lang="en-US" dirty="0" err="1"/>
              <a:t>_</a:t>
            </a:r>
            <a:r>
              <a:rPr lang="en-US" dirty="0" err="1" smtClean="0"/>
              <a:t>sz</a:t>
            </a:r>
            <a:r>
              <a:rPr lang="en-US" dirty="0" smtClean="0"/>
              <a:t> for the number of processes in MPI_COMM_WORLD, and the variable </a:t>
            </a:r>
            <a:r>
              <a:rPr lang="en-US" dirty="0" err="1" smtClean="0"/>
              <a:t>my_rank</a:t>
            </a:r>
            <a:r>
              <a:rPr lang="en-US" dirty="0" smtClean="0"/>
              <a:t> for the process rank.</a:t>
            </a:r>
          </a:p>
          <a:p>
            <a:pPr marL="1257300" lvl="2" indent="-457200"/>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3438</Words>
  <Application>Microsoft Office PowerPoint</Application>
  <PresentationFormat>On-screen Show (4:3)</PresentationFormat>
  <Paragraphs>411</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69</cp:revision>
  <dcterms:created xsi:type="dcterms:W3CDTF">2017-03-21T14:28:01Z</dcterms:created>
  <dcterms:modified xsi:type="dcterms:W3CDTF">2018-03-12T02:14:15Z</dcterms:modified>
</cp:coreProperties>
</file>