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DFE78D-E59C-4A68-8287-AF8F5513BEF1}"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DFE78D-E59C-4A68-8287-AF8F5513BEF1}"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DFE78D-E59C-4A68-8287-AF8F5513BEF1}"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lvl1pPr>
              <a:buNone/>
              <a:defRPr sz="2000"/>
            </a:lvl1pPr>
            <a:lvl2pPr>
              <a:buNone/>
              <a:defRPr sz="2000"/>
            </a:lvl2pPr>
            <a:lvl3pPr>
              <a:buNone/>
              <a:defRPr sz="2000"/>
            </a:lvl3pPr>
            <a:lvl4pPr>
              <a:buNone/>
              <a:defRPr sz="2000"/>
            </a:lvl4pPr>
            <a:lvl5pPr>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ADFE78D-E59C-4A68-8287-AF8F5513BEF1}"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FE78D-E59C-4A68-8287-AF8F5513BEF1}" type="datetimeFigureOut">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DFE78D-E59C-4A68-8287-AF8F5513BEF1}"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DFE78D-E59C-4A68-8287-AF8F5513BEF1}" type="datetimeFigureOut">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DFE78D-E59C-4A68-8287-AF8F5513BEF1}" type="datetimeFigureOut">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FE78D-E59C-4A68-8287-AF8F5513BEF1}" type="datetimeFigureOut">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DFE78D-E59C-4A68-8287-AF8F5513BEF1}"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DFE78D-E59C-4A68-8287-AF8F5513BEF1}" type="datetimeFigureOut">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276DF-057C-43E2-82D1-AA5A998356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FE78D-E59C-4A68-8287-AF8F5513BEF1}" type="datetimeFigureOut">
              <a:rPr lang="en-US" smtClean="0"/>
              <a:pPr/>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76DF-057C-43E2-82D1-AA5A998356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lstStyle/>
          <a:p>
            <a:pPr>
              <a:buNone/>
            </a:pPr>
            <a:r>
              <a:rPr lang="en-US" sz="2000" b="1" dirty="0" smtClean="0"/>
              <a:t>					UNIT </a:t>
            </a:r>
            <a:r>
              <a:rPr lang="en-US" sz="2000" b="1" dirty="0"/>
              <a:t>V 	</a:t>
            </a:r>
            <a:endParaRPr lang="en-US" sz="2000" b="1" dirty="0" smtClean="0"/>
          </a:p>
          <a:p>
            <a:pPr>
              <a:buNone/>
            </a:pPr>
            <a:endParaRPr lang="en-US" sz="2000" b="1" dirty="0"/>
          </a:p>
          <a:p>
            <a:pPr>
              <a:buNone/>
            </a:pPr>
            <a:r>
              <a:rPr lang="en-US" sz="2000" b="1" dirty="0" smtClean="0"/>
              <a:t>				PARALLEL </a:t>
            </a:r>
            <a:r>
              <a:rPr lang="en-US" sz="2000" b="1" dirty="0"/>
              <a:t>PROGRAM DEVELOPMENT 				</a:t>
            </a:r>
            <a:endParaRPr lang="en-US" sz="2000" dirty="0"/>
          </a:p>
          <a:p>
            <a:pPr>
              <a:buNone/>
            </a:pPr>
            <a:r>
              <a:rPr lang="en-US" sz="2000" dirty="0" smtClean="0"/>
              <a:t>	Case </a:t>
            </a:r>
            <a:r>
              <a:rPr lang="en-US" sz="2000" dirty="0"/>
              <a:t>studies - n-Body solvers – Tree Search – </a:t>
            </a:r>
            <a:r>
              <a:rPr lang="en-US" sz="2000" dirty="0" err="1"/>
              <a:t>OpenMP</a:t>
            </a:r>
            <a:r>
              <a:rPr lang="en-US" sz="2000" dirty="0"/>
              <a:t> and MPI implementations and comparison.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447800" y="1066800"/>
            <a:ext cx="6366069" cy="32289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Parallelizing the basic solver using </a:t>
            </a:r>
            <a:r>
              <a:rPr lang="en-US" b="1" dirty="0" err="1" smtClean="0"/>
              <a:t>OpenMP</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542606" y="838200"/>
            <a:ext cx="8372794" cy="53834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609600"/>
            <a:ext cx="7195862" cy="34242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371600" y="914400"/>
            <a:ext cx="5322404" cy="2400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Parallelizing the reduced solver using MPI</a:t>
            </a:r>
            <a:endParaRPr lang="en-US" b="1" dirty="0"/>
          </a:p>
        </p:txBody>
      </p:sp>
      <p:pic>
        <p:nvPicPr>
          <p:cNvPr id="6146" name="Picture 2"/>
          <p:cNvPicPr>
            <a:picLocks noChangeAspect="1" noChangeArrowheads="1"/>
          </p:cNvPicPr>
          <p:nvPr/>
        </p:nvPicPr>
        <p:blipFill>
          <a:blip r:embed="rId2" cstate="print"/>
          <a:srcRect/>
          <a:stretch>
            <a:fillRect/>
          </a:stretch>
        </p:blipFill>
        <p:spPr bwMode="auto">
          <a:xfrm>
            <a:off x="838200" y="533400"/>
            <a:ext cx="7460039" cy="1905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609600" y="2743200"/>
            <a:ext cx="7389541" cy="3200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Performance of the MPI solver</a:t>
            </a:r>
            <a:endParaRPr lang="en-US" b="1" dirty="0"/>
          </a:p>
        </p:txBody>
      </p:sp>
      <p:pic>
        <p:nvPicPr>
          <p:cNvPr id="7170" name="Picture 2"/>
          <p:cNvPicPr>
            <a:picLocks noChangeAspect="1" noChangeArrowheads="1"/>
          </p:cNvPicPr>
          <p:nvPr/>
        </p:nvPicPr>
        <p:blipFill>
          <a:blip r:embed="rId2" cstate="print"/>
          <a:srcRect/>
          <a:stretch>
            <a:fillRect/>
          </a:stretch>
        </p:blipFill>
        <p:spPr bwMode="auto">
          <a:xfrm>
            <a:off x="1752600" y="482803"/>
            <a:ext cx="4619625" cy="482738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TREE SEARCH</a:t>
            </a:r>
          </a:p>
          <a:p>
            <a:pPr marL="457200" indent="-457200">
              <a:buFont typeface="+mj-lt"/>
              <a:buAutoNum type="arabicPeriod"/>
            </a:pPr>
            <a:r>
              <a:rPr lang="en-US" dirty="0" smtClean="0"/>
              <a:t>Many problems can be solved using a tree search. As a simple example, consider the traveling salesperson problem, or TSP. </a:t>
            </a:r>
          </a:p>
          <a:p>
            <a:pPr marL="457200" indent="-457200">
              <a:buFont typeface="+mj-lt"/>
              <a:buAutoNum type="arabicPeriod"/>
            </a:pPr>
            <a:r>
              <a:rPr lang="en-US" dirty="0" smtClean="0"/>
              <a:t>In TSP, a salesperson is given a list of cities she needs to visit and a cost for traveling between each pair of cities. Her problem is to visit each city once, returning to her hometown, and she must do this with the least possible cost. </a:t>
            </a:r>
          </a:p>
          <a:p>
            <a:pPr marL="457200" indent="-457200">
              <a:buFont typeface="+mj-lt"/>
              <a:buAutoNum type="arabicPeriod"/>
            </a:pPr>
            <a:r>
              <a:rPr lang="en-US" dirty="0" smtClean="0"/>
              <a:t>A route that starts in her hometown, visits each city once and returns to her hometown is called a tour; thus, the TSP is to </a:t>
            </a:r>
            <a:r>
              <a:rPr lang="en-US" dirty="0" err="1" smtClean="0"/>
              <a:t>ﬁnd</a:t>
            </a:r>
            <a:r>
              <a:rPr lang="en-US" dirty="0" smtClean="0"/>
              <a:t> a minimum-cost tour.</a:t>
            </a:r>
          </a:p>
          <a:p>
            <a:pPr marL="457200" indent="-457200">
              <a:buFont typeface="+mj-lt"/>
              <a:buAutoNum type="arabicPeriod"/>
            </a:pPr>
            <a:r>
              <a:rPr lang="en-US" dirty="0" smtClean="0"/>
              <a:t>The number of possible solutions to TSP grows exponentially as the number of cities is increased. For example, if we add one additional city to an n-city problem, we’ll increase the number of possible solutions by a factor of n−1. </a:t>
            </a:r>
          </a:p>
          <a:p>
            <a:pPr marL="457200" indent="-457200">
              <a:buFont typeface="+mj-lt"/>
              <a:buAutoNum type="arabicPeriod"/>
            </a:pPr>
            <a:r>
              <a:rPr lang="en-US" dirty="0" smtClean="0"/>
              <a:t>Thus, although there are only six possible solutions to a four-city problem, there are 4×6=24 to a </a:t>
            </a:r>
            <a:r>
              <a:rPr lang="en-US" dirty="0" err="1" smtClean="0"/>
              <a:t>ﬁve</a:t>
            </a:r>
            <a:r>
              <a:rPr lang="en-US" dirty="0" smtClean="0"/>
              <a:t>-city problem, 5×24=120 to a six-city problem, 6×120=720 to a seven-city problem, and so 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A four-city TSP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Search tree for four-city TSP</a:t>
            </a:r>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67000" y="0"/>
            <a:ext cx="3200400" cy="2328696"/>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33399" y="2667000"/>
            <a:ext cx="7648433"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If we choose vertex 0 as the salesperson’s home city, then the initial partial tour consists only of vertex 0, and since we’ve gone nowhere, it’s cost is 0. Thus, the root of the tree in Figure 6.10 has the partial tour consisting only of the vertex 0 with cost 0. From 0 we can </a:t>
            </a:r>
            <a:r>
              <a:rPr lang="en-US" dirty="0" err="1" smtClean="0"/>
              <a:t>ﬁrst</a:t>
            </a:r>
            <a:r>
              <a:rPr lang="en-US" dirty="0" smtClean="0"/>
              <a:t> visit 1, 2, or 3, giving us three two-city partial tours with costs 1, 3, and 8, respectively. </a:t>
            </a:r>
          </a:p>
          <a:p>
            <a:r>
              <a:rPr lang="en-US" dirty="0" smtClean="0"/>
              <a:t>		In Figure 6.10 this gives us three children of the root. Continuing, we get six three-city partial tours, and since there are only four cities, once we’ve chosen three of the cities, we know what the complete tour is. Now, to </a:t>
            </a:r>
            <a:r>
              <a:rPr lang="en-US" dirty="0" err="1" smtClean="0"/>
              <a:t>ﬁnd</a:t>
            </a:r>
            <a:r>
              <a:rPr lang="en-US" dirty="0" smtClean="0"/>
              <a:t> a least-cost tour, we should search the tree. </a:t>
            </a:r>
          </a:p>
          <a:p>
            <a:r>
              <a:rPr lang="en-US" dirty="0" smtClean="0"/>
              <a:t>		There are many ways to do this, but one of the most commonly used is called depth-</a:t>
            </a:r>
            <a:r>
              <a:rPr lang="en-US" dirty="0" err="1" smtClean="0"/>
              <a:t>ﬁrst</a:t>
            </a:r>
            <a:r>
              <a:rPr lang="en-US" dirty="0" smtClean="0"/>
              <a:t> search. In </a:t>
            </a:r>
            <a:r>
              <a:rPr lang="en-US" dirty="0" err="1" smtClean="0"/>
              <a:t>depthﬁrst</a:t>
            </a:r>
            <a:r>
              <a:rPr lang="en-US" dirty="0" smtClean="0"/>
              <a:t> search, we probe as deeply as we can into the tree.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533400"/>
            <a:ext cx="8117103" cy="4800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b="1" dirty="0" smtClean="0"/>
              <a:t>Introduction</a:t>
            </a:r>
          </a:p>
          <a:p>
            <a:pPr marL="457200" indent="-457200">
              <a:buFont typeface="+mj-lt"/>
              <a:buAutoNum type="arabicPeriod"/>
            </a:pPr>
            <a:r>
              <a:rPr lang="en-US" dirty="0" smtClean="0"/>
              <a:t> In this unit we’ll look at a couple of larger examples: solving n-body problems and solving the traveling salesperson problem.</a:t>
            </a:r>
          </a:p>
          <a:p>
            <a:pPr marL="457200" indent="-457200">
              <a:buFont typeface="+mj-lt"/>
              <a:buAutoNum type="arabicPeriod"/>
            </a:pPr>
            <a:r>
              <a:rPr lang="en-US" dirty="0" smtClean="0"/>
              <a:t> For each problem, we’ll start by looking at a serial solution and examining </a:t>
            </a:r>
            <a:r>
              <a:rPr lang="en-US" dirty="0" err="1" smtClean="0"/>
              <a:t>modiﬁcations</a:t>
            </a:r>
            <a:r>
              <a:rPr lang="en-US" dirty="0" smtClean="0"/>
              <a:t> to the serial solution. As we apply Foster’s methodology, we’ll see that there are some striking similarities between developing shared- and distributed-memory programs.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Recursive depth-</a:t>
            </a:r>
            <a:r>
              <a:rPr lang="en-US" b="1" dirty="0" err="1" smtClean="0"/>
              <a:t>ﬁrst</a:t>
            </a:r>
            <a:r>
              <a:rPr lang="en-US" b="1" dirty="0" smtClean="0"/>
              <a:t> search </a:t>
            </a:r>
          </a:p>
          <a:p>
            <a:pPr marL="457200" indent="-457200">
              <a:buFont typeface="+mj-lt"/>
              <a:buAutoNum type="arabicPeriod"/>
            </a:pPr>
            <a:r>
              <a:rPr lang="en-US" dirty="0" smtClean="0"/>
              <a:t>The algorithm makes use of several global variables:. </a:t>
            </a:r>
          </a:p>
          <a:p>
            <a:pPr marL="857250" lvl="1" indent="-457200">
              <a:buFont typeface="Arial" pitchFamily="34" charset="0"/>
              <a:buChar char="•"/>
            </a:pPr>
            <a:r>
              <a:rPr lang="en-US" i="1" dirty="0" smtClean="0"/>
              <a:t>n</a:t>
            </a:r>
            <a:r>
              <a:rPr lang="en-US" dirty="0" smtClean="0"/>
              <a:t>: the total number of cities in the problem. </a:t>
            </a:r>
          </a:p>
          <a:p>
            <a:pPr marL="857250" lvl="1" indent="-457200">
              <a:buFont typeface="Arial" pitchFamily="34" charset="0"/>
              <a:buChar char="•"/>
            </a:pPr>
            <a:r>
              <a:rPr lang="en-US" i="1" dirty="0" smtClean="0"/>
              <a:t>digraph</a:t>
            </a:r>
            <a:r>
              <a:rPr lang="en-US" dirty="0" smtClean="0"/>
              <a:t>: a data structure representing the input digraph. </a:t>
            </a:r>
          </a:p>
          <a:p>
            <a:pPr marL="857250" lvl="1" indent="-457200">
              <a:buFont typeface="Arial" pitchFamily="34" charset="0"/>
              <a:buChar char="•"/>
            </a:pPr>
            <a:r>
              <a:rPr lang="en-US" i="1" dirty="0" smtClean="0"/>
              <a:t>hometown</a:t>
            </a:r>
            <a:r>
              <a:rPr lang="en-US" dirty="0" smtClean="0"/>
              <a:t>: a data structure representing vertex or city 0, the salesperson’s hometown. </a:t>
            </a:r>
          </a:p>
          <a:p>
            <a:pPr marL="857250" lvl="1" indent="-457200">
              <a:buFont typeface="Arial" pitchFamily="34" charset="0"/>
              <a:buChar char="•"/>
            </a:pPr>
            <a:r>
              <a:rPr lang="en-US" i="1" dirty="0" err="1" smtClean="0"/>
              <a:t>best_tour</a:t>
            </a:r>
            <a:r>
              <a:rPr lang="en-US" dirty="0" smtClean="0"/>
              <a:t>: a data structure representing the best tour so far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066800" y="2487494"/>
            <a:ext cx="7607300" cy="414190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Nonrecursive</a:t>
            </a:r>
            <a:r>
              <a:rPr lang="en-US" dirty="0" smtClean="0"/>
              <a:t> depth-</a:t>
            </a:r>
            <a:r>
              <a:rPr lang="en-US" dirty="0" err="1" smtClean="0"/>
              <a:t>ﬁrst</a:t>
            </a:r>
            <a:r>
              <a:rPr lang="en-US" dirty="0" smtClean="0"/>
              <a:t> search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78377" y="609600"/>
            <a:ext cx="7965968" cy="5486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752600" y="1219200"/>
            <a:ext cx="5043287" cy="1676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066800" y="838200"/>
            <a:ext cx="6488977" cy="28146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n-BODY SOLVERS</a:t>
            </a:r>
          </a:p>
          <a:p>
            <a:pPr marL="457200" indent="-457200">
              <a:buFont typeface="+mj-lt"/>
              <a:buAutoNum type="arabicPeriod"/>
            </a:pPr>
            <a:r>
              <a:rPr lang="en-US" dirty="0" smtClean="0"/>
              <a:t> In an n-body problem, we need to </a:t>
            </a:r>
            <a:r>
              <a:rPr lang="en-US" dirty="0" err="1" smtClean="0"/>
              <a:t>ﬁnd</a:t>
            </a:r>
            <a:r>
              <a:rPr lang="en-US" dirty="0" smtClean="0"/>
              <a:t> the positions and velocities of a collection of interacting particles over a period of time. </a:t>
            </a:r>
          </a:p>
          <a:p>
            <a:pPr marL="457200" indent="-457200">
              <a:buFont typeface="+mj-lt"/>
              <a:buAutoNum type="arabicPeriod"/>
            </a:pPr>
            <a:r>
              <a:rPr lang="en-US" dirty="0" smtClean="0"/>
              <a:t>For example, an astrophysicist might want to know the positions and velocities of a collection of stars, while a chemist might want to know the positions and velocities of a collection of molecules or atoms.</a:t>
            </a:r>
          </a:p>
          <a:p>
            <a:pPr marL="457200" indent="-457200">
              <a:buFont typeface="+mj-lt"/>
              <a:buAutoNum type="arabicPeriod"/>
            </a:pPr>
            <a:r>
              <a:rPr lang="en-US" b="1" dirty="0" smtClean="0"/>
              <a:t>An n-body solver is a program that </a:t>
            </a:r>
            <a:r>
              <a:rPr lang="en-US" b="1" dirty="0" err="1" smtClean="0"/>
              <a:t>ﬁnds</a:t>
            </a:r>
            <a:r>
              <a:rPr lang="en-US" b="1" dirty="0" smtClean="0"/>
              <a:t> the solution to an n-body problem by simulating the behavior of the particles</a:t>
            </a:r>
            <a:r>
              <a:rPr lang="en-US" dirty="0" smtClean="0"/>
              <a:t>. </a:t>
            </a:r>
            <a:r>
              <a:rPr lang="en-US" u="sng" dirty="0" smtClean="0"/>
              <a:t>The input to the problem is the mass, position, and velocity of each particle at the start of the simulation, and the output is typically the position and velocity of each particle at a sequence of user-</a:t>
            </a:r>
            <a:r>
              <a:rPr lang="en-US" u="sng" dirty="0" err="1" smtClean="0"/>
              <a:t>speciﬁed</a:t>
            </a:r>
            <a:r>
              <a:rPr lang="en-US" u="sng" dirty="0" smtClean="0"/>
              <a:t> times, or simply the position and velocity of each particle at the end of a user-</a:t>
            </a:r>
            <a:r>
              <a:rPr lang="en-US" u="sng" dirty="0" err="1" smtClean="0"/>
              <a:t>speciﬁed</a:t>
            </a:r>
            <a:r>
              <a:rPr lang="en-US" u="sng" dirty="0" smtClean="0"/>
              <a:t> time period</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problem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199" y="381000"/>
            <a:ext cx="8001001" cy="1219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8600" y="1523999"/>
            <a:ext cx="8305800" cy="501368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81000" y="304800"/>
            <a:ext cx="8382000" cy="438254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5800" y="4876800"/>
            <a:ext cx="7772400" cy="164084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Two serial programs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838199"/>
            <a:ext cx="8077200" cy="583680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533399" y="457200"/>
            <a:ext cx="7882021" cy="16764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447799" y="2209800"/>
            <a:ext cx="7146867" cy="4343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533400" y="533400"/>
            <a:ext cx="7772400" cy="106852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09600" y="2133599"/>
            <a:ext cx="7620000" cy="217714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Parallelizing the n-body solver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609600"/>
            <a:ext cx="6741950" cy="3733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509</Words>
  <Application>Microsoft Office PowerPoint</Application>
  <PresentationFormat>On-screen Show (4:3)</PresentationFormat>
  <Paragraphs>54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19</cp:revision>
  <dcterms:created xsi:type="dcterms:W3CDTF">2017-03-28T02:13:02Z</dcterms:created>
  <dcterms:modified xsi:type="dcterms:W3CDTF">2018-03-20T02:08:58Z</dcterms:modified>
</cp:coreProperties>
</file>