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6" r:id="rId21"/>
    <p:sldId id="267" r:id="rId22"/>
    <p:sldId id="26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326" r:id="rId34"/>
    <p:sldId id="327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28" r:id="rId69"/>
    <p:sldId id="329" r:id="rId70"/>
    <p:sldId id="330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6" autoAdjust="0"/>
    <p:restoredTop sz="94660"/>
  </p:normalViewPr>
  <p:slideViewPr>
    <p:cSldViewPr>
      <p:cViewPr varScale="1">
        <p:scale>
          <a:sx n="74" d="100"/>
          <a:sy n="74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35EB-187B-4DD4-A174-01A394FC88C3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5ECBB-CDC9-4705-B03B-8C253666E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ECBB-CDC9-4705-B03B-8C253666E36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ECBB-CDC9-4705-B03B-8C253666E36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5140-F647-4AEC-9BA2-429E9B8E2B74}" type="datetimeFigureOut">
              <a:rPr lang="en-US" smtClean="0"/>
              <a:pPr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C891-93F0-49D3-80C1-4F9EA6D71A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5" Type="http://schemas.openxmlformats.org/officeDocument/2006/relationships/image" Target="../media/image18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3.png"/><Relationship Id="rId3" Type="http://schemas.openxmlformats.org/officeDocument/2006/relationships/image" Target="../media/image185.png"/><Relationship Id="rId7" Type="http://schemas.openxmlformats.org/officeDocument/2006/relationships/image" Target="../media/image188.png"/><Relationship Id="rId12" Type="http://schemas.openxmlformats.org/officeDocument/2006/relationships/image" Target="../media/image192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91.png"/><Relationship Id="rId5" Type="http://schemas.openxmlformats.org/officeDocument/2006/relationships/image" Target="../media/image187.png"/><Relationship Id="rId15" Type="http://schemas.openxmlformats.org/officeDocument/2006/relationships/image" Target="../media/image195.png"/><Relationship Id="rId10" Type="http://schemas.openxmlformats.org/officeDocument/2006/relationships/image" Target="../media/image4.png"/><Relationship Id="rId4" Type="http://schemas.openxmlformats.org/officeDocument/2006/relationships/image" Target="../media/image186.png"/><Relationship Id="rId9" Type="http://schemas.openxmlformats.org/officeDocument/2006/relationships/image" Target="../media/image190.png"/><Relationship Id="rId14" Type="http://schemas.openxmlformats.org/officeDocument/2006/relationships/image" Target="../media/image1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5" Type="http://schemas.openxmlformats.org/officeDocument/2006/relationships/image" Target="../media/image199.png"/><Relationship Id="rId10" Type="http://schemas.openxmlformats.org/officeDocument/2006/relationships/image" Target="../media/image204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10" Type="http://schemas.openxmlformats.org/officeDocument/2006/relationships/image" Target="../media/image215.png"/><Relationship Id="rId4" Type="http://schemas.openxmlformats.org/officeDocument/2006/relationships/image" Target="../media/image209.png"/><Relationship Id="rId9" Type="http://schemas.openxmlformats.org/officeDocument/2006/relationships/image" Target="../media/image2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7" Type="http://schemas.openxmlformats.org/officeDocument/2006/relationships/image" Target="../media/image221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10" Type="http://schemas.openxmlformats.org/officeDocument/2006/relationships/image" Target="../media/image23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11" Type="http://schemas.openxmlformats.org/officeDocument/2006/relationships/image" Target="../media/image240.png"/><Relationship Id="rId5" Type="http://schemas.openxmlformats.org/officeDocument/2006/relationships/image" Target="../media/image234.png"/><Relationship Id="rId10" Type="http://schemas.openxmlformats.org/officeDocument/2006/relationships/image" Target="../media/image239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3" Type="http://schemas.openxmlformats.org/officeDocument/2006/relationships/image" Target="../media/image242.png"/><Relationship Id="rId7" Type="http://schemas.openxmlformats.org/officeDocument/2006/relationships/image" Target="../media/image246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13" Type="http://schemas.openxmlformats.org/officeDocument/2006/relationships/image" Target="../media/image266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12" Type="http://schemas.openxmlformats.org/officeDocument/2006/relationships/image" Target="../media/image2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11" Type="http://schemas.openxmlformats.org/officeDocument/2006/relationships/image" Target="../media/image264.png"/><Relationship Id="rId5" Type="http://schemas.openxmlformats.org/officeDocument/2006/relationships/image" Target="../media/image258.png"/><Relationship Id="rId15" Type="http://schemas.openxmlformats.org/officeDocument/2006/relationships/image" Target="../media/image268.png"/><Relationship Id="rId10" Type="http://schemas.openxmlformats.org/officeDocument/2006/relationships/image" Target="../media/image263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Relationship Id="rId14" Type="http://schemas.openxmlformats.org/officeDocument/2006/relationships/image" Target="../media/image26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70.png"/><Relationship Id="rId7" Type="http://schemas.openxmlformats.org/officeDocument/2006/relationships/image" Target="../media/image274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3.png"/><Relationship Id="rId11" Type="http://schemas.openxmlformats.org/officeDocument/2006/relationships/image" Target="../media/image278.png"/><Relationship Id="rId5" Type="http://schemas.openxmlformats.org/officeDocument/2006/relationships/image" Target="../media/image272.png"/><Relationship Id="rId10" Type="http://schemas.openxmlformats.org/officeDocument/2006/relationships/image" Target="../media/image277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2.png"/><Relationship Id="rId4" Type="http://schemas.openxmlformats.org/officeDocument/2006/relationships/image" Target="../media/image28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3" Type="http://schemas.openxmlformats.org/officeDocument/2006/relationships/image" Target="../media/image284.png"/><Relationship Id="rId7" Type="http://schemas.openxmlformats.org/officeDocument/2006/relationships/image" Target="../media/image288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5" Type="http://schemas.openxmlformats.org/officeDocument/2006/relationships/image" Target="../media/image286.png"/><Relationship Id="rId4" Type="http://schemas.openxmlformats.org/officeDocument/2006/relationships/image" Target="../media/image28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png"/><Relationship Id="rId3" Type="http://schemas.openxmlformats.org/officeDocument/2006/relationships/image" Target="../media/image291.png"/><Relationship Id="rId7" Type="http://schemas.openxmlformats.org/officeDocument/2006/relationships/image" Target="../media/image29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4.png"/><Relationship Id="rId5" Type="http://schemas.openxmlformats.org/officeDocument/2006/relationships/image" Target="../media/image293.png"/><Relationship Id="rId4" Type="http://schemas.openxmlformats.org/officeDocument/2006/relationships/image" Target="../media/image2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11" Type="http://schemas.openxmlformats.org/officeDocument/2006/relationships/image" Target="../media/image309.png"/><Relationship Id="rId5" Type="http://schemas.openxmlformats.org/officeDocument/2006/relationships/image" Target="../media/image303.png"/><Relationship Id="rId10" Type="http://schemas.openxmlformats.org/officeDocument/2006/relationships/image" Target="../media/image308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png"/><Relationship Id="rId3" Type="http://schemas.openxmlformats.org/officeDocument/2006/relationships/image" Target="../media/image311.png"/><Relationship Id="rId7" Type="http://schemas.openxmlformats.org/officeDocument/2006/relationships/image" Target="../media/image31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4.png"/><Relationship Id="rId5" Type="http://schemas.openxmlformats.org/officeDocument/2006/relationships/image" Target="../media/image313.png"/><Relationship Id="rId10" Type="http://schemas.openxmlformats.org/officeDocument/2006/relationships/image" Target="../media/image318.png"/><Relationship Id="rId4" Type="http://schemas.openxmlformats.org/officeDocument/2006/relationships/image" Target="../media/image312.png"/><Relationship Id="rId9" Type="http://schemas.openxmlformats.org/officeDocument/2006/relationships/image" Target="../media/image3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4.png"/><Relationship Id="rId4" Type="http://schemas.openxmlformats.org/officeDocument/2006/relationships/image" Target="../media/image3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6.png"/><Relationship Id="rId4" Type="http://schemas.openxmlformats.org/officeDocument/2006/relationships/image" Target="../media/image3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png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png"/><Relationship Id="rId7" Type="http://schemas.openxmlformats.org/officeDocument/2006/relationships/image" Target="../media/image347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6.png"/><Relationship Id="rId5" Type="http://schemas.openxmlformats.org/officeDocument/2006/relationships/image" Target="../media/image345.png"/><Relationship Id="rId4" Type="http://schemas.openxmlformats.org/officeDocument/2006/relationships/image" Target="../media/image3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3" Type="http://schemas.openxmlformats.org/officeDocument/2006/relationships/image" Target="../media/image358.png"/><Relationship Id="rId7" Type="http://schemas.openxmlformats.org/officeDocument/2006/relationships/image" Target="../media/image362.png"/><Relationship Id="rId2" Type="http://schemas.openxmlformats.org/officeDocument/2006/relationships/image" Target="../media/image3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1.png"/><Relationship Id="rId5" Type="http://schemas.openxmlformats.org/officeDocument/2006/relationships/image" Target="../media/image360.png"/><Relationship Id="rId4" Type="http://schemas.openxmlformats.org/officeDocument/2006/relationships/image" Target="../media/image359.png"/><Relationship Id="rId9" Type="http://schemas.openxmlformats.org/officeDocument/2006/relationships/image" Target="../media/image36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png"/><Relationship Id="rId3" Type="http://schemas.openxmlformats.org/officeDocument/2006/relationships/image" Target="../media/image365.png"/><Relationship Id="rId7" Type="http://schemas.openxmlformats.org/officeDocument/2006/relationships/image" Target="../media/image368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5" Type="http://schemas.openxmlformats.org/officeDocument/2006/relationships/image" Target="../media/image366.png"/><Relationship Id="rId4" Type="http://schemas.openxmlformats.org/officeDocument/2006/relationships/image" Target="../media/image3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4.png"/><Relationship Id="rId4" Type="http://schemas.openxmlformats.org/officeDocument/2006/relationships/image" Target="../media/image37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7" Type="http://schemas.openxmlformats.org/officeDocument/2006/relationships/image" Target="../media/image377.png"/><Relationship Id="rId2" Type="http://schemas.openxmlformats.org/officeDocument/2006/relationships/image" Target="../media/image3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6.png"/><Relationship Id="rId5" Type="http://schemas.openxmlformats.org/officeDocument/2006/relationships/image" Target="../media/image375.png"/><Relationship Id="rId4" Type="http://schemas.openxmlformats.org/officeDocument/2006/relationships/image" Target="../media/image37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png"/><Relationship Id="rId13" Type="http://schemas.openxmlformats.org/officeDocument/2006/relationships/image" Target="../media/image389.png"/><Relationship Id="rId3" Type="http://schemas.openxmlformats.org/officeDocument/2006/relationships/image" Target="../media/image379.png"/><Relationship Id="rId7" Type="http://schemas.openxmlformats.org/officeDocument/2006/relationships/image" Target="../media/image383.png"/><Relationship Id="rId12" Type="http://schemas.openxmlformats.org/officeDocument/2006/relationships/image" Target="../media/image388.png"/><Relationship Id="rId2" Type="http://schemas.openxmlformats.org/officeDocument/2006/relationships/image" Target="../media/image378.png"/><Relationship Id="rId16" Type="http://schemas.openxmlformats.org/officeDocument/2006/relationships/image" Target="../media/image3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2.png"/><Relationship Id="rId11" Type="http://schemas.openxmlformats.org/officeDocument/2006/relationships/image" Target="../media/image387.png"/><Relationship Id="rId5" Type="http://schemas.openxmlformats.org/officeDocument/2006/relationships/image" Target="../media/image381.png"/><Relationship Id="rId15" Type="http://schemas.openxmlformats.org/officeDocument/2006/relationships/image" Target="../media/image391.png"/><Relationship Id="rId10" Type="http://schemas.openxmlformats.org/officeDocument/2006/relationships/image" Target="../media/image386.png"/><Relationship Id="rId4" Type="http://schemas.openxmlformats.org/officeDocument/2006/relationships/image" Target="../media/image380.png"/><Relationship Id="rId9" Type="http://schemas.openxmlformats.org/officeDocument/2006/relationships/image" Target="../media/image385.png"/><Relationship Id="rId14" Type="http://schemas.openxmlformats.org/officeDocument/2006/relationships/image" Target="../media/image39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png"/><Relationship Id="rId3" Type="http://schemas.openxmlformats.org/officeDocument/2006/relationships/image" Target="../media/image394.png"/><Relationship Id="rId7" Type="http://schemas.openxmlformats.org/officeDocument/2006/relationships/image" Target="../media/image398.png"/><Relationship Id="rId2" Type="http://schemas.openxmlformats.org/officeDocument/2006/relationships/image" Target="../media/image3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7.png"/><Relationship Id="rId5" Type="http://schemas.openxmlformats.org/officeDocument/2006/relationships/image" Target="../media/image396.png"/><Relationship Id="rId10" Type="http://schemas.openxmlformats.org/officeDocument/2006/relationships/image" Target="../media/image401.png"/><Relationship Id="rId4" Type="http://schemas.openxmlformats.org/officeDocument/2006/relationships/image" Target="../media/image395.png"/><Relationship Id="rId9" Type="http://schemas.openxmlformats.org/officeDocument/2006/relationships/image" Target="../media/image40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png"/><Relationship Id="rId3" Type="http://schemas.openxmlformats.org/officeDocument/2006/relationships/image" Target="../media/image403.png"/><Relationship Id="rId7" Type="http://schemas.openxmlformats.org/officeDocument/2006/relationships/image" Target="../media/image407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6.png"/><Relationship Id="rId5" Type="http://schemas.openxmlformats.org/officeDocument/2006/relationships/image" Target="../media/image405.png"/><Relationship Id="rId10" Type="http://schemas.openxmlformats.org/officeDocument/2006/relationships/image" Target="../media/image410.png"/><Relationship Id="rId4" Type="http://schemas.openxmlformats.org/officeDocument/2006/relationships/image" Target="../media/image404.png"/><Relationship Id="rId9" Type="http://schemas.openxmlformats.org/officeDocument/2006/relationships/image" Target="../media/image40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png"/><Relationship Id="rId13" Type="http://schemas.openxmlformats.org/officeDocument/2006/relationships/image" Target="../media/image422.png"/><Relationship Id="rId3" Type="http://schemas.openxmlformats.org/officeDocument/2006/relationships/image" Target="../media/image412.png"/><Relationship Id="rId7" Type="http://schemas.openxmlformats.org/officeDocument/2006/relationships/image" Target="../media/image416.png"/><Relationship Id="rId12" Type="http://schemas.openxmlformats.org/officeDocument/2006/relationships/image" Target="../media/image42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5.png"/><Relationship Id="rId11" Type="http://schemas.openxmlformats.org/officeDocument/2006/relationships/image" Target="../media/image420.png"/><Relationship Id="rId5" Type="http://schemas.openxmlformats.org/officeDocument/2006/relationships/image" Target="../media/image414.png"/><Relationship Id="rId10" Type="http://schemas.openxmlformats.org/officeDocument/2006/relationships/image" Target="../media/image419.png"/><Relationship Id="rId4" Type="http://schemas.openxmlformats.org/officeDocument/2006/relationships/image" Target="../media/image413.png"/><Relationship Id="rId9" Type="http://schemas.openxmlformats.org/officeDocument/2006/relationships/image" Target="../media/image41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png"/><Relationship Id="rId7" Type="http://schemas.openxmlformats.org/officeDocument/2006/relationships/image" Target="../media/image428.png"/><Relationship Id="rId2" Type="http://schemas.openxmlformats.org/officeDocument/2006/relationships/image" Target="../media/image4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7.png"/><Relationship Id="rId5" Type="http://schemas.openxmlformats.org/officeDocument/2006/relationships/image" Target="../media/image426.png"/><Relationship Id="rId4" Type="http://schemas.openxmlformats.org/officeDocument/2006/relationships/image" Target="../media/image425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png"/><Relationship Id="rId3" Type="http://schemas.openxmlformats.org/officeDocument/2006/relationships/image" Target="../media/image430.png"/><Relationship Id="rId7" Type="http://schemas.openxmlformats.org/officeDocument/2006/relationships/image" Target="../media/image434.png"/><Relationship Id="rId2" Type="http://schemas.openxmlformats.org/officeDocument/2006/relationships/image" Target="../media/image4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3.png"/><Relationship Id="rId5" Type="http://schemas.openxmlformats.org/officeDocument/2006/relationships/image" Target="../media/image432.png"/><Relationship Id="rId4" Type="http://schemas.openxmlformats.org/officeDocument/2006/relationships/image" Target="../media/image43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png"/><Relationship Id="rId3" Type="http://schemas.openxmlformats.org/officeDocument/2006/relationships/image" Target="../media/image437.png"/><Relationship Id="rId7" Type="http://schemas.openxmlformats.org/officeDocument/2006/relationships/image" Target="../media/image441.png"/><Relationship Id="rId2" Type="http://schemas.openxmlformats.org/officeDocument/2006/relationships/image" Target="../media/image4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5" Type="http://schemas.openxmlformats.org/officeDocument/2006/relationships/image" Target="../media/image439.png"/><Relationship Id="rId4" Type="http://schemas.openxmlformats.org/officeDocument/2006/relationships/image" Target="../media/image4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png"/><Relationship Id="rId2" Type="http://schemas.openxmlformats.org/officeDocument/2006/relationships/image" Target="../media/image4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6.png"/><Relationship Id="rId4" Type="http://schemas.openxmlformats.org/officeDocument/2006/relationships/image" Target="../media/image4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58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025"/>
          </a:xfrm>
        </p:spPr>
        <p:txBody>
          <a:bodyPr>
            <a:normAutofit fontScale="92500" lnSpcReduction="20000"/>
          </a:bodyPr>
          <a:lstStyle/>
          <a:p>
            <a:pPr algn="ctr">
              <a:buFont typeface="Wingdings" pitchFamily="2" charset="2"/>
              <a:buNone/>
            </a:pPr>
            <a:r>
              <a:rPr lang="en-US" b="1" dirty="0" smtClean="0"/>
              <a:t>UNIT II</a:t>
            </a:r>
          </a:p>
          <a:p>
            <a:pPr algn="ctr">
              <a:buFont typeface="Wingdings" pitchFamily="2" charset="2"/>
              <a:buNone/>
            </a:pPr>
            <a:r>
              <a:rPr lang="en-US" b="1" dirty="0" smtClean="0"/>
              <a:t> FREQUENCY TRANSFORMATIONS</a:t>
            </a:r>
            <a:br>
              <a:rPr lang="en-US" b="1" dirty="0" smtClean="0"/>
            </a:br>
            <a:endParaRPr lang="en-US" b="1" dirty="0" smtClean="0"/>
          </a:p>
          <a:p>
            <a:pPr>
              <a:buFont typeface="Wingdings" pitchFamily="2" charset="2"/>
              <a:buNone/>
            </a:pPr>
            <a:r>
              <a:rPr lang="en-US" b="1" dirty="0" smtClean="0"/>
              <a:t>    2.1  INTRODUCTION TO DFT 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    2.2  PROPERTIES OF DFT 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    2.3 FILTERING METHODS BASED ON DFT 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    2.4 FFT ALGORITHMS DECIMATION  IN  TIME ALGORITHMS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    2.5 DECIMATION – IN – FREQUENCY ALGORITHMS 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    2.6 USE OF FFT IN LINEAR FILTERING   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/>
              <a:t>    2.7 DCT.</a:t>
            </a:r>
            <a:br>
              <a:rPr lang="en-US" b="1" dirty="0" smtClean="0"/>
            </a:b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2667000" cy="457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1600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21336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981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2057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0800"/>
            <a:ext cx="2362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1447800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9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3581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0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24200"/>
            <a:ext cx="1828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11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35814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1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24400"/>
            <a:ext cx="1600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1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23622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/>
        </p:nvPicPr>
        <p:blipFill>
          <a:blip r:embed="rId1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5410200"/>
            <a:ext cx="17526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/>
        </p:nvPicPr>
        <p:blipFill>
          <a:blip r:embed="rId1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410200"/>
            <a:ext cx="2362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2362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33400"/>
            <a:ext cx="3048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2133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0200"/>
            <a:ext cx="3124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62000" y="25908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2133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533400" y="3048001"/>
            <a:ext cx="321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2.6 Use of FFT in linear filtering: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35280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400" y="4343400"/>
            <a:ext cx="762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53340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57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0668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2133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77.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133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667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2743200"/>
            <a:ext cx="1676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2667000"/>
            <a:ext cx="2667000" cy="41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43000" y="33528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962400"/>
            <a:ext cx="3429000" cy="41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95800" y="39624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4495800"/>
            <a:ext cx="754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90600" y="4876800"/>
            <a:ext cx="4267200" cy="37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6800" y="52578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28800" y="57912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3352800" cy="43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3048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2860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200400"/>
            <a:ext cx="7543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419600"/>
            <a:ext cx="2590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4876800"/>
            <a:ext cx="579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54102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54864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343400" y="5562600"/>
            <a:ext cx="1524000" cy="231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172200" y="5486400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90800" y="6019800"/>
            <a:ext cx="4038600" cy="57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2954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5908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352800"/>
            <a:ext cx="4572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3657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600" y="4724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5334000"/>
            <a:ext cx="5181600" cy="129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34200" y="5334000"/>
            <a:ext cx="1628775" cy="53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3886200" cy="46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191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16764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895600"/>
            <a:ext cx="6858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53340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5791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2590800" cy="3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906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667000"/>
            <a:ext cx="4038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5052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78.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3429000"/>
            <a:ext cx="5181600" cy="38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429000"/>
            <a:ext cx="1295400" cy="34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40386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124200" y="3962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62600" y="39624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45720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0" y="4648200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219200" y="51816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09800" y="5791200"/>
            <a:ext cx="3581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33400"/>
            <a:ext cx="205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533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2954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23622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2971800"/>
            <a:ext cx="617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19400" y="3505200"/>
            <a:ext cx="259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7800" y="4724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8800" y="5257800"/>
            <a:ext cx="46577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00400" y="2362200"/>
            <a:ext cx="1419225" cy="67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3276600" cy="4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838200"/>
            <a:ext cx="4648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1219200"/>
            <a:ext cx="2209800" cy="4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362200"/>
            <a:ext cx="3886200" cy="34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971800"/>
            <a:ext cx="4114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3124200"/>
            <a:ext cx="2057400" cy="50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4572000"/>
            <a:ext cx="434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295400" y="61722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14400"/>
            <a:ext cx="3352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438400"/>
            <a:ext cx="3657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32766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79.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3429000"/>
            <a:ext cx="1006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Practice: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35052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54864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69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686800" cy="6553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2.1 Introduction to DFT:</a:t>
            </a:r>
          </a:p>
          <a:p>
            <a:r>
              <a:rPr lang="en-US" b="1" dirty="0" smtClean="0"/>
              <a:t>DFT is useful in transformation of signal from one domain (time) to another domain(frequency).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Here “k” indicates the index of frequency&amp; “N” is the length of input sequence x(n).</a:t>
            </a:r>
            <a:endParaRPr lang="en-US" dirty="0" smtClean="0"/>
          </a:p>
          <a:p>
            <a:r>
              <a:rPr lang="en-US" b="1" dirty="0" smtClean="0"/>
              <a:t>The IDFT is defined as,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1669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67000"/>
            <a:ext cx="5791200" cy="70624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1669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5867400"/>
            <a:ext cx="6172200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2743200"/>
            <a:ext cx="198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2133600"/>
            <a:ext cx="2438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239000" y="1981200"/>
            <a:ext cx="18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TWIDDLE FACTOR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2.2 Properties of DFT: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1905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6477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2057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3124200"/>
            <a:ext cx="3124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312420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3657600"/>
            <a:ext cx="3505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3400" y="36576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4495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114800" y="4495800"/>
            <a:ext cx="2286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38200" y="5029200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334000" y="51054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5715000"/>
            <a:ext cx="304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0" y="5791200"/>
            <a:ext cx="304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086600" y="601980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1905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8001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0"/>
            <a:ext cx="2895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286000"/>
            <a:ext cx="2514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2362200"/>
            <a:ext cx="236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200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8200" y="3276600"/>
            <a:ext cx="27431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3810000"/>
            <a:ext cx="2133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0400" y="3962400"/>
            <a:ext cx="243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47244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58000" y="4724400"/>
            <a:ext cx="14954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85800" y="53340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24200" y="55626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676400" y="60198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20574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85800"/>
            <a:ext cx="449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441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3200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38400"/>
            <a:ext cx="34290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29718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0400"/>
            <a:ext cx="3886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9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25146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0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114800"/>
            <a:ext cx="1981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11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1905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1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486400"/>
            <a:ext cx="4953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4038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791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2209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81200"/>
            <a:ext cx="3200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3048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95600"/>
            <a:ext cx="38100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31242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9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2286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0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486400"/>
            <a:ext cx="21336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2514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5486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41910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410200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Since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90800"/>
            <a:ext cx="2514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25908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990600" y="51054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Thus</a:t>
            </a: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7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4038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2362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29718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858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66294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4267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57600"/>
            <a:ext cx="2895600" cy="449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800600"/>
            <a:ext cx="2743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9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5791200"/>
            <a:ext cx="2514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0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562600"/>
            <a:ext cx="3200400" cy="933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3886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4419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4419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38400"/>
            <a:ext cx="2743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581400"/>
            <a:ext cx="32004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81400"/>
            <a:ext cx="35814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2971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9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6172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0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62600"/>
            <a:ext cx="6019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11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096000"/>
            <a:ext cx="33528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4876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85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27432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480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86200"/>
            <a:ext cx="37338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35814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76800"/>
            <a:ext cx="4267200" cy="819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22098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3400" y="838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62769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441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4648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6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4953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7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56388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8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05400"/>
            <a:ext cx="4648200" cy="464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9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715000"/>
            <a:ext cx="43434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4495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4800"/>
            <a:ext cx="2209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609600" y="1143000"/>
            <a:ext cx="312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9.Complex conjugate property: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676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1600200"/>
            <a:ext cx="4876800" cy="998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259080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1000" y="3048000"/>
            <a:ext cx="3810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38600" y="3124200"/>
            <a:ext cx="358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04800" y="3810000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3733800"/>
            <a:ext cx="4419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" y="44196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209800" y="44958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0" y="4876800"/>
            <a:ext cx="403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67200" y="48768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/>
          <p:cNvPicPr/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5800" y="58674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191000" y="6172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00101" y="5934670"/>
            <a:ext cx="6043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b="1" dirty="0" smtClean="0"/>
              <a:t>Similarly by using IDFT formula, next equation can be proved.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793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765175"/>
            <a:ext cx="7467600" cy="6092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64.Determine the 4-point DFT of,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679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79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220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86000"/>
            <a:ext cx="243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8956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2819400"/>
            <a:ext cx="29718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5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3733800"/>
            <a:ext cx="2971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6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2672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7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5486400"/>
            <a:ext cx="1828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948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0" y="53340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FFT: (Fast Fourier Transform)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001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6670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657600"/>
            <a:ext cx="662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038600"/>
            <a:ext cx="411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419600"/>
            <a:ext cx="6781800" cy="3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4800600"/>
            <a:ext cx="624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5181600"/>
            <a:ext cx="701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" y="5562600"/>
            <a:ext cx="3124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8674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2.4 Decimation In Time (DIT) Algorithm: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0"/>
            <a:ext cx="7848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4196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5105400"/>
            <a:ext cx="4724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3886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350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2819400"/>
            <a:ext cx="53580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33528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4191000"/>
            <a:ext cx="14478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4724400"/>
            <a:ext cx="495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5791200"/>
            <a:ext cx="38772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600200"/>
            <a:ext cx="274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819400"/>
            <a:ext cx="2133600" cy="475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505200"/>
            <a:ext cx="441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343400"/>
            <a:ext cx="172106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4876800"/>
            <a:ext cx="304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" y="5791200"/>
            <a:ext cx="2971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057400"/>
            <a:ext cx="579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4038600"/>
            <a:ext cx="48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  can be done for 4point and 2 point DFT’s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1430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7526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286000"/>
            <a:ext cx="624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971800"/>
            <a:ext cx="6172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3505200"/>
            <a:ext cx="4191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3962400"/>
            <a:ext cx="335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0600" y="47244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5334000"/>
            <a:ext cx="571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2000" y="5791200"/>
            <a:ext cx="655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411480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3342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371600"/>
            <a:ext cx="850392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048000"/>
            <a:ext cx="8339328" cy="105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4191000"/>
            <a:ext cx="6096000" cy="239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1800" y="4495800"/>
            <a:ext cx="2084832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4876800"/>
            <a:ext cx="1993982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58000" y="5334000"/>
            <a:ext cx="1772529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34200" y="5638800"/>
            <a:ext cx="2036064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7052313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65532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914400"/>
            <a:ext cx="40671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524000"/>
            <a:ext cx="3238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895600"/>
            <a:ext cx="55721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09600"/>
            <a:ext cx="7863840" cy="529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8963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533400"/>
            <a:ext cx="5410200" cy="542925"/>
          </a:xfrm>
        </p:spPr>
      </p:pic>
      <p:pic>
        <p:nvPicPr>
          <p:cNvPr id="168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1371600"/>
            <a:ext cx="16002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1905000"/>
            <a:ext cx="1600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2057400"/>
            <a:ext cx="3200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2895600"/>
            <a:ext cx="411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3505200"/>
            <a:ext cx="20002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581400"/>
            <a:ext cx="1200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43000" y="4038600"/>
            <a:ext cx="1752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2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24200" y="40386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3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71600" y="4800600"/>
            <a:ext cx="5410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4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76400" y="5562600"/>
            <a:ext cx="20574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5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43400" y="5791200"/>
            <a:ext cx="12477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76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48000" y="6248400"/>
            <a:ext cx="9620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659" y="533400"/>
            <a:ext cx="879934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1" y="228599"/>
            <a:ext cx="8322161" cy="630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533400"/>
            <a:ext cx="7574342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768096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315200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05600" y="381000"/>
            <a:ext cx="2017986" cy="731520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19200"/>
            <a:ext cx="67532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2160" y="304800"/>
            <a:ext cx="3291840" cy="2144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6309360"/>
            <a:ext cx="7295429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914400"/>
            <a:ext cx="4441634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-1"/>
            <a:ext cx="3017520" cy="87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7784814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293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7328779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9154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562600"/>
            <a:ext cx="649224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6291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838200"/>
            <a:ext cx="8869680" cy="3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19199"/>
            <a:ext cx="733879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276601"/>
            <a:ext cx="4846320" cy="269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2438400"/>
            <a:ext cx="586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1752600"/>
            <a:ext cx="7334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245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/>
              <a:t>65.Find the IDFT of X(k)= { 4,0,0,0}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85800"/>
            <a:ext cx="297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990600"/>
            <a:ext cx="289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76400"/>
            <a:ext cx="2209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1905000"/>
            <a:ext cx="2667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1905000"/>
            <a:ext cx="167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2590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26670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0200" y="3429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8200" y="3733800"/>
            <a:ext cx="24384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7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3962400"/>
            <a:ext cx="29051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62600" y="4572000"/>
            <a:ext cx="1476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9999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90600" y="4800600"/>
            <a:ext cx="2209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000" name="Picture 1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57600" y="5181600"/>
            <a:ext cx="3429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00800" y="5638800"/>
            <a:ext cx="152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002" name="Picture 18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971800" y="5867400"/>
            <a:ext cx="914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1000"/>
            <a:ext cx="7086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8458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81000"/>
            <a:ext cx="77724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04800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73.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38250"/>
            <a:ext cx="80010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8229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52400"/>
            <a:ext cx="8001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153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8486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44000" cy="89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26765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67200"/>
            <a:ext cx="9144000" cy="60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5" y="5334000"/>
            <a:ext cx="91154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096000"/>
            <a:ext cx="71628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295400"/>
            <a:ext cx="9144000" cy="62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26860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685800"/>
            <a:ext cx="9144000" cy="55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4418330" cy="1331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52400"/>
            <a:ext cx="18478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8"/>
          <p:cNvGrpSpPr/>
          <p:nvPr/>
        </p:nvGrpSpPr>
        <p:grpSpPr>
          <a:xfrm>
            <a:off x="533400" y="1447800"/>
            <a:ext cx="5939790" cy="5266690"/>
            <a:chOff x="533400" y="1447800"/>
            <a:chExt cx="5939790" cy="5266690"/>
          </a:xfrm>
        </p:grpSpPr>
        <p:pic>
          <p:nvPicPr>
            <p:cNvPr id="6" name="Picture 5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1447800"/>
              <a:ext cx="5939790" cy="5266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24200" y="3810000"/>
              <a:ext cx="5334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71800" y="4309404"/>
              <a:ext cx="14287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048000" y="5029200"/>
              <a:ext cx="6096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71800" y="5562600"/>
              <a:ext cx="14954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15400" cy="6400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66.Practice:Find 8-point DFT of x(n)={1,2,3,4}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Here N=4; But we have to find for 8 </a:t>
            </a:r>
            <a:r>
              <a:rPr lang="en-US" b="1" dirty="0" err="1" smtClean="0"/>
              <a:t>point;So</a:t>
            </a:r>
            <a:r>
              <a:rPr lang="en-US" b="1" dirty="0" smtClean="0"/>
              <a:t> append </a:t>
            </a:r>
            <a:r>
              <a:rPr lang="en-US" b="1" dirty="0" err="1" smtClean="0"/>
              <a:t>zeros,such</a:t>
            </a:r>
            <a:r>
              <a:rPr lang="en-US" b="1" dirty="0" smtClean="0"/>
              <a:t> that,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x(n)={1,2,3,4,0,0,0,0}; Hence N=8;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67.Practice: Find the IDFT of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68580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3886200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68.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5720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81400" y="46482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257800"/>
            <a:ext cx="541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6096000"/>
            <a:ext cx="5181600" cy="49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533400" y="228600"/>
            <a:ext cx="5943600" cy="3124200"/>
            <a:chOff x="533400" y="228600"/>
            <a:chExt cx="5943600" cy="3124200"/>
          </a:xfrm>
        </p:grpSpPr>
        <p:pic>
          <p:nvPicPr>
            <p:cNvPr id="4" name="Picture 3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400" y="228600"/>
              <a:ext cx="5943600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4800" y="1953064"/>
              <a:ext cx="342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0200" y="1953064"/>
              <a:ext cx="3429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14800" y="2548596"/>
              <a:ext cx="40005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000" y="2514600"/>
              <a:ext cx="40005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429000"/>
            <a:ext cx="64865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867400"/>
            <a:ext cx="3552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62001"/>
            <a:ext cx="9144000" cy="458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0"/>
            <a:ext cx="8046720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19431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3950" y="5410200"/>
            <a:ext cx="8020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550" y="6096000"/>
            <a:ext cx="8172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648200"/>
            <a:ext cx="9182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5410200"/>
            <a:ext cx="5238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3829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3419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0"/>
            <a:ext cx="3752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743200"/>
            <a:ext cx="2219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3124200"/>
            <a:ext cx="5286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581400"/>
            <a:ext cx="320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4114800"/>
            <a:ext cx="1819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57400" y="4495800"/>
            <a:ext cx="12382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6000" y="5029200"/>
            <a:ext cx="20002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90800" y="5410200"/>
            <a:ext cx="133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" y="5791200"/>
            <a:ext cx="18764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62200" y="6248400"/>
            <a:ext cx="3181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26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457198"/>
            <a:ext cx="24098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990598"/>
            <a:ext cx="857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2181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685800"/>
            <a:ext cx="10191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95400"/>
            <a:ext cx="33909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600200"/>
            <a:ext cx="22002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2590800"/>
            <a:ext cx="1666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962400"/>
            <a:ext cx="1304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1600" y="4391025"/>
            <a:ext cx="399097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48400" y="4953000"/>
            <a:ext cx="2638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48400" y="5562600"/>
            <a:ext cx="261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2200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5800"/>
            <a:ext cx="1095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447800"/>
            <a:ext cx="18954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295400"/>
            <a:ext cx="3390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2362200"/>
            <a:ext cx="2447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733800"/>
            <a:ext cx="1323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4191000"/>
            <a:ext cx="3810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48600" y="4191000"/>
            <a:ext cx="876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2000" y="5562600"/>
            <a:ext cx="3286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2114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762000"/>
            <a:ext cx="1828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295400"/>
            <a:ext cx="32861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752600"/>
            <a:ext cx="4191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209800"/>
            <a:ext cx="3505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667000"/>
            <a:ext cx="4114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3200400"/>
            <a:ext cx="3009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3810000"/>
            <a:ext cx="2466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4191000"/>
            <a:ext cx="1009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143000" y="4191000"/>
            <a:ext cx="35433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10200" y="4038600"/>
            <a:ext cx="2905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62200" y="6438900"/>
            <a:ext cx="31337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371600"/>
            <a:ext cx="9620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14668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914400"/>
            <a:ext cx="43338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3810000"/>
            <a:ext cx="2152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419600"/>
            <a:ext cx="4676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91000" y="4876800"/>
            <a:ext cx="14859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191000" cy="408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411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28800"/>
            <a:ext cx="426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2819400"/>
            <a:ext cx="472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962400"/>
            <a:ext cx="1524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4800600"/>
            <a:ext cx="3657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8200" y="5791200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428624"/>
            <a:ext cx="5238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6800"/>
            <a:ext cx="224971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600200"/>
            <a:ext cx="611204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2667000"/>
            <a:ext cx="518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3657599"/>
            <a:ext cx="1905000" cy="397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41910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5257800"/>
            <a:ext cx="556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5791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609600"/>
            <a:ext cx="243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19200"/>
            <a:ext cx="487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905000"/>
            <a:ext cx="510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514600"/>
            <a:ext cx="5638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2514600"/>
            <a:ext cx="2590800" cy="44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32004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/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" y="36576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/>
          <p:cNvPicPr/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3400" y="4267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66800" y="50292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/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200" y="5638800"/>
            <a:ext cx="2971800" cy="5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/>
          <p:cNvPicPr/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96000" y="3124200"/>
            <a:ext cx="26670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76800" y="48006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8755" y="1401041"/>
            <a:ext cx="2310246" cy="54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981200"/>
            <a:ext cx="411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28956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019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69.Find the DFT of x(n)={1,2,3,4} by using twiddle factor.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19050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29718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57400"/>
            <a:ext cx="4572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838200" y="49530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70.Practice:Find IDFT of X(k)={10,-2+2j,-2,-2-2j}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76400" y="601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Find the circular convolution of by DFT-IDFT method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4419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4648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3048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76600"/>
            <a:ext cx="3200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6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3276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14800"/>
            <a:ext cx="3048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8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267200"/>
            <a:ext cx="1981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85800" y="50292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9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4038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/>
          <p:cNvPicPr/>
          <p:nvPr/>
        </p:nvPicPr>
        <p:blipFill>
          <a:blip r:embed="rId10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29200"/>
            <a:ext cx="16764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11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38800"/>
            <a:ext cx="2743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1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562601"/>
            <a:ext cx="2209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4343400" y="556260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206</Words>
  <Application>Microsoft Office PowerPoint</Application>
  <PresentationFormat>On-screen Show (4:3)</PresentationFormat>
  <Paragraphs>51</Paragraphs>
  <Slides>70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</vt:vector>
  </TitlesOfParts>
  <Company>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ececomm</dc:creator>
  <cp:lastModifiedBy>laptop</cp:lastModifiedBy>
  <cp:revision>94</cp:revision>
  <dcterms:created xsi:type="dcterms:W3CDTF">2013-08-05T09:23:52Z</dcterms:created>
  <dcterms:modified xsi:type="dcterms:W3CDTF">2013-09-02T14:01:27Z</dcterms:modified>
</cp:coreProperties>
</file>