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3" r:id="rId4"/>
    <p:sldId id="305" r:id="rId5"/>
    <p:sldId id="266" r:id="rId6"/>
    <p:sldId id="311" r:id="rId7"/>
    <p:sldId id="309" r:id="rId8"/>
    <p:sldId id="310" r:id="rId9"/>
    <p:sldId id="306" r:id="rId10"/>
    <p:sldId id="297" r:id="rId11"/>
    <p:sldId id="307" r:id="rId12"/>
    <p:sldId id="30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9E40"/>
    <a:srgbClr val="C79E40"/>
    <a:srgbClr val="A27A2A"/>
    <a:srgbClr val="134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5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BD96C-C5ED-4706-8C22-EC19F6D6C75C}" type="datetimeFigureOut">
              <a:rPr lang="en-IN" smtClean="0"/>
              <a:t>24-02-2024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ACB00-CEC7-4325-8EEB-D09507CB15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54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ACB00-CEC7-4325-8EEB-D09507CB150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81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ACB00-CEC7-4325-8EEB-D09507CB150D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41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2A9D-B487-449E-A39B-0A06FA5F6C2A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56014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9B0-44D7-4182-AE5B-34C04CBBA31C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00374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8A40-FC3C-4A1B-85AC-0DB20EA61231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41123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79DE-00BD-4196-A84E-719413592360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26263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26FF-FF17-4F75-A6C6-21BA8217F97F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47364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719-804A-442B-96C8-C21B3A04EA07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19389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F1E-0C23-413D-BCA1-75B73BD14D2B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69201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EC4A-8B8B-4CF7-A317-E12F69F974C9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2297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077-A62D-4B9F-95A2-A46B492AB93D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049371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A14-5C3D-471B-BE54-8CFF2A63EF08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92471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D58-81B7-4FF9-A5BB-DDCBEC0509FF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07038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7891-B520-4AEB-8E15-64CE75C11184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Vishwakarma Institute of Technology, Pune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1C04-9ED6-467D-90B0-DED4FB010D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aurabh.ksolanke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aameensddq@gmail.com" TargetMode="External"/><Relationship Id="rId5" Type="http://schemas.openxmlformats.org/officeDocument/2006/relationships/hyperlink" Target="mailto:shreyash111jaygaonkar@gmail.com" TargetMode="External"/><Relationship Id="rId4" Type="http://schemas.openxmlformats.org/officeDocument/2006/relationships/hyperlink" Target="mailto:kedariashutosh89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8754"/>
            <a:ext cx="12191999" cy="1475788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CD9E40"/>
                </a:solidFill>
                <a:latin typeface="+mn-lt"/>
              </a:rPr>
              <a:t>Vehicle Service Management System</a:t>
            </a:r>
            <a:br>
              <a:rPr lang="en-IN" sz="4400" b="1" dirty="0">
                <a:solidFill>
                  <a:srgbClr val="CD9E40"/>
                </a:solidFill>
                <a:latin typeface="+mn-lt"/>
              </a:rPr>
            </a:br>
            <a:r>
              <a:rPr lang="en-IN" sz="4400" b="1" dirty="0">
                <a:solidFill>
                  <a:srgbClr val="CD9E40"/>
                </a:solidFill>
                <a:latin typeface="+mn-lt"/>
              </a:rPr>
              <a:t>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171" y="2240066"/>
            <a:ext cx="8115656" cy="36106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CD9E40"/>
                </a:solidFill>
                <a:ea typeface="+mj-ea"/>
                <a:cs typeface="+mj-cs"/>
              </a:rPr>
              <a:t>Guide</a:t>
            </a:r>
            <a:r>
              <a:rPr lang="en-US" sz="1100" dirty="0">
                <a:solidFill>
                  <a:srgbClr val="CD9E40"/>
                </a:solidFill>
              </a:rPr>
              <a:t>:  </a:t>
            </a:r>
            <a:r>
              <a:rPr lang="en-US" sz="1900" dirty="0">
                <a:solidFill>
                  <a:srgbClr val="CD9E40"/>
                </a:solidFill>
                <a:ea typeface="+mj-ea"/>
                <a:cs typeface="+mj-cs"/>
              </a:rPr>
              <a:t>Dipali Jadhav</a:t>
            </a:r>
            <a:endParaRPr lang="en-IN" sz="1900" dirty="0">
              <a:solidFill>
                <a:srgbClr val="CD9E40"/>
              </a:solidFill>
              <a:ea typeface="+mj-ea"/>
              <a:cs typeface="+mj-cs"/>
            </a:endParaRPr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56625"/>
              </p:ext>
            </p:extLst>
          </p:nvPr>
        </p:nvGraphicFramePr>
        <p:xfrm>
          <a:off x="1728149" y="3179491"/>
          <a:ext cx="8735700" cy="184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11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1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11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Number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E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E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PRN.</a:t>
                      </a:r>
                      <a:r>
                        <a:rPr lang="en-US" baseline="0" dirty="0"/>
                        <a:t> Number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DAC-</a:t>
                      </a:r>
                      <a:r>
                        <a:rPr lang="en-US" b="1" dirty="0"/>
                        <a:t>07</a:t>
                      </a:r>
                      <a:endParaRPr lang="en-IN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Amin Siddiqui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230943020007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DAC-</a:t>
                      </a:r>
                      <a:r>
                        <a:rPr lang="en-US" b="1" dirty="0"/>
                        <a:t>38</a:t>
                      </a:r>
                      <a:endParaRPr lang="en-IN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Shreyash Jaygaonkar 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230943020038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DAC-</a:t>
                      </a:r>
                      <a:r>
                        <a:rPr lang="en-US" b="1" dirty="0"/>
                        <a:t>42</a:t>
                      </a:r>
                      <a:endParaRPr lang="en-IN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Ashutosh Kedari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230943020042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DAC-</a:t>
                      </a:r>
                      <a:r>
                        <a:rPr lang="en-US" b="1" dirty="0"/>
                        <a:t>84</a:t>
                      </a:r>
                      <a:endParaRPr lang="en-IN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Saurabh Solanke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230943020084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3999" y="2759503"/>
            <a:ext cx="91440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rgbClr val="CD9E40"/>
                </a:solidFill>
                <a:ea typeface="+mj-ea"/>
                <a:cs typeface="+mj-cs"/>
              </a:rPr>
              <a:t>Group</a:t>
            </a:r>
            <a:r>
              <a:rPr lang="en-US" sz="1050" dirty="0">
                <a:solidFill>
                  <a:srgbClr val="13498D"/>
                </a:solidFill>
              </a:rPr>
              <a:t> </a:t>
            </a:r>
            <a:r>
              <a:rPr lang="en-US" sz="1100" dirty="0">
                <a:solidFill>
                  <a:srgbClr val="CD9E40"/>
                </a:solidFill>
                <a:ea typeface="+mj-ea"/>
                <a:cs typeface="+mj-cs"/>
              </a:rPr>
              <a:t>11</a:t>
            </a:r>
            <a:endParaRPr lang="en-IN" sz="1100" dirty="0">
              <a:solidFill>
                <a:srgbClr val="CD9E40"/>
              </a:solidFill>
              <a:ea typeface="+mj-ea"/>
              <a:cs typeface="+mj-c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D1C1-B396-4359-81EC-1C5C0F4AD009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1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712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rgbClr val="CD9E40"/>
                </a:solidFill>
                <a:latin typeface="+mn-lt"/>
              </a:rPr>
              <a:t>TESTING APPROACH</a:t>
            </a:r>
            <a:endParaRPr lang="en-IN" b="1" dirty="0">
              <a:solidFill>
                <a:srgbClr val="13498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91850" cy="433618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CD9E40"/>
                </a:solidFill>
              </a:rPr>
              <a:t>1] </a:t>
            </a:r>
            <a:r>
              <a:rPr lang="en-IN" sz="1800" dirty="0"/>
              <a:t>REST API Tests done using Postman to check working of every route.</a:t>
            </a:r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>
                <a:solidFill>
                  <a:srgbClr val="CD9E40"/>
                </a:solidFill>
              </a:rPr>
              <a:t>2] </a:t>
            </a:r>
            <a:r>
              <a:rPr lang="en-IN" sz="1800" dirty="0"/>
              <a:t>Components: Manual Testing for React Components.</a:t>
            </a:r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>
                <a:solidFill>
                  <a:srgbClr val="CD9E40"/>
                </a:solidFill>
              </a:rPr>
              <a:t>3</a:t>
            </a:r>
            <a:r>
              <a:rPr lang="en-IN" sz="1800" dirty="0" smtClean="0">
                <a:solidFill>
                  <a:srgbClr val="CD9E40"/>
                </a:solidFill>
              </a:rPr>
              <a:t>]</a:t>
            </a:r>
            <a:r>
              <a:rPr lang="en-IN" sz="1800" dirty="0" smtClean="0"/>
              <a:t>  </a:t>
            </a:r>
            <a:r>
              <a:rPr lang="en-IN" sz="1800" dirty="0" err="1"/>
              <a:t>.Net</a:t>
            </a:r>
            <a:r>
              <a:rPr lang="en-IN" sz="1800" dirty="0"/>
              <a:t> API Tests done using Swagger to make sure the information being fetched was correct.</a:t>
            </a:r>
          </a:p>
          <a:p>
            <a:pPr marL="0" indent="0" algn="just">
              <a:buNone/>
            </a:pPr>
            <a:endParaRPr lang="en-IN" sz="1400" dirty="0">
              <a:solidFill>
                <a:srgbClr val="CD9E4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E634-D093-4588-B2C5-04DFACF9CF00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10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177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CD707C-5376-C2F1-E0F5-33EE6931A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3B71D-8373-B4CF-678E-657D4EEA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rgbClr val="CD9E40"/>
                </a:solidFill>
                <a:latin typeface="+mn-lt"/>
              </a:rPr>
              <a:t>FUTURE SCOPE</a:t>
            </a:r>
            <a:endParaRPr lang="en-IN" b="1" dirty="0">
              <a:solidFill>
                <a:srgbClr val="13498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D3CB4C-4D27-B9A2-B4BA-01E7102F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91850" cy="433618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CD9E40"/>
                </a:solidFill>
              </a:rPr>
              <a:t>1] </a:t>
            </a:r>
            <a:r>
              <a:rPr lang="en-IN" sz="1800" dirty="0"/>
              <a:t>A Payment Gateway that will be integrated in the application. It will help to make this application a more complete package.</a:t>
            </a:r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>
                <a:solidFill>
                  <a:srgbClr val="CD9E40"/>
                </a:solidFill>
              </a:rPr>
              <a:t>2] </a:t>
            </a:r>
            <a:r>
              <a:rPr lang="en-IN" sz="1800" dirty="0"/>
              <a:t>User can have a few more use cases like an option to  make their vehicle get routine check ups, to make the experience more seamless.</a:t>
            </a:r>
          </a:p>
          <a:p>
            <a:pPr marL="0" indent="0" algn="just">
              <a:buNone/>
            </a:pPr>
            <a:r>
              <a:rPr lang="en-IN" sz="1800" dirty="0" smtClean="0"/>
              <a:t> 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CD9E40"/>
                </a:solidFill>
              </a:rPr>
              <a:t>3] </a:t>
            </a:r>
            <a:r>
              <a:rPr lang="en-US" sz="1800" dirty="0" smtClean="0"/>
              <a:t>Customer will be able to get real time updates through SMS or Emails about the current of service stage their vehicles are in.</a:t>
            </a:r>
            <a:endParaRPr lang="en-IN" sz="1800" dirty="0">
              <a:solidFill>
                <a:srgbClr val="CD9E4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E2AB88-340B-1261-EC66-E15BDE51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E634-D093-4588-B2C5-04DFACF9CF00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999A01-734A-3E97-6960-4E032D86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11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DC6FDD5-D47B-E2A2-62D7-8C7501FE2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xmlns="" id="{25C3443D-E4C2-81D2-1969-50C22C79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2339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0A2838-1E46-B258-85DA-BD8FE0AC8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B45DD-4CCA-7EA8-5B8E-BDF25E62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D9E40"/>
                </a:solidFill>
                <a:latin typeface="+mn-lt"/>
              </a:rPr>
              <a:t>O</a:t>
            </a:r>
            <a:r>
              <a:rPr lang="en-IN" sz="4000" b="1" dirty="0">
                <a:solidFill>
                  <a:srgbClr val="CD9E40"/>
                </a:solidFill>
                <a:latin typeface="+mn-lt"/>
              </a:rPr>
              <a:t>UR LEARNINGS AND EXPERIENCE</a:t>
            </a:r>
            <a:endParaRPr lang="en-IN" b="1" dirty="0">
              <a:solidFill>
                <a:srgbClr val="13498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E00DD3-D1AA-0758-8E19-2BD79080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91850" cy="4336185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D9E40"/>
                </a:solidFill>
              </a:rPr>
              <a:t> Team Work and Collaboration: </a:t>
            </a:r>
            <a:r>
              <a:rPr lang="en-US" sz="1800" dirty="0"/>
              <a:t>We learned that working together, every team member can have different ideas, approaches towards a problem, and each individual in this team has put in their best work to contribute in this project.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D9E40"/>
                </a:solidFill>
              </a:rPr>
              <a:t>Upgrading Ourselves: </a:t>
            </a:r>
            <a:r>
              <a:rPr lang="en-US" sz="1800" dirty="0"/>
              <a:t>Developing a web application from scratch was not easy, but as we progressed and made improvements, we had to Upskill ourselves and our tenacity towards creating this project shows that.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D9E40"/>
                </a:solidFill>
              </a:rPr>
              <a:t>Working a Deadline: </a:t>
            </a:r>
            <a:r>
              <a:rPr lang="en-US" sz="1800" dirty="0"/>
              <a:t>Developing this project taught us the importance of time and the saying, “A stitch in time saves nine” really set a real life example for us.</a:t>
            </a:r>
            <a:endParaRPr lang="en-US" sz="1800" dirty="0">
              <a:solidFill>
                <a:srgbClr val="CD9E40"/>
              </a:solidFill>
            </a:endParaRPr>
          </a:p>
          <a:p>
            <a:pPr marL="0" indent="0" algn="just">
              <a:buNone/>
            </a:pPr>
            <a:r>
              <a:rPr lang="en-US" sz="1800" dirty="0"/>
              <a:t> </a:t>
            </a:r>
            <a:endParaRPr lang="en-IN" sz="1800" dirty="0">
              <a:solidFill>
                <a:srgbClr val="CD9E4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17A250-F2BC-D66C-1CBC-DE889F11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E634-D093-4588-B2C5-04DFACF9CF00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AB9413-B640-583B-61DE-F95CF6A8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12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365D04D-7E1C-8155-30F3-80D61BFCE9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xmlns="" id="{2077B75B-9586-FA8F-1C77-9689BD53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8720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029"/>
            <a:ext cx="10515600" cy="2291105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CD9E40"/>
                </a:solidFill>
              </a:rPr>
              <a:t>Thank You</a:t>
            </a:r>
            <a:endParaRPr lang="en-IN" sz="8800" b="1" dirty="0">
              <a:solidFill>
                <a:srgbClr val="CD9E40"/>
              </a:solidFill>
            </a:endParaRPr>
          </a:p>
        </p:txBody>
      </p:sp>
      <p:sp>
        <p:nvSpPr>
          <p:cNvPr id="8" name="Google Shape;231;p8"/>
          <p:cNvSpPr/>
          <p:nvPr/>
        </p:nvSpPr>
        <p:spPr>
          <a:xfrm>
            <a:off x="9766200" y="3555490"/>
            <a:ext cx="432000" cy="360000"/>
          </a:xfrm>
          <a:custGeom>
            <a:avLst/>
            <a:gdLst/>
            <a:ahLst/>
            <a:cxnLst/>
            <a:rect l="l" t="t" r="r" b="b"/>
            <a:pathLst>
              <a:path w="5947" h="4456" extrusionOk="0">
                <a:moveTo>
                  <a:pt x="560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4" y="243"/>
                </a:lnTo>
                <a:lnTo>
                  <a:pt x="56" y="336"/>
                </a:lnTo>
                <a:lnTo>
                  <a:pt x="19" y="448"/>
                </a:lnTo>
                <a:lnTo>
                  <a:pt x="1" y="560"/>
                </a:lnTo>
                <a:lnTo>
                  <a:pt x="1" y="783"/>
                </a:lnTo>
                <a:lnTo>
                  <a:pt x="19" y="839"/>
                </a:lnTo>
                <a:lnTo>
                  <a:pt x="38" y="895"/>
                </a:lnTo>
                <a:lnTo>
                  <a:pt x="75" y="951"/>
                </a:lnTo>
                <a:lnTo>
                  <a:pt x="112" y="1007"/>
                </a:lnTo>
                <a:lnTo>
                  <a:pt x="672" y="1436"/>
                </a:lnTo>
                <a:lnTo>
                  <a:pt x="2126" y="2498"/>
                </a:lnTo>
                <a:lnTo>
                  <a:pt x="2293" y="2629"/>
                </a:lnTo>
                <a:lnTo>
                  <a:pt x="2517" y="2778"/>
                </a:lnTo>
                <a:lnTo>
                  <a:pt x="2647" y="2852"/>
                </a:lnTo>
                <a:lnTo>
                  <a:pt x="2759" y="2927"/>
                </a:lnTo>
                <a:lnTo>
                  <a:pt x="2871" y="2964"/>
                </a:lnTo>
                <a:lnTo>
                  <a:pt x="3076" y="2964"/>
                </a:lnTo>
                <a:lnTo>
                  <a:pt x="3188" y="2927"/>
                </a:lnTo>
                <a:lnTo>
                  <a:pt x="3318" y="2852"/>
                </a:lnTo>
                <a:lnTo>
                  <a:pt x="3430" y="2778"/>
                </a:lnTo>
                <a:lnTo>
                  <a:pt x="3654" y="2629"/>
                </a:lnTo>
                <a:lnTo>
                  <a:pt x="3822" y="2498"/>
                </a:lnTo>
                <a:lnTo>
                  <a:pt x="5276" y="1436"/>
                </a:lnTo>
                <a:lnTo>
                  <a:pt x="5835" y="1007"/>
                </a:lnTo>
                <a:lnTo>
                  <a:pt x="5891" y="951"/>
                </a:lnTo>
                <a:lnTo>
                  <a:pt x="5909" y="895"/>
                </a:lnTo>
                <a:lnTo>
                  <a:pt x="5947" y="839"/>
                </a:lnTo>
                <a:lnTo>
                  <a:pt x="5947" y="783"/>
                </a:lnTo>
                <a:lnTo>
                  <a:pt x="5947" y="560"/>
                </a:lnTo>
                <a:lnTo>
                  <a:pt x="5928" y="448"/>
                </a:lnTo>
                <a:lnTo>
                  <a:pt x="5909" y="336"/>
                </a:lnTo>
                <a:lnTo>
                  <a:pt x="5853" y="243"/>
                </a:lnTo>
                <a:lnTo>
                  <a:pt x="5779" y="168"/>
                </a:lnTo>
                <a:lnTo>
                  <a:pt x="5704" y="94"/>
                </a:lnTo>
                <a:lnTo>
                  <a:pt x="5611" y="38"/>
                </a:lnTo>
                <a:lnTo>
                  <a:pt x="5499" y="19"/>
                </a:lnTo>
                <a:lnTo>
                  <a:pt x="5387" y="1"/>
                </a:lnTo>
                <a:close/>
                <a:moveTo>
                  <a:pt x="75" y="1454"/>
                </a:moveTo>
                <a:lnTo>
                  <a:pt x="38" y="1473"/>
                </a:lnTo>
                <a:lnTo>
                  <a:pt x="19" y="1492"/>
                </a:lnTo>
                <a:lnTo>
                  <a:pt x="1" y="1529"/>
                </a:lnTo>
                <a:lnTo>
                  <a:pt x="1" y="3896"/>
                </a:lnTo>
                <a:lnTo>
                  <a:pt x="19" y="4008"/>
                </a:lnTo>
                <a:lnTo>
                  <a:pt x="56" y="4120"/>
                </a:lnTo>
                <a:lnTo>
                  <a:pt x="94" y="4213"/>
                </a:lnTo>
                <a:lnTo>
                  <a:pt x="168" y="4288"/>
                </a:lnTo>
                <a:lnTo>
                  <a:pt x="243" y="4362"/>
                </a:lnTo>
                <a:lnTo>
                  <a:pt x="336" y="4418"/>
                </a:lnTo>
                <a:lnTo>
                  <a:pt x="448" y="4437"/>
                </a:lnTo>
                <a:lnTo>
                  <a:pt x="560" y="4455"/>
                </a:lnTo>
                <a:lnTo>
                  <a:pt x="5387" y="4455"/>
                </a:lnTo>
                <a:lnTo>
                  <a:pt x="5499" y="4437"/>
                </a:lnTo>
                <a:lnTo>
                  <a:pt x="5611" y="4418"/>
                </a:lnTo>
                <a:lnTo>
                  <a:pt x="5704" y="4362"/>
                </a:lnTo>
                <a:lnTo>
                  <a:pt x="5779" y="4288"/>
                </a:lnTo>
                <a:lnTo>
                  <a:pt x="5853" y="4213"/>
                </a:lnTo>
                <a:lnTo>
                  <a:pt x="5909" y="4120"/>
                </a:lnTo>
                <a:lnTo>
                  <a:pt x="5928" y="4008"/>
                </a:lnTo>
                <a:lnTo>
                  <a:pt x="5947" y="3896"/>
                </a:lnTo>
                <a:lnTo>
                  <a:pt x="5947" y="1529"/>
                </a:lnTo>
                <a:lnTo>
                  <a:pt x="5928" y="1492"/>
                </a:lnTo>
                <a:lnTo>
                  <a:pt x="5909" y="1473"/>
                </a:lnTo>
                <a:lnTo>
                  <a:pt x="5872" y="1454"/>
                </a:lnTo>
                <a:lnTo>
                  <a:pt x="5835" y="1473"/>
                </a:lnTo>
                <a:lnTo>
                  <a:pt x="5294" y="1883"/>
                </a:lnTo>
                <a:lnTo>
                  <a:pt x="4045" y="2797"/>
                </a:lnTo>
                <a:lnTo>
                  <a:pt x="3840" y="2946"/>
                </a:lnTo>
                <a:lnTo>
                  <a:pt x="3579" y="3132"/>
                </a:lnTo>
                <a:lnTo>
                  <a:pt x="3430" y="3207"/>
                </a:lnTo>
                <a:lnTo>
                  <a:pt x="3281" y="3281"/>
                </a:lnTo>
                <a:lnTo>
                  <a:pt x="3132" y="3337"/>
                </a:lnTo>
                <a:lnTo>
                  <a:pt x="2815" y="3337"/>
                </a:lnTo>
                <a:lnTo>
                  <a:pt x="2666" y="3281"/>
                </a:lnTo>
                <a:lnTo>
                  <a:pt x="2517" y="3225"/>
                </a:lnTo>
                <a:lnTo>
                  <a:pt x="2386" y="3132"/>
                </a:lnTo>
                <a:lnTo>
                  <a:pt x="2126" y="2946"/>
                </a:lnTo>
                <a:lnTo>
                  <a:pt x="1902" y="2797"/>
                </a:lnTo>
                <a:lnTo>
                  <a:pt x="672" y="1883"/>
                </a:lnTo>
                <a:lnTo>
                  <a:pt x="112" y="1473"/>
                </a:lnTo>
                <a:lnTo>
                  <a:pt x="75" y="1454"/>
                </a:lnTo>
                <a:close/>
              </a:path>
            </a:pathLst>
          </a:custGeom>
          <a:solidFill>
            <a:srgbClr val="CD9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39;p7"/>
          <p:cNvSpPr/>
          <p:nvPr/>
        </p:nvSpPr>
        <p:spPr>
          <a:xfrm>
            <a:off x="2209800" y="3603410"/>
            <a:ext cx="316800" cy="360000"/>
          </a:xfrm>
          <a:custGeom>
            <a:avLst/>
            <a:gdLst/>
            <a:ahLst/>
            <a:cxnLst/>
            <a:rect l="l" t="t" r="r" b="b"/>
            <a:pathLst>
              <a:path w="5202" h="5947" extrusionOk="0">
                <a:moveTo>
                  <a:pt x="2610" y="0"/>
                </a:moveTo>
                <a:lnTo>
                  <a:pt x="2461" y="19"/>
                </a:lnTo>
                <a:lnTo>
                  <a:pt x="2312" y="37"/>
                </a:lnTo>
                <a:lnTo>
                  <a:pt x="2163" y="75"/>
                </a:lnTo>
                <a:lnTo>
                  <a:pt x="2033" y="130"/>
                </a:lnTo>
                <a:lnTo>
                  <a:pt x="1902" y="186"/>
                </a:lnTo>
                <a:lnTo>
                  <a:pt x="1772" y="261"/>
                </a:lnTo>
                <a:lnTo>
                  <a:pt x="1660" y="336"/>
                </a:lnTo>
                <a:lnTo>
                  <a:pt x="1567" y="447"/>
                </a:lnTo>
                <a:lnTo>
                  <a:pt x="1455" y="541"/>
                </a:lnTo>
                <a:lnTo>
                  <a:pt x="1380" y="652"/>
                </a:lnTo>
                <a:lnTo>
                  <a:pt x="1306" y="783"/>
                </a:lnTo>
                <a:lnTo>
                  <a:pt x="1231" y="913"/>
                </a:lnTo>
                <a:lnTo>
                  <a:pt x="1194" y="1044"/>
                </a:lnTo>
                <a:lnTo>
                  <a:pt x="1156" y="1193"/>
                </a:lnTo>
                <a:lnTo>
                  <a:pt x="1138" y="1342"/>
                </a:lnTo>
                <a:lnTo>
                  <a:pt x="1119" y="1491"/>
                </a:lnTo>
                <a:lnTo>
                  <a:pt x="1138" y="1640"/>
                </a:lnTo>
                <a:lnTo>
                  <a:pt x="1156" y="1789"/>
                </a:lnTo>
                <a:lnTo>
                  <a:pt x="1194" y="1939"/>
                </a:lnTo>
                <a:lnTo>
                  <a:pt x="1231" y="2069"/>
                </a:lnTo>
                <a:lnTo>
                  <a:pt x="1306" y="2200"/>
                </a:lnTo>
                <a:lnTo>
                  <a:pt x="1380" y="2311"/>
                </a:lnTo>
                <a:lnTo>
                  <a:pt x="1455" y="2442"/>
                </a:lnTo>
                <a:lnTo>
                  <a:pt x="1567" y="2535"/>
                </a:lnTo>
                <a:lnTo>
                  <a:pt x="1660" y="2628"/>
                </a:lnTo>
                <a:lnTo>
                  <a:pt x="1772" y="2721"/>
                </a:lnTo>
                <a:lnTo>
                  <a:pt x="1902" y="2796"/>
                </a:lnTo>
                <a:lnTo>
                  <a:pt x="2033" y="2852"/>
                </a:lnTo>
                <a:lnTo>
                  <a:pt x="2163" y="2908"/>
                </a:lnTo>
                <a:lnTo>
                  <a:pt x="2312" y="2945"/>
                </a:lnTo>
                <a:lnTo>
                  <a:pt x="2461" y="2964"/>
                </a:lnTo>
                <a:lnTo>
                  <a:pt x="2610" y="2982"/>
                </a:lnTo>
                <a:lnTo>
                  <a:pt x="2760" y="2964"/>
                </a:lnTo>
                <a:lnTo>
                  <a:pt x="2909" y="2945"/>
                </a:lnTo>
                <a:lnTo>
                  <a:pt x="3058" y="2908"/>
                </a:lnTo>
                <a:lnTo>
                  <a:pt x="3188" y="2852"/>
                </a:lnTo>
                <a:lnTo>
                  <a:pt x="3319" y="2796"/>
                </a:lnTo>
                <a:lnTo>
                  <a:pt x="3431" y="2721"/>
                </a:lnTo>
                <a:lnTo>
                  <a:pt x="3561" y="2628"/>
                </a:lnTo>
                <a:lnTo>
                  <a:pt x="3654" y="2535"/>
                </a:lnTo>
                <a:lnTo>
                  <a:pt x="3747" y="2442"/>
                </a:lnTo>
                <a:lnTo>
                  <a:pt x="3841" y="2311"/>
                </a:lnTo>
                <a:lnTo>
                  <a:pt x="3915" y="2200"/>
                </a:lnTo>
                <a:lnTo>
                  <a:pt x="3971" y="2069"/>
                </a:lnTo>
                <a:lnTo>
                  <a:pt x="4027" y="1939"/>
                </a:lnTo>
                <a:lnTo>
                  <a:pt x="4064" y="1789"/>
                </a:lnTo>
                <a:lnTo>
                  <a:pt x="4083" y="1640"/>
                </a:lnTo>
                <a:lnTo>
                  <a:pt x="4102" y="1491"/>
                </a:lnTo>
                <a:lnTo>
                  <a:pt x="4083" y="1342"/>
                </a:lnTo>
                <a:lnTo>
                  <a:pt x="4064" y="1193"/>
                </a:lnTo>
                <a:lnTo>
                  <a:pt x="4027" y="1044"/>
                </a:lnTo>
                <a:lnTo>
                  <a:pt x="3971" y="913"/>
                </a:lnTo>
                <a:lnTo>
                  <a:pt x="3915" y="783"/>
                </a:lnTo>
                <a:lnTo>
                  <a:pt x="3841" y="652"/>
                </a:lnTo>
                <a:lnTo>
                  <a:pt x="3747" y="541"/>
                </a:lnTo>
                <a:lnTo>
                  <a:pt x="3654" y="447"/>
                </a:lnTo>
                <a:lnTo>
                  <a:pt x="3561" y="336"/>
                </a:lnTo>
                <a:lnTo>
                  <a:pt x="3431" y="261"/>
                </a:lnTo>
                <a:lnTo>
                  <a:pt x="3319" y="186"/>
                </a:lnTo>
                <a:lnTo>
                  <a:pt x="3188" y="130"/>
                </a:lnTo>
                <a:lnTo>
                  <a:pt x="3058" y="75"/>
                </a:lnTo>
                <a:lnTo>
                  <a:pt x="2909" y="37"/>
                </a:lnTo>
                <a:lnTo>
                  <a:pt x="2760" y="19"/>
                </a:lnTo>
                <a:lnTo>
                  <a:pt x="2610" y="0"/>
                </a:lnTo>
                <a:close/>
                <a:moveTo>
                  <a:pt x="2051" y="3337"/>
                </a:moveTo>
                <a:lnTo>
                  <a:pt x="2424" y="3989"/>
                </a:lnTo>
                <a:lnTo>
                  <a:pt x="2051" y="5573"/>
                </a:lnTo>
                <a:lnTo>
                  <a:pt x="1492" y="3355"/>
                </a:lnTo>
                <a:lnTo>
                  <a:pt x="1343" y="3355"/>
                </a:lnTo>
                <a:lnTo>
                  <a:pt x="1194" y="3392"/>
                </a:lnTo>
                <a:lnTo>
                  <a:pt x="1045" y="3430"/>
                </a:lnTo>
                <a:lnTo>
                  <a:pt x="914" y="3486"/>
                </a:lnTo>
                <a:lnTo>
                  <a:pt x="784" y="3560"/>
                </a:lnTo>
                <a:lnTo>
                  <a:pt x="672" y="3635"/>
                </a:lnTo>
                <a:lnTo>
                  <a:pt x="541" y="3728"/>
                </a:lnTo>
                <a:lnTo>
                  <a:pt x="448" y="3821"/>
                </a:lnTo>
                <a:lnTo>
                  <a:pt x="355" y="3933"/>
                </a:lnTo>
                <a:lnTo>
                  <a:pt x="262" y="4045"/>
                </a:lnTo>
                <a:lnTo>
                  <a:pt x="187" y="4175"/>
                </a:lnTo>
                <a:lnTo>
                  <a:pt x="131" y="4306"/>
                </a:lnTo>
                <a:lnTo>
                  <a:pt x="75" y="4455"/>
                </a:lnTo>
                <a:lnTo>
                  <a:pt x="38" y="4604"/>
                </a:lnTo>
                <a:lnTo>
                  <a:pt x="19" y="4753"/>
                </a:lnTo>
                <a:lnTo>
                  <a:pt x="1" y="4902"/>
                </a:lnTo>
                <a:lnTo>
                  <a:pt x="1" y="5387"/>
                </a:lnTo>
                <a:lnTo>
                  <a:pt x="19" y="5499"/>
                </a:lnTo>
                <a:lnTo>
                  <a:pt x="57" y="5592"/>
                </a:lnTo>
                <a:lnTo>
                  <a:pt x="113" y="5685"/>
                </a:lnTo>
                <a:lnTo>
                  <a:pt x="169" y="5778"/>
                </a:lnTo>
                <a:lnTo>
                  <a:pt x="262" y="5853"/>
                </a:lnTo>
                <a:lnTo>
                  <a:pt x="355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66" y="5890"/>
                </a:lnTo>
                <a:lnTo>
                  <a:pt x="4959" y="5853"/>
                </a:lnTo>
                <a:lnTo>
                  <a:pt x="5052" y="5778"/>
                </a:lnTo>
                <a:lnTo>
                  <a:pt x="5108" y="5685"/>
                </a:lnTo>
                <a:lnTo>
                  <a:pt x="5164" y="5592"/>
                </a:lnTo>
                <a:lnTo>
                  <a:pt x="5201" y="5499"/>
                </a:lnTo>
                <a:lnTo>
                  <a:pt x="5201" y="5387"/>
                </a:lnTo>
                <a:lnTo>
                  <a:pt x="5201" y="4902"/>
                </a:lnTo>
                <a:lnTo>
                  <a:pt x="5201" y="4753"/>
                </a:lnTo>
                <a:lnTo>
                  <a:pt x="5183" y="4604"/>
                </a:lnTo>
                <a:lnTo>
                  <a:pt x="5145" y="4455"/>
                </a:lnTo>
                <a:lnTo>
                  <a:pt x="5089" y="4306"/>
                </a:lnTo>
                <a:lnTo>
                  <a:pt x="5034" y="4175"/>
                </a:lnTo>
                <a:lnTo>
                  <a:pt x="4959" y="4045"/>
                </a:lnTo>
                <a:lnTo>
                  <a:pt x="4866" y="3933"/>
                </a:lnTo>
                <a:lnTo>
                  <a:pt x="4773" y="3821"/>
                </a:lnTo>
                <a:lnTo>
                  <a:pt x="4661" y="3728"/>
                </a:lnTo>
                <a:lnTo>
                  <a:pt x="4549" y="3635"/>
                </a:lnTo>
                <a:lnTo>
                  <a:pt x="4437" y="3560"/>
                </a:lnTo>
                <a:lnTo>
                  <a:pt x="4307" y="3486"/>
                </a:lnTo>
                <a:lnTo>
                  <a:pt x="4158" y="3430"/>
                </a:lnTo>
                <a:lnTo>
                  <a:pt x="4027" y="3392"/>
                </a:lnTo>
                <a:lnTo>
                  <a:pt x="3878" y="3355"/>
                </a:lnTo>
                <a:lnTo>
                  <a:pt x="3710" y="3355"/>
                </a:lnTo>
                <a:lnTo>
                  <a:pt x="3170" y="5573"/>
                </a:lnTo>
                <a:lnTo>
                  <a:pt x="2797" y="3989"/>
                </a:lnTo>
                <a:lnTo>
                  <a:pt x="3170" y="3337"/>
                </a:lnTo>
                <a:close/>
              </a:path>
            </a:pathLst>
          </a:custGeom>
          <a:solidFill>
            <a:srgbClr val="CD9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3498D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57457"/>
              </p:ext>
            </p:extLst>
          </p:nvPr>
        </p:nvGraphicFramePr>
        <p:xfrm>
          <a:off x="533400" y="4256859"/>
          <a:ext cx="11125200" cy="179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Saurabh Solanke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7770070411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saurabh.ksolanke@gmail.com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Ashutosh Kedari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8975889230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linkClick r:id="rId4"/>
                        </a:rPr>
                        <a:t>kedariashutosh89@gmail.com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Shreyash Jaygaonkar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8329330762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>
                          <a:solidFill>
                            <a:schemeClr val="tx1"/>
                          </a:solidFill>
                          <a:hlinkClick r:id="rId5"/>
                        </a:rPr>
                        <a:t>shreyash111jaygaonkar@gmail.com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Amin Siddiqui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9284760415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>
                          <a:solidFill>
                            <a:schemeClr val="tx1"/>
                          </a:solidFill>
                          <a:hlinkClick r:id="rId6"/>
                        </a:rPr>
                        <a:t>aameensddq@gmail.com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Google Shape;87;p7"/>
          <p:cNvSpPr/>
          <p:nvPr/>
        </p:nvSpPr>
        <p:spPr>
          <a:xfrm>
            <a:off x="5955600" y="3574120"/>
            <a:ext cx="223200" cy="360000"/>
          </a:xfrm>
          <a:custGeom>
            <a:avLst/>
            <a:gdLst/>
            <a:ahLst/>
            <a:cxnLst/>
            <a:rect l="l" t="t" r="r" b="b"/>
            <a:pathLst>
              <a:path w="3710" h="5947" extrusionOk="0">
                <a:moveTo>
                  <a:pt x="3020" y="559"/>
                </a:moveTo>
                <a:lnTo>
                  <a:pt x="3076" y="578"/>
                </a:lnTo>
                <a:lnTo>
                  <a:pt x="3113" y="597"/>
                </a:lnTo>
                <a:lnTo>
                  <a:pt x="3151" y="653"/>
                </a:lnTo>
                <a:lnTo>
                  <a:pt x="3169" y="709"/>
                </a:lnTo>
                <a:lnTo>
                  <a:pt x="3169" y="4325"/>
                </a:lnTo>
                <a:lnTo>
                  <a:pt x="3151" y="4381"/>
                </a:lnTo>
                <a:lnTo>
                  <a:pt x="3113" y="4418"/>
                </a:lnTo>
                <a:lnTo>
                  <a:pt x="3076" y="4455"/>
                </a:lnTo>
                <a:lnTo>
                  <a:pt x="653" y="4455"/>
                </a:lnTo>
                <a:lnTo>
                  <a:pt x="597" y="4418"/>
                </a:lnTo>
                <a:lnTo>
                  <a:pt x="578" y="4381"/>
                </a:lnTo>
                <a:lnTo>
                  <a:pt x="560" y="4325"/>
                </a:lnTo>
                <a:lnTo>
                  <a:pt x="560" y="709"/>
                </a:lnTo>
                <a:lnTo>
                  <a:pt x="578" y="653"/>
                </a:lnTo>
                <a:lnTo>
                  <a:pt x="597" y="597"/>
                </a:lnTo>
                <a:lnTo>
                  <a:pt x="653" y="578"/>
                </a:lnTo>
                <a:lnTo>
                  <a:pt x="709" y="559"/>
                </a:lnTo>
                <a:close/>
                <a:moveTo>
                  <a:pt x="1939" y="4847"/>
                </a:moveTo>
                <a:lnTo>
                  <a:pt x="2014" y="4865"/>
                </a:lnTo>
                <a:lnTo>
                  <a:pt x="2069" y="4902"/>
                </a:lnTo>
                <a:lnTo>
                  <a:pt x="2125" y="4940"/>
                </a:lnTo>
                <a:lnTo>
                  <a:pt x="2163" y="4996"/>
                </a:lnTo>
                <a:lnTo>
                  <a:pt x="2200" y="5070"/>
                </a:lnTo>
                <a:lnTo>
                  <a:pt x="2219" y="5126"/>
                </a:lnTo>
                <a:lnTo>
                  <a:pt x="2237" y="5201"/>
                </a:lnTo>
                <a:lnTo>
                  <a:pt x="2219" y="5275"/>
                </a:lnTo>
                <a:lnTo>
                  <a:pt x="2200" y="5350"/>
                </a:lnTo>
                <a:lnTo>
                  <a:pt x="2163" y="5424"/>
                </a:lnTo>
                <a:lnTo>
                  <a:pt x="2125" y="5480"/>
                </a:lnTo>
                <a:lnTo>
                  <a:pt x="2069" y="5518"/>
                </a:lnTo>
                <a:lnTo>
                  <a:pt x="2014" y="5555"/>
                </a:lnTo>
                <a:lnTo>
                  <a:pt x="1939" y="5574"/>
                </a:lnTo>
                <a:lnTo>
                  <a:pt x="1790" y="5574"/>
                </a:lnTo>
                <a:lnTo>
                  <a:pt x="1715" y="5555"/>
                </a:lnTo>
                <a:lnTo>
                  <a:pt x="1659" y="5518"/>
                </a:lnTo>
                <a:lnTo>
                  <a:pt x="1603" y="5480"/>
                </a:lnTo>
                <a:lnTo>
                  <a:pt x="1548" y="5424"/>
                </a:lnTo>
                <a:lnTo>
                  <a:pt x="1529" y="5350"/>
                </a:lnTo>
                <a:lnTo>
                  <a:pt x="1492" y="5275"/>
                </a:lnTo>
                <a:lnTo>
                  <a:pt x="1492" y="5201"/>
                </a:lnTo>
                <a:lnTo>
                  <a:pt x="1492" y="5126"/>
                </a:lnTo>
                <a:lnTo>
                  <a:pt x="1529" y="5070"/>
                </a:lnTo>
                <a:lnTo>
                  <a:pt x="1548" y="4996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7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55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8"/>
                </a:lnTo>
                <a:lnTo>
                  <a:pt x="0" y="559"/>
                </a:lnTo>
                <a:lnTo>
                  <a:pt x="0" y="5387"/>
                </a:lnTo>
                <a:lnTo>
                  <a:pt x="19" y="5499"/>
                </a:lnTo>
                <a:lnTo>
                  <a:pt x="56" y="5611"/>
                </a:lnTo>
                <a:lnTo>
                  <a:pt x="94" y="5704"/>
                </a:lnTo>
                <a:lnTo>
                  <a:pt x="168" y="5779"/>
                </a:lnTo>
                <a:lnTo>
                  <a:pt x="243" y="5853"/>
                </a:lnTo>
                <a:lnTo>
                  <a:pt x="355" y="5909"/>
                </a:lnTo>
                <a:lnTo>
                  <a:pt x="448" y="5928"/>
                </a:lnTo>
                <a:lnTo>
                  <a:pt x="560" y="5946"/>
                </a:lnTo>
                <a:lnTo>
                  <a:pt x="3169" y="5946"/>
                </a:lnTo>
                <a:lnTo>
                  <a:pt x="3281" y="5928"/>
                </a:lnTo>
                <a:lnTo>
                  <a:pt x="3374" y="5909"/>
                </a:lnTo>
                <a:lnTo>
                  <a:pt x="3467" y="5853"/>
                </a:lnTo>
                <a:lnTo>
                  <a:pt x="3561" y="5779"/>
                </a:lnTo>
                <a:lnTo>
                  <a:pt x="3617" y="5704"/>
                </a:lnTo>
                <a:lnTo>
                  <a:pt x="3672" y="5611"/>
                </a:lnTo>
                <a:lnTo>
                  <a:pt x="3710" y="5499"/>
                </a:lnTo>
                <a:lnTo>
                  <a:pt x="3710" y="5387"/>
                </a:lnTo>
                <a:lnTo>
                  <a:pt x="3710" y="559"/>
                </a:lnTo>
                <a:lnTo>
                  <a:pt x="3710" y="448"/>
                </a:lnTo>
                <a:lnTo>
                  <a:pt x="3672" y="354"/>
                </a:lnTo>
                <a:lnTo>
                  <a:pt x="3617" y="261"/>
                </a:lnTo>
                <a:lnTo>
                  <a:pt x="3561" y="168"/>
                </a:lnTo>
                <a:lnTo>
                  <a:pt x="3467" y="93"/>
                </a:lnTo>
                <a:lnTo>
                  <a:pt x="3374" y="56"/>
                </a:lnTo>
                <a:lnTo>
                  <a:pt x="3281" y="19"/>
                </a:lnTo>
                <a:lnTo>
                  <a:pt x="3169" y="0"/>
                </a:lnTo>
                <a:close/>
              </a:path>
            </a:pathLst>
          </a:custGeom>
          <a:solidFill>
            <a:srgbClr val="CD9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A016-CD60-46AB-ACFD-E418C2407E9B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13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" y="1"/>
            <a:ext cx="1332482" cy="1537041"/>
          </a:xfrm>
          <a:prstGeom prst="rect">
            <a:avLst/>
          </a:prstGeo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19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88814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606-7987-4383-BE05-CDB2C3B54423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D9E40"/>
                </a:solidFill>
                <a:latin typeface="+mn-lt"/>
              </a:rPr>
              <a:t>INTRODUCTION</a:t>
            </a:r>
            <a:endParaRPr lang="en-IN" sz="4000" b="1" dirty="0">
              <a:solidFill>
                <a:srgbClr val="CD9E40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2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9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038EF03-FB25-3C0A-EDEB-F25FDA39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CD9E40"/>
                </a:solidFill>
              </a:rPr>
              <a:t>  </a:t>
            </a:r>
            <a:r>
              <a:rPr lang="en-US" sz="1800" dirty="0"/>
              <a:t>Managing and servicing vehicles has become a hassle, and confusing with every Car Manufacturing company launching their own apps.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D9E40"/>
                </a:solidFill>
              </a:rPr>
              <a:t> </a:t>
            </a:r>
            <a:r>
              <a:rPr lang="en-US" sz="1800" dirty="0"/>
              <a:t>VSMS, a one stop platform for Customers and Service Centers.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D9E40"/>
                </a:solidFill>
              </a:rPr>
              <a:t> </a:t>
            </a:r>
            <a:r>
              <a:rPr lang="en-US" sz="1800" dirty="0"/>
              <a:t>No need of separate apps for your vehicles. Get available Service Centers around you according to your vehicle brand.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CD9E4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CD9E4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rgbClr val="CD9E4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rgbClr val="CD9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3559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D9E40"/>
                </a:solidFill>
                <a:latin typeface="+mn-lt"/>
              </a:rPr>
              <a:t>PROJECT</a:t>
            </a:r>
            <a:r>
              <a:rPr lang="en-US" b="1" dirty="0">
                <a:solidFill>
                  <a:srgbClr val="13498D"/>
                </a:solidFill>
              </a:rPr>
              <a:t> </a:t>
            </a:r>
            <a:r>
              <a:rPr lang="en-US" sz="4000" b="1" dirty="0">
                <a:solidFill>
                  <a:srgbClr val="CD9E40"/>
                </a:solidFill>
                <a:latin typeface="+mn-lt"/>
              </a:rPr>
              <a:t>OVERVIEW</a:t>
            </a:r>
            <a:endParaRPr lang="en-IN" sz="4000" b="1" dirty="0">
              <a:solidFill>
                <a:srgbClr val="CD9E40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1D04-F955-4B38-9137-CBE896512731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529"/>
            <a:ext cx="10515600" cy="456043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rgbClr val="CD9E40"/>
                </a:solidFill>
              </a:rPr>
              <a:t>  Project Title </a:t>
            </a:r>
            <a:r>
              <a:rPr lang="en-US" sz="2000" dirty="0"/>
              <a:t>: Vehicle Service Management System(VSMS)</a:t>
            </a:r>
          </a:p>
          <a:p>
            <a:pPr lvl="1">
              <a:lnSpc>
                <a:spcPct val="250000"/>
              </a:lnSpc>
              <a:buClr>
                <a:srgbClr val="CD9E4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u="sng" dirty="0">
                <a:solidFill>
                  <a:srgbClr val="CD9E40"/>
                </a:solidFill>
              </a:rPr>
              <a:t>Application</a:t>
            </a:r>
            <a:r>
              <a:rPr lang="en-US" sz="2000" dirty="0">
                <a:solidFill>
                  <a:srgbClr val="CD9E40"/>
                </a:solidFill>
              </a:rPr>
              <a:t> </a:t>
            </a:r>
            <a:r>
              <a:rPr lang="en-US" sz="2000" dirty="0"/>
              <a:t> : One stop Vehicle Servicing app, bridging the gap between Customers and Service Centers.</a:t>
            </a:r>
          </a:p>
          <a:p>
            <a:pPr lvl="1">
              <a:lnSpc>
                <a:spcPct val="250000"/>
              </a:lnSpc>
              <a:buClr>
                <a:srgbClr val="CD9E4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u="sng" dirty="0">
                <a:solidFill>
                  <a:srgbClr val="CD9E40"/>
                </a:solidFill>
              </a:rPr>
              <a:t>Need of the System </a:t>
            </a:r>
            <a:r>
              <a:rPr lang="en-US" sz="2000" dirty="0"/>
              <a:t>: To help the customer find the Best Service Centers for servicing their vehicles without the hassle of handling multiple application.</a:t>
            </a:r>
          </a:p>
          <a:p>
            <a:pPr lvl="1">
              <a:lnSpc>
                <a:spcPct val="250000"/>
              </a:lnSpc>
              <a:buClr>
                <a:srgbClr val="CD9E4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u="sng" dirty="0">
                <a:solidFill>
                  <a:srgbClr val="CD9E40"/>
                </a:solidFill>
              </a:rPr>
              <a:t>Business And Use Cases </a:t>
            </a:r>
            <a:r>
              <a:rPr lang="en-US" sz="2000" dirty="0"/>
              <a:t>: There are 3 Different Roles, each have various use cases.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9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96571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F1CA9A2-91F0-56CC-3E8D-D5F910EE2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4A842-A341-D1E3-3588-6C4E3E7D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97"/>
            <a:ext cx="10515600" cy="8758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CD9E40"/>
                </a:solidFill>
                <a:latin typeface="+mn-lt"/>
              </a:rPr>
              <a:t>ACTORS AND </a:t>
            </a:r>
            <a:r>
              <a:rPr lang="en-US" sz="4000" b="1" dirty="0">
                <a:solidFill>
                  <a:srgbClr val="CD9E40"/>
                </a:solidFill>
                <a:latin typeface="+mn-lt"/>
              </a:rPr>
              <a:t>USE CASES</a:t>
            </a:r>
            <a:endParaRPr lang="en-IN" sz="4000" b="1" dirty="0">
              <a:solidFill>
                <a:srgbClr val="CD9E40"/>
              </a:solidFill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467830-A937-AD83-9176-F1A3E30F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1D04-F955-4B38-9137-CBE896512731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64C8C3-ECD3-7D2F-E1E5-5A438AAC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4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960A8BA-EE0D-D0A1-C0E7-51A97DDA2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xmlns="" id="{0293CC24-7B9B-82AB-114E-214D8C76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2303F438-D691-CA51-EF6E-16BE7E078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0" y="2023156"/>
            <a:ext cx="2803796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A29351-5AF5-3DC3-1700-871656418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12" y="2023156"/>
            <a:ext cx="2977435" cy="4333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EC61110-37A8-0B7D-BE32-0BEB62BBE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41300"/>
            <a:ext cx="3088142" cy="43331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124EFFE-9819-F1ED-8706-F137CC59758A}"/>
              </a:ext>
            </a:extLst>
          </p:cNvPr>
          <p:cNvSpPr txBox="1"/>
          <p:nvPr/>
        </p:nvSpPr>
        <p:spPr>
          <a:xfrm>
            <a:off x="1987554" y="1666512"/>
            <a:ext cx="137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D9E40"/>
                </a:solidFill>
              </a:rPr>
              <a:t>CUSTOMER</a:t>
            </a:r>
            <a:endParaRPr lang="en-IN" sz="2000" dirty="0">
              <a:solidFill>
                <a:srgbClr val="CD9E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23E88E-DE10-E4FD-1B08-52D28CDA9D73}"/>
              </a:ext>
            </a:extLst>
          </p:cNvPr>
          <p:cNvSpPr txBox="1"/>
          <p:nvPr/>
        </p:nvSpPr>
        <p:spPr>
          <a:xfrm>
            <a:off x="5385708" y="1630329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9E40"/>
                </a:solidFill>
              </a:rPr>
              <a:t>SERVICE CENTER</a:t>
            </a:r>
            <a:endParaRPr lang="en-IN" dirty="0">
              <a:solidFill>
                <a:srgbClr val="CD9E4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866E86C-6D8A-A72D-3695-4D560F140BAD}"/>
              </a:ext>
            </a:extLst>
          </p:cNvPr>
          <p:cNvSpPr txBox="1"/>
          <p:nvPr/>
        </p:nvSpPr>
        <p:spPr>
          <a:xfrm>
            <a:off x="9982200" y="16221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9E40"/>
                </a:solidFill>
              </a:rPr>
              <a:t>ADMIN</a:t>
            </a:r>
            <a:endParaRPr lang="en-IN" dirty="0">
              <a:solidFill>
                <a:srgbClr val="CD9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7177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rgbClr val="CD9E40"/>
                </a:solidFill>
                <a:latin typeface="+mn-lt"/>
              </a:rPr>
              <a:t>Project Architecture</a:t>
            </a:r>
            <a:endParaRPr lang="en-IN" b="1" dirty="0">
              <a:solidFill>
                <a:srgbClr val="13498D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E634-D093-4588-B2C5-04DFACF9CF00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5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2400C5B-606C-52E9-EB35-4950AF007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72" y="1895474"/>
            <a:ext cx="7953257" cy="3648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12FDE-178D-B36D-821F-D17DD0A9F1D1}"/>
              </a:ext>
            </a:extLst>
          </p:cNvPr>
          <p:cNvSpPr txBox="1"/>
          <p:nvPr/>
        </p:nvSpPr>
        <p:spPr>
          <a:xfrm>
            <a:off x="2432957" y="5804807"/>
            <a:ext cx="700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 Project Architecture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146908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solidFill>
                  <a:srgbClr val="CD9E40"/>
                </a:solidFill>
                <a:latin typeface="+mn-lt"/>
              </a:rPr>
              <a:t>Login Workflow</a:t>
            </a:r>
            <a:endParaRPr lang="en-IN" b="1" dirty="0">
              <a:solidFill>
                <a:srgbClr val="13498D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E634-D093-4588-B2C5-04DFACF9CF00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6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12FDE-178D-B36D-821F-D17DD0A9F1D1}"/>
              </a:ext>
            </a:extLst>
          </p:cNvPr>
          <p:cNvSpPr txBox="1"/>
          <p:nvPr/>
        </p:nvSpPr>
        <p:spPr>
          <a:xfrm>
            <a:off x="2432957" y="5804807"/>
            <a:ext cx="700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 </a:t>
            </a:r>
            <a:r>
              <a:rPr lang="en-US" sz="1000" i="1" dirty="0" smtClean="0"/>
              <a:t>Login Workflow</a:t>
            </a:r>
            <a:endParaRPr lang="en-IN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80" y="1311976"/>
            <a:ext cx="841643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8977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>
                <a:solidFill>
                  <a:srgbClr val="CD9E40"/>
                </a:solidFill>
                <a:latin typeface="+mn-lt"/>
              </a:rPr>
              <a:t>Registration Workflow</a:t>
            </a:r>
            <a:endParaRPr lang="en-IN" b="1" dirty="0">
              <a:solidFill>
                <a:srgbClr val="13498D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E634-D093-4588-B2C5-04DFACF9CF00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7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58" y="1484807"/>
            <a:ext cx="8179883" cy="43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12FDE-178D-B36D-821F-D17DD0A9F1D1}"/>
              </a:ext>
            </a:extLst>
          </p:cNvPr>
          <p:cNvSpPr txBox="1"/>
          <p:nvPr/>
        </p:nvSpPr>
        <p:spPr>
          <a:xfrm>
            <a:off x="2466142" y="5804807"/>
            <a:ext cx="700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 </a:t>
            </a:r>
            <a:r>
              <a:rPr lang="en-US" sz="1000" i="1" dirty="0" smtClean="0"/>
              <a:t>User Registration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566020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E634-D093-4588-B2C5-04DFACF9CF00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8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12FDE-178D-B36D-821F-D17DD0A9F1D1}"/>
              </a:ext>
            </a:extLst>
          </p:cNvPr>
          <p:cNvSpPr txBox="1"/>
          <p:nvPr/>
        </p:nvSpPr>
        <p:spPr>
          <a:xfrm>
            <a:off x="2432957" y="5804807"/>
            <a:ext cx="700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 </a:t>
            </a:r>
            <a:r>
              <a:rPr lang="en-US" sz="1000" i="1" dirty="0" smtClean="0"/>
              <a:t>Service Center Registration</a:t>
            </a:r>
            <a:endParaRPr lang="en-IN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07" y="1484807"/>
            <a:ext cx="8290255" cy="4320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sz="4000" b="1" dirty="0" smtClean="0">
                <a:solidFill>
                  <a:srgbClr val="CD9E40"/>
                </a:solidFill>
                <a:latin typeface="+mn-lt"/>
              </a:rPr>
              <a:t>Registration Workflow</a:t>
            </a:r>
            <a:endParaRPr lang="en-IN" b="1" dirty="0">
              <a:solidFill>
                <a:srgbClr val="1349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47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FDBABF-4DDB-8807-4DD9-E14AB0D2A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958A75-69B6-CB7C-0C5F-19FC86B2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606-7987-4383-BE05-CDB2C3B54423}" type="datetime1">
              <a:rPr lang="en-IN" smtClean="0"/>
              <a:t>24-02-2024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0D2AF-5AB8-7A05-AD3F-AA0F6A00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D9E40"/>
                </a:solidFill>
                <a:latin typeface="+mn-lt"/>
              </a:rPr>
              <a:t>PROJECT METHODOLOGY</a:t>
            </a:r>
            <a:endParaRPr lang="en-IN" sz="4000" b="1" dirty="0">
              <a:solidFill>
                <a:srgbClr val="CD9E40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5EF114-FDED-7198-4E3B-C21DC19C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1C04-9ED6-467D-90B0-DED4FB010D1B}" type="slidenum">
              <a:rPr lang="en-IN" smtClean="0"/>
              <a:t>9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2B4BBA-243C-50A7-50FD-85941C0A38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" y="0"/>
            <a:ext cx="919255" cy="1060377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xmlns="" id="{CCD9E701-AA62-46DD-AB83-48C741F9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Know-IT PG-DAC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8534B8F-5110-D91E-0F38-19D7B2D0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D9E40"/>
                </a:solidFill>
              </a:rPr>
              <a:t> </a:t>
            </a:r>
            <a:r>
              <a:rPr lang="en-US" sz="1800" dirty="0"/>
              <a:t>3 Different phases using which we were able to apply AGILE Methodology.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D9E40"/>
                </a:solidFill>
              </a:rPr>
              <a:t> Phase 1: </a:t>
            </a:r>
            <a:r>
              <a:rPr lang="en-US" sz="1800" dirty="0"/>
              <a:t>Access and Validation of Different Roles(Login and Registration).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D9E40"/>
                </a:solidFill>
              </a:rPr>
              <a:t>  Phase 2: </a:t>
            </a:r>
            <a:r>
              <a:rPr lang="en-US" sz="1800" dirty="0"/>
              <a:t>Using the Credentials, logging into the accounts and implementing use cases.</a:t>
            </a:r>
            <a:br>
              <a:rPr lang="en-US" sz="1800" dirty="0"/>
            </a:br>
            <a:r>
              <a:rPr lang="en-US" sz="1800" dirty="0"/>
              <a:t>This phase mainly consisted of performing CRUD (Creation, Removal, Update and Deletion) on different elements of roles.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D9E40"/>
                </a:solidFill>
              </a:rPr>
              <a:t> Phase 3: </a:t>
            </a:r>
            <a:r>
              <a:rPr lang="en-US" sz="1800" dirty="0"/>
              <a:t>Consisted of Transactions between client to middleware which accesses the Database to input or get the related information and showing them on the browser.</a:t>
            </a:r>
            <a:endParaRPr lang="en-US" sz="1800" dirty="0">
              <a:solidFill>
                <a:srgbClr val="CD9E4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CD9E4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solidFill>
                <a:srgbClr val="CD9E4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solidFill>
                <a:srgbClr val="CD9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36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563</Words>
  <Application>Microsoft Office PowerPoint</Application>
  <PresentationFormat>Widescreen</PresentationFormat>
  <Paragraphs>123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Vehicle Service Management System   </vt:lpstr>
      <vt:lpstr>INTRODUCTION</vt:lpstr>
      <vt:lpstr>PROJECT OVERVIEW</vt:lpstr>
      <vt:lpstr>ACTORS AND USE CASES</vt:lpstr>
      <vt:lpstr>Project Architecture</vt:lpstr>
      <vt:lpstr>Login Workflow</vt:lpstr>
      <vt:lpstr>Registration Workflow</vt:lpstr>
      <vt:lpstr>Registration Workflow</vt:lpstr>
      <vt:lpstr>PROJECT METHODOLOGY</vt:lpstr>
      <vt:lpstr>TESTING APPROACH</vt:lpstr>
      <vt:lpstr>FUTURE SCOPE</vt:lpstr>
      <vt:lpstr>OUR LEARNINGS AND EXPERIENCE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SYSTEM</dc:title>
  <dc:creator>Microsoft account</dc:creator>
  <cp:lastModifiedBy>Microsoft account</cp:lastModifiedBy>
  <cp:revision>121</cp:revision>
  <dcterms:created xsi:type="dcterms:W3CDTF">2022-06-01T11:35:42Z</dcterms:created>
  <dcterms:modified xsi:type="dcterms:W3CDTF">2024-02-24T03:35:05Z</dcterms:modified>
</cp:coreProperties>
</file>