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88825" cy="6858000"/>
  <p:notesSz cx="6858000" cy="9144000"/>
  <p:embeddedFontLst>
    <p:embeddedFont>
      <p:font typeface="Barlow" pitchFamily="2" charset="77"/>
      <p:regular r:id="rId15"/>
      <p:bold r:id="rId16"/>
      <p:italic r:id="rId17"/>
      <p:boldItalic r:id="rId18"/>
    </p:embeddedFont>
    <p:embeddedFont>
      <p:font typeface="Consolas" panose="020B0609020204030204" pitchFamily="49" charset="0"/>
      <p:regular r:id="rId19"/>
      <p:bold r:id="rId20"/>
      <p:italic r:id="rId21"/>
      <p:boldItalic r:id="rId22"/>
    </p:embeddedFont>
    <p:embeddedFont>
      <p:font typeface="DM Sans" pitchFamily="2" charset="77"/>
      <p:regular r:id="rId23"/>
      <p:bold r:id="rId24"/>
      <p:italic r:id="rId25"/>
      <p:boldItalic r:id="rId26"/>
    </p:embeddedFont>
    <p:embeddedFont>
      <p:font typeface="DM Sans Medium"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VaMsCyEnuKgInoKqrGJn4a5nf8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2063"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9bc93409d1_0_23:notes"/>
          <p:cNvSpPr>
            <a:spLocks noGrp="1" noRot="1" noChangeAspect="1"/>
          </p:cNvSpPr>
          <p:nvPr>
            <p:ph type="sldImg" idx="2"/>
          </p:nvPr>
        </p:nvSpPr>
        <p:spPr>
          <a:xfrm>
            <a:off x="382063"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9bc93409d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94663a6341_0_456:notes"/>
          <p:cNvSpPr>
            <a:spLocks noGrp="1" noRot="1" noChangeAspect="1"/>
          </p:cNvSpPr>
          <p:nvPr>
            <p:ph type="sldImg" idx="2"/>
          </p:nvPr>
        </p:nvSpPr>
        <p:spPr>
          <a:xfrm>
            <a:off x="382063"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94663a6341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94384fc3ea_0_24: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194384fc3ea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9bc93409d1_0_7:notes"/>
          <p:cNvSpPr>
            <a:spLocks noGrp="1" noRot="1" noChangeAspect="1"/>
          </p:cNvSpPr>
          <p:nvPr>
            <p:ph type="sldImg" idx="2"/>
          </p:nvPr>
        </p:nvSpPr>
        <p:spPr>
          <a:xfrm>
            <a:off x="382063"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9bc93409d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More of an adage than a quote, we’ve seen that say in wall street when moving from T3 down to T2 back in … 2015. In 7 years, we’ve seen rise of geopolitical tensions, brexit, a global pandemic and with it the rise of retail investment, meme stocks and reddit posts, a frenzy across crypto markets.. And that explosion of data that exposed clear limitations of post trade systems to adapt, scale. Time equals risk, and reducing that time means reducing the number of trades that fall short and their associated margins.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4663a6341_0_285: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94663a6341_0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Suggested by DTCC, T1 now enforced by the SEC to take place by mid 2024. That leaves us with only a year to build, integrate and test, not 1, 2, 5 systems, but an ecosystem shared with each market participant, from buy side, sell sides, custodians, clearing houses. Back offices are notoriously known for silos across regions, trading desks, and asset classes, legacy technologies, manual processes. I would not be surprised to hear some teams running from one system to another with a floppy disk or sending the same via fedex courier. Simple, we ask them to run 2 times faster now. Or we can realize that it is not about running faster, but running smarter. It’s not about lifting and shifting the existing technology to faster horses, but adopting a new behavior, a new approach to data. Allowing data, processes and calculations to be machine interpreted through simple interfaces (i.e. contracts), by connecting data modelling to data pipelines, compliance requirements to data operations, connecting business with technology. This shift is exactly in line with the core principles behind open source technologies.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94663a6341_0_222:notes"/>
          <p:cNvSpPr>
            <a:spLocks noGrp="1" noRot="1" noChangeAspect="1"/>
          </p:cNvSpPr>
          <p:nvPr>
            <p:ph type="sldImg" idx="2"/>
          </p:nvPr>
        </p:nvSpPr>
        <p:spPr>
          <a:xfrm>
            <a:off x="382063"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94663a6341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modernizing does not just means complying. When NCC margin calls are estimated to be reduced by 40%, that’s billions of dollars that could be reinvested elsewhere should we streamline that process between back and front office. And we’ve seen that pattern over and over, open source create new opportunities. Data culture win. We’ve seen that from a MS report that stated that companies focusing on cloud, data and open source win. At databricks, being cloud, data, open source, our customers should win. And that gap widened in period of high economic volatility. Cloud, data and open source offers the opportunity to outperform, and technologies like DATABRICKS LAKEHOUSE, LEGEND, MORPHIR, contribute to that behavioral shift.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94384fc3ea_0_3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94384fc3ea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94384fc3ea_0_123: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94384fc3ea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4384fc3ea_0_60: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194384fc3e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 Title Slide A - Dark">
  <p:cSld name="TITLE_1">
    <p:bg>
      <p:bgPr>
        <a:solidFill>
          <a:schemeClr val="dk1"/>
        </a:solidFill>
        <a:effectLst/>
      </p:bgPr>
    </p:bg>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761800" y="1186975"/>
            <a:ext cx="5332800" cy="23877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5600"/>
              <a:buFont typeface="Arial"/>
              <a:buNone/>
              <a:defRPr sz="5600">
                <a:solidFill>
                  <a:schemeClr val="lt1"/>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3" name="Google Shape;13;p15"/>
          <p:cNvSpPr txBox="1">
            <a:spLocks noGrp="1"/>
          </p:cNvSpPr>
          <p:nvPr>
            <p:ph type="subTitle" idx="1"/>
          </p:nvPr>
        </p:nvSpPr>
        <p:spPr>
          <a:xfrm>
            <a:off x="761809" y="3835400"/>
            <a:ext cx="6170100" cy="1224300"/>
          </a:xfrm>
          <a:prstGeom prst="rect">
            <a:avLst/>
          </a:prstGeom>
          <a:noFill/>
          <a:ln>
            <a:noFill/>
          </a:ln>
        </p:spPr>
        <p:txBody>
          <a:bodyPr spcFirstLastPara="1" wrap="square" lIns="0" tIns="0" rIns="0" bIns="0" anchor="t" anchorCtr="0">
            <a:noAutofit/>
          </a:bodyPr>
          <a:lstStyle>
            <a:lvl1pPr lvl="0" algn="l">
              <a:lnSpc>
                <a:spcPct val="90000"/>
              </a:lnSpc>
              <a:spcBef>
                <a:spcPts val="1100"/>
              </a:spcBef>
              <a:spcAft>
                <a:spcPts val="0"/>
              </a:spcAft>
              <a:buClr>
                <a:schemeClr val="lt1"/>
              </a:buClr>
              <a:buSzPts val="3200"/>
              <a:buNone/>
              <a:defRPr sz="32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900"/>
              <a:buNone/>
              <a:defRPr sz="19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14" name="Google Shape;14;p15"/>
          <p:cNvCxnSpPr/>
          <p:nvPr/>
        </p:nvCxnSpPr>
        <p:spPr>
          <a:xfrm>
            <a:off x="761809" y="5617267"/>
            <a:ext cx="560400" cy="0"/>
          </a:xfrm>
          <a:prstGeom prst="straightConnector1">
            <a:avLst/>
          </a:prstGeom>
          <a:noFill/>
          <a:ln w="38100" cap="flat" cmpd="sng">
            <a:solidFill>
              <a:srgbClr val="FF6952"/>
            </a:solidFill>
            <a:prstDash val="solid"/>
            <a:round/>
            <a:headEnd type="none" w="sm" len="sm"/>
            <a:tailEnd type="none" w="sm" len="sm"/>
          </a:ln>
        </p:spPr>
      </p:cxnSp>
      <p:sp>
        <p:nvSpPr>
          <p:cNvPr id="15" name="Google Shape;15;p15"/>
          <p:cNvSpPr txBox="1">
            <a:spLocks noGrp="1"/>
          </p:cNvSpPr>
          <p:nvPr>
            <p:ph type="subTitle" idx="2"/>
          </p:nvPr>
        </p:nvSpPr>
        <p:spPr>
          <a:xfrm>
            <a:off x="761809" y="5756000"/>
            <a:ext cx="5262300" cy="492300"/>
          </a:xfrm>
          <a:prstGeom prst="rect">
            <a:avLst/>
          </a:prstGeom>
          <a:noFill/>
          <a:ln>
            <a:noFill/>
          </a:ln>
        </p:spPr>
        <p:txBody>
          <a:bodyPr spcFirstLastPara="1" wrap="square" lIns="0" tIns="0" rIns="0" bIns="0" anchor="t" anchorCtr="0">
            <a:noAutofit/>
          </a:bodyPr>
          <a:lstStyle>
            <a:lvl1pPr lvl="0" algn="l">
              <a:lnSpc>
                <a:spcPct val="90000"/>
              </a:lnSpc>
              <a:spcBef>
                <a:spcPts val="1100"/>
              </a:spcBef>
              <a:spcAft>
                <a:spcPts val="0"/>
              </a:spcAft>
              <a:buClr>
                <a:schemeClr val="lt2"/>
              </a:buClr>
              <a:buSzPts val="1600"/>
              <a:buNone/>
              <a:defRPr sz="1600">
                <a:solidFill>
                  <a:schemeClr val="lt2"/>
                </a:solidFill>
              </a:defRPr>
            </a:lvl1pPr>
            <a:lvl2pPr lvl="1" algn="l">
              <a:lnSpc>
                <a:spcPct val="90000"/>
              </a:lnSpc>
              <a:spcBef>
                <a:spcPts val="500"/>
              </a:spcBef>
              <a:spcAft>
                <a:spcPts val="0"/>
              </a:spcAft>
              <a:buSzPts val="2000"/>
              <a:buNone/>
              <a:defRPr/>
            </a:lvl2pPr>
            <a:lvl3pPr lvl="2" algn="l">
              <a:lnSpc>
                <a:spcPct val="90000"/>
              </a:lnSpc>
              <a:spcBef>
                <a:spcPts val="500"/>
              </a:spcBef>
              <a:spcAft>
                <a:spcPts val="0"/>
              </a:spcAft>
              <a:buSzPts val="1600"/>
              <a:buNone/>
              <a:defRPr/>
            </a:lvl3pPr>
            <a:lvl4pPr lvl="3" algn="l">
              <a:lnSpc>
                <a:spcPct val="90000"/>
              </a:lnSpc>
              <a:spcBef>
                <a:spcPts val="500"/>
              </a:spcBef>
              <a:spcAft>
                <a:spcPts val="0"/>
              </a:spcAft>
              <a:buSzPts val="1600"/>
              <a:buNone/>
              <a:defRPr/>
            </a:lvl4pPr>
            <a:lvl5pPr lvl="4" algn="l">
              <a:lnSpc>
                <a:spcPct val="90000"/>
              </a:lnSpc>
              <a:spcBef>
                <a:spcPts val="500"/>
              </a:spcBef>
              <a:spcAft>
                <a:spcPts val="0"/>
              </a:spcAft>
              <a:buSzPts val="1600"/>
              <a:buNone/>
              <a:defRPr/>
            </a:lvl5pPr>
            <a:lvl6pPr lvl="5" algn="l">
              <a:lnSpc>
                <a:spcPct val="90000"/>
              </a:lnSpc>
              <a:spcBef>
                <a:spcPts val="500"/>
              </a:spcBef>
              <a:spcAft>
                <a:spcPts val="0"/>
              </a:spcAft>
              <a:buSzPts val="1600"/>
              <a:buNone/>
              <a:defRPr/>
            </a:lvl6pPr>
            <a:lvl7pPr lvl="6" algn="l">
              <a:lnSpc>
                <a:spcPct val="90000"/>
              </a:lnSpc>
              <a:spcBef>
                <a:spcPts val="500"/>
              </a:spcBef>
              <a:spcAft>
                <a:spcPts val="0"/>
              </a:spcAft>
              <a:buSzPts val="1600"/>
              <a:buNone/>
              <a:defRPr/>
            </a:lvl7pPr>
            <a:lvl8pPr lvl="7" algn="l">
              <a:lnSpc>
                <a:spcPct val="90000"/>
              </a:lnSpc>
              <a:spcBef>
                <a:spcPts val="500"/>
              </a:spcBef>
              <a:spcAft>
                <a:spcPts val="0"/>
              </a:spcAft>
              <a:buSzPts val="1600"/>
              <a:buNone/>
              <a:defRPr/>
            </a:lvl8pPr>
            <a:lvl9pPr lvl="8" algn="l">
              <a:lnSpc>
                <a:spcPct val="90000"/>
              </a:lnSpc>
              <a:spcBef>
                <a:spcPts val="500"/>
              </a:spcBef>
              <a:spcAft>
                <a:spcPts val="0"/>
              </a:spcAft>
              <a:buSzPts val="1600"/>
              <a:buNone/>
              <a:defRPr/>
            </a:lvl9pPr>
          </a:lstStyle>
          <a:p>
            <a:endParaRPr/>
          </a:p>
        </p:txBody>
      </p:sp>
      <p:sp>
        <p:nvSpPr>
          <p:cNvPr id="16" name="Google Shape;16;p15"/>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pic>
        <p:nvPicPr>
          <p:cNvPr id="17" name="Google Shape;17;p15"/>
          <p:cNvPicPr preferRelativeResize="0"/>
          <p:nvPr/>
        </p:nvPicPr>
        <p:blipFill rotWithShape="1">
          <a:blip r:embed="rId2">
            <a:alphaModFix/>
          </a:blip>
          <a:srcRect/>
          <a:stretch/>
        </p:blipFill>
        <p:spPr>
          <a:xfrm>
            <a:off x="6537959" y="608138"/>
            <a:ext cx="5650993" cy="564172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7 Content A - Basic">
  <p:cSld name="OBJECT_1">
    <p:bg>
      <p:bgPr>
        <a:solidFill>
          <a:schemeClr val="lt1"/>
        </a:solidFill>
        <a:effectLst/>
      </p:bgPr>
    </p:bg>
    <p:spTree>
      <p:nvGrpSpPr>
        <p:cNvPr id="1" name="Shape 18"/>
        <p:cNvGrpSpPr/>
        <p:nvPr/>
      </p:nvGrpSpPr>
      <p:grpSpPr>
        <a:xfrm>
          <a:off x="0" y="0"/>
          <a:ext cx="0" cy="0"/>
          <a:chOff x="0" y="0"/>
          <a:chExt cx="0" cy="0"/>
        </a:xfrm>
      </p:grpSpPr>
      <p:sp>
        <p:nvSpPr>
          <p:cNvPr id="19" name="Google Shape;19;p16"/>
          <p:cNvSpPr txBox="1">
            <a:spLocks noGrp="1"/>
          </p:cNvSpPr>
          <p:nvPr>
            <p:ph type="title"/>
          </p:nvPr>
        </p:nvSpPr>
        <p:spPr>
          <a:xfrm>
            <a:off x="749245" y="535597"/>
            <a:ext cx="10659300" cy="583500"/>
          </a:xfrm>
          <a:prstGeom prst="rect">
            <a:avLst/>
          </a:prstGeom>
          <a:noFill/>
          <a:ln>
            <a:noFill/>
          </a:ln>
        </p:spPr>
        <p:txBody>
          <a:bodyPr spcFirstLastPara="1" wrap="square" lIns="0" tIns="0" rIns="0" bIns="0" anchor="ctr" anchorCtr="0">
            <a:noAutofit/>
          </a:bodyPr>
          <a:lstStyle>
            <a:lvl1pPr marR="0" lvl="0" algn="l">
              <a:lnSpc>
                <a:spcPct val="90000"/>
              </a:lnSpc>
              <a:spcBef>
                <a:spcPts val="0"/>
              </a:spcBef>
              <a:spcAft>
                <a:spcPts val="0"/>
              </a:spcAft>
              <a:buClr>
                <a:schemeClr val="dk1"/>
              </a:buClr>
              <a:buSzPts val="4000"/>
              <a:buFont typeface="DM Sans Medium"/>
              <a:buNone/>
              <a:defRPr sz="4000" i="0" u="none" strike="noStrike" cap="none">
                <a:solidFill>
                  <a:schemeClr val="dk1"/>
                </a:solidFill>
                <a:latin typeface="DM Sans Medium"/>
                <a:ea typeface="DM Sans Medium"/>
                <a:cs typeface="DM Sans Medium"/>
                <a:sym typeface="DM Sans Medium"/>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a:endParaRPr/>
          </a:p>
        </p:txBody>
      </p:sp>
      <p:sp>
        <p:nvSpPr>
          <p:cNvPr id="20" name="Google Shape;20;p16"/>
          <p:cNvSpPr txBox="1">
            <a:spLocks noGrp="1"/>
          </p:cNvSpPr>
          <p:nvPr>
            <p:ph type="subTitle" idx="1"/>
          </p:nvPr>
        </p:nvSpPr>
        <p:spPr>
          <a:xfrm>
            <a:off x="764809" y="1174702"/>
            <a:ext cx="10659300" cy="583500"/>
          </a:xfrm>
          <a:prstGeom prst="rect">
            <a:avLst/>
          </a:prstGeom>
          <a:noFill/>
          <a:ln>
            <a:noFill/>
          </a:ln>
        </p:spPr>
        <p:txBody>
          <a:bodyPr spcFirstLastPara="1" wrap="square" lIns="0" tIns="0" rIns="0" bIns="0" anchor="t" anchorCtr="0">
            <a:noAutofit/>
          </a:bodyPr>
          <a:lstStyle>
            <a:lvl1pPr lvl="0" algn="l">
              <a:lnSpc>
                <a:spcPct val="90000"/>
              </a:lnSpc>
              <a:spcBef>
                <a:spcPts val="1100"/>
              </a:spcBef>
              <a:spcAft>
                <a:spcPts val="0"/>
              </a:spcAft>
              <a:buSzPts val="2400"/>
              <a:buFont typeface="DM Sans Medium"/>
              <a:buNone/>
              <a:defRPr sz="2400">
                <a:solidFill>
                  <a:schemeClr val="accent1"/>
                </a:solidFill>
                <a:latin typeface="DM Sans Medium"/>
                <a:ea typeface="DM Sans Medium"/>
                <a:cs typeface="DM Sans Medium"/>
                <a:sym typeface="DM Sans Medium"/>
              </a:defRPr>
            </a:lvl1pPr>
            <a:lvl2pPr lvl="1" algn="l">
              <a:lnSpc>
                <a:spcPct val="90000"/>
              </a:lnSpc>
              <a:spcBef>
                <a:spcPts val="500"/>
              </a:spcBef>
              <a:spcAft>
                <a:spcPts val="0"/>
              </a:spcAft>
              <a:buSzPts val="2000"/>
              <a:buNone/>
              <a:defRPr/>
            </a:lvl2pPr>
            <a:lvl3pPr lvl="2" algn="l">
              <a:lnSpc>
                <a:spcPct val="90000"/>
              </a:lnSpc>
              <a:spcBef>
                <a:spcPts val="500"/>
              </a:spcBef>
              <a:spcAft>
                <a:spcPts val="0"/>
              </a:spcAft>
              <a:buSzPts val="1600"/>
              <a:buNone/>
              <a:defRPr/>
            </a:lvl3pPr>
            <a:lvl4pPr lvl="3" algn="l">
              <a:lnSpc>
                <a:spcPct val="90000"/>
              </a:lnSpc>
              <a:spcBef>
                <a:spcPts val="500"/>
              </a:spcBef>
              <a:spcAft>
                <a:spcPts val="0"/>
              </a:spcAft>
              <a:buSzPts val="1600"/>
              <a:buNone/>
              <a:defRPr/>
            </a:lvl4pPr>
            <a:lvl5pPr lvl="4" algn="l">
              <a:lnSpc>
                <a:spcPct val="90000"/>
              </a:lnSpc>
              <a:spcBef>
                <a:spcPts val="500"/>
              </a:spcBef>
              <a:spcAft>
                <a:spcPts val="0"/>
              </a:spcAft>
              <a:buSzPts val="1600"/>
              <a:buNone/>
              <a:defRPr/>
            </a:lvl5pPr>
            <a:lvl6pPr lvl="5" algn="l">
              <a:lnSpc>
                <a:spcPct val="90000"/>
              </a:lnSpc>
              <a:spcBef>
                <a:spcPts val="500"/>
              </a:spcBef>
              <a:spcAft>
                <a:spcPts val="0"/>
              </a:spcAft>
              <a:buSzPts val="1600"/>
              <a:buNone/>
              <a:defRPr/>
            </a:lvl6pPr>
            <a:lvl7pPr lvl="6" algn="l">
              <a:lnSpc>
                <a:spcPct val="90000"/>
              </a:lnSpc>
              <a:spcBef>
                <a:spcPts val="500"/>
              </a:spcBef>
              <a:spcAft>
                <a:spcPts val="0"/>
              </a:spcAft>
              <a:buSzPts val="1600"/>
              <a:buNone/>
              <a:defRPr/>
            </a:lvl7pPr>
            <a:lvl8pPr lvl="7" algn="l">
              <a:lnSpc>
                <a:spcPct val="90000"/>
              </a:lnSpc>
              <a:spcBef>
                <a:spcPts val="500"/>
              </a:spcBef>
              <a:spcAft>
                <a:spcPts val="0"/>
              </a:spcAft>
              <a:buSzPts val="1600"/>
              <a:buNone/>
              <a:defRPr/>
            </a:lvl8pPr>
            <a:lvl9pPr lvl="8" algn="l">
              <a:lnSpc>
                <a:spcPct val="90000"/>
              </a:lnSpc>
              <a:spcBef>
                <a:spcPts val="500"/>
              </a:spcBef>
              <a:spcAft>
                <a:spcPts val="0"/>
              </a:spcAft>
              <a:buSzPts val="1600"/>
              <a:buNone/>
              <a:defRPr/>
            </a:lvl9pPr>
          </a:lstStyle>
          <a:p>
            <a:endParaRPr/>
          </a:p>
        </p:txBody>
      </p:sp>
      <p:sp>
        <p:nvSpPr>
          <p:cNvPr id="21" name="Google Shape;21;p16"/>
          <p:cNvSpPr txBox="1">
            <a:spLocks noGrp="1"/>
          </p:cNvSpPr>
          <p:nvPr>
            <p:ph type="body" idx="2"/>
          </p:nvPr>
        </p:nvSpPr>
        <p:spPr>
          <a:xfrm>
            <a:off x="761809" y="1988833"/>
            <a:ext cx="10659300" cy="4149900"/>
          </a:xfrm>
          <a:prstGeom prst="rect">
            <a:avLst/>
          </a:prstGeom>
          <a:noFill/>
          <a:ln>
            <a:noFill/>
          </a:ln>
        </p:spPr>
        <p:txBody>
          <a:bodyPr spcFirstLastPara="1" wrap="square" lIns="0" tIns="0" rIns="0" bIns="0" anchor="t" anchorCtr="0">
            <a:noAutofit/>
          </a:bodyPr>
          <a:lstStyle>
            <a:lvl1pPr marL="457200" marR="0" lvl="0" indent="-381000" algn="l">
              <a:lnSpc>
                <a:spcPct val="115000"/>
              </a:lnSpc>
              <a:spcBef>
                <a:spcPts val="1100"/>
              </a:spcBef>
              <a:spcAft>
                <a:spcPts val="0"/>
              </a:spcAft>
              <a:buClr>
                <a:schemeClr val="accent1"/>
              </a:buClr>
              <a:buSzPts val="2400"/>
              <a:buFont typeface="DM Sans"/>
              <a:buChar char="•"/>
              <a:defRPr sz="2400" i="0" u="none" strike="noStrike" cap="none">
                <a:solidFill>
                  <a:schemeClr val="dk1"/>
                </a:solidFill>
                <a:latin typeface="DM Sans"/>
                <a:ea typeface="DM Sans"/>
                <a:cs typeface="DM Sans"/>
                <a:sym typeface="DM Sans"/>
              </a:defRPr>
            </a:lvl1pPr>
            <a:lvl2pPr marL="914400" marR="0" lvl="1" indent="-355600" algn="l">
              <a:lnSpc>
                <a:spcPct val="115000"/>
              </a:lnSpc>
              <a:spcBef>
                <a:spcPts val="500"/>
              </a:spcBef>
              <a:spcAft>
                <a:spcPts val="0"/>
              </a:spcAft>
              <a:buClr>
                <a:schemeClr val="accent4"/>
              </a:buClr>
              <a:buSzPts val="2000"/>
              <a:buFont typeface="DM Sans"/>
              <a:buChar char="•"/>
              <a:defRPr sz="2000" i="0" u="none" strike="noStrike" cap="none">
                <a:solidFill>
                  <a:schemeClr val="dk1"/>
                </a:solidFill>
                <a:latin typeface="DM Sans"/>
                <a:ea typeface="DM Sans"/>
                <a:cs typeface="DM Sans"/>
                <a:sym typeface="DM Sans"/>
              </a:defRPr>
            </a:lvl2pPr>
            <a:lvl3pPr marL="1371600" marR="0" lvl="2" indent="-330200" algn="l">
              <a:lnSpc>
                <a:spcPct val="115000"/>
              </a:lnSpc>
              <a:spcBef>
                <a:spcPts val="500"/>
              </a:spcBef>
              <a:spcAft>
                <a:spcPts val="0"/>
              </a:spcAft>
              <a:buClr>
                <a:schemeClr val="dk1"/>
              </a:buClr>
              <a:buSzPts val="1600"/>
              <a:buFont typeface="DM Sans"/>
              <a:buChar char="•"/>
              <a:defRPr sz="1600" i="0" u="none" strike="noStrike" cap="none">
                <a:solidFill>
                  <a:schemeClr val="dk1"/>
                </a:solidFill>
                <a:latin typeface="DM Sans"/>
                <a:ea typeface="DM Sans"/>
                <a:cs typeface="DM Sans"/>
                <a:sym typeface="DM Sans"/>
              </a:defRPr>
            </a:lvl3pPr>
            <a:lvl4pPr marL="1828800" marR="0" lvl="3" indent="-330200" algn="l">
              <a:lnSpc>
                <a:spcPct val="115000"/>
              </a:lnSpc>
              <a:spcBef>
                <a:spcPts val="500"/>
              </a:spcBef>
              <a:spcAft>
                <a:spcPts val="0"/>
              </a:spcAft>
              <a:buClr>
                <a:schemeClr val="dk1"/>
              </a:buClr>
              <a:buSzPts val="1600"/>
              <a:buFont typeface="DM Sans"/>
              <a:buChar char="•"/>
              <a:defRPr sz="1600" i="0" u="none" strike="noStrike" cap="none">
                <a:solidFill>
                  <a:schemeClr val="dk1"/>
                </a:solidFill>
                <a:latin typeface="DM Sans"/>
                <a:ea typeface="DM Sans"/>
                <a:cs typeface="DM Sans"/>
                <a:sym typeface="DM Sans"/>
              </a:defRPr>
            </a:lvl4pPr>
            <a:lvl5pPr marL="2286000" marR="0" lvl="4" indent="-330200" algn="l">
              <a:lnSpc>
                <a:spcPct val="115000"/>
              </a:lnSpc>
              <a:spcBef>
                <a:spcPts val="500"/>
              </a:spcBef>
              <a:spcAft>
                <a:spcPts val="0"/>
              </a:spcAft>
              <a:buClr>
                <a:schemeClr val="dk1"/>
              </a:buClr>
              <a:buSzPts val="1600"/>
              <a:buFont typeface="DM Sans"/>
              <a:buChar char="•"/>
              <a:defRPr sz="1600" i="0" u="none" strike="noStrike" cap="none">
                <a:solidFill>
                  <a:schemeClr val="dk1"/>
                </a:solidFill>
                <a:latin typeface="DM Sans"/>
                <a:ea typeface="DM Sans"/>
                <a:cs typeface="DM Sans"/>
                <a:sym typeface="DM Sans"/>
              </a:defRPr>
            </a:lvl5pPr>
            <a:lvl6pPr marL="2743200" marR="0" lvl="5" indent="-330200" algn="l">
              <a:lnSpc>
                <a:spcPct val="115000"/>
              </a:lnSpc>
              <a:spcBef>
                <a:spcPts val="500"/>
              </a:spcBef>
              <a:spcAft>
                <a:spcPts val="0"/>
              </a:spcAft>
              <a:buClr>
                <a:schemeClr val="dk1"/>
              </a:buClr>
              <a:buSzPts val="1600"/>
              <a:buFont typeface="DM Sans"/>
              <a:buChar char="•"/>
              <a:defRPr sz="1600" i="0" u="none" strike="noStrike" cap="none">
                <a:solidFill>
                  <a:schemeClr val="dk1"/>
                </a:solidFill>
                <a:latin typeface="DM Sans"/>
                <a:ea typeface="DM Sans"/>
                <a:cs typeface="DM Sans"/>
                <a:sym typeface="DM Sans"/>
              </a:defRPr>
            </a:lvl6pPr>
            <a:lvl7pPr marL="3200400" marR="0" lvl="6" indent="-330200" algn="l">
              <a:lnSpc>
                <a:spcPct val="115000"/>
              </a:lnSpc>
              <a:spcBef>
                <a:spcPts val="500"/>
              </a:spcBef>
              <a:spcAft>
                <a:spcPts val="0"/>
              </a:spcAft>
              <a:buClr>
                <a:schemeClr val="dk1"/>
              </a:buClr>
              <a:buSzPts val="1600"/>
              <a:buFont typeface="DM Sans"/>
              <a:buChar char="•"/>
              <a:defRPr sz="1600" i="0" u="none" strike="noStrike" cap="none">
                <a:solidFill>
                  <a:schemeClr val="dk1"/>
                </a:solidFill>
                <a:latin typeface="DM Sans"/>
                <a:ea typeface="DM Sans"/>
                <a:cs typeface="DM Sans"/>
                <a:sym typeface="DM Sans"/>
              </a:defRPr>
            </a:lvl7pPr>
            <a:lvl8pPr marL="3657600" marR="0" lvl="7" indent="-330200" algn="l">
              <a:lnSpc>
                <a:spcPct val="115000"/>
              </a:lnSpc>
              <a:spcBef>
                <a:spcPts val="500"/>
              </a:spcBef>
              <a:spcAft>
                <a:spcPts val="0"/>
              </a:spcAft>
              <a:buClr>
                <a:schemeClr val="dk1"/>
              </a:buClr>
              <a:buSzPts val="1600"/>
              <a:buFont typeface="DM Sans"/>
              <a:buChar char="•"/>
              <a:defRPr sz="1600" i="0" u="none" strike="noStrike" cap="none">
                <a:solidFill>
                  <a:schemeClr val="dk1"/>
                </a:solidFill>
                <a:latin typeface="DM Sans"/>
                <a:ea typeface="DM Sans"/>
                <a:cs typeface="DM Sans"/>
                <a:sym typeface="DM Sans"/>
              </a:defRPr>
            </a:lvl8pPr>
            <a:lvl9pPr marL="4114800" marR="0" lvl="8" indent="-330200" algn="l">
              <a:lnSpc>
                <a:spcPct val="115000"/>
              </a:lnSpc>
              <a:spcBef>
                <a:spcPts val="500"/>
              </a:spcBef>
              <a:spcAft>
                <a:spcPts val="0"/>
              </a:spcAft>
              <a:buClr>
                <a:schemeClr val="dk1"/>
              </a:buClr>
              <a:buSzPts val="1600"/>
              <a:buFont typeface="DM Sans"/>
              <a:buChar char="•"/>
              <a:defRPr sz="1600" i="0" u="none" strike="noStrike" cap="none">
                <a:solidFill>
                  <a:schemeClr val="dk1"/>
                </a:solidFill>
                <a:latin typeface="DM Sans"/>
                <a:ea typeface="DM Sans"/>
                <a:cs typeface="DM Sans"/>
                <a:sym typeface="DM Sans"/>
              </a:defRPr>
            </a:lvl9pPr>
          </a:lstStyle>
          <a:p>
            <a:endParaRPr/>
          </a:p>
        </p:txBody>
      </p:sp>
      <p:sp>
        <p:nvSpPr>
          <p:cNvPr id="22" name="Google Shape;22;p16"/>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F - Artistic Divider Dark 1">
  <p:cSld name="OBJECT_2_1_1_2_1_1_1_1_1_1_1_2">
    <p:bg>
      <p:bgPr>
        <a:solidFill>
          <a:schemeClr val="dk1"/>
        </a:solidFill>
        <a:effectLst/>
      </p:bgPr>
    </p:bg>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749246" y="535633"/>
            <a:ext cx="8878200" cy="57129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2"/>
              </a:buClr>
              <a:buSzPts val="6400"/>
              <a:buFont typeface="DM Sans Medium"/>
              <a:buNone/>
              <a:defRPr sz="6400" i="0" u="none" strike="noStrike" cap="none">
                <a:solidFill>
                  <a:schemeClr val="lt2"/>
                </a:solidFill>
                <a:latin typeface="DM Sans Medium"/>
                <a:ea typeface="DM Sans Medium"/>
                <a:cs typeface="DM Sans Medium"/>
                <a:sym typeface="DM Sans Medium"/>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a:endParaRPr/>
          </a:p>
        </p:txBody>
      </p:sp>
      <p:sp>
        <p:nvSpPr>
          <p:cNvPr id="25" name="Google Shape;25;p17"/>
          <p:cNvSpPr/>
          <p:nvPr/>
        </p:nvSpPr>
        <p:spPr>
          <a:xfrm>
            <a:off x="11225458" y="0"/>
            <a:ext cx="975300" cy="975600"/>
          </a:xfrm>
          <a:prstGeom prst="rect">
            <a:avLst/>
          </a:prstGeom>
          <a:solidFill>
            <a:schemeClr val="dk2"/>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7"/>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17"/>
          <p:cNvSpPr/>
          <p:nvPr/>
        </p:nvSpPr>
        <p:spPr>
          <a:xfrm>
            <a:off x="10205213" y="0"/>
            <a:ext cx="1989000" cy="1989600"/>
          </a:xfrm>
          <a:prstGeom prst="ellipse">
            <a:avLst/>
          </a:prstGeom>
          <a:solidFill>
            <a:srgbClr val="FF5F46"/>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7"/>
          <p:cNvSpPr/>
          <p:nvPr/>
        </p:nvSpPr>
        <p:spPr>
          <a:xfrm rot="10800000">
            <a:off x="10205315" y="4258800"/>
            <a:ext cx="1989000" cy="1989600"/>
          </a:xfrm>
          <a:prstGeom prst="rtTriangle">
            <a:avLst/>
          </a:prstGeom>
          <a:solidFill>
            <a:schemeClr val="dk2"/>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7"/>
          <p:cNvSpPr/>
          <p:nvPr/>
        </p:nvSpPr>
        <p:spPr>
          <a:xfrm>
            <a:off x="11225458" y="3283200"/>
            <a:ext cx="975300" cy="975600"/>
          </a:xfrm>
          <a:prstGeom prst="rect">
            <a:avLst/>
          </a:prstGeom>
          <a:solidFill>
            <a:srgbClr val="FF362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7"/>
          <p:cNvSpPr/>
          <p:nvPr/>
        </p:nvSpPr>
        <p:spPr>
          <a:xfrm rot="-5400000">
            <a:off x="11216810" y="3283117"/>
            <a:ext cx="977700" cy="977400"/>
          </a:xfrm>
          <a:prstGeom prst="rtTriangle">
            <a:avLst/>
          </a:prstGeom>
          <a:solidFill>
            <a:srgbClr val="143D4A"/>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2"/>
              </a:solidFill>
              <a:latin typeface="Arial"/>
              <a:ea typeface="Arial"/>
              <a:cs typeface="Arial"/>
              <a:sym typeface="Arial"/>
            </a:endParaRPr>
          </a:p>
        </p:txBody>
      </p:sp>
      <p:sp>
        <p:nvSpPr>
          <p:cNvPr id="31" name="Google Shape;31;p17"/>
          <p:cNvSpPr/>
          <p:nvPr/>
        </p:nvSpPr>
        <p:spPr>
          <a:xfrm>
            <a:off x="8239838" y="975600"/>
            <a:ext cx="481200" cy="481200"/>
          </a:xfrm>
          <a:prstGeom prst="rect">
            <a:avLst/>
          </a:prstGeom>
          <a:solidFill>
            <a:schemeClr val="dk2"/>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7"/>
          <p:cNvSpPr/>
          <p:nvPr/>
        </p:nvSpPr>
        <p:spPr>
          <a:xfrm>
            <a:off x="8868881" y="5767200"/>
            <a:ext cx="481200" cy="481200"/>
          </a:xfrm>
          <a:prstGeom prst="ellipse">
            <a:avLst/>
          </a:prstGeom>
          <a:solidFill>
            <a:srgbClr val="FF5F46"/>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7"/>
          <p:cNvSpPr/>
          <p:nvPr/>
        </p:nvSpPr>
        <p:spPr>
          <a:xfrm>
            <a:off x="9968739" y="3046667"/>
            <a:ext cx="236400" cy="236400"/>
          </a:xfrm>
          <a:prstGeom prst="rtTriangle">
            <a:avLst/>
          </a:prstGeom>
          <a:solidFill>
            <a:srgbClr val="143D4A"/>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E - Power Statement 2">
  <p:cSld name="OBJECT_2_1_1_2_1_1_1_1">
    <p:bg>
      <p:bgPr>
        <a:solidFill>
          <a:schemeClr val="dk1"/>
        </a:solidFill>
        <a:effectLst/>
      </p:bgPr>
    </p:bg>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1675975" y="535625"/>
            <a:ext cx="8837100" cy="5712900"/>
          </a:xfrm>
          <a:prstGeom prst="rect">
            <a:avLst/>
          </a:prstGeom>
          <a:noFill/>
          <a:ln>
            <a:noFill/>
          </a:ln>
        </p:spPr>
        <p:txBody>
          <a:bodyPr spcFirstLastPara="1" wrap="square" lIns="0" tIns="0" rIns="0" bIns="0" anchor="ctr" anchorCtr="0">
            <a:noAutofit/>
          </a:bodyPr>
          <a:lstStyle>
            <a:lvl1pPr marR="0" lvl="0" algn="ctr">
              <a:lnSpc>
                <a:spcPct val="100000"/>
              </a:lnSpc>
              <a:spcBef>
                <a:spcPts val="0"/>
              </a:spcBef>
              <a:spcAft>
                <a:spcPts val="0"/>
              </a:spcAft>
              <a:buClr>
                <a:schemeClr val="lt1"/>
              </a:buClr>
              <a:buSzPts val="4800"/>
              <a:buFont typeface="DM Sans Medium"/>
              <a:buNone/>
              <a:defRPr sz="4800" i="0" u="none" strike="noStrike" cap="none">
                <a:solidFill>
                  <a:schemeClr val="lt1"/>
                </a:solidFill>
                <a:latin typeface="DM Sans Medium"/>
                <a:ea typeface="DM Sans Medium"/>
                <a:cs typeface="DM Sans Medium"/>
                <a:sym typeface="DM Sans Medium"/>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a:endParaRPr/>
          </a:p>
        </p:txBody>
      </p:sp>
      <p:sp>
        <p:nvSpPr>
          <p:cNvPr id="36" name="Google Shape;36;p18"/>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E - Blank">
  <p:cSld name="OBJECT_2_1_1_2_1_1_1_3">
    <p:spTree>
      <p:nvGrpSpPr>
        <p:cNvPr id="1" name="Shape 37"/>
        <p:cNvGrpSpPr/>
        <p:nvPr/>
      </p:nvGrpSpPr>
      <p:grpSpPr>
        <a:xfrm>
          <a:off x="0" y="0"/>
          <a:ext cx="0" cy="0"/>
          <a:chOff x="0" y="0"/>
          <a:chExt cx="0" cy="0"/>
        </a:xfrm>
      </p:grpSpPr>
      <p:sp>
        <p:nvSpPr>
          <p:cNvPr id="38" name="Google Shape;38;p19"/>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19"/>
          <p:cNvSpPr/>
          <p:nvPr/>
        </p:nvSpPr>
        <p:spPr>
          <a:xfrm>
            <a:off x="-25" y="0"/>
            <a:ext cx="121890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F - Artistic Divider 3">
  <p:cSld name="OBJECT_2_1_1_2_1_1_1_1_1_1_1_1_1">
    <p:bg>
      <p:bgPr>
        <a:solidFill>
          <a:schemeClr val="lt1"/>
        </a:solidFill>
        <a:effectLst/>
      </p:bgPr>
    </p:bg>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749246" y="535633"/>
            <a:ext cx="8878200" cy="57129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SzPts val="6400"/>
              <a:buFont typeface="DM Sans Medium"/>
              <a:buNone/>
              <a:defRPr sz="6400" i="0" u="none" strike="noStrike" cap="none">
                <a:latin typeface="DM Sans Medium"/>
                <a:ea typeface="DM Sans Medium"/>
                <a:cs typeface="DM Sans Medium"/>
                <a:sym typeface="DM Sans Medium"/>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a:endParaRPr/>
          </a:p>
        </p:txBody>
      </p:sp>
      <p:sp>
        <p:nvSpPr>
          <p:cNvPr id="42" name="Google Shape;42;p20"/>
          <p:cNvSpPr/>
          <p:nvPr/>
        </p:nvSpPr>
        <p:spPr>
          <a:xfrm>
            <a:off x="10220276" y="1989600"/>
            <a:ext cx="975300" cy="975600"/>
          </a:xfrm>
          <a:prstGeom prst="rect">
            <a:avLst/>
          </a:prstGeom>
          <a:solidFill>
            <a:srgbClr val="FFFFFF"/>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0"/>
          <p:cNvSpPr/>
          <p:nvPr/>
        </p:nvSpPr>
        <p:spPr>
          <a:xfrm>
            <a:off x="11213594" y="2965200"/>
            <a:ext cx="980700" cy="1989600"/>
          </a:xfrm>
          <a:prstGeom prst="rect">
            <a:avLst/>
          </a:prstGeom>
          <a:solidFill>
            <a:srgbClr val="FF362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0"/>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
        <p:nvSpPr>
          <p:cNvPr id="45" name="Google Shape;45;p20"/>
          <p:cNvSpPr/>
          <p:nvPr/>
        </p:nvSpPr>
        <p:spPr>
          <a:xfrm rot="10800000">
            <a:off x="10202633" y="2965200"/>
            <a:ext cx="1989000" cy="1989600"/>
          </a:xfrm>
          <a:prstGeom prst="ellipse">
            <a:avLst/>
          </a:prstGeom>
          <a:solidFill>
            <a:srgbClr val="FFFFFF"/>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0"/>
          <p:cNvSpPr/>
          <p:nvPr/>
        </p:nvSpPr>
        <p:spPr>
          <a:xfrm rot="-5400000">
            <a:off x="10204913" y="300"/>
            <a:ext cx="1989600" cy="1989000"/>
          </a:xfrm>
          <a:prstGeom prst="rtTriangle">
            <a:avLst/>
          </a:prstGeom>
          <a:solidFill>
            <a:schemeClr val="lt2"/>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0"/>
          <p:cNvSpPr/>
          <p:nvPr/>
        </p:nvSpPr>
        <p:spPr>
          <a:xfrm rot="-5400000">
            <a:off x="8287565" y="33"/>
            <a:ext cx="480300" cy="480300"/>
          </a:xfrm>
          <a:prstGeom prst="rtTriangle">
            <a:avLst/>
          </a:prstGeom>
          <a:solidFill>
            <a:schemeClr val="lt2"/>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48" name="Google Shape;48;p20"/>
          <p:cNvSpPr/>
          <p:nvPr/>
        </p:nvSpPr>
        <p:spPr>
          <a:xfrm>
            <a:off x="11707870" y="5767200"/>
            <a:ext cx="481200" cy="481200"/>
          </a:xfrm>
          <a:prstGeom prst="rect">
            <a:avLst/>
          </a:prstGeom>
          <a:solidFill>
            <a:schemeClr val="accent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0"/>
          <p:cNvSpPr/>
          <p:nvPr/>
        </p:nvSpPr>
        <p:spPr>
          <a:xfrm>
            <a:off x="9724133" y="535633"/>
            <a:ext cx="481200" cy="481200"/>
          </a:xfrm>
          <a:prstGeom prst="ellipse">
            <a:avLst/>
          </a:prstGeom>
          <a:solidFill>
            <a:schemeClr val="accent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0"/>
          <p:cNvSpPr/>
          <p:nvPr/>
        </p:nvSpPr>
        <p:spPr>
          <a:xfrm rot="10800000">
            <a:off x="10202633" y="2965200"/>
            <a:ext cx="1989000" cy="1989600"/>
          </a:xfrm>
          <a:prstGeom prst="arc">
            <a:avLst>
              <a:gd name="adj1" fmla="val 16200000"/>
              <a:gd name="adj2" fmla="val 0"/>
            </a:avLst>
          </a:prstGeom>
          <a:solidFill>
            <a:schemeClr val="lt2"/>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0"/>
          <p:cNvSpPr/>
          <p:nvPr/>
        </p:nvSpPr>
        <p:spPr>
          <a:xfrm rot="-5400000">
            <a:off x="10202230" y="2965500"/>
            <a:ext cx="1989600" cy="1989000"/>
          </a:xfrm>
          <a:prstGeom prst="arc">
            <a:avLst>
              <a:gd name="adj1" fmla="val 16200000"/>
              <a:gd name="adj2" fmla="val 0"/>
            </a:avLst>
          </a:prstGeom>
          <a:solidFill>
            <a:schemeClr val="lt2"/>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 name="Google Shape;52;p20"/>
          <p:cNvCxnSpPr/>
          <p:nvPr/>
        </p:nvCxnSpPr>
        <p:spPr>
          <a:xfrm>
            <a:off x="11372088" y="1986300"/>
            <a:ext cx="0" cy="975600"/>
          </a:xfrm>
          <a:prstGeom prst="straightConnector1">
            <a:avLst/>
          </a:prstGeom>
          <a:noFill/>
          <a:ln w="9525" cap="flat" cmpd="sng">
            <a:solidFill>
              <a:schemeClr val="lt2"/>
            </a:solidFill>
            <a:prstDash val="solid"/>
            <a:round/>
            <a:headEnd type="none" w="sm" len="sm"/>
            <a:tailEnd type="none" w="sm" len="sm"/>
          </a:ln>
        </p:spPr>
      </p:cxnSp>
      <p:cxnSp>
        <p:nvCxnSpPr>
          <p:cNvPr id="53" name="Google Shape;53;p20"/>
          <p:cNvCxnSpPr/>
          <p:nvPr/>
        </p:nvCxnSpPr>
        <p:spPr>
          <a:xfrm>
            <a:off x="11537980" y="1986300"/>
            <a:ext cx="0" cy="975600"/>
          </a:xfrm>
          <a:prstGeom prst="straightConnector1">
            <a:avLst/>
          </a:prstGeom>
          <a:noFill/>
          <a:ln w="9525" cap="flat" cmpd="sng">
            <a:solidFill>
              <a:schemeClr val="lt2"/>
            </a:solidFill>
            <a:prstDash val="solid"/>
            <a:round/>
            <a:headEnd type="none" w="sm" len="sm"/>
            <a:tailEnd type="none" w="sm" len="sm"/>
          </a:ln>
        </p:spPr>
      </p:cxnSp>
      <p:cxnSp>
        <p:nvCxnSpPr>
          <p:cNvPr id="54" name="Google Shape;54;p20"/>
          <p:cNvCxnSpPr/>
          <p:nvPr/>
        </p:nvCxnSpPr>
        <p:spPr>
          <a:xfrm>
            <a:off x="11703871" y="1986300"/>
            <a:ext cx="0" cy="975600"/>
          </a:xfrm>
          <a:prstGeom prst="straightConnector1">
            <a:avLst/>
          </a:prstGeom>
          <a:noFill/>
          <a:ln w="9525" cap="flat" cmpd="sng">
            <a:solidFill>
              <a:schemeClr val="lt2"/>
            </a:solidFill>
            <a:prstDash val="solid"/>
            <a:round/>
            <a:headEnd type="none" w="sm" len="sm"/>
            <a:tailEnd type="none" w="sm" len="sm"/>
          </a:ln>
        </p:spPr>
      </p:cxnSp>
      <p:cxnSp>
        <p:nvCxnSpPr>
          <p:cNvPr id="55" name="Google Shape;55;p20"/>
          <p:cNvCxnSpPr/>
          <p:nvPr/>
        </p:nvCxnSpPr>
        <p:spPr>
          <a:xfrm>
            <a:off x="11869763" y="1986300"/>
            <a:ext cx="0" cy="975600"/>
          </a:xfrm>
          <a:prstGeom prst="straightConnector1">
            <a:avLst/>
          </a:prstGeom>
          <a:noFill/>
          <a:ln w="9525" cap="flat" cmpd="sng">
            <a:solidFill>
              <a:schemeClr val="lt2"/>
            </a:solidFill>
            <a:prstDash val="solid"/>
            <a:round/>
            <a:headEnd type="none" w="sm" len="sm"/>
            <a:tailEnd type="none" w="sm" len="sm"/>
          </a:ln>
        </p:spPr>
      </p:cxnSp>
      <p:cxnSp>
        <p:nvCxnSpPr>
          <p:cNvPr id="56" name="Google Shape;56;p20"/>
          <p:cNvCxnSpPr/>
          <p:nvPr/>
        </p:nvCxnSpPr>
        <p:spPr>
          <a:xfrm>
            <a:off x="12035655" y="1986300"/>
            <a:ext cx="0" cy="97560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Z - Closing Light">
  <p:cSld name="OBJECT_2_1_1_2_1_1_1_2">
    <p:spTree>
      <p:nvGrpSpPr>
        <p:cNvPr id="1" name="Shape 57"/>
        <p:cNvGrpSpPr/>
        <p:nvPr/>
      </p:nvGrpSpPr>
      <p:grpSpPr>
        <a:xfrm>
          <a:off x="0" y="0"/>
          <a:ext cx="0" cy="0"/>
          <a:chOff x="0" y="0"/>
          <a:chExt cx="0" cy="0"/>
        </a:xfrm>
      </p:grpSpPr>
      <p:pic>
        <p:nvPicPr>
          <p:cNvPr id="58" name="Google Shape;58;p21"/>
          <p:cNvPicPr preferRelativeResize="0"/>
          <p:nvPr/>
        </p:nvPicPr>
        <p:blipFill rotWithShape="1">
          <a:blip r:embed="rId2">
            <a:alphaModFix/>
          </a:blip>
          <a:srcRect/>
          <a:stretch/>
        </p:blipFill>
        <p:spPr>
          <a:xfrm>
            <a:off x="3021211" y="2819733"/>
            <a:ext cx="6146561" cy="974266"/>
          </a:xfrm>
          <a:prstGeom prst="rect">
            <a:avLst/>
          </a:prstGeom>
          <a:noFill/>
          <a:ln>
            <a:noFill/>
          </a:ln>
        </p:spPr>
      </p:pic>
      <p:sp>
        <p:nvSpPr>
          <p:cNvPr id="59" name="Google Shape;59;p21"/>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Z - Closing Dark">
  <p:cSld name="OBJECT_2_1_1_2_1_1_1_1_2">
    <p:bg>
      <p:bgPr>
        <a:solidFill>
          <a:schemeClr val="dk1"/>
        </a:solidFill>
        <a:effectLst/>
      </p:bgPr>
    </p:bg>
    <p:spTree>
      <p:nvGrpSpPr>
        <p:cNvPr id="1" name="Shape 60"/>
        <p:cNvGrpSpPr/>
        <p:nvPr/>
      </p:nvGrpSpPr>
      <p:grpSpPr>
        <a:xfrm>
          <a:off x="0" y="0"/>
          <a:ext cx="0" cy="0"/>
          <a:chOff x="0" y="0"/>
          <a:chExt cx="0" cy="0"/>
        </a:xfrm>
      </p:grpSpPr>
      <p:pic>
        <p:nvPicPr>
          <p:cNvPr id="61" name="Google Shape;61;p22"/>
          <p:cNvPicPr preferRelativeResize="0"/>
          <p:nvPr/>
        </p:nvPicPr>
        <p:blipFill rotWithShape="1">
          <a:blip r:embed="rId2">
            <a:alphaModFix/>
          </a:blip>
          <a:srcRect/>
          <a:stretch/>
        </p:blipFill>
        <p:spPr>
          <a:xfrm>
            <a:off x="3021195" y="2819748"/>
            <a:ext cx="6146563" cy="977790"/>
          </a:xfrm>
          <a:prstGeom prst="rect">
            <a:avLst/>
          </a:prstGeom>
          <a:noFill/>
          <a:ln>
            <a:noFill/>
          </a:ln>
        </p:spPr>
      </p:pic>
      <p:sp>
        <p:nvSpPr>
          <p:cNvPr id="62" name="Google Shape;62;p22"/>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49245" y="535597"/>
            <a:ext cx="10659300" cy="5835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000"/>
              <a:buFont typeface="DM Sans Medium"/>
              <a:buNone/>
              <a:defRPr sz="4000" b="0" i="0" u="none" strike="noStrike" cap="none">
                <a:solidFill>
                  <a:schemeClr val="dk1"/>
                </a:solidFill>
                <a:latin typeface="DM Sans Medium"/>
                <a:ea typeface="DM Sans Medium"/>
                <a:cs typeface="DM Sans Medium"/>
                <a:sym typeface="DM Sans Medium"/>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761809" y="1825633"/>
            <a:ext cx="10589400" cy="4351200"/>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100"/>
              </a:spcBef>
              <a:spcAft>
                <a:spcPts val="0"/>
              </a:spcAft>
              <a:buClr>
                <a:schemeClr val="accent1"/>
              </a:buClr>
              <a:buSzPts val="2400"/>
              <a:buFont typeface="DM Sans"/>
              <a:buChar char="•"/>
              <a:defRPr sz="2400" b="0" i="0" u="none" strike="noStrike" cap="none">
                <a:solidFill>
                  <a:schemeClr val="dk1"/>
                </a:solidFill>
                <a:latin typeface="DM Sans"/>
                <a:ea typeface="DM Sans"/>
                <a:cs typeface="DM Sans"/>
                <a:sym typeface="DM Sans"/>
              </a:defRPr>
            </a:lvl1pPr>
            <a:lvl2pPr marL="914400" marR="0" lvl="1" indent="-355600" algn="l" rtl="0">
              <a:lnSpc>
                <a:spcPct val="90000"/>
              </a:lnSpc>
              <a:spcBef>
                <a:spcPts val="500"/>
              </a:spcBef>
              <a:spcAft>
                <a:spcPts val="0"/>
              </a:spcAft>
              <a:buClr>
                <a:schemeClr val="accent4"/>
              </a:buClr>
              <a:buSzPts val="2000"/>
              <a:buFont typeface="DM Sans"/>
              <a:buChar char="•"/>
              <a:defRPr sz="2000" b="0" i="0" u="none" strike="noStrike" cap="none">
                <a:solidFill>
                  <a:schemeClr val="dk1"/>
                </a:solidFill>
                <a:latin typeface="DM Sans"/>
                <a:ea typeface="DM Sans"/>
                <a:cs typeface="DM Sans"/>
                <a:sym typeface="DM Sans"/>
              </a:defRPr>
            </a:lvl2pPr>
            <a:lvl3pPr marL="1371600" marR="0" lvl="2" indent="-330200" algn="l" rtl="0">
              <a:lnSpc>
                <a:spcPct val="90000"/>
              </a:lnSpc>
              <a:spcBef>
                <a:spcPts val="500"/>
              </a:spcBef>
              <a:spcAft>
                <a:spcPts val="0"/>
              </a:spcAft>
              <a:buClr>
                <a:schemeClr val="dk1"/>
              </a:buClr>
              <a:buSzPts val="1600"/>
              <a:buFont typeface="DM Sans"/>
              <a:buChar char="•"/>
              <a:defRPr sz="1600" b="0" i="0" u="none" strike="noStrike" cap="none">
                <a:solidFill>
                  <a:schemeClr val="dk1"/>
                </a:solidFill>
                <a:latin typeface="DM Sans"/>
                <a:ea typeface="DM Sans"/>
                <a:cs typeface="DM Sans"/>
                <a:sym typeface="DM Sans"/>
              </a:defRPr>
            </a:lvl3pPr>
            <a:lvl4pPr marL="1828800" marR="0" lvl="3" indent="-330200" algn="l" rtl="0">
              <a:lnSpc>
                <a:spcPct val="90000"/>
              </a:lnSpc>
              <a:spcBef>
                <a:spcPts val="500"/>
              </a:spcBef>
              <a:spcAft>
                <a:spcPts val="0"/>
              </a:spcAft>
              <a:buClr>
                <a:schemeClr val="dk1"/>
              </a:buClr>
              <a:buSzPts val="1600"/>
              <a:buFont typeface="DM Sans"/>
              <a:buChar char="•"/>
              <a:defRPr sz="1600" b="0" i="0" u="none" strike="noStrike" cap="none">
                <a:solidFill>
                  <a:schemeClr val="dk1"/>
                </a:solidFill>
                <a:latin typeface="DM Sans"/>
                <a:ea typeface="DM Sans"/>
                <a:cs typeface="DM Sans"/>
                <a:sym typeface="DM Sans"/>
              </a:defRPr>
            </a:lvl4pPr>
            <a:lvl5pPr marL="2286000" marR="0" lvl="4" indent="-330200" algn="l" rtl="0">
              <a:lnSpc>
                <a:spcPct val="90000"/>
              </a:lnSpc>
              <a:spcBef>
                <a:spcPts val="500"/>
              </a:spcBef>
              <a:spcAft>
                <a:spcPts val="0"/>
              </a:spcAft>
              <a:buClr>
                <a:schemeClr val="dk1"/>
              </a:buClr>
              <a:buSzPts val="1600"/>
              <a:buFont typeface="DM Sans"/>
              <a:buChar char="•"/>
              <a:defRPr sz="1600" b="0" i="0" u="none" strike="noStrike" cap="none">
                <a:solidFill>
                  <a:schemeClr val="dk1"/>
                </a:solidFill>
                <a:latin typeface="DM Sans"/>
                <a:ea typeface="DM Sans"/>
                <a:cs typeface="DM Sans"/>
                <a:sym typeface="DM Sans"/>
              </a:defRPr>
            </a:lvl5pPr>
            <a:lvl6pPr marL="2743200" marR="0" lvl="5" indent="-330200" algn="l" rtl="0">
              <a:lnSpc>
                <a:spcPct val="90000"/>
              </a:lnSpc>
              <a:spcBef>
                <a:spcPts val="500"/>
              </a:spcBef>
              <a:spcAft>
                <a:spcPts val="0"/>
              </a:spcAft>
              <a:buClr>
                <a:schemeClr val="dk1"/>
              </a:buClr>
              <a:buSzPts val="1600"/>
              <a:buFont typeface="DM Sans"/>
              <a:buChar char="•"/>
              <a:defRPr sz="1600" b="0" i="0" u="none" strike="noStrike" cap="none">
                <a:solidFill>
                  <a:schemeClr val="dk1"/>
                </a:solidFill>
                <a:latin typeface="DM Sans"/>
                <a:ea typeface="DM Sans"/>
                <a:cs typeface="DM Sans"/>
                <a:sym typeface="DM Sans"/>
              </a:defRPr>
            </a:lvl6pPr>
            <a:lvl7pPr marL="3200400" marR="0" lvl="6" indent="-330200" algn="l" rtl="0">
              <a:lnSpc>
                <a:spcPct val="90000"/>
              </a:lnSpc>
              <a:spcBef>
                <a:spcPts val="500"/>
              </a:spcBef>
              <a:spcAft>
                <a:spcPts val="0"/>
              </a:spcAft>
              <a:buClr>
                <a:schemeClr val="dk1"/>
              </a:buClr>
              <a:buSzPts val="1600"/>
              <a:buFont typeface="DM Sans"/>
              <a:buChar char="•"/>
              <a:defRPr sz="1600" b="0" i="0" u="none" strike="noStrike" cap="none">
                <a:solidFill>
                  <a:schemeClr val="dk1"/>
                </a:solidFill>
                <a:latin typeface="DM Sans"/>
                <a:ea typeface="DM Sans"/>
                <a:cs typeface="DM Sans"/>
                <a:sym typeface="DM Sans"/>
              </a:defRPr>
            </a:lvl7pPr>
            <a:lvl8pPr marL="3657600" marR="0" lvl="7" indent="-330200" algn="l" rtl="0">
              <a:lnSpc>
                <a:spcPct val="90000"/>
              </a:lnSpc>
              <a:spcBef>
                <a:spcPts val="500"/>
              </a:spcBef>
              <a:spcAft>
                <a:spcPts val="0"/>
              </a:spcAft>
              <a:buClr>
                <a:schemeClr val="dk1"/>
              </a:buClr>
              <a:buSzPts val="1600"/>
              <a:buFont typeface="DM Sans"/>
              <a:buChar char="•"/>
              <a:defRPr sz="1600" b="0" i="0" u="none" strike="noStrike" cap="none">
                <a:solidFill>
                  <a:schemeClr val="dk1"/>
                </a:solidFill>
                <a:latin typeface="DM Sans"/>
                <a:ea typeface="DM Sans"/>
                <a:cs typeface="DM Sans"/>
                <a:sym typeface="DM Sans"/>
              </a:defRPr>
            </a:lvl8pPr>
            <a:lvl9pPr marL="4114800" marR="0" lvl="8" indent="-330200" algn="l" rtl="0">
              <a:lnSpc>
                <a:spcPct val="90000"/>
              </a:lnSpc>
              <a:spcBef>
                <a:spcPts val="500"/>
              </a:spcBef>
              <a:spcAft>
                <a:spcPts val="0"/>
              </a:spcAft>
              <a:buClr>
                <a:schemeClr val="dk1"/>
              </a:buClr>
              <a:buSzPts val="1600"/>
              <a:buFont typeface="DM Sans"/>
              <a:buChar char="•"/>
              <a:defRPr sz="1600" b="0" i="0" u="none" strike="noStrike" cap="none">
                <a:solidFill>
                  <a:schemeClr val="dk1"/>
                </a:solidFill>
                <a:latin typeface="DM Sans"/>
                <a:ea typeface="DM Sans"/>
                <a:cs typeface="DM Sans"/>
                <a:sym typeface="DM Sans"/>
              </a:defRPr>
            </a:lvl9pPr>
          </a:lstStyle>
          <a:p>
            <a:endParaRPr/>
          </a:p>
        </p:txBody>
      </p:sp>
      <p:sp>
        <p:nvSpPr>
          <p:cNvPr id="8" name="Google Shape;8;p14"/>
          <p:cNvSpPr txBox="1"/>
          <p:nvPr/>
        </p:nvSpPr>
        <p:spPr>
          <a:xfrm>
            <a:off x="646561" y="6361500"/>
            <a:ext cx="5377800" cy="415500"/>
          </a:xfrm>
          <a:prstGeom prst="rect">
            <a:avLst/>
          </a:prstGeom>
          <a:noFill/>
          <a:ln>
            <a:noFill/>
          </a:ln>
        </p:spPr>
        <p:txBody>
          <a:bodyPr spcFirstLastPara="1" wrap="square" lIns="121875" tIns="121875" rIns="121875" bIns="1218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accent5"/>
                </a:solidFill>
                <a:latin typeface="DM Sans"/>
                <a:ea typeface="DM Sans"/>
                <a:cs typeface="DM Sans"/>
                <a:sym typeface="DM Sans"/>
              </a:rPr>
              <a:t>©2022 Databricks Inc. — All rights reserved</a:t>
            </a:r>
            <a:endParaRPr sz="1100" b="0" i="0" u="none" strike="noStrike" cap="none">
              <a:solidFill>
                <a:schemeClr val="accent5"/>
              </a:solidFill>
              <a:latin typeface="DM Sans"/>
              <a:ea typeface="DM Sans"/>
              <a:cs typeface="DM Sans"/>
              <a:sym typeface="DM Sans"/>
            </a:endParaRPr>
          </a:p>
        </p:txBody>
      </p:sp>
      <p:pic>
        <p:nvPicPr>
          <p:cNvPr id="9" name="Google Shape;9;p14"/>
          <p:cNvPicPr preferRelativeResize="0"/>
          <p:nvPr/>
        </p:nvPicPr>
        <p:blipFill rotWithShape="1">
          <a:blip r:embed="rId10">
            <a:alphaModFix/>
          </a:blip>
          <a:srcRect/>
          <a:stretch/>
        </p:blipFill>
        <p:spPr>
          <a:xfrm>
            <a:off x="10665331" y="6473302"/>
            <a:ext cx="186720" cy="186720"/>
          </a:xfrm>
          <a:prstGeom prst="rect">
            <a:avLst/>
          </a:prstGeom>
          <a:noFill/>
          <a:ln>
            <a:noFill/>
          </a:ln>
        </p:spPr>
      </p:pic>
      <p:sp>
        <p:nvSpPr>
          <p:cNvPr id="10" name="Google Shape;10;p14"/>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accent5"/>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
          <p15:clr>
            <a:srgbClr val="EA4335"/>
          </p15:clr>
        </p15:guide>
        <p15:guide id="2" pos="480">
          <p15:clr>
            <a:srgbClr val="EA4335"/>
          </p15:clr>
        </p15:guide>
        <p15:guide id="3" pos="960">
          <p15:clr>
            <a:srgbClr val="EA4335"/>
          </p15:clr>
        </p15:guide>
        <p15:guide id="4" pos="1056">
          <p15:clr>
            <a:srgbClr val="EA4335"/>
          </p15:clr>
        </p15:guide>
        <p15:guide id="5" pos="1518">
          <p15:clr>
            <a:srgbClr val="EA4335"/>
          </p15:clr>
        </p15:guide>
        <p15:guide id="6" pos="1614">
          <p15:clr>
            <a:srgbClr val="EA4335"/>
          </p15:clr>
        </p15:guide>
        <p15:guide id="7" pos="2091">
          <p15:clr>
            <a:srgbClr val="EA4335"/>
          </p15:clr>
        </p15:guide>
        <p15:guide id="8" pos="2185">
          <p15:clr>
            <a:srgbClr val="EA4335"/>
          </p15:clr>
        </p15:guide>
        <p15:guide id="9" pos="2651">
          <p15:clr>
            <a:srgbClr val="EA4335"/>
          </p15:clr>
        </p15:guide>
        <p15:guide id="10" pos="2755">
          <p15:clr>
            <a:srgbClr val="EA4335"/>
          </p15:clr>
        </p15:guide>
        <p15:guide id="11" pos="3223">
          <p15:clr>
            <a:srgbClr val="EA4335"/>
          </p15:clr>
        </p15:guide>
        <p15:guide id="12" pos="3326">
          <p15:clr>
            <a:srgbClr val="EA4335"/>
          </p15:clr>
        </p15:guide>
        <p15:guide id="13" pos="3795">
          <p15:clr>
            <a:srgbClr val="EA4335"/>
          </p15:clr>
        </p15:guide>
        <p15:guide id="14" pos="3883">
          <p15:clr>
            <a:srgbClr val="EA4335"/>
          </p15:clr>
        </p15:guide>
        <p15:guide id="15" pos="4367">
          <p15:clr>
            <a:srgbClr val="EA4335"/>
          </p15:clr>
        </p15:guide>
        <p15:guide id="16" pos="4455">
          <p15:clr>
            <a:srgbClr val="EA4335"/>
          </p15:clr>
        </p15:guide>
        <p15:guide id="17" pos="4923">
          <p15:clr>
            <a:srgbClr val="EA4335"/>
          </p15:clr>
        </p15:guide>
        <p15:guide id="18" pos="5027">
          <p15:clr>
            <a:srgbClr val="EA4335"/>
          </p15:clr>
        </p15:guide>
        <p15:guide id="19" pos="5493">
          <p15:clr>
            <a:srgbClr val="EA4335"/>
          </p15:clr>
        </p15:guide>
        <p15:guide id="20" pos="5587">
          <p15:clr>
            <a:srgbClr val="EA4335"/>
          </p15:clr>
        </p15:guide>
        <p15:guide id="21" pos="6064">
          <p15:clr>
            <a:srgbClr val="EA4335"/>
          </p15:clr>
        </p15:guide>
        <p15:guide id="22" pos="6161">
          <p15:clr>
            <a:srgbClr val="EA4335"/>
          </p15:clr>
        </p15:guide>
        <p15:guide id="23" pos="6622">
          <p15:clr>
            <a:srgbClr val="EA4335"/>
          </p15:clr>
        </p15:guide>
        <p15:guide id="24" pos="6718">
          <p15:clr>
            <a:srgbClr val="EA4335"/>
          </p15:clr>
        </p15:guide>
        <p15:guide id="25" pos="7198">
          <p15:clr>
            <a:srgbClr val="EA4335"/>
          </p15:clr>
        </p15:guide>
        <p15:guide id="26" pos="7294">
          <p15:clr>
            <a:srgbClr val="EA4335"/>
          </p15:clr>
        </p15:guide>
        <p15:guide id="27" orient="horz" pos="3936">
          <p15:clr>
            <a:srgbClr val="EA4335"/>
          </p15:clr>
        </p15:guide>
        <p15:guide id="28" orient="horz" pos="384">
          <p15:clr>
            <a:srgbClr val="EA4335"/>
          </p15:clr>
        </p15:guide>
        <p15:guide id="29" pos="3839">
          <p15:clr>
            <a:srgbClr val="EA4335"/>
          </p15:clr>
        </p15:guide>
        <p15:guide id="30" orient="horz" pos="21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txBox="1">
            <a:spLocks noGrp="1"/>
          </p:cNvSpPr>
          <p:nvPr>
            <p:ph type="ctrTitle"/>
          </p:nvPr>
        </p:nvSpPr>
        <p:spPr>
          <a:xfrm>
            <a:off x="726550" y="1111625"/>
            <a:ext cx="5332800" cy="238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5600"/>
              <a:buNone/>
            </a:pPr>
            <a:r>
              <a:rPr lang="en" sz="4100" b="1">
                <a:latin typeface="DM Sans"/>
                <a:ea typeface="DM Sans"/>
                <a:cs typeface="DM Sans"/>
                <a:sym typeface="DM Sans"/>
              </a:rPr>
              <a:t>Accelerating trade cycles with open source technologies</a:t>
            </a:r>
            <a:endParaRPr sz="4100" b="1">
              <a:latin typeface="DM Sans"/>
              <a:ea typeface="DM Sans"/>
              <a:cs typeface="DM Sans"/>
              <a:sym typeface="DM Sans"/>
            </a:endParaRPr>
          </a:p>
        </p:txBody>
      </p:sp>
      <p:sp>
        <p:nvSpPr>
          <p:cNvPr id="68" name="Google Shape;68;p1"/>
          <p:cNvSpPr txBox="1">
            <a:spLocks noGrp="1"/>
          </p:cNvSpPr>
          <p:nvPr>
            <p:ph type="subTitle" idx="1"/>
          </p:nvPr>
        </p:nvSpPr>
        <p:spPr>
          <a:xfrm>
            <a:off x="761809" y="3835400"/>
            <a:ext cx="6170100" cy="1224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1100"/>
              </a:spcBef>
              <a:spcAft>
                <a:spcPts val="0"/>
              </a:spcAft>
              <a:buSzPts val="3200"/>
              <a:buNone/>
            </a:pPr>
            <a:r>
              <a:rPr lang="en" sz="2800"/>
              <a:t>Legend / Morphir / Delta Lake</a:t>
            </a:r>
            <a:endParaRPr sz="2800"/>
          </a:p>
        </p:txBody>
      </p:sp>
      <p:sp>
        <p:nvSpPr>
          <p:cNvPr id="69" name="Google Shape;69;p1"/>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70" name="Google Shape;70;p1"/>
          <p:cNvSpPr txBox="1">
            <a:spLocks noGrp="1"/>
          </p:cNvSpPr>
          <p:nvPr>
            <p:ph type="subTitle" idx="2"/>
          </p:nvPr>
        </p:nvSpPr>
        <p:spPr>
          <a:xfrm>
            <a:off x="761809" y="5756000"/>
            <a:ext cx="5262300" cy="492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1100"/>
              </a:spcBef>
              <a:spcAft>
                <a:spcPts val="0"/>
              </a:spcAft>
              <a:buSzPts val="1600"/>
              <a:buNone/>
            </a:pPr>
            <a:r>
              <a:rPr lang="en" b="1"/>
              <a:t>Morgan Stanley, Goldman Sachs, Databricks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9bc93409d1_0_23"/>
          <p:cNvSpPr txBox="1">
            <a:spLocks noGrp="1"/>
          </p:cNvSpPr>
          <p:nvPr>
            <p:ph type="sldNum" idx="12"/>
          </p:nvPr>
        </p:nvSpPr>
        <p:spPr>
          <a:xfrm>
            <a:off x="11097669" y="6473300"/>
            <a:ext cx="324300" cy="186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71" name="Google Shape;171;g19bc93409d1_0_23"/>
          <p:cNvSpPr txBox="1">
            <a:spLocks noGrp="1"/>
          </p:cNvSpPr>
          <p:nvPr>
            <p:ph type="title"/>
          </p:nvPr>
        </p:nvSpPr>
        <p:spPr>
          <a:xfrm>
            <a:off x="993362" y="540000"/>
            <a:ext cx="10659300" cy="504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000"/>
              <a:buNone/>
            </a:pPr>
            <a:r>
              <a:rPr lang="en" sz="3200" b="1"/>
              <a:t>delta-io/delta-sharing</a:t>
            </a:r>
            <a:endParaRPr sz="3200" b="1"/>
          </a:p>
        </p:txBody>
      </p:sp>
      <p:sp>
        <p:nvSpPr>
          <p:cNvPr id="172" name="Google Shape;172;g19bc93409d1_0_23"/>
          <p:cNvSpPr txBox="1">
            <a:spLocks noGrp="1"/>
          </p:cNvSpPr>
          <p:nvPr>
            <p:ph type="subTitle" idx="1"/>
          </p:nvPr>
        </p:nvSpPr>
        <p:spPr>
          <a:xfrm>
            <a:off x="993362" y="1044000"/>
            <a:ext cx="10659300" cy="324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en" sz="1600">
                <a:latin typeface="DM Sans"/>
                <a:ea typeface="DM Sans"/>
                <a:cs typeface="DM Sans"/>
                <a:sym typeface="DM Sans"/>
              </a:rPr>
              <a:t>Enabling interoperability of data and models across systems</a:t>
            </a:r>
            <a:endParaRPr sz="1600">
              <a:latin typeface="DM Sans"/>
              <a:ea typeface="DM Sans"/>
              <a:cs typeface="DM Sans"/>
              <a:sym typeface="DM Sans"/>
            </a:endParaRPr>
          </a:p>
        </p:txBody>
      </p:sp>
      <p:pic>
        <p:nvPicPr>
          <p:cNvPr id="173" name="Google Shape;173;g19bc93409d1_0_23"/>
          <p:cNvPicPr preferRelativeResize="0"/>
          <p:nvPr/>
        </p:nvPicPr>
        <p:blipFill>
          <a:blip r:embed="rId3">
            <a:alphaModFix/>
          </a:blip>
          <a:stretch>
            <a:fillRect/>
          </a:stretch>
        </p:blipFill>
        <p:spPr>
          <a:xfrm>
            <a:off x="423225" y="591900"/>
            <a:ext cx="400200" cy="400200"/>
          </a:xfrm>
          <a:prstGeom prst="rect">
            <a:avLst/>
          </a:prstGeom>
          <a:noFill/>
          <a:ln>
            <a:noFill/>
          </a:ln>
        </p:spPr>
      </p:pic>
      <p:sp>
        <p:nvSpPr>
          <p:cNvPr id="174" name="Google Shape;174;g19bc93409d1_0_23"/>
          <p:cNvSpPr txBox="1"/>
          <p:nvPr/>
        </p:nvSpPr>
        <p:spPr>
          <a:xfrm>
            <a:off x="6750350" y="2691900"/>
            <a:ext cx="38649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DM Sans"/>
                <a:ea typeface="DM Sans"/>
                <a:cs typeface="DM Sans"/>
                <a:sym typeface="DM Sans"/>
              </a:rPr>
              <a:t>ANTOINE AMEND to introduce delta sharing as open protocol to guarantee interoperability across systems</a:t>
            </a:r>
            <a:endParaRPr>
              <a:solidFill>
                <a:schemeClr val="dk2"/>
              </a:solidFill>
              <a:latin typeface="DM Sans"/>
              <a:ea typeface="DM Sans"/>
              <a:cs typeface="DM Sans"/>
              <a:sym typeface="DM Sans"/>
            </a:endParaRPr>
          </a:p>
          <a:p>
            <a:pPr marL="0" lvl="0" indent="0" algn="l" rtl="0">
              <a:spcBef>
                <a:spcPts val="0"/>
              </a:spcBef>
              <a:spcAft>
                <a:spcPts val="0"/>
              </a:spcAft>
              <a:buNone/>
            </a:pPr>
            <a:endParaRPr>
              <a:solidFill>
                <a:schemeClr val="dk2"/>
              </a:solidFill>
              <a:latin typeface="DM Sans"/>
              <a:ea typeface="DM Sans"/>
              <a:cs typeface="DM Sans"/>
              <a:sym typeface="DM Sans"/>
            </a:endParaRPr>
          </a:p>
          <a:p>
            <a:pPr marL="0" lvl="0" indent="0" algn="l" rtl="0">
              <a:spcBef>
                <a:spcPts val="0"/>
              </a:spcBef>
              <a:spcAft>
                <a:spcPts val="0"/>
              </a:spcAft>
              <a:buNone/>
            </a:pPr>
            <a:r>
              <a:rPr lang="en">
                <a:solidFill>
                  <a:schemeClr val="dk2"/>
                </a:solidFill>
                <a:latin typeface="DM Sans"/>
                <a:ea typeface="DM Sans"/>
                <a:cs typeface="DM Sans"/>
                <a:sym typeface="DM Sans"/>
              </a:rPr>
              <a:t>The objective of this demo will be to show how data can be accessed seamlessly through XLS or programmatically through databricks hosted instance</a:t>
            </a:r>
            <a:endParaRPr>
              <a:solidFill>
                <a:schemeClr val="dk2"/>
              </a:solidFill>
              <a:latin typeface="DM Sans"/>
              <a:ea typeface="DM Sans"/>
              <a:cs typeface="DM Sans"/>
              <a:sym typeface="DM Sans"/>
            </a:endParaRPr>
          </a:p>
        </p:txBody>
      </p:sp>
      <p:pic>
        <p:nvPicPr>
          <p:cNvPr id="175" name="Google Shape;175;g19bc93409d1_0_23"/>
          <p:cNvPicPr preferRelativeResize="0"/>
          <p:nvPr/>
        </p:nvPicPr>
        <p:blipFill>
          <a:blip r:embed="rId4">
            <a:alphaModFix/>
          </a:blip>
          <a:stretch>
            <a:fillRect/>
          </a:stretch>
        </p:blipFill>
        <p:spPr>
          <a:xfrm>
            <a:off x="10950575" y="221574"/>
            <a:ext cx="952500" cy="952500"/>
          </a:xfrm>
          <a:prstGeom prst="ellipse">
            <a:avLst/>
          </a:prstGeom>
          <a:noFill/>
          <a:ln w="9525" cap="flat" cmpd="sng">
            <a:solidFill>
              <a:schemeClr val="accent5"/>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94663a6341_0_456"/>
          <p:cNvSpPr txBox="1">
            <a:spLocks noGrp="1"/>
          </p:cNvSpPr>
          <p:nvPr>
            <p:ph type="sldNum" idx="12"/>
          </p:nvPr>
        </p:nvSpPr>
        <p:spPr>
          <a:xfrm>
            <a:off x="11097669" y="6473300"/>
            <a:ext cx="324300" cy="186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81" name="Google Shape;181;g194663a6341_0_456"/>
          <p:cNvSpPr txBox="1"/>
          <p:nvPr/>
        </p:nvSpPr>
        <p:spPr>
          <a:xfrm>
            <a:off x="6326125" y="2983275"/>
            <a:ext cx="31299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600" i="0" u="none" strike="noStrike" cap="none">
                <a:solidFill>
                  <a:srgbClr val="000000"/>
                </a:solidFill>
                <a:latin typeface="DM Sans"/>
                <a:ea typeface="DM Sans"/>
                <a:cs typeface="DM Sans"/>
                <a:sym typeface="DM Sans"/>
              </a:rPr>
              <a:t>Delta Sharing Protocol</a:t>
            </a:r>
            <a:endParaRPr sz="1600" i="0" u="none" strike="noStrike" cap="none">
              <a:solidFill>
                <a:srgbClr val="000000"/>
              </a:solidFill>
              <a:latin typeface="DM Sans"/>
              <a:ea typeface="DM Sans"/>
              <a:cs typeface="DM Sans"/>
              <a:sym typeface="DM Sans"/>
            </a:endParaRPr>
          </a:p>
        </p:txBody>
      </p:sp>
      <p:grpSp>
        <p:nvGrpSpPr>
          <p:cNvPr id="182" name="Google Shape;182;g194663a6341_0_456"/>
          <p:cNvGrpSpPr/>
          <p:nvPr/>
        </p:nvGrpSpPr>
        <p:grpSpPr>
          <a:xfrm>
            <a:off x="3749188" y="3442492"/>
            <a:ext cx="1181389" cy="951576"/>
            <a:chOff x="3298623" y="4617562"/>
            <a:chExt cx="1220065" cy="1001764"/>
          </a:xfrm>
        </p:grpSpPr>
        <p:grpSp>
          <p:nvGrpSpPr>
            <p:cNvPr id="183" name="Google Shape;183;g194663a6341_0_456"/>
            <p:cNvGrpSpPr/>
            <p:nvPr/>
          </p:nvGrpSpPr>
          <p:grpSpPr>
            <a:xfrm>
              <a:off x="3298623" y="4617562"/>
              <a:ext cx="1220065" cy="1001764"/>
              <a:chOff x="3566342" y="1404150"/>
              <a:chExt cx="1567200" cy="1281520"/>
            </a:xfrm>
          </p:grpSpPr>
          <p:grpSp>
            <p:nvGrpSpPr>
              <p:cNvPr id="184" name="Google Shape;184;g194663a6341_0_456"/>
              <p:cNvGrpSpPr/>
              <p:nvPr/>
            </p:nvGrpSpPr>
            <p:grpSpPr>
              <a:xfrm>
                <a:off x="4006225" y="1404150"/>
                <a:ext cx="616050" cy="666075"/>
                <a:chOff x="2806075" y="672225"/>
                <a:chExt cx="616050" cy="666075"/>
              </a:xfrm>
            </p:grpSpPr>
            <p:sp>
              <p:nvSpPr>
                <p:cNvPr id="185" name="Google Shape;185;g194663a6341_0_456"/>
                <p:cNvSpPr/>
                <p:nvPr/>
              </p:nvSpPr>
              <p:spPr>
                <a:xfrm>
                  <a:off x="2811025" y="672225"/>
                  <a:ext cx="611100" cy="662100"/>
                </a:xfrm>
                <a:prstGeom prst="roundRect">
                  <a:avLst>
                    <a:gd name="adj" fmla="val 16667"/>
                  </a:avLst>
                </a:prstGeom>
                <a:noFill/>
                <a:ln w="1270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86" name="Google Shape;186;g194663a6341_0_456"/>
                <p:cNvCxnSpPr>
                  <a:stCxn id="185" idx="1"/>
                  <a:endCxn id="185" idx="3"/>
                </p:cNvCxnSpPr>
                <p:nvPr/>
              </p:nvCxnSpPr>
              <p:spPr>
                <a:xfrm>
                  <a:off x="2811025" y="1003275"/>
                  <a:ext cx="611100" cy="0"/>
                </a:xfrm>
                <a:prstGeom prst="straightConnector1">
                  <a:avLst/>
                </a:prstGeom>
                <a:noFill/>
                <a:ln w="12700" cap="flat" cmpd="sng">
                  <a:solidFill>
                    <a:srgbClr val="000000"/>
                  </a:solidFill>
                  <a:prstDash val="solid"/>
                  <a:round/>
                  <a:headEnd type="none" w="sm" len="sm"/>
                  <a:tailEnd type="none" w="sm" len="sm"/>
                </a:ln>
              </p:spPr>
            </p:cxnSp>
            <p:cxnSp>
              <p:nvCxnSpPr>
                <p:cNvPr id="187" name="Google Shape;187;g194663a6341_0_456"/>
                <p:cNvCxnSpPr/>
                <p:nvPr/>
              </p:nvCxnSpPr>
              <p:spPr>
                <a:xfrm>
                  <a:off x="2806075" y="895350"/>
                  <a:ext cx="600000" cy="0"/>
                </a:xfrm>
                <a:prstGeom prst="straightConnector1">
                  <a:avLst/>
                </a:prstGeom>
                <a:noFill/>
                <a:ln w="12700" cap="flat" cmpd="sng">
                  <a:solidFill>
                    <a:srgbClr val="000000"/>
                  </a:solidFill>
                  <a:prstDash val="solid"/>
                  <a:round/>
                  <a:headEnd type="none" w="sm" len="sm"/>
                  <a:tailEnd type="none" w="sm" len="sm"/>
                </a:ln>
              </p:spPr>
            </p:cxnSp>
            <p:cxnSp>
              <p:nvCxnSpPr>
                <p:cNvPr id="188" name="Google Shape;188;g194663a6341_0_456"/>
                <p:cNvCxnSpPr/>
                <p:nvPr/>
              </p:nvCxnSpPr>
              <p:spPr>
                <a:xfrm>
                  <a:off x="2811775" y="1123950"/>
                  <a:ext cx="609600" cy="0"/>
                </a:xfrm>
                <a:prstGeom prst="straightConnector1">
                  <a:avLst/>
                </a:prstGeom>
                <a:noFill/>
                <a:ln w="12700" cap="flat" cmpd="sng">
                  <a:solidFill>
                    <a:srgbClr val="000000"/>
                  </a:solidFill>
                  <a:prstDash val="solid"/>
                  <a:round/>
                  <a:headEnd type="none" w="sm" len="sm"/>
                  <a:tailEnd type="none" w="sm" len="sm"/>
                </a:ln>
              </p:spPr>
            </p:cxnSp>
            <p:cxnSp>
              <p:nvCxnSpPr>
                <p:cNvPr id="189" name="Google Shape;189;g194663a6341_0_456"/>
                <p:cNvCxnSpPr/>
                <p:nvPr/>
              </p:nvCxnSpPr>
              <p:spPr>
                <a:xfrm>
                  <a:off x="2807825" y="1233500"/>
                  <a:ext cx="604200" cy="0"/>
                </a:xfrm>
                <a:prstGeom prst="straightConnector1">
                  <a:avLst/>
                </a:prstGeom>
                <a:noFill/>
                <a:ln w="12700" cap="flat" cmpd="sng">
                  <a:solidFill>
                    <a:srgbClr val="000000"/>
                  </a:solidFill>
                  <a:prstDash val="solid"/>
                  <a:round/>
                  <a:headEnd type="none" w="sm" len="sm"/>
                  <a:tailEnd type="none" w="sm" len="sm"/>
                </a:ln>
              </p:spPr>
            </p:cxnSp>
            <p:cxnSp>
              <p:nvCxnSpPr>
                <p:cNvPr id="190" name="Google Shape;190;g194663a6341_0_456"/>
                <p:cNvCxnSpPr/>
                <p:nvPr/>
              </p:nvCxnSpPr>
              <p:spPr>
                <a:xfrm>
                  <a:off x="2968950" y="900125"/>
                  <a:ext cx="0" cy="428700"/>
                </a:xfrm>
                <a:prstGeom prst="straightConnector1">
                  <a:avLst/>
                </a:prstGeom>
                <a:noFill/>
                <a:ln w="12700" cap="flat" cmpd="sng">
                  <a:solidFill>
                    <a:srgbClr val="000000"/>
                  </a:solidFill>
                  <a:prstDash val="solid"/>
                  <a:round/>
                  <a:headEnd type="none" w="sm" len="sm"/>
                  <a:tailEnd type="none" w="sm" len="sm"/>
                </a:ln>
              </p:spPr>
            </p:cxnSp>
            <p:cxnSp>
              <p:nvCxnSpPr>
                <p:cNvPr id="191" name="Google Shape;191;g194663a6341_0_456"/>
                <p:cNvCxnSpPr/>
                <p:nvPr/>
              </p:nvCxnSpPr>
              <p:spPr>
                <a:xfrm>
                  <a:off x="3121375" y="900125"/>
                  <a:ext cx="0" cy="428700"/>
                </a:xfrm>
                <a:prstGeom prst="straightConnector1">
                  <a:avLst/>
                </a:prstGeom>
                <a:noFill/>
                <a:ln w="12700" cap="flat" cmpd="sng">
                  <a:solidFill>
                    <a:srgbClr val="000000"/>
                  </a:solidFill>
                  <a:prstDash val="solid"/>
                  <a:round/>
                  <a:headEnd type="none" w="sm" len="sm"/>
                  <a:tailEnd type="none" w="sm" len="sm"/>
                </a:ln>
              </p:spPr>
            </p:cxnSp>
            <p:cxnSp>
              <p:nvCxnSpPr>
                <p:cNvPr id="192" name="Google Shape;192;g194663a6341_0_456"/>
                <p:cNvCxnSpPr/>
                <p:nvPr/>
              </p:nvCxnSpPr>
              <p:spPr>
                <a:xfrm>
                  <a:off x="3283275" y="909600"/>
                  <a:ext cx="0" cy="428700"/>
                </a:xfrm>
                <a:prstGeom prst="straightConnector1">
                  <a:avLst/>
                </a:prstGeom>
                <a:noFill/>
                <a:ln w="12700" cap="flat" cmpd="sng">
                  <a:solidFill>
                    <a:srgbClr val="000000"/>
                  </a:solidFill>
                  <a:prstDash val="solid"/>
                  <a:round/>
                  <a:headEnd type="none" w="sm" len="sm"/>
                  <a:tailEnd type="none" w="sm" len="sm"/>
                </a:ln>
              </p:spPr>
            </p:cxnSp>
          </p:grpSp>
          <p:sp>
            <p:nvSpPr>
              <p:cNvPr id="193" name="Google Shape;193;g194663a6341_0_456"/>
              <p:cNvSpPr txBox="1"/>
              <p:nvPr/>
            </p:nvSpPr>
            <p:spPr>
              <a:xfrm>
                <a:off x="3566342" y="2084470"/>
                <a:ext cx="1567200" cy="6012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a:latin typeface="Barlow"/>
                    <a:ea typeface="Barlow"/>
                    <a:cs typeface="Barlow"/>
                    <a:sym typeface="Barlow"/>
                  </a:rPr>
                  <a:t>trades</a:t>
                </a:r>
                <a:endParaRPr sz="1300" b="0" i="0" u="none" strike="noStrike" cap="none">
                  <a:solidFill>
                    <a:srgbClr val="000000"/>
                  </a:solidFill>
                  <a:latin typeface="Barlow"/>
                  <a:ea typeface="Barlow"/>
                  <a:cs typeface="Barlow"/>
                  <a:sym typeface="Barlow"/>
                </a:endParaRPr>
              </a:p>
            </p:txBody>
          </p:sp>
        </p:grpSp>
        <p:pic>
          <p:nvPicPr>
            <p:cNvPr id="194" name="Google Shape;194;g194663a6341_0_456"/>
            <p:cNvPicPr preferRelativeResize="0"/>
            <p:nvPr/>
          </p:nvPicPr>
          <p:blipFill rotWithShape="1">
            <a:blip r:embed="rId3">
              <a:alphaModFix/>
            </a:blip>
            <a:srcRect b="18652"/>
            <a:stretch/>
          </p:blipFill>
          <p:spPr>
            <a:xfrm>
              <a:off x="3811263" y="4869177"/>
              <a:ext cx="479654" cy="303101"/>
            </a:xfrm>
            <a:prstGeom prst="rect">
              <a:avLst/>
            </a:prstGeom>
            <a:noFill/>
            <a:ln>
              <a:noFill/>
            </a:ln>
          </p:spPr>
        </p:pic>
      </p:grpSp>
      <p:cxnSp>
        <p:nvCxnSpPr>
          <p:cNvPr id="195" name="Google Shape;195;g194663a6341_0_456"/>
          <p:cNvCxnSpPr/>
          <p:nvPr/>
        </p:nvCxnSpPr>
        <p:spPr>
          <a:xfrm>
            <a:off x="6223000" y="2958305"/>
            <a:ext cx="3295800" cy="600"/>
          </a:xfrm>
          <a:prstGeom prst="curvedConnector3">
            <a:avLst>
              <a:gd name="adj1" fmla="val 50000"/>
            </a:avLst>
          </a:prstGeom>
          <a:noFill/>
          <a:ln w="19050" cap="flat" cmpd="sng">
            <a:solidFill>
              <a:srgbClr val="1B3038"/>
            </a:solidFill>
            <a:prstDash val="dot"/>
            <a:round/>
            <a:headEnd type="stealth" w="med" len="med"/>
            <a:tailEnd type="stealth" w="med" len="med"/>
          </a:ln>
        </p:spPr>
      </p:cxnSp>
      <p:cxnSp>
        <p:nvCxnSpPr>
          <p:cNvPr id="196" name="Google Shape;196;g194663a6341_0_456"/>
          <p:cNvCxnSpPr/>
          <p:nvPr/>
        </p:nvCxnSpPr>
        <p:spPr>
          <a:xfrm>
            <a:off x="3185535" y="2947251"/>
            <a:ext cx="684600" cy="7200"/>
          </a:xfrm>
          <a:prstGeom prst="straightConnector1">
            <a:avLst/>
          </a:prstGeom>
          <a:noFill/>
          <a:ln w="19050" cap="flat" cmpd="sng">
            <a:solidFill>
              <a:srgbClr val="1B3038"/>
            </a:solidFill>
            <a:prstDash val="dot"/>
            <a:round/>
            <a:headEnd type="stealth" w="med" len="med"/>
            <a:tailEnd type="stealth" w="med" len="med"/>
          </a:ln>
        </p:spPr>
      </p:cxnSp>
      <p:sp>
        <p:nvSpPr>
          <p:cNvPr id="197" name="Google Shape;197;g194663a6341_0_456"/>
          <p:cNvSpPr txBox="1"/>
          <p:nvPr/>
        </p:nvSpPr>
        <p:spPr>
          <a:xfrm>
            <a:off x="126925" y="1912075"/>
            <a:ext cx="3295800" cy="2247300"/>
          </a:xfrm>
          <a:prstGeom prst="rect">
            <a:avLst/>
          </a:prstGeom>
          <a:solidFill>
            <a:srgbClr val="F0F0F0"/>
          </a:solidFill>
          <a:ln>
            <a:noFill/>
          </a:ln>
        </p:spPr>
        <p:txBody>
          <a:bodyPr spcFirstLastPara="1" wrap="square" lIns="137150"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a:solidFill>
                  <a:srgbClr val="336676"/>
                </a:solidFill>
                <a:latin typeface="Consolas"/>
                <a:ea typeface="Consolas"/>
                <a:cs typeface="Consolas"/>
                <a:sym typeface="Consolas"/>
              </a:rPr>
              <a:t>&gt; CREATE RECIPIENT </a:t>
            </a:r>
            <a:r>
              <a:rPr lang="en">
                <a:latin typeface="Consolas"/>
                <a:ea typeface="Consolas"/>
                <a:cs typeface="Consolas"/>
                <a:sym typeface="Consolas"/>
              </a:rPr>
              <a:t>client</a:t>
            </a:r>
            <a:endParaRPr>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endParaRPr>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
                <a:solidFill>
                  <a:srgbClr val="336676"/>
                </a:solidFill>
                <a:latin typeface="Consolas"/>
                <a:ea typeface="Consolas"/>
                <a:cs typeface="Consolas"/>
                <a:sym typeface="Consolas"/>
              </a:rPr>
              <a:t>&gt; </a:t>
            </a:r>
            <a:r>
              <a:rPr lang="en" sz="1400" b="0" i="0" u="none" strike="noStrike" cap="none">
                <a:solidFill>
                  <a:srgbClr val="336676"/>
                </a:solidFill>
                <a:latin typeface="Consolas"/>
                <a:ea typeface="Consolas"/>
                <a:cs typeface="Consolas"/>
                <a:sym typeface="Consolas"/>
              </a:rPr>
              <a:t>CREATE SHARE </a:t>
            </a:r>
            <a:r>
              <a:rPr lang="en">
                <a:latin typeface="Consolas"/>
                <a:ea typeface="Consolas"/>
                <a:cs typeface="Consolas"/>
                <a:sym typeface="Consolas"/>
              </a:rPr>
              <a:t>reports</a:t>
            </a:r>
            <a:endParaRPr>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endParaRPr>
              <a:latin typeface="Consolas"/>
              <a:ea typeface="Consolas"/>
              <a:cs typeface="Consolas"/>
              <a:sym typeface="Consolas"/>
            </a:endParaRPr>
          </a:p>
          <a:p>
            <a:pPr marL="0" marR="0" lvl="0" indent="0" algn="l" rtl="0">
              <a:lnSpc>
                <a:spcPct val="100000"/>
              </a:lnSpc>
              <a:spcBef>
                <a:spcPts val="0"/>
              </a:spcBef>
              <a:spcAft>
                <a:spcPts val="0"/>
              </a:spcAft>
              <a:buNone/>
            </a:pPr>
            <a:r>
              <a:rPr lang="en">
                <a:solidFill>
                  <a:srgbClr val="336676"/>
                </a:solidFill>
                <a:latin typeface="Consolas"/>
                <a:ea typeface="Consolas"/>
                <a:cs typeface="Consolas"/>
                <a:sym typeface="Consolas"/>
              </a:rPr>
              <a:t>&gt; </a:t>
            </a:r>
            <a:r>
              <a:rPr lang="en" sz="1400" b="0" i="0" u="none" strike="noStrike" cap="none">
                <a:solidFill>
                  <a:srgbClr val="336676"/>
                </a:solidFill>
                <a:latin typeface="Consolas"/>
                <a:ea typeface="Consolas"/>
                <a:cs typeface="Consolas"/>
                <a:sym typeface="Consolas"/>
              </a:rPr>
              <a:t>ALTER SHARE </a:t>
            </a:r>
            <a:r>
              <a:rPr lang="en">
                <a:latin typeface="Consolas"/>
                <a:ea typeface="Consolas"/>
                <a:cs typeface="Consolas"/>
                <a:sym typeface="Consolas"/>
              </a:rPr>
              <a:t>reports</a:t>
            </a:r>
            <a:br>
              <a:rPr lang="en" sz="1400" b="0" i="0" u="none" strike="noStrike" cap="none">
                <a:solidFill>
                  <a:srgbClr val="000000"/>
                </a:solidFill>
                <a:latin typeface="Consolas"/>
                <a:ea typeface="Consolas"/>
                <a:cs typeface="Consolas"/>
                <a:sym typeface="Consolas"/>
              </a:rPr>
            </a:br>
            <a:r>
              <a:rPr lang="en" sz="1400" b="0" i="0" u="none" strike="noStrike" cap="none">
                <a:solidFill>
                  <a:srgbClr val="000000"/>
                </a:solidFill>
                <a:latin typeface="Consolas"/>
                <a:ea typeface="Consolas"/>
                <a:cs typeface="Consolas"/>
                <a:sym typeface="Consolas"/>
              </a:rPr>
              <a:t>  </a:t>
            </a:r>
            <a:r>
              <a:rPr lang="en" sz="1400" b="0" i="0" u="none" strike="noStrike" cap="none">
                <a:solidFill>
                  <a:srgbClr val="336676"/>
                </a:solidFill>
                <a:latin typeface="Consolas"/>
                <a:ea typeface="Consolas"/>
                <a:cs typeface="Consolas"/>
                <a:sym typeface="Consolas"/>
              </a:rPr>
              <a:t>ADD TABLE </a:t>
            </a:r>
            <a:r>
              <a:rPr lang="en">
                <a:latin typeface="Consolas"/>
                <a:ea typeface="Consolas"/>
                <a:cs typeface="Consolas"/>
                <a:sym typeface="Consolas"/>
              </a:rPr>
              <a:t>trade_reports</a:t>
            </a:r>
            <a:endParaRPr>
              <a:latin typeface="Consolas"/>
              <a:ea typeface="Consolas"/>
              <a:cs typeface="Consolas"/>
              <a:sym typeface="Consolas"/>
            </a:endParaRPr>
          </a:p>
          <a:p>
            <a:pPr marL="0" marR="0" lvl="0" indent="0" algn="l" rtl="0">
              <a:lnSpc>
                <a:spcPct val="100000"/>
              </a:lnSpc>
              <a:spcBef>
                <a:spcPts val="0"/>
              </a:spcBef>
              <a:spcAft>
                <a:spcPts val="0"/>
              </a:spcAft>
              <a:buNone/>
            </a:pPr>
            <a:br>
              <a:rPr lang="en" sz="1400" b="0" i="0" u="none" strike="noStrike" cap="none">
                <a:solidFill>
                  <a:srgbClr val="000000"/>
                </a:solidFill>
                <a:latin typeface="Consolas"/>
                <a:ea typeface="Consolas"/>
                <a:cs typeface="Consolas"/>
                <a:sym typeface="Consolas"/>
              </a:rPr>
            </a:br>
            <a:r>
              <a:rPr lang="en" sz="1400" b="0" i="0" u="none" strike="noStrike" cap="none">
                <a:solidFill>
                  <a:srgbClr val="336676"/>
                </a:solidFill>
                <a:latin typeface="Consolas"/>
                <a:ea typeface="Consolas"/>
                <a:cs typeface="Consolas"/>
                <a:sym typeface="Consolas"/>
              </a:rPr>
              <a:t>&gt; GRANT SELECT </a:t>
            </a:r>
            <a:endParaRPr sz="1400" b="0" i="0" u="none" strike="noStrike" cap="none">
              <a:solidFill>
                <a:srgbClr val="336676"/>
              </a:solidFill>
              <a:latin typeface="Consolas"/>
              <a:ea typeface="Consolas"/>
              <a:cs typeface="Consolas"/>
              <a:sym typeface="Consolas"/>
            </a:endParaRPr>
          </a:p>
          <a:p>
            <a:pPr marL="0" marR="0" lvl="0" indent="0" algn="l" rtl="0">
              <a:lnSpc>
                <a:spcPct val="100000"/>
              </a:lnSpc>
              <a:spcBef>
                <a:spcPts val="0"/>
              </a:spcBef>
              <a:spcAft>
                <a:spcPts val="0"/>
              </a:spcAft>
              <a:buNone/>
            </a:pPr>
            <a:r>
              <a:rPr lang="en">
                <a:solidFill>
                  <a:srgbClr val="336676"/>
                </a:solidFill>
                <a:latin typeface="Consolas"/>
                <a:ea typeface="Consolas"/>
                <a:cs typeface="Consolas"/>
                <a:sym typeface="Consolas"/>
              </a:rPr>
              <a:t>  </a:t>
            </a:r>
            <a:r>
              <a:rPr lang="en" sz="1400" b="0" i="0" u="none" strike="noStrike" cap="none">
                <a:solidFill>
                  <a:srgbClr val="336676"/>
                </a:solidFill>
                <a:latin typeface="Consolas"/>
                <a:ea typeface="Consolas"/>
                <a:cs typeface="Consolas"/>
                <a:sym typeface="Consolas"/>
              </a:rPr>
              <a:t>ON SHARE</a:t>
            </a:r>
            <a:r>
              <a:rPr lang="en">
                <a:solidFill>
                  <a:srgbClr val="336676"/>
                </a:solidFill>
              </a:rPr>
              <a:t> </a:t>
            </a:r>
            <a:r>
              <a:rPr lang="en">
                <a:latin typeface="Consolas"/>
                <a:ea typeface="Consolas"/>
                <a:cs typeface="Consolas"/>
                <a:sym typeface="Consolas"/>
              </a:rPr>
              <a:t>reports</a:t>
            </a:r>
            <a:r>
              <a:rPr lang="en" sz="1400" b="0" i="0" u="none" strike="noStrike" cap="none">
                <a:solidFill>
                  <a:srgbClr val="000000"/>
                </a:solidFill>
                <a:latin typeface="Consolas"/>
                <a:ea typeface="Consolas"/>
                <a:cs typeface="Consolas"/>
                <a:sym typeface="Consolas"/>
              </a:rPr>
              <a:t> </a:t>
            </a:r>
            <a:endParaRPr sz="14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n">
                <a:solidFill>
                  <a:srgbClr val="336676"/>
                </a:solidFill>
                <a:latin typeface="Consolas"/>
                <a:ea typeface="Consolas"/>
                <a:cs typeface="Consolas"/>
                <a:sym typeface="Consolas"/>
              </a:rPr>
              <a:t>  </a:t>
            </a:r>
            <a:r>
              <a:rPr lang="en" sz="1400" b="0" i="0" u="none" strike="noStrike" cap="none">
                <a:solidFill>
                  <a:srgbClr val="336676"/>
                </a:solidFill>
                <a:latin typeface="Consolas"/>
                <a:ea typeface="Consolas"/>
                <a:cs typeface="Consolas"/>
                <a:sym typeface="Consolas"/>
              </a:rPr>
              <a:t>TO</a:t>
            </a:r>
            <a:r>
              <a:rPr lang="en" sz="1400" b="0" i="0" u="none" strike="noStrike" cap="none">
                <a:solidFill>
                  <a:srgbClr val="000000"/>
                </a:solidFill>
                <a:latin typeface="Consolas"/>
                <a:ea typeface="Consolas"/>
                <a:cs typeface="Consolas"/>
                <a:sym typeface="Consolas"/>
              </a:rPr>
              <a:t> </a:t>
            </a:r>
            <a:r>
              <a:rPr lang="en">
                <a:latin typeface="Consolas"/>
                <a:ea typeface="Consolas"/>
                <a:cs typeface="Consolas"/>
                <a:sym typeface="Consolas"/>
              </a:rPr>
              <a:t>client</a:t>
            </a:r>
            <a:endParaRPr sz="1400" b="0" i="0" u="none" strike="noStrike" cap="none">
              <a:solidFill>
                <a:srgbClr val="000000"/>
              </a:solidFill>
              <a:latin typeface="Arial"/>
              <a:ea typeface="Arial"/>
              <a:cs typeface="Arial"/>
              <a:sym typeface="Arial"/>
            </a:endParaRPr>
          </a:p>
        </p:txBody>
      </p:sp>
      <p:pic>
        <p:nvPicPr>
          <p:cNvPr id="198" name="Google Shape;198;g194663a6341_0_456"/>
          <p:cNvPicPr preferRelativeResize="0"/>
          <p:nvPr/>
        </p:nvPicPr>
        <p:blipFill rotWithShape="1">
          <a:blip r:embed="rId4">
            <a:alphaModFix/>
          </a:blip>
          <a:srcRect/>
          <a:stretch/>
        </p:blipFill>
        <p:spPr>
          <a:xfrm>
            <a:off x="11062700" y="2219588"/>
            <a:ext cx="370078" cy="400200"/>
          </a:xfrm>
          <a:prstGeom prst="rect">
            <a:avLst/>
          </a:prstGeom>
          <a:noFill/>
          <a:ln>
            <a:noFill/>
          </a:ln>
        </p:spPr>
      </p:pic>
      <p:pic>
        <p:nvPicPr>
          <p:cNvPr id="199" name="Google Shape;199;g194663a6341_0_456"/>
          <p:cNvPicPr preferRelativeResize="0"/>
          <p:nvPr/>
        </p:nvPicPr>
        <p:blipFill rotWithShape="1">
          <a:blip r:embed="rId5">
            <a:alphaModFix/>
          </a:blip>
          <a:srcRect/>
          <a:stretch/>
        </p:blipFill>
        <p:spPr>
          <a:xfrm>
            <a:off x="10056397" y="2770653"/>
            <a:ext cx="643326" cy="335067"/>
          </a:xfrm>
          <a:prstGeom prst="rect">
            <a:avLst/>
          </a:prstGeom>
          <a:noFill/>
          <a:ln>
            <a:noFill/>
          </a:ln>
        </p:spPr>
      </p:pic>
      <p:pic>
        <p:nvPicPr>
          <p:cNvPr id="200" name="Google Shape;200;g194663a6341_0_456"/>
          <p:cNvPicPr preferRelativeResize="0"/>
          <p:nvPr/>
        </p:nvPicPr>
        <p:blipFill rotWithShape="1">
          <a:blip r:embed="rId6">
            <a:alphaModFix/>
          </a:blip>
          <a:srcRect/>
          <a:stretch/>
        </p:blipFill>
        <p:spPr>
          <a:xfrm>
            <a:off x="9738842" y="2285709"/>
            <a:ext cx="1278435" cy="267953"/>
          </a:xfrm>
          <a:prstGeom prst="rect">
            <a:avLst/>
          </a:prstGeom>
          <a:noFill/>
          <a:ln>
            <a:noFill/>
          </a:ln>
        </p:spPr>
      </p:pic>
      <p:pic>
        <p:nvPicPr>
          <p:cNvPr id="201" name="Google Shape;201;g194663a6341_0_456"/>
          <p:cNvPicPr preferRelativeResize="0"/>
          <p:nvPr/>
        </p:nvPicPr>
        <p:blipFill rotWithShape="1">
          <a:blip r:embed="rId4">
            <a:alphaModFix/>
          </a:blip>
          <a:srcRect/>
          <a:stretch/>
        </p:blipFill>
        <p:spPr>
          <a:xfrm>
            <a:off x="11062700" y="2769021"/>
            <a:ext cx="370078" cy="400200"/>
          </a:xfrm>
          <a:prstGeom prst="rect">
            <a:avLst/>
          </a:prstGeom>
          <a:noFill/>
          <a:ln>
            <a:noFill/>
          </a:ln>
        </p:spPr>
      </p:pic>
      <p:pic>
        <p:nvPicPr>
          <p:cNvPr id="202" name="Google Shape;202;g194663a6341_0_456"/>
          <p:cNvPicPr preferRelativeResize="0"/>
          <p:nvPr/>
        </p:nvPicPr>
        <p:blipFill rotWithShape="1">
          <a:blip r:embed="rId4">
            <a:alphaModFix/>
          </a:blip>
          <a:srcRect/>
          <a:stretch/>
        </p:blipFill>
        <p:spPr>
          <a:xfrm>
            <a:off x="11062700" y="3318454"/>
            <a:ext cx="370078" cy="400200"/>
          </a:xfrm>
          <a:prstGeom prst="rect">
            <a:avLst/>
          </a:prstGeom>
          <a:noFill/>
          <a:ln>
            <a:noFill/>
          </a:ln>
        </p:spPr>
      </p:pic>
      <p:pic>
        <p:nvPicPr>
          <p:cNvPr id="203" name="Google Shape;203;g194663a6341_0_456"/>
          <p:cNvPicPr preferRelativeResize="0"/>
          <p:nvPr/>
        </p:nvPicPr>
        <p:blipFill rotWithShape="1">
          <a:blip r:embed="rId4">
            <a:alphaModFix/>
          </a:blip>
          <a:srcRect/>
          <a:stretch/>
        </p:blipFill>
        <p:spPr>
          <a:xfrm>
            <a:off x="11062700" y="3867888"/>
            <a:ext cx="370078" cy="400200"/>
          </a:xfrm>
          <a:prstGeom prst="rect">
            <a:avLst/>
          </a:prstGeom>
          <a:noFill/>
          <a:ln>
            <a:noFill/>
          </a:ln>
        </p:spPr>
      </p:pic>
      <p:grpSp>
        <p:nvGrpSpPr>
          <p:cNvPr id="204" name="Google Shape;204;g194663a6341_0_456"/>
          <p:cNvGrpSpPr/>
          <p:nvPr/>
        </p:nvGrpSpPr>
        <p:grpSpPr>
          <a:xfrm>
            <a:off x="4065358" y="2515173"/>
            <a:ext cx="734449" cy="701036"/>
            <a:chOff x="3871350" y="4346104"/>
            <a:chExt cx="591249" cy="564350"/>
          </a:xfrm>
        </p:grpSpPr>
        <p:pic>
          <p:nvPicPr>
            <p:cNvPr id="205" name="Google Shape;205;g194663a6341_0_456"/>
            <p:cNvPicPr preferRelativeResize="0"/>
            <p:nvPr/>
          </p:nvPicPr>
          <p:blipFill rotWithShape="1">
            <a:blip r:embed="rId4">
              <a:alphaModFix/>
            </a:blip>
            <a:srcRect/>
            <a:stretch/>
          </p:blipFill>
          <p:spPr>
            <a:xfrm>
              <a:off x="3871350" y="4428178"/>
              <a:ext cx="370078" cy="400200"/>
            </a:xfrm>
            <a:prstGeom prst="rect">
              <a:avLst/>
            </a:prstGeom>
            <a:noFill/>
            <a:ln>
              <a:noFill/>
            </a:ln>
          </p:spPr>
        </p:pic>
        <p:pic>
          <p:nvPicPr>
            <p:cNvPr id="206" name="Google Shape;206;g194663a6341_0_456"/>
            <p:cNvPicPr preferRelativeResize="0"/>
            <p:nvPr/>
          </p:nvPicPr>
          <p:blipFill rotWithShape="1">
            <a:blip r:embed="rId7">
              <a:alphaModFix/>
            </a:blip>
            <a:srcRect/>
            <a:stretch/>
          </p:blipFill>
          <p:spPr>
            <a:xfrm>
              <a:off x="4304574" y="4346104"/>
              <a:ext cx="158025" cy="564350"/>
            </a:xfrm>
            <a:prstGeom prst="rect">
              <a:avLst/>
            </a:prstGeom>
            <a:noFill/>
            <a:ln>
              <a:noFill/>
            </a:ln>
          </p:spPr>
        </p:pic>
      </p:grpSp>
      <p:grpSp>
        <p:nvGrpSpPr>
          <p:cNvPr id="207" name="Google Shape;207;g194663a6341_0_456"/>
          <p:cNvGrpSpPr/>
          <p:nvPr/>
        </p:nvGrpSpPr>
        <p:grpSpPr>
          <a:xfrm>
            <a:off x="4787913" y="2218200"/>
            <a:ext cx="1670700" cy="1164888"/>
            <a:chOff x="4787913" y="3894600"/>
            <a:chExt cx="1670700" cy="1164888"/>
          </a:xfrm>
        </p:grpSpPr>
        <p:pic>
          <p:nvPicPr>
            <p:cNvPr id="208" name="Google Shape;208;g194663a6341_0_456"/>
            <p:cNvPicPr preferRelativeResize="0"/>
            <p:nvPr/>
          </p:nvPicPr>
          <p:blipFill>
            <a:blip r:embed="rId8">
              <a:alphaModFix/>
            </a:blip>
            <a:stretch>
              <a:fillRect/>
            </a:stretch>
          </p:blipFill>
          <p:spPr>
            <a:xfrm>
              <a:off x="5322663" y="3894600"/>
              <a:ext cx="853949" cy="853975"/>
            </a:xfrm>
            <a:prstGeom prst="rect">
              <a:avLst/>
            </a:prstGeom>
            <a:noFill/>
            <a:ln>
              <a:noFill/>
            </a:ln>
          </p:spPr>
        </p:pic>
        <p:sp>
          <p:nvSpPr>
            <p:cNvPr id="209" name="Google Shape;209;g194663a6341_0_456"/>
            <p:cNvSpPr txBox="1"/>
            <p:nvPr/>
          </p:nvSpPr>
          <p:spPr>
            <a:xfrm>
              <a:off x="4787913" y="4694688"/>
              <a:ext cx="16707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DM Sans"/>
                  <a:ea typeface="DM Sans"/>
                  <a:cs typeface="DM Sans"/>
                  <a:sym typeface="DM Sans"/>
                </a:rPr>
                <a:t>Delta Sharing on</a:t>
              </a:r>
              <a:endParaRPr>
                <a:latin typeface="DM Sans"/>
                <a:ea typeface="DM Sans"/>
                <a:cs typeface="DM Sans"/>
                <a:sym typeface="DM Sans"/>
              </a:endParaRPr>
            </a:p>
            <a:p>
              <a:pPr marL="0" lvl="0" indent="0" algn="ctr" rtl="0">
                <a:spcBef>
                  <a:spcPts val="0"/>
                </a:spcBef>
                <a:spcAft>
                  <a:spcPts val="0"/>
                </a:spcAft>
                <a:buNone/>
              </a:pPr>
              <a:r>
                <a:rPr lang="en">
                  <a:latin typeface="DM Sans"/>
                  <a:ea typeface="DM Sans"/>
                  <a:cs typeface="DM Sans"/>
                  <a:sym typeface="DM Sans"/>
                </a:rPr>
                <a:t>Unity Catalog</a:t>
              </a:r>
              <a:endParaRPr>
                <a:latin typeface="DM Sans"/>
                <a:ea typeface="DM Sans"/>
                <a:cs typeface="DM Sans"/>
                <a:sym typeface="DM Sans"/>
              </a:endParaRPr>
            </a:p>
          </p:txBody>
        </p:sp>
      </p:grpSp>
      <p:pic>
        <p:nvPicPr>
          <p:cNvPr id="210" name="Google Shape;210;g194663a6341_0_456"/>
          <p:cNvPicPr preferRelativeResize="0"/>
          <p:nvPr/>
        </p:nvPicPr>
        <p:blipFill>
          <a:blip r:embed="rId9">
            <a:alphaModFix/>
          </a:blip>
          <a:stretch>
            <a:fillRect/>
          </a:stretch>
        </p:blipFill>
        <p:spPr>
          <a:xfrm>
            <a:off x="7210524" y="2416304"/>
            <a:ext cx="1102238" cy="335075"/>
          </a:xfrm>
          <a:prstGeom prst="rect">
            <a:avLst/>
          </a:prstGeom>
          <a:noFill/>
          <a:ln>
            <a:noFill/>
          </a:ln>
        </p:spPr>
      </p:pic>
      <p:pic>
        <p:nvPicPr>
          <p:cNvPr id="211" name="Google Shape;211;g194663a6341_0_456"/>
          <p:cNvPicPr preferRelativeResize="0"/>
          <p:nvPr/>
        </p:nvPicPr>
        <p:blipFill rotWithShape="1">
          <a:blip r:embed="rId4">
            <a:alphaModFix/>
          </a:blip>
          <a:srcRect/>
          <a:stretch/>
        </p:blipFill>
        <p:spPr>
          <a:xfrm>
            <a:off x="11062700" y="1669888"/>
            <a:ext cx="370078" cy="400200"/>
          </a:xfrm>
          <a:prstGeom prst="rect">
            <a:avLst/>
          </a:prstGeom>
          <a:noFill/>
          <a:ln>
            <a:noFill/>
          </a:ln>
        </p:spPr>
      </p:pic>
      <p:pic>
        <p:nvPicPr>
          <p:cNvPr id="212" name="Google Shape;212;g194663a6341_0_456"/>
          <p:cNvPicPr preferRelativeResize="0"/>
          <p:nvPr/>
        </p:nvPicPr>
        <p:blipFill>
          <a:blip r:embed="rId10">
            <a:alphaModFix/>
          </a:blip>
          <a:stretch>
            <a:fillRect/>
          </a:stretch>
        </p:blipFill>
        <p:spPr>
          <a:xfrm>
            <a:off x="10193024" y="1735213"/>
            <a:ext cx="370074" cy="344160"/>
          </a:xfrm>
          <a:prstGeom prst="rect">
            <a:avLst/>
          </a:prstGeom>
          <a:noFill/>
          <a:ln>
            <a:noFill/>
          </a:ln>
        </p:spPr>
      </p:pic>
      <p:sp>
        <p:nvSpPr>
          <p:cNvPr id="213" name="Google Shape;213;g194663a6341_0_456"/>
          <p:cNvSpPr/>
          <p:nvPr/>
        </p:nvSpPr>
        <p:spPr>
          <a:xfrm rot="10800000" flipH="1">
            <a:off x="4592704" y="4923743"/>
            <a:ext cx="267300" cy="313500"/>
          </a:xfrm>
          <a:prstGeom prst="foldedCorner">
            <a:avLst>
              <a:gd name="adj" fmla="val 35071"/>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14" name="Google Shape;214;g194663a6341_0_456"/>
          <p:cNvSpPr/>
          <p:nvPr/>
        </p:nvSpPr>
        <p:spPr>
          <a:xfrm rot="10800000" flipH="1">
            <a:off x="4408070" y="5320102"/>
            <a:ext cx="267300" cy="313500"/>
          </a:xfrm>
          <a:prstGeom prst="foldedCorner">
            <a:avLst>
              <a:gd name="adj" fmla="val 35071"/>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15" name="Google Shape;215;g194663a6341_0_456"/>
          <p:cNvSpPr/>
          <p:nvPr/>
        </p:nvSpPr>
        <p:spPr>
          <a:xfrm rot="10800000" flipH="1">
            <a:off x="3886782" y="4923743"/>
            <a:ext cx="267300" cy="313500"/>
          </a:xfrm>
          <a:prstGeom prst="foldedCorner">
            <a:avLst>
              <a:gd name="adj" fmla="val 35071"/>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16" name="Google Shape;216;g194663a6341_0_456"/>
          <p:cNvSpPr/>
          <p:nvPr/>
        </p:nvSpPr>
        <p:spPr>
          <a:xfrm rot="10800000" flipH="1">
            <a:off x="4249367" y="4923743"/>
            <a:ext cx="267300" cy="313500"/>
          </a:xfrm>
          <a:prstGeom prst="foldedCorner">
            <a:avLst>
              <a:gd name="adj" fmla="val 35071"/>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17" name="Google Shape;217;g194663a6341_0_456"/>
          <p:cNvSpPr/>
          <p:nvPr/>
        </p:nvSpPr>
        <p:spPr>
          <a:xfrm rot="10800000" flipH="1">
            <a:off x="4592704" y="4923743"/>
            <a:ext cx="267300" cy="313500"/>
          </a:xfrm>
          <a:prstGeom prst="foldedCorner">
            <a:avLst>
              <a:gd name="adj" fmla="val 35071"/>
            </a:avLst>
          </a:prstGeom>
          <a:solidFill>
            <a:srgbClr val="C1E5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18" name="Google Shape;218;g194663a6341_0_456"/>
          <p:cNvSpPr txBox="1"/>
          <p:nvPr/>
        </p:nvSpPr>
        <p:spPr>
          <a:xfrm>
            <a:off x="3363163" y="5724838"/>
            <a:ext cx="2009100" cy="54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a:latin typeface="DM Sans"/>
                <a:ea typeface="DM Sans"/>
                <a:cs typeface="DM Sans"/>
                <a:sym typeface="DM Sans"/>
              </a:rPr>
              <a:t>ADLS/</a:t>
            </a:r>
            <a:r>
              <a:rPr lang="en" sz="1500" i="0" u="none" strike="noStrike" cap="none">
                <a:solidFill>
                  <a:srgbClr val="000000"/>
                </a:solidFill>
                <a:latin typeface="DM Sans"/>
                <a:ea typeface="DM Sans"/>
                <a:cs typeface="DM Sans"/>
                <a:sym typeface="DM Sans"/>
              </a:rPr>
              <a:t>S3/GCS Objects</a:t>
            </a:r>
            <a:endParaRPr sz="1400" i="0" u="none" strike="noStrike" cap="none">
              <a:solidFill>
                <a:srgbClr val="000000"/>
              </a:solidFill>
              <a:latin typeface="DM Sans"/>
              <a:ea typeface="DM Sans"/>
              <a:cs typeface="DM Sans"/>
              <a:sym typeface="DM Sans"/>
            </a:endParaRPr>
          </a:p>
        </p:txBody>
      </p:sp>
      <p:sp>
        <p:nvSpPr>
          <p:cNvPr id="219" name="Google Shape;219;g194663a6341_0_456"/>
          <p:cNvSpPr/>
          <p:nvPr/>
        </p:nvSpPr>
        <p:spPr>
          <a:xfrm rot="10800000" flipH="1">
            <a:off x="4055988" y="5324309"/>
            <a:ext cx="267300" cy="313500"/>
          </a:xfrm>
          <a:prstGeom prst="foldedCorner">
            <a:avLst>
              <a:gd name="adj" fmla="val 35071"/>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20" name="Google Shape;220;g194663a6341_0_456"/>
          <p:cNvSpPr/>
          <p:nvPr/>
        </p:nvSpPr>
        <p:spPr>
          <a:xfrm rot="10800000" flipH="1">
            <a:off x="4408070" y="5320102"/>
            <a:ext cx="267300" cy="313500"/>
          </a:xfrm>
          <a:prstGeom prst="foldedCorner">
            <a:avLst>
              <a:gd name="adj" fmla="val 35071"/>
            </a:avLst>
          </a:prstGeom>
          <a:solidFill>
            <a:srgbClr val="C1E5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cxnSp>
        <p:nvCxnSpPr>
          <p:cNvPr id="221" name="Google Shape;221;g194663a6341_0_456"/>
          <p:cNvCxnSpPr>
            <a:stCxn id="217" idx="3"/>
            <a:endCxn id="222" idx="1"/>
          </p:cNvCxnSpPr>
          <p:nvPr/>
        </p:nvCxnSpPr>
        <p:spPr>
          <a:xfrm rot="10800000" flipH="1">
            <a:off x="4860004" y="4067993"/>
            <a:ext cx="5149200" cy="1012500"/>
          </a:xfrm>
          <a:prstGeom prst="curvedConnector3">
            <a:avLst>
              <a:gd name="adj1" fmla="val 50000"/>
            </a:avLst>
          </a:prstGeom>
          <a:noFill/>
          <a:ln w="19050" cap="flat" cmpd="sng">
            <a:solidFill>
              <a:srgbClr val="FFAB00"/>
            </a:solidFill>
            <a:prstDash val="dot"/>
            <a:round/>
            <a:headEnd type="none" w="sm" len="sm"/>
            <a:tailEnd type="triangle" w="med" len="med"/>
          </a:ln>
        </p:spPr>
      </p:cxnSp>
      <p:cxnSp>
        <p:nvCxnSpPr>
          <p:cNvPr id="223" name="Google Shape;223;g194663a6341_0_456"/>
          <p:cNvCxnSpPr>
            <a:stCxn id="220" idx="3"/>
            <a:endCxn id="222" idx="1"/>
          </p:cNvCxnSpPr>
          <p:nvPr/>
        </p:nvCxnSpPr>
        <p:spPr>
          <a:xfrm rot="10800000" flipH="1">
            <a:off x="4675370" y="4068052"/>
            <a:ext cx="5333700" cy="1408800"/>
          </a:xfrm>
          <a:prstGeom prst="curvedConnector3">
            <a:avLst>
              <a:gd name="adj1" fmla="val 50001"/>
            </a:avLst>
          </a:prstGeom>
          <a:noFill/>
          <a:ln w="19050" cap="flat" cmpd="sng">
            <a:solidFill>
              <a:srgbClr val="FFAB00"/>
            </a:solidFill>
            <a:prstDash val="dot"/>
            <a:round/>
            <a:headEnd type="none" w="sm" len="sm"/>
            <a:tailEnd type="triangle" w="med" len="med"/>
          </a:ln>
        </p:spPr>
      </p:cxnSp>
      <p:cxnSp>
        <p:nvCxnSpPr>
          <p:cNvPr id="224" name="Google Shape;224;g194663a6341_0_456"/>
          <p:cNvCxnSpPr/>
          <p:nvPr/>
        </p:nvCxnSpPr>
        <p:spPr>
          <a:xfrm>
            <a:off x="4367727" y="4479788"/>
            <a:ext cx="0" cy="251100"/>
          </a:xfrm>
          <a:prstGeom prst="straightConnector1">
            <a:avLst/>
          </a:prstGeom>
          <a:noFill/>
          <a:ln w="9525" cap="flat" cmpd="sng">
            <a:solidFill>
              <a:srgbClr val="184F5F"/>
            </a:solidFill>
            <a:prstDash val="solid"/>
            <a:round/>
            <a:headEnd type="triangle" w="med" len="med"/>
            <a:tailEnd type="triangle" w="med" len="med"/>
          </a:ln>
        </p:spPr>
      </p:cxnSp>
      <p:pic>
        <p:nvPicPr>
          <p:cNvPr id="222" name="Google Shape;222;g194663a6341_0_456"/>
          <p:cNvPicPr preferRelativeResize="0"/>
          <p:nvPr/>
        </p:nvPicPr>
        <p:blipFill>
          <a:blip r:embed="rId11">
            <a:alphaModFix/>
          </a:blip>
          <a:stretch>
            <a:fillRect/>
          </a:stretch>
        </p:blipFill>
        <p:spPr>
          <a:xfrm>
            <a:off x="10009203" y="3826751"/>
            <a:ext cx="643326" cy="482502"/>
          </a:xfrm>
          <a:prstGeom prst="rect">
            <a:avLst/>
          </a:prstGeom>
          <a:noFill/>
          <a:ln>
            <a:noFill/>
          </a:ln>
        </p:spPr>
      </p:pic>
      <p:sp>
        <p:nvSpPr>
          <p:cNvPr id="225" name="Google Shape;225;g194663a6341_0_456"/>
          <p:cNvSpPr txBox="1">
            <a:spLocks noGrp="1"/>
          </p:cNvSpPr>
          <p:nvPr>
            <p:ph type="title"/>
          </p:nvPr>
        </p:nvSpPr>
        <p:spPr>
          <a:xfrm>
            <a:off x="993362" y="540000"/>
            <a:ext cx="10659300" cy="504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000"/>
              <a:buNone/>
            </a:pPr>
            <a:r>
              <a:rPr lang="en" sz="3200" b="1"/>
              <a:t>delta-io/delta-sharing</a:t>
            </a:r>
            <a:endParaRPr sz="3200" b="1"/>
          </a:p>
        </p:txBody>
      </p:sp>
      <p:sp>
        <p:nvSpPr>
          <p:cNvPr id="226" name="Google Shape;226;g194663a6341_0_456"/>
          <p:cNvSpPr txBox="1">
            <a:spLocks noGrp="1"/>
          </p:cNvSpPr>
          <p:nvPr>
            <p:ph type="subTitle" idx="1"/>
          </p:nvPr>
        </p:nvSpPr>
        <p:spPr>
          <a:xfrm>
            <a:off x="993362" y="1044000"/>
            <a:ext cx="10659300" cy="324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en" sz="1600">
                <a:latin typeface="DM Sans"/>
                <a:ea typeface="DM Sans"/>
                <a:cs typeface="DM Sans"/>
                <a:sym typeface="DM Sans"/>
              </a:rPr>
              <a:t>Enabling interoperability of data and models across systems</a:t>
            </a:r>
            <a:endParaRPr sz="1600">
              <a:latin typeface="DM Sans"/>
              <a:ea typeface="DM Sans"/>
              <a:cs typeface="DM Sans"/>
              <a:sym typeface="DM Sans"/>
            </a:endParaRPr>
          </a:p>
        </p:txBody>
      </p:sp>
      <p:pic>
        <p:nvPicPr>
          <p:cNvPr id="227" name="Google Shape;227;g194663a6341_0_456"/>
          <p:cNvPicPr preferRelativeResize="0"/>
          <p:nvPr/>
        </p:nvPicPr>
        <p:blipFill>
          <a:blip r:embed="rId12">
            <a:alphaModFix/>
          </a:blip>
          <a:stretch>
            <a:fillRect/>
          </a:stretch>
        </p:blipFill>
        <p:spPr>
          <a:xfrm>
            <a:off x="423225" y="591900"/>
            <a:ext cx="400200" cy="400200"/>
          </a:xfrm>
          <a:prstGeom prst="rect">
            <a:avLst/>
          </a:prstGeom>
          <a:noFill/>
          <a:ln>
            <a:noFill/>
          </a:ln>
        </p:spPr>
      </p:pic>
      <p:pic>
        <p:nvPicPr>
          <p:cNvPr id="228" name="Google Shape;228;g194663a6341_0_456"/>
          <p:cNvPicPr preferRelativeResize="0"/>
          <p:nvPr/>
        </p:nvPicPr>
        <p:blipFill>
          <a:blip r:embed="rId13">
            <a:alphaModFix/>
          </a:blip>
          <a:stretch>
            <a:fillRect/>
          </a:stretch>
        </p:blipFill>
        <p:spPr>
          <a:xfrm>
            <a:off x="10168701" y="3356400"/>
            <a:ext cx="324300" cy="32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94384fc3ea_0_24"/>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12</a:t>
            </a:fld>
            <a:endParaRPr/>
          </a:p>
        </p:txBody>
      </p:sp>
      <p:sp>
        <p:nvSpPr>
          <p:cNvPr id="234" name="Google Shape;234;g194384fc3ea_0_24"/>
          <p:cNvSpPr txBox="1">
            <a:spLocks noGrp="1"/>
          </p:cNvSpPr>
          <p:nvPr>
            <p:ph type="title"/>
          </p:nvPr>
        </p:nvSpPr>
        <p:spPr>
          <a:xfrm>
            <a:off x="764762" y="540000"/>
            <a:ext cx="10659300" cy="504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000"/>
              <a:buNone/>
            </a:pPr>
            <a:r>
              <a:rPr lang="en" sz="3200" b="1"/>
              <a:t>T+1 settlements</a:t>
            </a:r>
            <a:endParaRPr sz="3200">
              <a:latin typeface="DM Sans"/>
              <a:ea typeface="DM Sans"/>
              <a:cs typeface="DM Sans"/>
              <a:sym typeface="DM Sans"/>
            </a:endParaRPr>
          </a:p>
        </p:txBody>
      </p:sp>
      <p:sp>
        <p:nvSpPr>
          <p:cNvPr id="235" name="Google Shape;235;g194384fc3ea_0_24"/>
          <p:cNvSpPr txBox="1">
            <a:spLocks noGrp="1"/>
          </p:cNvSpPr>
          <p:nvPr>
            <p:ph type="subTitle" idx="1"/>
          </p:nvPr>
        </p:nvSpPr>
        <p:spPr>
          <a:xfrm>
            <a:off x="764762" y="1044000"/>
            <a:ext cx="10659300" cy="324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en" sz="1600">
                <a:latin typeface="DM Sans"/>
                <a:ea typeface="DM Sans"/>
                <a:cs typeface="DM Sans"/>
                <a:sym typeface="DM Sans"/>
              </a:rPr>
              <a:t>Streamline, Automate, Iterate</a:t>
            </a:r>
            <a:endParaRPr sz="1600">
              <a:latin typeface="DM Sans"/>
              <a:ea typeface="DM Sans"/>
              <a:cs typeface="DM Sans"/>
              <a:sym typeface="DM Sans"/>
            </a:endParaRPr>
          </a:p>
        </p:txBody>
      </p:sp>
      <p:pic>
        <p:nvPicPr>
          <p:cNvPr id="236" name="Google Shape;236;g194384fc3ea_0_24"/>
          <p:cNvPicPr preferRelativeResize="0"/>
          <p:nvPr/>
        </p:nvPicPr>
        <p:blipFill>
          <a:blip r:embed="rId3">
            <a:alphaModFix/>
          </a:blip>
          <a:stretch>
            <a:fillRect/>
          </a:stretch>
        </p:blipFill>
        <p:spPr>
          <a:xfrm>
            <a:off x="2657062" y="1717781"/>
            <a:ext cx="6874724" cy="43900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AB00"/>
        </a:solidFill>
        <a:effectLst/>
      </p:bgPr>
    </p:bg>
    <p:spTree>
      <p:nvGrpSpPr>
        <p:cNvPr id="1" name="Shape 74"/>
        <p:cNvGrpSpPr/>
        <p:nvPr/>
      </p:nvGrpSpPr>
      <p:grpSpPr>
        <a:xfrm>
          <a:off x="0" y="0"/>
          <a:ext cx="0" cy="0"/>
          <a:chOff x="0" y="0"/>
          <a:chExt cx="0" cy="0"/>
        </a:xfrm>
      </p:grpSpPr>
      <p:sp>
        <p:nvSpPr>
          <p:cNvPr id="75" name="Google Shape;75;g19bc93409d1_0_7"/>
          <p:cNvSpPr txBox="1">
            <a:spLocks noGrp="1"/>
          </p:cNvSpPr>
          <p:nvPr>
            <p:ph type="sldNum" idx="12"/>
          </p:nvPr>
        </p:nvSpPr>
        <p:spPr>
          <a:xfrm>
            <a:off x="11097669" y="6473300"/>
            <a:ext cx="324300" cy="186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6" name="Google Shape;76;g19bc93409d1_0_7"/>
          <p:cNvSpPr txBox="1">
            <a:spLocks noGrp="1"/>
          </p:cNvSpPr>
          <p:nvPr>
            <p:ph type="title"/>
          </p:nvPr>
        </p:nvSpPr>
        <p:spPr>
          <a:xfrm>
            <a:off x="764762" y="540000"/>
            <a:ext cx="10659300" cy="504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000"/>
              <a:buNone/>
            </a:pPr>
            <a:r>
              <a:rPr lang="en" sz="3200" b="1"/>
              <a:t>ACTION ITEMS</a:t>
            </a:r>
            <a:endParaRPr sz="3200" b="1"/>
          </a:p>
        </p:txBody>
      </p:sp>
      <p:sp>
        <p:nvSpPr>
          <p:cNvPr id="77" name="Google Shape;77;g19bc93409d1_0_7"/>
          <p:cNvSpPr txBox="1">
            <a:spLocks noGrp="1"/>
          </p:cNvSpPr>
          <p:nvPr>
            <p:ph type="subTitle" idx="1"/>
          </p:nvPr>
        </p:nvSpPr>
        <p:spPr>
          <a:xfrm>
            <a:off x="764762" y="1044000"/>
            <a:ext cx="10659300" cy="324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en" sz="1600">
                <a:latin typeface="DM Sans"/>
                <a:ea typeface="DM Sans"/>
                <a:cs typeface="DM Sans"/>
                <a:sym typeface="DM Sans"/>
              </a:rPr>
              <a:t>REMOVE FROM DECK</a:t>
            </a:r>
            <a:endParaRPr sz="1600">
              <a:latin typeface="DM Sans"/>
              <a:ea typeface="DM Sans"/>
              <a:cs typeface="DM Sans"/>
              <a:sym typeface="DM Sans"/>
            </a:endParaRPr>
          </a:p>
        </p:txBody>
      </p:sp>
      <p:sp>
        <p:nvSpPr>
          <p:cNvPr id="78" name="Google Shape;78;g19bc93409d1_0_7"/>
          <p:cNvSpPr txBox="1"/>
          <p:nvPr/>
        </p:nvSpPr>
        <p:spPr>
          <a:xfrm>
            <a:off x="786100" y="1770975"/>
            <a:ext cx="10354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DM Sans"/>
                <a:ea typeface="DM Sans"/>
                <a:cs typeface="DM Sans"/>
                <a:sym typeface="DM Sans"/>
              </a:rPr>
              <a:t>22/11/21</a:t>
            </a: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a:p>
            <a:pPr marL="457200" lvl="0" indent="-317500" algn="l" rtl="0">
              <a:spcBef>
                <a:spcPts val="0"/>
              </a:spcBef>
              <a:spcAft>
                <a:spcPts val="0"/>
              </a:spcAft>
              <a:buSzPts val="1400"/>
              <a:buFont typeface="DM Sans"/>
              <a:buAutoNum type="arabicPeriod"/>
            </a:pPr>
            <a:r>
              <a:rPr lang="en">
                <a:latin typeface="DM Sans"/>
                <a:ea typeface="DM Sans"/>
                <a:cs typeface="DM Sans"/>
                <a:sym typeface="DM Sans"/>
              </a:rPr>
              <a:t>Stephen to provide Antoine with entry point for Morphir as well as data specifications required</a:t>
            </a:r>
            <a:endParaRPr>
              <a:latin typeface="DM Sans"/>
              <a:ea typeface="DM Sans"/>
              <a:cs typeface="DM Sans"/>
              <a:sym typeface="DM Sans"/>
            </a:endParaRPr>
          </a:p>
          <a:p>
            <a:pPr marL="457200" lvl="0" indent="-317500" algn="l" rtl="0">
              <a:spcBef>
                <a:spcPts val="0"/>
              </a:spcBef>
              <a:spcAft>
                <a:spcPts val="0"/>
              </a:spcAft>
              <a:buSzPts val="1400"/>
              <a:buFont typeface="DM Sans"/>
              <a:buAutoNum type="arabicPeriod"/>
            </a:pPr>
            <a:r>
              <a:rPr lang="en">
                <a:latin typeface="DM Sans"/>
                <a:ea typeface="DM Sans"/>
                <a:cs typeface="DM Sans"/>
                <a:sym typeface="DM Sans"/>
              </a:rPr>
              <a:t>Antoine to connect with Mao and provision FINOS hosted databricks environment with relevant data / tables / cluster</a:t>
            </a:r>
            <a:endParaRPr>
              <a:latin typeface="DM Sans"/>
              <a:ea typeface="DM Sans"/>
              <a:cs typeface="DM Sans"/>
              <a:sym typeface="DM Sans"/>
            </a:endParaRPr>
          </a:p>
          <a:p>
            <a:pPr marL="457200" lvl="0" indent="-317500" algn="l" rtl="0">
              <a:spcBef>
                <a:spcPts val="0"/>
              </a:spcBef>
              <a:spcAft>
                <a:spcPts val="0"/>
              </a:spcAft>
              <a:buSzPts val="1400"/>
              <a:buFont typeface="DM Sans"/>
              <a:buAutoNum type="arabicPeriod"/>
            </a:pPr>
            <a:r>
              <a:rPr lang="en">
                <a:latin typeface="DM Sans"/>
                <a:ea typeface="DM Sans"/>
                <a:cs typeface="DM Sans"/>
                <a:sym typeface="DM Sans"/>
              </a:rPr>
              <a:t>Antoine to provide Ephrim with input / output data model through PURE file</a:t>
            </a:r>
            <a:endParaRPr>
              <a:latin typeface="DM Sans"/>
              <a:ea typeface="DM Sans"/>
              <a:cs typeface="DM Sans"/>
              <a:sym typeface="DM Sans"/>
            </a:endParaRPr>
          </a:p>
          <a:p>
            <a:pPr marL="457200" lvl="0" indent="-317500" algn="l" rtl="0">
              <a:spcBef>
                <a:spcPts val="0"/>
              </a:spcBef>
              <a:spcAft>
                <a:spcPts val="0"/>
              </a:spcAft>
              <a:buSzPts val="1400"/>
              <a:buFont typeface="DM Sans"/>
              <a:buAutoNum type="arabicPeriod"/>
            </a:pPr>
            <a:r>
              <a:rPr lang="en">
                <a:latin typeface="DM Sans"/>
                <a:ea typeface="DM Sans"/>
                <a:cs typeface="DM Sans"/>
                <a:sym typeface="DM Sans"/>
              </a:rPr>
              <a:t>Ephrim to provide Ashley with namespace / service name to bring data through dataframe API</a:t>
            </a:r>
            <a:endParaRPr>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a:t>
            </a:fld>
            <a:endParaRPr/>
          </a:p>
        </p:txBody>
      </p:sp>
      <p:sp>
        <p:nvSpPr>
          <p:cNvPr id="84" name="Google Shape;84;p2"/>
          <p:cNvSpPr txBox="1">
            <a:spLocks noGrp="1"/>
          </p:cNvSpPr>
          <p:nvPr>
            <p:ph type="title"/>
          </p:nvPr>
        </p:nvSpPr>
        <p:spPr>
          <a:xfrm>
            <a:off x="764762" y="540000"/>
            <a:ext cx="10659300" cy="504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000"/>
              <a:buNone/>
            </a:pPr>
            <a:r>
              <a:rPr lang="en" sz="3200" b="1"/>
              <a:t>Speakers</a:t>
            </a:r>
            <a:endParaRPr sz="3200" b="1"/>
          </a:p>
        </p:txBody>
      </p:sp>
      <p:pic>
        <p:nvPicPr>
          <p:cNvPr id="85" name="Google Shape;85;p2"/>
          <p:cNvPicPr preferRelativeResize="0"/>
          <p:nvPr/>
        </p:nvPicPr>
        <p:blipFill>
          <a:blip r:embed="rId3">
            <a:alphaModFix/>
          </a:blip>
          <a:stretch>
            <a:fillRect/>
          </a:stretch>
        </p:blipFill>
        <p:spPr>
          <a:xfrm>
            <a:off x="764750" y="4790275"/>
            <a:ext cx="952500" cy="952500"/>
          </a:xfrm>
          <a:prstGeom prst="ellipse">
            <a:avLst/>
          </a:prstGeom>
          <a:noFill/>
          <a:ln w="9525" cap="flat" cmpd="sng">
            <a:solidFill>
              <a:schemeClr val="accent5"/>
            </a:solidFill>
            <a:prstDash val="solid"/>
            <a:round/>
            <a:headEnd type="none" w="sm" len="sm"/>
            <a:tailEnd type="none" w="sm" len="sm"/>
          </a:ln>
        </p:spPr>
      </p:pic>
      <p:pic>
        <p:nvPicPr>
          <p:cNvPr id="86" name="Google Shape;86;p2"/>
          <p:cNvPicPr preferRelativeResize="0"/>
          <p:nvPr/>
        </p:nvPicPr>
        <p:blipFill>
          <a:blip r:embed="rId4">
            <a:alphaModFix/>
          </a:blip>
          <a:stretch>
            <a:fillRect/>
          </a:stretch>
        </p:blipFill>
        <p:spPr>
          <a:xfrm>
            <a:off x="764750" y="3692613"/>
            <a:ext cx="952500" cy="952500"/>
          </a:xfrm>
          <a:prstGeom prst="ellipse">
            <a:avLst/>
          </a:prstGeom>
          <a:noFill/>
          <a:ln w="9525" cap="flat" cmpd="sng">
            <a:solidFill>
              <a:schemeClr val="accent5"/>
            </a:solidFill>
            <a:prstDash val="solid"/>
            <a:round/>
            <a:headEnd type="none" w="sm" len="sm"/>
            <a:tailEnd type="none" w="sm" len="sm"/>
          </a:ln>
        </p:spPr>
      </p:pic>
      <p:pic>
        <p:nvPicPr>
          <p:cNvPr id="87" name="Google Shape;87;p2"/>
          <p:cNvPicPr preferRelativeResize="0"/>
          <p:nvPr/>
        </p:nvPicPr>
        <p:blipFill>
          <a:blip r:embed="rId5">
            <a:alphaModFix/>
          </a:blip>
          <a:stretch>
            <a:fillRect/>
          </a:stretch>
        </p:blipFill>
        <p:spPr>
          <a:xfrm>
            <a:off x="764750" y="2594975"/>
            <a:ext cx="952500" cy="952500"/>
          </a:xfrm>
          <a:prstGeom prst="ellipse">
            <a:avLst/>
          </a:prstGeom>
          <a:noFill/>
          <a:ln w="9525" cap="flat" cmpd="sng">
            <a:solidFill>
              <a:schemeClr val="accent5"/>
            </a:solidFill>
            <a:prstDash val="solid"/>
            <a:round/>
            <a:headEnd type="none" w="sm" len="sm"/>
            <a:tailEnd type="none" w="sm" len="sm"/>
          </a:ln>
        </p:spPr>
      </p:pic>
      <p:pic>
        <p:nvPicPr>
          <p:cNvPr id="88" name="Google Shape;88;p2"/>
          <p:cNvPicPr preferRelativeResize="0"/>
          <p:nvPr/>
        </p:nvPicPr>
        <p:blipFill>
          <a:blip r:embed="rId6">
            <a:alphaModFix/>
          </a:blip>
          <a:stretch>
            <a:fillRect/>
          </a:stretch>
        </p:blipFill>
        <p:spPr>
          <a:xfrm>
            <a:off x="764750" y="1459449"/>
            <a:ext cx="952500" cy="952500"/>
          </a:xfrm>
          <a:prstGeom prst="ellipse">
            <a:avLst/>
          </a:prstGeom>
          <a:noFill/>
          <a:ln w="9525" cap="flat" cmpd="sng">
            <a:solidFill>
              <a:schemeClr val="accent5"/>
            </a:solidFill>
            <a:prstDash val="solid"/>
            <a:round/>
            <a:headEnd type="none" w="sm" len="sm"/>
            <a:tailEnd type="none" w="sm" len="sm"/>
          </a:ln>
        </p:spPr>
      </p:pic>
      <p:sp>
        <p:nvSpPr>
          <p:cNvPr id="89" name="Google Shape;89;p2"/>
          <p:cNvSpPr txBox="1"/>
          <p:nvPr/>
        </p:nvSpPr>
        <p:spPr>
          <a:xfrm>
            <a:off x="2205100" y="1627900"/>
            <a:ext cx="500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DM Sans"/>
                <a:ea typeface="DM Sans"/>
                <a:cs typeface="DM Sans"/>
                <a:sym typeface="DM Sans"/>
              </a:rPr>
              <a:t>Antoine Amend</a:t>
            </a:r>
            <a:endParaRPr b="1">
              <a:latin typeface="DM Sans"/>
              <a:ea typeface="DM Sans"/>
              <a:cs typeface="DM Sans"/>
              <a:sym typeface="DM Sans"/>
            </a:endParaRPr>
          </a:p>
          <a:p>
            <a:pPr marL="0" lvl="0" indent="0" algn="l" rtl="0">
              <a:spcBef>
                <a:spcPts val="0"/>
              </a:spcBef>
              <a:spcAft>
                <a:spcPts val="0"/>
              </a:spcAft>
              <a:buNone/>
            </a:pPr>
            <a:r>
              <a:rPr lang="en">
                <a:latin typeface="DM Sans"/>
                <a:ea typeface="DM Sans"/>
                <a:cs typeface="DM Sans"/>
                <a:sym typeface="DM Sans"/>
              </a:rPr>
              <a:t>Sr Technical Director - Databricks</a:t>
            </a:r>
            <a:endParaRPr>
              <a:latin typeface="DM Sans"/>
              <a:ea typeface="DM Sans"/>
              <a:cs typeface="DM Sans"/>
              <a:sym typeface="DM Sans"/>
            </a:endParaRPr>
          </a:p>
        </p:txBody>
      </p:sp>
      <p:sp>
        <p:nvSpPr>
          <p:cNvPr id="90" name="Google Shape;90;p2"/>
          <p:cNvSpPr txBox="1"/>
          <p:nvPr/>
        </p:nvSpPr>
        <p:spPr>
          <a:xfrm>
            <a:off x="2205100" y="2751200"/>
            <a:ext cx="500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DM Sans"/>
                <a:ea typeface="DM Sans"/>
                <a:cs typeface="DM Sans"/>
                <a:sym typeface="DM Sans"/>
              </a:rPr>
              <a:t>Ashley Trainor</a:t>
            </a:r>
            <a:endParaRPr b="1">
              <a:latin typeface="DM Sans"/>
              <a:ea typeface="DM Sans"/>
              <a:cs typeface="DM Sans"/>
              <a:sym typeface="DM Sans"/>
            </a:endParaRPr>
          </a:p>
          <a:p>
            <a:pPr marL="0" lvl="0" indent="0" algn="l" rtl="0">
              <a:spcBef>
                <a:spcPts val="0"/>
              </a:spcBef>
              <a:spcAft>
                <a:spcPts val="0"/>
              </a:spcAft>
              <a:buNone/>
            </a:pPr>
            <a:r>
              <a:rPr lang="en">
                <a:latin typeface="DM Sans"/>
                <a:ea typeface="DM Sans"/>
                <a:cs typeface="DM Sans"/>
                <a:sym typeface="DM Sans"/>
              </a:rPr>
              <a:t>Sr Solution Architect - Databricks</a:t>
            </a:r>
            <a:endParaRPr>
              <a:latin typeface="DM Sans"/>
              <a:ea typeface="DM Sans"/>
              <a:cs typeface="DM Sans"/>
              <a:sym typeface="DM Sans"/>
            </a:endParaRPr>
          </a:p>
        </p:txBody>
      </p:sp>
      <p:sp>
        <p:nvSpPr>
          <p:cNvPr id="91" name="Google Shape;91;p2"/>
          <p:cNvSpPr txBox="1"/>
          <p:nvPr/>
        </p:nvSpPr>
        <p:spPr>
          <a:xfrm>
            <a:off x="2205100" y="3861075"/>
            <a:ext cx="500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DM Sans"/>
                <a:ea typeface="DM Sans"/>
                <a:cs typeface="DM Sans"/>
                <a:sym typeface="DM Sans"/>
              </a:rPr>
              <a:t>Stephen Goldbaum</a:t>
            </a:r>
            <a:endParaRPr b="1">
              <a:latin typeface="DM Sans"/>
              <a:ea typeface="DM Sans"/>
              <a:cs typeface="DM Sans"/>
              <a:sym typeface="DM Sans"/>
            </a:endParaRPr>
          </a:p>
          <a:p>
            <a:pPr marL="0" lvl="0" indent="0" algn="l" rtl="0">
              <a:spcBef>
                <a:spcPts val="0"/>
              </a:spcBef>
              <a:spcAft>
                <a:spcPts val="0"/>
              </a:spcAft>
              <a:buNone/>
            </a:pPr>
            <a:r>
              <a:rPr lang="en">
                <a:latin typeface="DM Sans"/>
                <a:ea typeface="DM Sans"/>
                <a:cs typeface="DM Sans"/>
                <a:sym typeface="DM Sans"/>
              </a:rPr>
              <a:t>Distinguished Engineer - Morgan Stanley</a:t>
            </a:r>
            <a:endParaRPr>
              <a:latin typeface="DM Sans"/>
              <a:ea typeface="DM Sans"/>
              <a:cs typeface="DM Sans"/>
              <a:sym typeface="DM Sans"/>
            </a:endParaRPr>
          </a:p>
        </p:txBody>
      </p:sp>
      <p:sp>
        <p:nvSpPr>
          <p:cNvPr id="92" name="Google Shape;92;p2"/>
          <p:cNvSpPr txBox="1"/>
          <p:nvPr/>
        </p:nvSpPr>
        <p:spPr>
          <a:xfrm>
            <a:off x="2205100" y="4958725"/>
            <a:ext cx="500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DM Sans"/>
                <a:ea typeface="DM Sans"/>
                <a:cs typeface="DM Sans"/>
                <a:sym typeface="DM Sans"/>
              </a:rPr>
              <a:t>Ephrim Stanley</a:t>
            </a:r>
            <a:endParaRPr b="1">
              <a:latin typeface="DM Sans"/>
              <a:ea typeface="DM Sans"/>
              <a:cs typeface="DM Sans"/>
              <a:sym typeface="DM Sans"/>
            </a:endParaRPr>
          </a:p>
          <a:p>
            <a:pPr marL="0" lvl="0" indent="0" algn="l" rtl="0">
              <a:spcBef>
                <a:spcPts val="0"/>
              </a:spcBef>
              <a:spcAft>
                <a:spcPts val="0"/>
              </a:spcAft>
              <a:buNone/>
            </a:pPr>
            <a:r>
              <a:rPr lang="en">
                <a:latin typeface="DM Sans"/>
                <a:ea typeface="DM Sans"/>
                <a:cs typeface="DM Sans"/>
                <a:sym typeface="DM Sans"/>
              </a:rPr>
              <a:t>Technology Fellow - Goldman Sachs</a:t>
            </a:r>
            <a:endParaRPr>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4"/>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4</a:t>
            </a:fld>
            <a:endParaRPr/>
          </a:p>
        </p:txBody>
      </p:sp>
      <p:sp>
        <p:nvSpPr>
          <p:cNvPr id="98" name="Google Shape;98;p4"/>
          <p:cNvSpPr txBox="1">
            <a:spLocks noGrp="1"/>
          </p:cNvSpPr>
          <p:nvPr>
            <p:ph type="subTitle" idx="1"/>
          </p:nvPr>
        </p:nvSpPr>
        <p:spPr>
          <a:xfrm>
            <a:off x="764775" y="3368975"/>
            <a:ext cx="10659300" cy="324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2400"/>
              <a:buNone/>
            </a:pPr>
            <a:r>
              <a:rPr lang="en" sz="2600">
                <a:latin typeface="DM Sans"/>
                <a:ea typeface="DM Sans"/>
                <a:cs typeface="DM Sans"/>
                <a:sym typeface="DM Sans"/>
              </a:rPr>
              <a:t>“Nothing Good Happens between Trade and Settle Date”</a:t>
            </a:r>
            <a:endParaRPr sz="2600">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94663a6341_0_285"/>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5</a:t>
            </a:fld>
            <a:endParaRPr/>
          </a:p>
        </p:txBody>
      </p:sp>
      <p:sp>
        <p:nvSpPr>
          <p:cNvPr id="104" name="Google Shape;104;g194663a6341_0_285"/>
          <p:cNvSpPr txBox="1">
            <a:spLocks noGrp="1"/>
          </p:cNvSpPr>
          <p:nvPr>
            <p:ph type="title"/>
          </p:nvPr>
        </p:nvSpPr>
        <p:spPr>
          <a:xfrm>
            <a:off x="764762" y="540000"/>
            <a:ext cx="10659300" cy="504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000"/>
              <a:buNone/>
            </a:pPr>
            <a:r>
              <a:rPr lang="en" sz="3200" b="1"/>
              <a:t>Shortening Settlements Cycles</a:t>
            </a:r>
            <a:endParaRPr sz="3200" b="1"/>
          </a:p>
        </p:txBody>
      </p:sp>
      <p:sp>
        <p:nvSpPr>
          <p:cNvPr id="105" name="Google Shape;105;g194663a6341_0_285"/>
          <p:cNvSpPr txBox="1">
            <a:spLocks noGrp="1"/>
          </p:cNvSpPr>
          <p:nvPr>
            <p:ph type="subTitle" idx="1"/>
          </p:nvPr>
        </p:nvSpPr>
        <p:spPr>
          <a:xfrm>
            <a:off x="764762" y="1044000"/>
            <a:ext cx="10659300" cy="324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en" sz="1600">
                <a:latin typeface="DM Sans"/>
                <a:ea typeface="DM Sans"/>
                <a:cs typeface="DM Sans"/>
                <a:sym typeface="DM Sans"/>
              </a:rPr>
              <a:t>Streamlining operations through open source initiatives</a:t>
            </a:r>
            <a:endParaRPr sz="1600">
              <a:latin typeface="DM Sans"/>
              <a:ea typeface="DM Sans"/>
              <a:cs typeface="DM Sans"/>
              <a:sym typeface="DM Sans"/>
            </a:endParaRPr>
          </a:p>
        </p:txBody>
      </p:sp>
      <p:sp>
        <p:nvSpPr>
          <p:cNvPr id="106" name="Google Shape;106;g194663a6341_0_285"/>
          <p:cNvSpPr txBox="1"/>
          <p:nvPr/>
        </p:nvSpPr>
        <p:spPr>
          <a:xfrm>
            <a:off x="805747" y="1975800"/>
            <a:ext cx="5325900" cy="877200"/>
          </a:xfrm>
          <a:prstGeom prst="rect">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accent1"/>
                </a:solidFill>
                <a:latin typeface="DM Sans"/>
                <a:ea typeface="DM Sans"/>
                <a:cs typeface="DM Sans"/>
                <a:sym typeface="DM Sans"/>
              </a:rPr>
              <a:t>Motivations</a:t>
            </a:r>
            <a:endParaRPr sz="1500" b="1">
              <a:solidFill>
                <a:schemeClr val="accent1"/>
              </a:solidFill>
              <a:latin typeface="DM Sans"/>
              <a:ea typeface="DM Sans"/>
              <a:cs typeface="DM Sans"/>
              <a:sym typeface="DM Sans"/>
            </a:endParaRPr>
          </a:p>
          <a:p>
            <a:pPr marL="0" lvl="0" indent="0" algn="l" rtl="0">
              <a:spcBef>
                <a:spcPts val="0"/>
              </a:spcBef>
              <a:spcAft>
                <a:spcPts val="0"/>
              </a:spcAft>
              <a:buNone/>
            </a:pPr>
            <a:r>
              <a:rPr lang="en" sz="1500">
                <a:solidFill>
                  <a:schemeClr val="accent1"/>
                </a:solidFill>
                <a:latin typeface="DM Sans"/>
                <a:ea typeface="DM Sans"/>
                <a:cs typeface="DM Sans"/>
                <a:sym typeface="DM Sans"/>
              </a:rPr>
              <a:t>Create a frictionless system between market participants</a:t>
            </a:r>
            <a:endParaRPr sz="1500">
              <a:solidFill>
                <a:schemeClr val="accent1"/>
              </a:solidFill>
              <a:latin typeface="DM Sans"/>
              <a:ea typeface="DM Sans"/>
              <a:cs typeface="DM Sans"/>
              <a:sym typeface="DM Sans"/>
            </a:endParaRPr>
          </a:p>
          <a:p>
            <a:pPr marL="0" lvl="0" indent="0" algn="l" rtl="0">
              <a:spcBef>
                <a:spcPts val="0"/>
              </a:spcBef>
              <a:spcAft>
                <a:spcPts val="0"/>
              </a:spcAft>
              <a:buNone/>
            </a:pPr>
            <a:r>
              <a:rPr lang="en" sz="1500">
                <a:solidFill>
                  <a:schemeClr val="accent1"/>
                </a:solidFill>
                <a:latin typeface="DM Sans"/>
                <a:ea typeface="DM Sans"/>
                <a:cs typeface="DM Sans"/>
                <a:sym typeface="DM Sans"/>
              </a:rPr>
              <a:t>Reduce risks for periods of high volatility, hence margins</a:t>
            </a:r>
            <a:endParaRPr sz="1500" b="1">
              <a:solidFill>
                <a:schemeClr val="dk2"/>
              </a:solidFill>
              <a:latin typeface="DM Sans"/>
              <a:ea typeface="DM Sans"/>
              <a:cs typeface="DM Sans"/>
              <a:sym typeface="DM Sans"/>
            </a:endParaRPr>
          </a:p>
        </p:txBody>
      </p:sp>
      <p:sp>
        <p:nvSpPr>
          <p:cNvPr id="107" name="Google Shape;107;g194663a6341_0_285"/>
          <p:cNvSpPr txBox="1"/>
          <p:nvPr/>
        </p:nvSpPr>
        <p:spPr>
          <a:xfrm>
            <a:off x="805747" y="3050425"/>
            <a:ext cx="5325900" cy="877200"/>
          </a:xfrm>
          <a:prstGeom prst="rect">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accent1"/>
                </a:solidFill>
                <a:latin typeface="DM Sans"/>
                <a:ea typeface="DM Sans"/>
                <a:cs typeface="DM Sans"/>
                <a:sym typeface="DM Sans"/>
              </a:rPr>
              <a:t>Challenges</a:t>
            </a:r>
            <a:endParaRPr sz="1500">
              <a:solidFill>
                <a:schemeClr val="accent1"/>
              </a:solidFill>
              <a:latin typeface="DM Sans"/>
              <a:ea typeface="DM Sans"/>
              <a:cs typeface="DM Sans"/>
              <a:sym typeface="DM Sans"/>
            </a:endParaRPr>
          </a:p>
          <a:p>
            <a:pPr marL="0" lvl="0" indent="0" algn="l" rtl="0">
              <a:spcBef>
                <a:spcPts val="0"/>
              </a:spcBef>
              <a:spcAft>
                <a:spcPts val="0"/>
              </a:spcAft>
              <a:buNone/>
            </a:pPr>
            <a:r>
              <a:rPr lang="en" sz="1500">
                <a:solidFill>
                  <a:schemeClr val="accent1"/>
                </a:solidFill>
                <a:latin typeface="DM Sans"/>
                <a:ea typeface="DM Sans"/>
                <a:cs typeface="DM Sans"/>
                <a:sym typeface="DM Sans"/>
              </a:rPr>
              <a:t>Back offices are known for legacy systems and data silos</a:t>
            </a:r>
            <a:endParaRPr sz="1500">
              <a:solidFill>
                <a:schemeClr val="accent1"/>
              </a:solidFill>
              <a:latin typeface="DM Sans"/>
              <a:ea typeface="DM Sans"/>
              <a:cs typeface="DM Sans"/>
              <a:sym typeface="DM Sans"/>
            </a:endParaRPr>
          </a:p>
          <a:p>
            <a:pPr marL="0" lvl="0" indent="0" algn="l" rtl="0">
              <a:spcBef>
                <a:spcPts val="0"/>
              </a:spcBef>
              <a:spcAft>
                <a:spcPts val="0"/>
              </a:spcAft>
              <a:buNone/>
            </a:pPr>
            <a:r>
              <a:rPr lang="en" sz="1500">
                <a:solidFill>
                  <a:schemeClr val="accent1"/>
                </a:solidFill>
                <a:latin typeface="DM Sans"/>
                <a:ea typeface="DM Sans"/>
                <a:cs typeface="DM Sans"/>
                <a:sym typeface="DM Sans"/>
              </a:rPr>
              <a:t>Transfer of information requires tedious reconciliation</a:t>
            </a:r>
            <a:endParaRPr sz="1500">
              <a:solidFill>
                <a:schemeClr val="accent1"/>
              </a:solidFill>
              <a:latin typeface="DM Sans"/>
              <a:ea typeface="DM Sans"/>
              <a:cs typeface="DM Sans"/>
              <a:sym typeface="DM Sans"/>
            </a:endParaRPr>
          </a:p>
        </p:txBody>
      </p:sp>
      <p:sp>
        <p:nvSpPr>
          <p:cNvPr id="108" name="Google Shape;108;g194663a6341_0_285"/>
          <p:cNvSpPr txBox="1"/>
          <p:nvPr/>
        </p:nvSpPr>
        <p:spPr>
          <a:xfrm>
            <a:off x="805750" y="4125050"/>
            <a:ext cx="5325900" cy="877200"/>
          </a:xfrm>
          <a:prstGeom prst="rect">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accent1"/>
                </a:solidFill>
                <a:latin typeface="DM Sans"/>
                <a:ea typeface="DM Sans"/>
                <a:cs typeface="DM Sans"/>
                <a:sym typeface="DM Sans"/>
              </a:rPr>
              <a:t>Solutions</a:t>
            </a:r>
            <a:endParaRPr sz="1500">
              <a:solidFill>
                <a:schemeClr val="accent1"/>
              </a:solidFill>
              <a:latin typeface="DM Sans"/>
              <a:ea typeface="DM Sans"/>
              <a:cs typeface="DM Sans"/>
              <a:sym typeface="DM Sans"/>
            </a:endParaRPr>
          </a:p>
          <a:p>
            <a:pPr marL="0" lvl="0" indent="0" algn="l" rtl="0">
              <a:spcBef>
                <a:spcPts val="0"/>
              </a:spcBef>
              <a:spcAft>
                <a:spcPts val="0"/>
              </a:spcAft>
              <a:buNone/>
            </a:pPr>
            <a:r>
              <a:rPr lang="en" sz="1500">
                <a:solidFill>
                  <a:schemeClr val="accent1"/>
                </a:solidFill>
                <a:latin typeface="DM Sans"/>
                <a:ea typeface="DM Sans"/>
                <a:cs typeface="DM Sans"/>
                <a:sym typeface="DM Sans"/>
              </a:rPr>
              <a:t>Machine interpretable data and calculation</a:t>
            </a:r>
            <a:endParaRPr sz="1500">
              <a:solidFill>
                <a:schemeClr val="accent1"/>
              </a:solidFill>
              <a:latin typeface="DM Sans"/>
              <a:ea typeface="DM Sans"/>
              <a:cs typeface="DM Sans"/>
              <a:sym typeface="DM Sans"/>
            </a:endParaRPr>
          </a:p>
          <a:p>
            <a:pPr marL="0" lvl="0" indent="0" algn="l" rtl="0">
              <a:spcBef>
                <a:spcPts val="0"/>
              </a:spcBef>
              <a:spcAft>
                <a:spcPts val="0"/>
              </a:spcAft>
              <a:buNone/>
            </a:pPr>
            <a:r>
              <a:rPr lang="en" sz="1500">
                <a:solidFill>
                  <a:schemeClr val="accent1"/>
                </a:solidFill>
                <a:latin typeface="DM Sans"/>
                <a:ea typeface="DM Sans"/>
                <a:cs typeface="DM Sans"/>
                <a:sym typeface="DM Sans"/>
              </a:rPr>
              <a:t>Harmonization of data across organizations</a:t>
            </a:r>
            <a:endParaRPr sz="1500">
              <a:solidFill>
                <a:schemeClr val="accent1"/>
              </a:solidFill>
              <a:latin typeface="DM Sans"/>
              <a:ea typeface="DM Sans"/>
              <a:cs typeface="DM Sans"/>
              <a:sym typeface="DM Sans"/>
            </a:endParaRPr>
          </a:p>
        </p:txBody>
      </p:sp>
      <p:pic>
        <p:nvPicPr>
          <p:cNvPr id="109" name="Google Shape;109;g194663a6341_0_285"/>
          <p:cNvPicPr preferRelativeResize="0"/>
          <p:nvPr/>
        </p:nvPicPr>
        <p:blipFill>
          <a:blip r:embed="rId3">
            <a:alphaModFix/>
          </a:blip>
          <a:stretch>
            <a:fillRect/>
          </a:stretch>
        </p:blipFill>
        <p:spPr>
          <a:xfrm>
            <a:off x="921461" y="5177574"/>
            <a:ext cx="1476934" cy="829775"/>
          </a:xfrm>
          <a:prstGeom prst="rect">
            <a:avLst/>
          </a:prstGeom>
          <a:noFill/>
          <a:ln>
            <a:noFill/>
          </a:ln>
        </p:spPr>
      </p:pic>
      <p:pic>
        <p:nvPicPr>
          <p:cNvPr id="110" name="Google Shape;110;g194663a6341_0_285"/>
          <p:cNvPicPr preferRelativeResize="0"/>
          <p:nvPr/>
        </p:nvPicPr>
        <p:blipFill rotWithShape="1">
          <a:blip r:embed="rId4">
            <a:alphaModFix/>
          </a:blip>
          <a:srcRect t="30273" b="30978"/>
          <a:stretch/>
        </p:blipFill>
        <p:spPr>
          <a:xfrm>
            <a:off x="4641175" y="5383949"/>
            <a:ext cx="1076326" cy="417050"/>
          </a:xfrm>
          <a:prstGeom prst="rect">
            <a:avLst/>
          </a:prstGeom>
          <a:noFill/>
          <a:ln>
            <a:noFill/>
          </a:ln>
        </p:spPr>
      </p:pic>
      <p:grpSp>
        <p:nvGrpSpPr>
          <p:cNvPr id="111" name="Google Shape;111;g194663a6341_0_285"/>
          <p:cNvGrpSpPr/>
          <p:nvPr/>
        </p:nvGrpSpPr>
        <p:grpSpPr>
          <a:xfrm>
            <a:off x="6444103" y="1571670"/>
            <a:ext cx="4476174" cy="4217593"/>
            <a:chOff x="2256567" y="677103"/>
            <a:chExt cx="4036590" cy="3941676"/>
          </a:xfrm>
        </p:grpSpPr>
        <p:sp>
          <p:nvSpPr>
            <p:cNvPr id="112" name="Google Shape;112;g194663a6341_0_285"/>
            <p:cNvSpPr/>
            <p:nvPr/>
          </p:nvSpPr>
          <p:spPr>
            <a:xfrm rot="-6597333">
              <a:off x="4296826" y="3950027"/>
              <a:ext cx="586303" cy="586303"/>
            </a:xfrm>
            <a:prstGeom prst="ellipse">
              <a:avLst/>
            </a:prstGeom>
            <a:solidFill>
              <a:srgbClr val="83E3D9"/>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3" name="Google Shape;113;g194663a6341_0_285"/>
            <p:cNvSpPr/>
            <p:nvPr/>
          </p:nvSpPr>
          <p:spPr>
            <a:xfrm rot="-6599386">
              <a:off x="2318596" y="1407533"/>
              <a:ext cx="440541" cy="440541"/>
            </a:xfrm>
            <a:prstGeom prst="ellipse">
              <a:avLst/>
            </a:prstGeom>
            <a:solidFill>
              <a:srgbClr val="83E3D9"/>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4" name="Google Shape;114;g194663a6341_0_285"/>
            <p:cNvSpPr/>
            <p:nvPr/>
          </p:nvSpPr>
          <p:spPr>
            <a:xfrm rot="-6598839">
              <a:off x="2887641" y="2346984"/>
              <a:ext cx="1199287" cy="1199287"/>
            </a:xfrm>
            <a:prstGeom prst="ellipse">
              <a:avLst/>
            </a:prstGeom>
            <a:solidFill>
              <a:srgbClr val="83E3D9"/>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5" name="Google Shape;115;g194663a6341_0_285"/>
            <p:cNvSpPr/>
            <p:nvPr/>
          </p:nvSpPr>
          <p:spPr>
            <a:xfrm rot="-6598620">
              <a:off x="4374916" y="913763"/>
              <a:ext cx="1681581" cy="1681581"/>
            </a:xfrm>
            <a:prstGeom prst="ellipse">
              <a:avLst/>
            </a:prstGeom>
            <a:solidFill>
              <a:srgbClr val="83E3D9"/>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6" name="Google Shape;116;g194663a6341_0_285"/>
            <p:cNvSpPr/>
            <p:nvPr/>
          </p:nvSpPr>
          <p:spPr>
            <a:xfrm rot="-6597866">
              <a:off x="2661829" y="2208216"/>
              <a:ext cx="629106" cy="629106"/>
            </a:xfrm>
            <a:prstGeom prst="ellipse">
              <a:avLst/>
            </a:prstGeom>
            <a:solidFill>
              <a:srgbClr val="1B786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7" name="Google Shape;117;g194663a6341_0_285"/>
            <p:cNvSpPr/>
            <p:nvPr/>
          </p:nvSpPr>
          <p:spPr>
            <a:xfrm rot="-6597701">
              <a:off x="3267625" y="1113818"/>
              <a:ext cx="274172" cy="274172"/>
            </a:xfrm>
            <a:prstGeom prst="ellipse">
              <a:avLst/>
            </a:prstGeom>
            <a:solidFill>
              <a:srgbClr val="83E3D9"/>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118" name="Google Shape;118;g194663a6341_0_285"/>
          <p:cNvGrpSpPr/>
          <p:nvPr/>
        </p:nvGrpSpPr>
        <p:grpSpPr>
          <a:xfrm>
            <a:off x="8873289" y="2790039"/>
            <a:ext cx="2705938" cy="2611014"/>
            <a:chOff x="4447194" y="1815766"/>
            <a:chExt cx="2440200" cy="2440200"/>
          </a:xfrm>
        </p:grpSpPr>
        <p:sp>
          <p:nvSpPr>
            <p:cNvPr id="119" name="Google Shape;119;g194663a6341_0_285"/>
            <p:cNvSpPr/>
            <p:nvPr/>
          </p:nvSpPr>
          <p:spPr>
            <a:xfrm>
              <a:off x="4447194" y="1815766"/>
              <a:ext cx="2440200" cy="2440200"/>
            </a:xfrm>
            <a:prstGeom prst="ellipse">
              <a:avLst/>
            </a:prstGeom>
            <a:solidFill>
              <a:srgbClr val="155B54"/>
            </a:solidFill>
            <a:ln>
              <a:noFill/>
            </a:ln>
            <a:effectLst>
              <a:outerShdw blurRad="228600" dist="50800" dir="5400000" algn="tl" rotWithShape="0">
                <a:srgbClr val="000000">
                  <a:alpha val="54900"/>
                </a:srgbClr>
              </a:outerShdw>
            </a:effectLst>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0" name="Google Shape;120;g194663a6341_0_285"/>
            <p:cNvSpPr txBox="1"/>
            <p:nvPr/>
          </p:nvSpPr>
          <p:spPr>
            <a:xfrm>
              <a:off x="4735950" y="2504275"/>
              <a:ext cx="1862700" cy="1163400"/>
            </a:xfrm>
            <a:prstGeom prst="rect">
              <a:avLst/>
            </a:prstGeom>
            <a:noFill/>
            <a:ln>
              <a:noFill/>
            </a:ln>
          </p:spPr>
          <p:txBody>
            <a:bodyPr spcFirstLastPara="1" wrap="square" lIns="121875" tIns="121875" rIns="121875" bIns="121875" anchor="ctr" anchorCtr="0">
              <a:noAutofit/>
            </a:bodyPr>
            <a:lstStyle/>
            <a:p>
              <a:pPr marL="0" lvl="0" indent="0" algn="ctr" rtl="0">
                <a:spcBef>
                  <a:spcPts val="0"/>
                </a:spcBef>
                <a:spcAft>
                  <a:spcPts val="0"/>
                </a:spcAft>
                <a:buNone/>
              </a:pPr>
              <a:r>
                <a:rPr lang="en">
                  <a:solidFill>
                    <a:srgbClr val="FFFFFF"/>
                  </a:solidFill>
                  <a:latin typeface="DM Sans"/>
                  <a:ea typeface="DM Sans"/>
                  <a:cs typeface="DM Sans"/>
                  <a:sym typeface="DM Sans"/>
                </a:rPr>
                <a:t>Interoperability</a:t>
              </a:r>
              <a:endParaRPr>
                <a:solidFill>
                  <a:srgbClr val="FFFFFF"/>
                </a:solidFill>
                <a:latin typeface="DM Sans"/>
                <a:ea typeface="DM Sans"/>
                <a:cs typeface="DM Sans"/>
                <a:sym typeface="DM Sans"/>
              </a:endParaRPr>
            </a:p>
          </p:txBody>
        </p:sp>
      </p:grpSp>
      <p:grpSp>
        <p:nvGrpSpPr>
          <p:cNvPr id="121" name="Google Shape;121;g194663a6341_0_285"/>
          <p:cNvGrpSpPr/>
          <p:nvPr/>
        </p:nvGrpSpPr>
        <p:grpSpPr>
          <a:xfrm>
            <a:off x="7897169" y="2317407"/>
            <a:ext cx="1578852" cy="1523466"/>
            <a:chOff x="3490737" y="1374053"/>
            <a:chExt cx="1423800" cy="1423800"/>
          </a:xfrm>
        </p:grpSpPr>
        <p:sp>
          <p:nvSpPr>
            <p:cNvPr id="122" name="Google Shape;122;g194663a6341_0_285"/>
            <p:cNvSpPr/>
            <p:nvPr/>
          </p:nvSpPr>
          <p:spPr>
            <a:xfrm>
              <a:off x="3490737" y="1374053"/>
              <a:ext cx="1423800" cy="1423800"/>
            </a:xfrm>
            <a:prstGeom prst="ellipse">
              <a:avLst/>
            </a:prstGeom>
            <a:solidFill>
              <a:srgbClr val="1D7E74"/>
            </a:solidFill>
            <a:ln>
              <a:noFill/>
            </a:ln>
            <a:effectLst>
              <a:outerShdw blurRad="228600" dist="50800" dir="5400000" algn="tl" rotWithShape="0">
                <a:srgbClr val="000000">
                  <a:alpha val="54900"/>
                </a:srgbClr>
              </a:outerShdw>
            </a:effectLst>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3" name="Google Shape;123;g194663a6341_0_285"/>
            <p:cNvSpPr txBox="1"/>
            <p:nvPr/>
          </p:nvSpPr>
          <p:spPr>
            <a:xfrm>
              <a:off x="3626101" y="1613603"/>
              <a:ext cx="1134900" cy="944700"/>
            </a:xfrm>
            <a:prstGeom prst="rect">
              <a:avLst/>
            </a:prstGeom>
            <a:noFill/>
            <a:ln>
              <a:noFill/>
            </a:ln>
          </p:spPr>
          <p:txBody>
            <a:bodyPr spcFirstLastPara="1" wrap="square" lIns="121875" tIns="121875" rIns="121875" bIns="121875" anchor="ctr" anchorCtr="0">
              <a:noAutofit/>
            </a:bodyPr>
            <a:lstStyle/>
            <a:p>
              <a:pPr marL="0" lvl="0" indent="0" algn="ctr" rtl="0">
                <a:spcBef>
                  <a:spcPts val="0"/>
                </a:spcBef>
                <a:spcAft>
                  <a:spcPts val="0"/>
                </a:spcAft>
                <a:buNone/>
              </a:pPr>
              <a:r>
                <a:rPr lang="en">
                  <a:solidFill>
                    <a:srgbClr val="FFFFFF"/>
                  </a:solidFill>
                  <a:latin typeface="DM Sans"/>
                  <a:ea typeface="DM Sans"/>
                  <a:cs typeface="DM Sans"/>
                  <a:sym typeface="DM Sans"/>
                </a:rPr>
                <a:t>Standards</a:t>
              </a:r>
              <a:endParaRPr>
                <a:solidFill>
                  <a:srgbClr val="FFFFFF"/>
                </a:solidFill>
                <a:latin typeface="DM Sans"/>
                <a:ea typeface="DM Sans"/>
                <a:cs typeface="DM Sans"/>
                <a:sym typeface="DM Sans"/>
              </a:endParaRPr>
            </a:p>
          </p:txBody>
        </p:sp>
      </p:grpSp>
      <p:grpSp>
        <p:nvGrpSpPr>
          <p:cNvPr id="124" name="Google Shape;124;g194663a6341_0_285"/>
          <p:cNvGrpSpPr/>
          <p:nvPr/>
        </p:nvGrpSpPr>
        <p:grpSpPr>
          <a:xfrm>
            <a:off x="7518747" y="3991198"/>
            <a:ext cx="1662019" cy="1603716"/>
            <a:chOff x="644203" y="3718814"/>
            <a:chExt cx="1498800" cy="1498800"/>
          </a:xfrm>
        </p:grpSpPr>
        <p:sp>
          <p:nvSpPr>
            <p:cNvPr id="125" name="Google Shape;125;g194663a6341_0_285"/>
            <p:cNvSpPr/>
            <p:nvPr/>
          </p:nvSpPr>
          <p:spPr>
            <a:xfrm>
              <a:off x="644203" y="3718814"/>
              <a:ext cx="1498800" cy="1498800"/>
            </a:xfrm>
            <a:prstGeom prst="ellipse">
              <a:avLst/>
            </a:prstGeom>
            <a:solidFill>
              <a:srgbClr val="1B786E"/>
            </a:solidFill>
            <a:ln>
              <a:noFill/>
            </a:ln>
            <a:effectLst>
              <a:outerShdw blurRad="228600" dist="50800" dir="5400000" algn="tl" rotWithShape="0">
                <a:srgbClr val="000000">
                  <a:alpha val="54900"/>
                </a:srgbClr>
              </a:outerShdw>
            </a:effectLst>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6" name="Google Shape;126;g194663a6341_0_285"/>
            <p:cNvSpPr txBox="1"/>
            <p:nvPr/>
          </p:nvSpPr>
          <p:spPr>
            <a:xfrm>
              <a:off x="762408" y="3995871"/>
              <a:ext cx="1272300" cy="944700"/>
            </a:xfrm>
            <a:prstGeom prst="rect">
              <a:avLst/>
            </a:prstGeom>
            <a:noFill/>
            <a:ln>
              <a:noFill/>
            </a:ln>
          </p:spPr>
          <p:txBody>
            <a:bodyPr spcFirstLastPara="1" wrap="square" lIns="121875" tIns="121875" rIns="121875" bIns="121875" anchor="ctr" anchorCtr="0">
              <a:noAutofit/>
            </a:bodyPr>
            <a:lstStyle/>
            <a:p>
              <a:pPr marL="0" lvl="0" indent="0" algn="ctr" rtl="0">
                <a:spcBef>
                  <a:spcPts val="0"/>
                </a:spcBef>
                <a:spcAft>
                  <a:spcPts val="0"/>
                </a:spcAft>
                <a:buNone/>
              </a:pPr>
              <a:r>
                <a:rPr lang="en">
                  <a:solidFill>
                    <a:srgbClr val="FFFFFF"/>
                  </a:solidFill>
                  <a:latin typeface="DM Sans"/>
                  <a:ea typeface="DM Sans"/>
                  <a:cs typeface="DM Sans"/>
                  <a:sym typeface="DM Sans"/>
                </a:rPr>
                <a:t>Collaboration</a:t>
              </a:r>
              <a:endParaRPr>
                <a:solidFill>
                  <a:srgbClr val="FFFFFF"/>
                </a:solidFill>
                <a:latin typeface="DM Sans"/>
                <a:ea typeface="DM Sans"/>
                <a:cs typeface="DM Sans"/>
                <a:sym typeface="DM Sans"/>
              </a:endParaRPr>
            </a:p>
          </p:txBody>
        </p:sp>
      </p:grpSp>
      <p:pic>
        <p:nvPicPr>
          <p:cNvPr id="127" name="Google Shape;127;g194663a6341_0_285"/>
          <p:cNvPicPr preferRelativeResize="0"/>
          <p:nvPr/>
        </p:nvPicPr>
        <p:blipFill>
          <a:blip r:embed="rId5">
            <a:alphaModFix/>
          </a:blip>
          <a:stretch>
            <a:fillRect/>
          </a:stretch>
        </p:blipFill>
        <p:spPr>
          <a:xfrm>
            <a:off x="2576813" y="5093164"/>
            <a:ext cx="1885950" cy="9986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94663a6341_0_222"/>
          <p:cNvSpPr txBox="1">
            <a:spLocks noGrp="1"/>
          </p:cNvSpPr>
          <p:nvPr>
            <p:ph type="sldNum" idx="12"/>
          </p:nvPr>
        </p:nvSpPr>
        <p:spPr>
          <a:xfrm>
            <a:off x="11097669" y="6473300"/>
            <a:ext cx="324300" cy="186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33" name="Google Shape;133;g194663a6341_0_222"/>
          <p:cNvPicPr preferRelativeResize="0"/>
          <p:nvPr/>
        </p:nvPicPr>
        <p:blipFill rotWithShape="1">
          <a:blip r:embed="rId3">
            <a:alphaModFix/>
          </a:blip>
          <a:srcRect/>
          <a:stretch/>
        </p:blipFill>
        <p:spPr>
          <a:xfrm>
            <a:off x="2056876" y="1653400"/>
            <a:ext cx="8578975" cy="4473924"/>
          </a:xfrm>
          <a:prstGeom prst="rect">
            <a:avLst/>
          </a:prstGeom>
          <a:noFill/>
          <a:ln>
            <a:noFill/>
          </a:ln>
        </p:spPr>
      </p:pic>
      <p:sp>
        <p:nvSpPr>
          <p:cNvPr id="134" name="Google Shape;134;g194663a6341_0_222"/>
          <p:cNvSpPr txBox="1">
            <a:spLocks noGrp="1"/>
          </p:cNvSpPr>
          <p:nvPr>
            <p:ph type="title"/>
          </p:nvPr>
        </p:nvSpPr>
        <p:spPr>
          <a:xfrm>
            <a:off x="764762" y="540000"/>
            <a:ext cx="10659300" cy="504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000"/>
              <a:buNone/>
            </a:pPr>
            <a:r>
              <a:rPr lang="en" sz="3200" b="1"/>
              <a:t>Data culture</a:t>
            </a:r>
            <a:endParaRPr sz="3200" b="1"/>
          </a:p>
        </p:txBody>
      </p:sp>
      <p:sp>
        <p:nvSpPr>
          <p:cNvPr id="135" name="Google Shape;135;g194663a6341_0_222"/>
          <p:cNvSpPr txBox="1">
            <a:spLocks noGrp="1"/>
          </p:cNvSpPr>
          <p:nvPr>
            <p:ph type="subTitle" idx="1"/>
          </p:nvPr>
        </p:nvSpPr>
        <p:spPr>
          <a:xfrm>
            <a:off x="764762" y="1044000"/>
            <a:ext cx="10659300" cy="324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en" sz="1600">
                <a:latin typeface="DM Sans"/>
                <a:ea typeface="DM Sans"/>
                <a:cs typeface="DM Sans"/>
                <a:sym typeface="DM Sans"/>
              </a:rPr>
              <a:t>Organizations that focus on open source do not “just comply”, they outperform their peers</a:t>
            </a:r>
            <a:endParaRPr sz="1600">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94384fc3ea_0_39"/>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7</a:t>
            </a:fld>
            <a:endParaRPr/>
          </a:p>
        </p:txBody>
      </p:sp>
      <p:sp>
        <p:nvSpPr>
          <p:cNvPr id="141" name="Google Shape;141;g194384fc3ea_0_39"/>
          <p:cNvSpPr txBox="1">
            <a:spLocks noGrp="1"/>
          </p:cNvSpPr>
          <p:nvPr>
            <p:ph type="title"/>
          </p:nvPr>
        </p:nvSpPr>
        <p:spPr>
          <a:xfrm>
            <a:off x="993362" y="540000"/>
            <a:ext cx="10659300" cy="504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000"/>
              <a:buNone/>
            </a:pPr>
            <a:r>
              <a:rPr lang="en" sz="3200" b="1"/>
              <a:t>finos/legend</a:t>
            </a:r>
            <a:endParaRPr sz="3200" b="1"/>
          </a:p>
        </p:txBody>
      </p:sp>
      <p:sp>
        <p:nvSpPr>
          <p:cNvPr id="142" name="Google Shape;142;g194384fc3ea_0_39"/>
          <p:cNvSpPr txBox="1">
            <a:spLocks noGrp="1"/>
          </p:cNvSpPr>
          <p:nvPr>
            <p:ph type="subTitle" idx="1"/>
          </p:nvPr>
        </p:nvSpPr>
        <p:spPr>
          <a:xfrm>
            <a:off x="993362" y="1044000"/>
            <a:ext cx="10659300" cy="324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en" sz="1600">
                <a:latin typeface="DM Sans"/>
                <a:ea typeface="DM Sans"/>
                <a:cs typeface="DM Sans"/>
                <a:sym typeface="DM Sans"/>
              </a:rPr>
              <a:t>Data as a machine interpretable contract</a:t>
            </a:r>
            <a:endParaRPr sz="1600">
              <a:latin typeface="DM Sans"/>
              <a:ea typeface="DM Sans"/>
              <a:cs typeface="DM Sans"/>
              <a:sym typeface="DM Sans"/>
            </a:endParaRPr>
          </a:p>
        </p:txBody>
      </p:sp>
      <p:pic>
        <p:nvPicPr>
          <p:cNvPr id="143" name="Google Shape;143;g194384fc3ea_0_39"/>
          <p:cNvPicPr preferRelativeResize="0"/>
          <p:nvPr/>
        </p:nvPicPr>
        <p:blipFill>
          <a:blip r:embed="rId3">
            <a:alphaModFix/>
          </a:blip>
          <a:stretch>
            <a:fillRect/>
          </a:stretch>
        </p:blipFill>
        <p:spPr>
          <a:xfrm>
            <a:off x="11039600" y="182375"/>
            <a:ext cx="952500" cy="952500"/>
          </a:xfrm>
          <a:prstGeom prst="ellipse">
            <a:avLst/>
          </a:prstGeom>
          <a:noFill/>
          <a:ln w="9525" cap="flat" cmpd="sng">
            <a:solidFill>
              <a:schemeClr val="accent5"/>
            </a:solidFill>
            <a:prstDash val="solid"/>
            <a:round/>
            <a:headEnd type="none" w="sm" len="sm"/>
            <a:tailEnd type="none" w="sm" len="sm"/>
          </a:ln>
        </p:spPr>
      </p:pic>
      <p:sp>
        <p:nvSpPr>
          <p:cNvPr id="144" name="Google Shape;144;g194384fc3ea_0_39"/>
          <p:cNvSpPr txBox="1"/>
          <p:nvPr/>
        </p:nvSpPr>
        <p:spPr>
          <a:xfrm>
            <a:off x="6750350" y="2691900"/>
            <a:ext cx="3864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DM Sans"/>
                <a:ea typeface="DM Sans"/>
                <a:cs typeface="DM Sans"/>
                <a:sym typeface="DM Sans"/>
              </a:rPr>
              <a:t>EPHRIM STANLEY to add details around Legend, why it was built and how users can connect business and tech together. Introducing JDBC connection to Databricks endpoint through legend studio / query</a:t>
            </a:r>
            <a:endParaRPr>
              <a:solidFill>
                <a:schemeClr val="dk2"/>
              </a:solidFill>
              <a:latin typeface="DM Sans"/>
              <a:ea typeface="DM Sans"/>
              <a:cs typeface="DM Sans"/>
              <a:sym typeface="DM Sans"/>
            </a:endParaRPr>
          </a:p>
          <a:p>
            <a:pPr marL="0" lvl="0" indent="0" algn="l" rtl="0">
              <a:spcBef>
                <a:spcPts val="0"/>
              </a:spcBef>
              <a:spcAft>
                <a:spcPts val="0"/>
              </a:spcAft>
              <a:buNone/>
            </a:pPr>
            <a:endParaRPr>
              <a:solidFill>
                <a:schemeClr val="dk2"/>
              </a:solidFill>
              <a:latin typeface="DM Sans"/>
              <a:ea typeface="DM Sans"/>
              <a:cs typeface="DM Sans"/>
              <a:sym typeface="DM Sans"/>
            </a:endParaRPr>
          </a:p>
          <a:p>
            <a:pPr marL="0" lvl="0" indent="0" algn="l" rtl="0">
              <a:spcBef>
                <a:spcPts val="0"/>
              </a:spcBef>
              <a:spcAft>
                <a:spcPts val="0"/>
              </a:spcAft>
              <a:buNone/>
            </a:pPr>
            <a:r>
              <a:rPr lang="en">
                <a:solidFill>
                  <a:schemeClr val="dk2"/>
                </a:solidFill>
                <a:latin typeface="DM Sans"/>
                <a:ea typeface="DM Sans"/>
                <a:cs typeface="DM Sans"/>
                <a:sym typeface="DM Sans"/>
              </a:rPr>
              <a:t>Objective of the demo is to show a simple data model, generated execution plan to a databricks backend and creating a service against FINOS hosted databricks</a:t>
            </a:r>
            <a:endParaRPr>
              <a:solidFill>
                <a:schemeClr val="dk2"/>
              </a:solidFill>
              <a:latin typeface="DM Sans"/>
              <a:ea typeface="DM Sans"/>
              <a:cs typeface="DM Sans"/>
              <a:sym typeface="DM Sans"/>
            </a:endParaRPr>
          </a:p>
        </p:txBody>
      </p:sp>
      <p:pic>
        <p:nvPicPr>
          <p:cNvPr id="145" name="Google Shape;145;g194384fc3ea_0_39"/>
          <p:cNvPicPr preferRelativeResize="0"/>
          <p:nvPr/>
        </p:nvPicPr>
        <p:blipFill rotWithShape="1">
          <a:blip r:embed="rId4">
            <a:alphaModFix/>
          </a:blip>
          <a:srcRect b="29128"/>
          <a:stretch/>
        </p:blipFill>
        <p:spPr>
          <a:xfrm>
            <a:off x="332699" y="540001"/>
            <a:ext cx="581250" cy="58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94384fc3ea_0_123"/>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8</a:t>
            </a:fld>
            <a:endParaRPr/>
          </a:p>
        </p:txBody>
      </p:sp>
      <p:sp>
        <p:nvSpPr>
          <p:cNvPr id="151" name="Google Shape;151;g194384fc3ea_0_123"/>
          <p:cNvSpPr txBox="1">
            <a:spLocks noGrp="1"/>
          </p:cNvSpPr>
          <p:nvPr>
            <p:ph type="title"/>
          </p:nvPr>
        </p:nvSpPr>
        <p:spPr>
          <a:xfrm>
            <a:off x="993362" y="540000"/>
            <a:ext cx="10659300" cy="504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000"/>
              <a:buNone/>
            </a:pPr>
            <a:r>
              <a:rPr lang="en" sz="3200" b="1"/>
              <a:t>finos/legend-delta-community</a:t>
            </a:r>
            <a:endParaRPr sz="3200" b="1"/>
          </a:p>
        </p:txBody>
      </p:sp>
      <p:sp>
        <p:nvSpPr>
          <p:cNvPr id="152" name="Google Shape;152;g194384fc3ea_0_123"/>
          <p:cNvSpPr txBox="1">
            <a:spLocks noGrp="1"/>
          </p:cNvSpPr>
          <p:nvPr>
            <p:ph type="subTitle" idx="1"/>
          </p:nvPr>
        </p:nvSpPr>
        <p:spPr>
          <a:xfrm>
            <a:off x="993362" y="1044000"/>
            <a:ext cx="10659300" cy="324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en" sz="1600">
                <a:latin typeface="DM Sans"/>
                <a:ea typeface="DM Sans"/>
                <a:cs typeface="DM Sans"/>
                <a:sym typeface="DM Sans"/>
              </a:rPr>
              <a:t>Machine executable data models</a:t>
            </a:r>
            <a:endParaRPr sz="1600">
              <a:latin typeface="DM Sans"/>
              <a:ea typeface="DM Sans"/>
              <a:cs typeface="DM Sans"/>
              <a:sym typeface="DM Sans"/>
            </a:endParaRPr>
          </a:p>
        </p:txBody>
      </p:sp>
      <p:pic>
        <p:nvPicPr>
          <p:cNvPr id="153" name="Google Shape;153;g194384fc3ea_0_123"/>
          <p:cNvPicPr preferRelativeResize="0"/>
          <p:nvPr/>
        </p:nvPicPr>
        <p:blipFill>
          <a:blip r:embed="rId3">
            <a:alphaModFix/>
          </a:blip>
          <a:stretch>
            <a:fillRect/>
          </a:stretch>
        </p:blipFill>
        <p:spPr>
          <a:xfrm>
            <a:off x="11016475" y="223425"/>
            <a:ext cx="952500" cy="952500"/>
          </a:xfrm>
          <a:prstGeom prst="ellipse">
            <a:avLst/>
          </a:prstGeom>
          <a:noFill/>
          <a:ln w="9525" cap="flat" cmpd="sng">
            <a:solidFill>
              <a:schemeClr val="accent5"/>
            </a:solidFill>
            <a:prstDash val="solid"/>
            <a:round/>
            <a:headEnd type="none" w="sm" len="sm"/>
            <a:tailEnd type="none" w="sm" len="sm"/>
          </a:ln>
        </p:spPr>
      </p:pic>
      <p:sp>
        <p:nvSpPr>
          <p:cNvPr id="154" name="Google Shape;154;g194384fc3ea_0_123"/>
          <p:cNvSpPr txBox="1"/>
          <p:nvPr/>
        </p:nvSpPr>
        <p:spPr>
          <a:xfrm>
            <a:off x="6750350" y="2691900"/>
            <a:ext cx="38649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DM Sans"/>
                <a:ea typeface="DM Sans"/>
                <a:cs typeface="DM Sans"/>
                <a:sym typeface="DM Sans"/>
              </a:rPr>
              <a:t>ASHLEY TRAINOR to quickly introduce Delta Lake as open source technology and the work done on legend integration through dataframe API</a:t>
            </a:r>
            <a:endParaRPr>
              <a:solidFill>
                <a:schemeClr val="dk2"/>
              </a:solidFill>
              <a:latin typeface="DM Sans"/>
              <a:ea typeface="DM Sans"/>
              <a:cs typeface="DM Sans"/>
              <a:sym typeface="DM Sans"/>
            </a:endParaRPr>
          </a:p>
          <a:p>
            <a:pPr marL="0" lvl="0" indent="0" algn="l" rtl="0">
              <a:spcBef>
                <a:spcPts val="0"/>
              </a:spcBef>
              <a:spcAft>
                <a:spcPts val="0"/>
              </a:spcAft>
              <a:buNone/>
            </a:pPr>
            <a:endParaRPr>
              <a:solidFill>
                <a:schemeClr val="dk2"/>
              </a:solidFill>
              <a:latin typeface="DM Sans"/>
              <a:ea typeface="DM Sans"/>
              <a:cs typeface="DM Sans"/>
              <a:sym typeface="DM Sans"/>
            </a:endParaRPr>
          </a:p>
          <a:p>
            <a:pPr marL="0" lvl="0" indent="0" algn="l" rtl="0">
              <a:spcBef>
                <a:spcPts val="0"/>
              </a:spcBef>
              <a:spcAft>
                <a:spcPts val="0"/>
              </a:spcAft>
              <a:buNone/>
            </a:pPr>
            <a:r>
              <a:rPr lang="en">
                <a:solidFill>
                  <a:schemeClr val="dk2"/>
                </a:solidFill>
                <a:latin typeface="DM Sans"/>
                <a:ea typeface="DM Sans"/>
                <a:cs typeface="DM Sans"/>
                <a:sym typeface="DM Sans"/>
              </a:rPr>
              <a:t>Objective of the demo would be to show how legend services can be ported out to dataframe API, how delta could guarantee traceability and schema evolution. Using notebook on FINOS hosted databricks instance </a:t>
            </a:r>
            <a:endParaRPr>
              <a:solidFill>
                <a:schemeClr val="dk2"/>
              </a:solidFill>
              <a:latin typeface="DM Sans"/>
              <a:ea typeface="DM Sans"/>
              <a:cs typeface="DM Sans"/>
              <a:sym typeface="DM Sans"/>
            </a:endParaRPr>
          </a:p>
        </p:txBody>
      </p:sp>
      <p:pic>
        <p:nvPicPr>
          <p:cNvPr id="155" name="Google Shape;155;g194384fc3ea_0_123"/>
          <p:cNvPicPr preferRelativeResize="0"/>
          <p:nvPr/>
        </p:nvPicPr>
        <p:blipFill rotWithShape="1">
          <a:blip r:embed="rId4">
            <a:alphaModFix/>
          </a:blip>
          <a:srcRect b="29128"/>
          <a:stretch/>
        </p:blipFill>
        <p:spPr>
          <a:xfrm>
            <a:off x="332699" y="540001"/>
            <a:ext cx="581250" cy="58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94384fc3ea_0_60"/>
          <p:cNvSpPr txBox="1">
            <a:spLocks noGrp="1"/>
          </p:cNvSpPr>
          <p:nvPr>
            <p:ph type="sldNum" idx="12"/>
          </p:nvPr>
        </p:nvSpPr>
        <p:spPr>
          <a:xfrm>
            <a:off x="11097669" y="6473300"/>
            <a:ext cx="324300" cy="1866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9</a:t>
            </a:fld>
            <a:endParaRPr/>
          </a:p>
        </p:txBody>
      </p:sp>
      <p:sp>
        <p:nvSpPr>
          <p:cNvPr id="161" name="Google Shape;161;g194384fc3ea_0_60"/>
          <p:cNvSpPr txBox="1">
            <a:spLocks noGrp="1"/>
          </p:cNvSpPr>
          <p:nvPr>
            <p:ph type="title"/>
          </p:nvPr>
        </p:nvSpPr>
        <p:spPr>
          <a:xfrm>
            <a:off x="993362" y="540000"/>
            <a:ext cx="10659300" cy="504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000"/>
              <a:buNone/>
            </a:pPr>
            <a:r>
              <a:rPr lang="en" sz="3200" b="1"/>
              <a:t>finos/morphir</a:t>
            </a:r>
            <a:endParaRPr sz="3200" b="1"/>
          </a:p>
        </p:txBody>
      </p:sp>
      <p:sp>
        <p:nvSpPr>
          <p:cNvPr id="162" name="Google Shape;162;g194384fc3ea_0_60"/>
          <p:cNvSpPr txBox="1">
            <a:spLocks noGrp="1"/>
          </p:cNvSpPr>
          <p:nvPr>
            <p:ph type="subTitle" idx="1"/>
          </p:nvPr>
        </p:nvSpPr>
        <p:spPr>
          <a:xfrm>
            <a:off x="993362" y="1044000"/>
            <a:ext cx="10659300" cy="324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2400"/>
              <a:buNone/>
            </a:pPr>
            <a:r>
              <a:rPr lang="en" sz="1600">
                <a:latin typeface="DM Sans"/>
                <a:ea typeface="DM Sans"/>
                <a:cs typeface="DM Sans"/>
                <a:sym typeface="DM Sans"/>
              </a:rPr>
              <a:t>Logic as a machine interpretable contract</a:t>
            </a:r>
            <a:endParaRPr sz="1600">
              <a:latin typeface="DM Sans"/>
              <a:ea typeface="DM Sans"/>
              <a:cs typeface="DM Sans"/>
              <a:sym typeface="DM Sans"/>
            </a:endParaRPr>
          </a:p>
        </p:txBody>
      </p:sp>
      <p:pic>
        <p:nvPicPr>
          <p:cNvPr id="163" name="Google Shape;163;g194384fc3ea_0_60"/>
          <p:cNvPicPr preferRelativeResize="0"/>
          <p:nvPr/>
        </p:nvPicPr>
        <p:blipFill>
          <a:blip r:embed="rId3">
            <a:alphaModFix/>
          </a:blip>
          <a:stretch>
            <a:fillRect/>
          </a:stretch>
        </p:blipFill>
        <p:spPr>
          <a:xfrm>
            <a:off x="10991825" y="212188"/>
            <a:ext cx="952500" cy="952500"/>
          </a:xfrm>
          <a:prstGeom prst="ellipse">
            <a:avLst/>
          </a:prstGeom>
          <a:noFill/>
          <a:ln w="9525" cap="flat" cmpd="sng">
            <a:solidFill>
              <a:schemeClr val="accent5"/>
            </a:solidFill>
            <a:prstDash val="solid"/>
            <a:round/>
            <a:headEnd type="none" w="sm" len="sm"/>
            <a:tailEnd type="none" w="sm" len="sm"/>
          </a:ln>
        </p:spPr>
      </p:pic>
      <p:sp>
        <p:nvSpPr>
          <p:cNvPr id="164" name="Google Shape;164;g194384fc3ea_0_60"/>
          <p:cNvSpPr txBox="1"/>
          <p:nvPr/>
        </p:nvSpPr>
        <p:spPr>
          <a:xfrm>
            <a:off x="6750350" y="2691900"/>
            <a:ext cx="38649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DM Sans"/>
                <a:ea typeface="DM Sans"/>
                <a:cs typeface="DM Sans"/>
                <a:sym typeface="DM Sans"/>
              </a:rPr>
              <a:t>STEPHEN GOLDBAUM to introduce morphir as a way to abstract complex decisioning processes into simple operations pipelines. Introducing LCR calculations as machine interpreted rules that can be executed on a spark / databricks backend</a:t>
            </a:r>
            <a:endParaRPr>
              <a:solidFill>
                <a:schemeClr val="dk2"/>
              </a:solidFill>
              <a:latin typeface="DM Sans"/>
              <a:ea typeface="DM Sans"/>
              <a:cs typeface="DM Sans"/>
              <a:sym typeface="DM Sans"/>
            </a:endParaRPr>
          </a:p>
          <a:p>
            <a:pPr marL="0" lvl="0" indent="0" algn="l" rtl="0">
              <a:spcBef>
                <a:spcPts val="0"/>
              </a:spcBef>
              <a:spcAft>
                <a:spcPts val="0"/>
              </a:spcAft>
              <a:buNone/>
            </a:pPr>
            <a:endParaRPr>
              <a:solidFill>
                <a:schemeClr val="dk2"/>
              </a:solidFill>
              <a:latin typeface="DM Sans"/>
              <a:ea typeface="DM Sans"/>
              <a:cs typeface="DM Sans"/>
              <a:sym typeface="DM Sans"/>
            </a:endParaRPr>
          </a:p>
          <a:p>
            <a:pPr marL="0" lvl="0" indent="0" algn="l" rtl="0">
              <a:spcBef>
                <a:spcPts val="0"/>
              </a:spcBef>
              <a:spcAft>
                <a:spcPts val="0"/>
              </a:spcAft>
              <a:buNone/>
            </a:pPr>
            <a:r>
              <a:rPr lang="en">
                <a:solidFill>
                  <a:schemeClr val="dk2"/>
                </a:solidFill>
                <a:latin typeface="DM Sans"/>
                <a:ea typeface="DM Sans"/>
                <a:cs typeface="DM Sans"/>
                <a:sym typeface="DM Sans"/>
              </a:rPr>
              <a:t>The objective of this demo will be to show how business logic can be unit tested, reviewed and compiled for execution, and how databricks hosted instance could map Legend Tables into Morphir Calculations</a:t>
            </a:r>
            <a:endParaRPr>
              <a:solidFill>
                <a:schemeClr val="dk2"/>
              </a:solidFill>
              <a:latin typeface="DM Sans"/>
              <a:ea typeface="DM Sans"/>
              <a:cs typeface="DM Sans"/>
              <a:sym typeface="DM Sans"/>
            </a:endParaRPr>
          </a:p>
        </p:txBody>
      </p:sp>
      <p:pic>
        <p:nvPicPr>
          <p:cNvPr id="165" name="Google Shape;165;g194384fc3ea_0_60"/>
          <p:cNvPicPr preferRelativeResize="0"/>
          <p:nvPr/>
        </p:nvPicPr>
        <p:blipFill rotWithShape="1">
          <a:blip r:embed="rId4">
            <a:alphaModFix/>
          </a:blip>
          <a:srcRect b="29128"/>
          <a:stretch/>
        </p:blipFill>
        <p:spPr>
          <a:xfrm>
            <a:off x="332699" y="540001"/>
            <a:ext cx="581250" cy="581225"/>
          </a:xfrm>
          <a:prstGeom prst="rect">
            <a:avLst/>
          </a:prstGeom>
          <a:noFill/>
          <a:ln>
            <a:noFill/>
          </a:ln>
        </p:spPr>
      </p:pic>
    </p:spTree>
  </p:cSld>
  <p:clrMapOvr>
    <a:masterClrMapping/>
  </p:clrMapOvr>
</p:sld>
</file>

<file path=ppt/theme/theme1.xml><?xml version="1.0" encoding="utf-8"?>
<a:theme xmlns:a="http://schemas.openxmlformats.org/drawingml/2006/main" name="Databricks Theme">
  <a:themeElements>
    <a:clrScheme name="Office">
      <a:dk1>
        <a:srgbClr val="1B3139"/>
      </a:dk1>
      <a:lt1>
        <a:srgbClr val="F9F7F4"/>
      </a:lt1>
      <a:dk2>
        <a:srgbClr val="FF5F46"/>
      </a:dk2>
      <a:lt2>
        <a:srgbClr val="EEEDE9"/>
      </a:lt2>
      <a:accent1>
        <a:srgbClr val="1B5162"/>
      </a:accent1>
      <a:accent2>
        <a:srgbClr val="00A972"/>
      </a:accent2>
      <a:accent3>
        <a:srgbClr val="98102A"/>
      </a:accent3>
      <a:accent4>
        <a:srgbClr val="FFAB00"/>
      </a:accent4>
      <a:accent5>
        <a:srgbClr val="618794"/>
      </a:accent5>
      <a:accent6>
        <a:srgbClr val="4359FF"/>
      </a:accent6>
      <a:hlink>
        <a:srgbClr val="FF362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994</Words>
  <Application>Microsoft Macintosh PowerPoint</Application>
  <PresentationFormat>Custom</PresentationFormat>
  <Paragraphs>89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DM Sans</vt:lpstr>
      <vt:lpstr>Arial</vt:lpstr>
      <vt:lpstr>Consolas</vt:lpstr>
      <vt:lpstr>Barlow</vt:lpstr>
      <vt:lpstr>DM Sans Medium</vt:lpstr>
      <vt:lpstr>Databricks Theme</vt:lpstr>
      <vt:lpstr>Accelerating trade cycles with open source technologies</vt:lpstr>
      <vt:lpstr>ACTION ITEMS</vt:lpstr>
      <vt:lpstr>Speakers</vt:lpstr>
      <vt:lpstr>PowerPoint Presentation</vt:lpstr>
      <vt:lpstr>Shortening Settlements Cycles</vt:lpstr>
      <vt:lpstr>Data culture</vt:lpstr>
      <vt:lpstr>finos/legend</vt:lpstr>
      <vt:lpstr>finos/legend-delta-community</vt:lpstr>
      <vt:lpstr>finos/morphir</vt:lpstr>
      <vt:lpstr>delta-io/delta-sharing</vt:lpstr>
      <vt:lpstr>delta-io/delta-sharing</vt:lpstr>
      <vt:lpstr>T+1 settlements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trade cycles with open source technologies</dc:title>
  <dc:creator>Eon Retief</dc:creator>
  <cp:lastModifiedBy>Antoine Amend</cp:lastModifiedBy>
  <cp:revision>1</cp:revision>
  <dcterms:created xsi:type="dcterms:W3CDTF">2022-11-01T18:04:47Z</dcterms:created>
  <dcterms:modified xsi:type="dcterms:W3CDTF">2022-11-22T22:59:40Z</dcterms:modified>
</cp:coreProperties>
</file>