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24ad3613_0_2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24ad3613_0_2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ff827a3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ff827a3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ff827a3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ff827a3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ff827a3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ff827a3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ff827a3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ff827a3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ff827a3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ff827a3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f24ad3613_0_2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f24ad3613_0_2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24ad3613_0_2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24ad3613_0_2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krebsonsecurity.com/2013/10/adobe-breach-impacted-at-least-38-million-users/" TargetMode="External"/><Relationship Id="rId4" Type="http://schemas.openxmlformats.org/officeDocument/2006/relationships/hyperlink" Target="https://www.csoonline.com/article/3268035/adobe-s-cso-talks-security-the-2013-breach-and-how-he-sets-priorities.html" TargetMode="External"/><Relationship Id="rId5" Type="http://schemas.openxmlformats.org/officeDocument/2006/relationships/hyperlink" Target="https://www.csoonline.com/article/2157782/security-awareness-raising-awareness-quickly-the-ebay-database-compromise.html" TargetMode="External"/><Relationship Id="rId6" Type="http://schemas.openxmlformats.org/officeDocument/2006/relationships/hyperlink" Target="https://www.csoonline.com/article/3180762/inside-the-russian-hack-of-yahoo-how-they-did-i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microsoft.com/security/blog/2016/01/27/the-emerging-era-of-cyber-defense-and-cybercrime/" TargetMode="External"/><Relationship Id="rId4" Type="http://schemas.openxmlformats.org/officeDocument/2006/relationships/hyperlink" Target="https://www.business.att.com/content/dam/attbusiness/insights/articles2017/vol5-datasecurity.pdf" TargetMode="External"/><Relationship Id="rId5" Type="http://schemas.openxmlformats.org/officeDocument/2006/relationships/hyperlink" Target="https://www.forbes.com/sites/rajindertumber/2019/01/05/cyber-attacks-igniting-the-next-recession" TargetMode="External"/><Relationship Id="rId6" Type="http://schemas.openxmlformats.org/officeDocument/2006/relationships/hyperlink" Target="https://blogs.cisco.com/financialservices/how-to-prevent-the-bank-robbery-no-one-can-see" TargetMode="External"/><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John the Ripper</a:t>
            </a:r>
            <a:endParaRPr/>
          </a:p>
          <a:p>
            <a:pPr indent="0" lvl="0" marL="0" rtl="0" algn="ctr">
              <a:spcBef>
                <a:spcPts val="0"/>
              </a:spcBef>
              <a:spcAft>
                <a:spcPts val="0"/>
              </a:spcAft>
              <a:buNone/>
            </a:pPr>
            <a:r>
              <a:rPr lang="en" sz="2900"/>
              <a:t>Password Cracking Workshop</a:t>
            </a:r>
            <a:endParaRPr sz="29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By Lauren Eagan &amp; Aaron Mendez</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cryptography and What is it trying to solve?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Cryptography is the art and science of keeping information secure from unintended audiences, of encrypting it. Conversely, cryptanalysis is the art and science of breaking encoded data. The branch of mathematics encompassing both cryptography and cryptanalysis is cryptology.</a:t>
            </a:r>
            <a:endParaRPr sz="1100">
              <a:solidFill>
                <a:srgbClr val="FFFFFF"/>
              </a:solidFill>
              <a:latin typeface="Arial"/>
              <a:ea typeface="Arial"/>
              <a:cs typeface="Arial"/>
              <a:sym typeface="Arial"/>
            </a:endParaRPr>
          </a:p>
          <a:p>
            <a:pPr indent="-298450" lvl="0" marL="457200" rtl="0" algn="l">
              <a:spcBef>
                <a:spcPts val="1600"/>
              </a:spcBef>
              <a:spcAft>
                <a:spcPts val="0"/>
              </a:spcAft>
              <a:buClr>
                <a:srgbClr val="FFFFFF"/>
              </a:buClr>
              <a:buSzPts val="1100"/>
              <a:buFont typeface="Arial"/>
              <a:buChar char="●"/>
            </a:pPr>
            <a:r>
              <a:rPr lang="en" sz="1150">
                <a:solidFill>
                  <a:srgbClr val="FFFFFF"/>
                </a:solidFill>
              </a:rPr>
              <a:t>A secure system should provide several assurances such as confidentiality, integrity, and availability of data as well as authenticity and non-repudiation. When used correctly, crypto helps to provide these assurances. Cryptography can ensure the confidentiality and integrity of both data in transit as well as data at rest. It can also authenticate senders and recipients to one another and protect against repudiation.</a:t>
            </a:r>
            <a:endParaRPr sz="900">
              <a:solidFill>
                <a:srgbClr val="FFFFFF"/>
              </a:solidFill>
              <a:latin typeface="Arial"/>
              <a:ea typeface="Arial"/>
              <a:cs typeface="Arial"/>
              <a:sym typeface="Arial"/>
            </a:endParaRPr>
          </a:p>
          <a:p>
            <a:pPr indent="0" lvl="0" marL="0" rtl="0" algn="l">
              <a:spcBef>
                <a:spcPts val="1600"/>
              </a:spcBef>
              <a:spcAft>
                <a:spcPts val="0"/>
              </a:spcAft>
              <a:buNone/>
            </a:pPr>
            <a:r>
              <a:t/>
            </a:r>
            <a:endParaRPr sz="1100">
              <a:solidFill>
                <a:srgbClr val="FFFFFF"/>
              </a:solidFill>
              <a:latin typeface="Arial"/>
              <a:ea typeface="Arial"/>
              <a:cs typeface="Arial"/>
              <a:sym typeface="Arial"/>
            </a:endParaRPr>
          </a:p>
          <a:p>
            <a:pPr indent="0" lvl="0" marL="0" rtl="0" algn="l">
              <a:spcBef>
                <a:spcPts val="1600"/>
              </a:spcBef>
              <a:spcAft>
                <a:spcPts val="0"/>
              </a:spcAft>
              <a:buNone/>
            </a:pPr>
            <a:r>
              <a:t/>
            </a:r>
            <a:endParaRPr sz="1100">
              <a:solidFill>
                <a:srgbClr val="FFFFFF"/>
              </a:solidFill>
              <a:latin typeface="Arial"/>
              <a:ea typeface="Arial"/>
              <a:cs typeface="Arial"/>
              <a:sym typeface="Arial"/>
            </a:endParaRPr>
          </a:p>
          <a:p>
            <a:pPr indent="0" lvl="0" marL="0" rtl="0" algn="l">
              <a:spcBef>
                <a:spcPts val="1600"/>
              </a:spcBef>
              <a:spcAft>
                <a:spcPts val="0"/>
              </a:spcAft>
              <a:buNone/>
            </a:pPr>
            <a:r>
              <a:t/>
            </a:r>
            <a:endParaRPr sz="1100">
              <a:solidFill>
                <a:srgbClr val="FFFFFF"/>
              </a:solidFill>
              <a:latin typeface="Arial"/>
              <a:ea typeface="Arial"/>
              <a:cs typeface="Arial"/>
              <a:sym typeface="Arial"/>
            </a:endParaRPr>
          </a:p>
          <a:p>
            <a:pPr indent="0" lvl="0" marL="0" rtl="0" algn="l">
              <a:spcBef>
                <a:spcPts val="1600"/>
              </a:spcBef>
              <a:spcAft>
                <a:spcPts val="1600"/>
              </a:spcAft>
              <a:buNone/>
            </a:pPr>
            <a:r>
              <a:t/>
            </a:r>
            <a:endParaRPr sz="9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it important?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Personal privacy</a:t>
            </a:r>
            <a:endParaRPr/>
          </a:p>
          <a:p>
            <a:pPr indent="-342900" lvl="0" marL="457200" rtl="0" algn="l">
              <a:spcBef>
                <a:spcPts val="0"/>
              </a:spcBef>
              <a:spcAft>
                <a:spcPts val="0"/>
              </a:spcAft>
              <a:buSzPts val="1800"/>
              <a:buChar char="●"/>
            </a:pPr>
            <a:r>
              <a:rPr lang="en"/>
              <a:t>Credit card information </a:t>
            </a:r>
            <a:endParaRPr/>
          </a:p>
          <a:p>
            <a:pPr indent="-342900" lvl="0" marL="457200" rtl="0" algn="l">
              <a:spcBef>
                <a:spcPts val="0"/>
              </a:spcBef>
              <a:spcAft>
                <a:spcPts val="0"/>
              </a:spcAft>
              <a:buSzPts val="1800"/>
              <a:buChar char="●"/>
            </a:pPr>
            <a:r>
              <a:rPr lang="en"/>
              <a:t>Company records</a:t>
            </a:r>
            <a:endParaRPr/>
          </a:p>
          <a:p>
            <a:pPr indent="-342900" lvl="0" marL="457200" rtl="0" algn="l">
              <a:spcBef>
                <a:spcPts val="0"/>
              </a:spcBef>
              <a:spcAft>
                <a:spcPts val="0"/>
              </a:spcAft>
              <a:buSzPts val="1800"/>
              <a:buChar char="●"/>
            </a:pPr>
            <a:r>
              <a:rPr lang="en"/>
              <a:t>Personal records</a:t>
            </a:r>
            <a:endParaRPr/>
          </a:p>
          <a:p>
            <a:pPr indent="-342900" lvl="0" marL="457200" rtl="0" algn="l">
              <a:spcBef>
                <a:spcPts val="0"/>
              </a:spcBef>
              <a:spcAft>
                <a:spcPts val="0"/>
              </a:spcAft>
              <a:buSzPts val="1800"/>
              <a:buChar char="●"/>
            </a:pPr>
            <a:r>
              <a:rPr lang="en"/>
              <a:t>Login information </a:t>
            </a:r>
            <a:endParaRPr/>
          </a:p>
          <a:p>
            <a:pPr indent="-342900" lvl="0" marL="457200" rtl="0" algn="l">
              <a:spcBef>
                <a:spcPts val="0"/>
              </a:spcBef>
              <a:spcAft>
                <a:spcPts val="0"/>
              </a:spcAft>
              <a:buSzPts val="1800"/>
              <a:buChar char="●"/>
            </a:pPr>
            <a:r>
              <a:rPr lang="en"/>
              <a:t>Education Records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786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Famous Data breaches</a:t>
            </a:r>
            <a:endParaRPr/>
          </a:p>
        </p:txBody>
      </p:sp>
      <p:sp>
        <p:nvSpPr>
          <p:cNvPr id="82" name="Google Shape;82;p16"/>
          <p:cNvSpPr txBox="1"/>
          <p:nvPr>
            <p:ph idx="1" type="body"/>
          </p:nvPr>
        </p:nvSpPr>
        <p:spPr>
          <a:xfrm>
            <a:off x="353500" y="965325"/>
            <a:ext cx="8368200" cy="3424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a:solidFill>
                  <a:srgbClr val="FFFFFF"/>
                </a:solidFill>
                <a:latin typeface="Times New Roman"/>
                <a:ea typeface="Times New Roman"/>
                <a:cs typeface="Times New Roman"/>
                <a:sym typeface="Times New Roman"/>
              </a:rPr>
              <a:t>Adobe </a:t>
            </a:r>
            <a:r>
              <a:rPr b="1" lang="en" sz="1200">
                <a:solidFill>
                  <a:srgbClr val="FFFFFF"/>
                </a:solidFill>
                <a:latin typeface="Times New Roman"/>
                <a:ea typeface="Times New Roman"/>
                <a:cs typeface="Times New Roman"/>
                <a:sym typeface="Times New Roman"/>
              </a:rPr>
              <a:t>Date:</a:t>
            </a:r>
            <a:r>
              <a:rPr lang="en" sz="1200">
                <a:solidFill>
                  <a:srgbClr val="FFFFFF"/>
                </a:solidFill>
                <a:latin typeface="Times New Roman"/>
                <a:ea typeface="Times New Roman"/>
                <a:cs typeface="Times New Roman"/>
                <a:sym typeface="Times New Roman"/>
              </a:rPr>
              <a:t> October 2013 </a:t>
            </a:r>
            <a:r>
              <a:rPr b="1" lang="en" sz="1200">
                <a:solidFill>
                  <a:srgbClr val="FFFFFF"/>
                </a:solidFill>
                <a:latin typeface="Times New Roman"/>
                <a:ea typeface="Times New Roman"/>
                <a:cs typeface="Times New Roman"/>
                <a:sym typeface="Times New Roman"/>
              </a:rPr>
              <a:t>Impact:</a:t>
            </a:r>
            <a:r>
              <a:rPr lang="en" sz="1200">
                <a:solidFill>
                  <a:srgbClr val="FFFFFF"/>
                </a:solidFill>
                <a:latin typeface="Times New Roman"/>
                <a:ea typeface="Times New Roman"/>
                <a:cs typeface="Times New Roman"/>
                <a:sym typeface="Times New Roman"/>
              </a:rPr>
              <a:t> 153 million user records</a:t>
            </a:r>
            <a:endParaRPr sz="12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FFFFFF"/>
                </a:solidFill>
                <a:latin typeface="Times New Roman"/>
                <a:ea typeface="Times New Roman"/>
                <a:cs typeface="Times New Roman"/>
                <a:sym typeface="Times New Roman"/>
              </a:rPr>
              <a:t>Details: </a:t>
            </a:r>
            <a:r>
              <a:rPr lang="en" sz="1200"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As reported</a:t>
            </a:r>
            <a:r>
              <a:rPr lang="en" sz="1200">
                <a:solidFill>
                  <a:srgbClr val="FFFFFF"/>
                </a:solidFill>
                <a:latin typeface="Times New Roman"/>
                <a:ea typeface="Times New Roman"/>
                <a:cs typeface="Times New Roman"/>
                <a:sym typeface="Times New Roman"/>
              </a:rPr>
              <a:t> in early October of 2013 by security blogger Brian Krebs, Adobe originally reported that </a:t>
            </a:r>
            <a:r>
              <a:rPr lang="en" sz="1200" u="sng">
                <a:solidFill>
                  <a:srgbClr val="FFFFFF"/>
                </a:solidFill>
                <a:latin typeface="Times New Roman"/>
                <a:ea typeface="Times New Roman"/>
                <a:cs typeface="Times New Roman"/>
                <a:sym typeface="Times New Roman"/>
                <a:hlinkClick r:id="rId4">
                  <a:extLst>
                    <a:ext uri="{A12FA001-AC4F-418D-AE19-62706E023703}">
                      <ahyp:hlinkClr val="tx"/>
                    </a:ext>
                  </a:extLst>
                </a:hlinkClick>
              </a:rPr>
              <a:t>hackers had stolen</a:t>
            </a:r>
            <a:r>
              <a:rPr lang="en" sz="1200">
                <a:solidFill>
                  <a:srgbClr val="FFFFFF"/>
                </a:solidFill>
                <a:latin typeface="Times New Roman"/>
                <a:ea typeface="Times New Roman"/>
                <a:cs typeface="Times New Roman"/>
                <a:sym typeface="Times New Roman"/>
              </a:rPr>
              <a:t> nearly 3 million encrypted customer credit card records, plus login data for an undetermined number of user accounts.</a:t>
            </a:r>
            <a:endParaRPr sz="1200">
              <a:solidFill>
                <a:srgbClr val="FFFFFF"/>
              </a:solidFill>
              <a:latin typeface="Times New Roman"/>
              <a:ea typeface="Times New Roman"/>
              <a:cs typeface="Times New Roman"/>
              <a:sym typeface="Times New Roman"/>
            </a:endParaRPr>
          </a:p>
          <a:p>
            <a:pPr indent="0" lvl="0" marL="0" rtl="0" algn="l">
              <a:spcBef>
                <a:spcPts val="1800"/>
              </a:spcBef>
              <a:spcAft>
                <a:spcPts val="0"/>
              </a:spcAft>
              <a:buNone/>
            </a:pPr>
            <a:r>
              <a:rPr b="1" lang="en">
                <a:solidFill>
                  <a:srgbClr val="FFFFFF"/>
                </a:solidFill>
                <a:latin typeface="Times New Roman"/>
                <a:ea typeface="Times New Roman"/>
                <a:cs typeface="Times New Roman"/>
                <a:sym typeface="Times New Roman"/>
              </a:rPr>
              <a:t>eBay </a:t>
            </a:r>
            <a:r>
              <a:rPr b="1" lang="en" sz="1200">
                <a:solidFill>
                  <a:srgbClr val="FFFFFF"/>
                </a:solidFill>
                <a:latin typeface="Times New Roman"/>
                <a:ea typeface="Times New Roman"/>
                <a:cs typeface="Times New Roman"/>
                <a:sym typeface="Times New Roman"/>
              </a:rPr>
              <a:t>Date:</a:t>
            </a:r>
            <a:r>
              <a:rPr lang="en" sz="1200">
                <a:solidFill>
                  <a:srgbClr val="FFFFFF"/>
                </a:solidFill>
                <a:latin typeface="Times New Roman"/>
                <a:ea typeface="Times New Roman"/>
                <a:cs typeface="Times New Roman"/>
                <a:sym typeface="Times New Roman"/>
              </a:rPr>
              <a:t> May 2014 </a:t>
            </a:r>
            <a:r>
              <a:rPr b="1" lang="en" sz="1200">
                <a:solidFill>
                  <a:srgbClr val="FFFFFF"/>
                </a:solidFill>
                <a:latin typeface="Times New Roman"/>
                <a:ea typeface="Times New Roman"/>
                <a:cs typeface="Times New Roman"/>
                <a:sym typeface="Times New Roman"/>
              </a:rPr>
              <a:t>Impact:</a:t>
            </a:r>
            <a:r>
              <a:rPr lang="en" sz="1200">
                <a:solidFill>
                  <a:srgbClr val="FFFFFF"/>
                </a:solidFill>
                <a:latin typeface="Times New Roman"/>
                <a:ea typeface="Times New Roman"/>
                <a:cs typeface="Times New Roman"/>
                <a:sym typeface="Times New Roman"/>
              </a:rPr>
              <a:t> 145 million users</a:t>
            </a:r>
            <a:endParaRPr sz="12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FFFFFF"/>
                </a:solidFill>
                <a:latin typeface="Times New Roman"/>
                <a:ea typeface="Times New Roman"/>
                <a:cs typeface="Times New Roman"/>
                <a:sym typeface="Times New Roman"/>
              </a:rPr>
              <a:t>Details:</a:t>
            </a:r>
            <a:r>
              <a:rPr lang="en" sz="1200">
                <a:solidFill>
                  <a:srgbClr val="FFFFFF"/>
                </a:solidFill>
                <a:latin typeface="Times New Roman"/>
                <a:ea typeface="Times New Roman"/>
                <a:cs typeface="Times New Roman"/>
                <a:sym typeface="Times New Roman"/>
              </a:rPr>
              <a:t> eBay reported that an attack </a:t>
            </a:r>
            <a:r>
              <a:rPr lang="en" sz="1200" u="sng">
                <a:solidFill>
                  <a:srgbClr val="FFFFFF"/>
                </a:solidFill>
                <a:latin typeface="Times New Roman"/>
                <a:ea typeface="Times New Roman"/>
                <a:cs typeface="Times New Roman"/>
                <a:sym typeface="Times New Roman"/>
                <a:hlinkClick r:id="rId5">
                  <a:extLst>
                    <a:ext uri="{A12FA001-AC4F-418D-AE19-62706E023703}">
                      <ahyp:hlinkClr val="tx"/>
                    </a:ext>
                  </a:extLst>
                </a:hlinkClick>
              </a:rPr>
              <a:t>exposed its entire account list</a:t>
            </a:r>
            <a:r>
              <a:rPr lang="en" sz="1200">
                <a:solidFill>
                  <a:srgbClr val="FFFFFF"/>
                </a:solidFill>
                <a:latin typeface="Times New Roman"/>
                <a:ea typeface="Times New Roman"/>
                <a:cs typeface="Times New Roman"/>
                <a:sym typeface="Times New Roman"/>
              </a:rPr>
              <a:t> of 145 million users in May 2014, including names, addresses, dates of birth and encrypted passwords. The online auction giant said hackers used the credentials of three corporate employees to access its network and had complete access for 229 days—more than enough time to compromise the user database.</a:t>
            </a:r>
            <a:endParaRPr sz="1200">
              <a:solidFill>
                <a:srgbClr val="FFFFFF"/>
              </a:solidFill>
              <a:latin typeface="Times New Roman"/>
              <a:ea typeface="Times New Roman"/>
              <a:cs typeface="Times New Roman"/>
              <a:sym typeface="Times New Roman"/>
            </a:endParaRPr>
          </a:p>
          <a:p>
            <a:pPr indent="0" lvl="0" marL="0" rtl="0" algn="l">
              <a:spcBef>
                <a:spcPts val="1800"/>
              </a:spcBef>
              <a:spcAft>
                <a:spcPts val="0"/>
              </a:spcAft>
              <a:buNone/>
            </a:pPr>
            <a:r>
              <a:rPr b="1" lang="en">
                <a:solidFill>
                  <a:srgbClr val="FFFFFF"/>
                </a:solidFill>
                <a:latin typeface="Times New Roman"/>
                <a:ea typeface="Times New Roman"/>
                <a:cs typeface="Times New Roman"/>
                <a:sym typeface="Times New Roman"/>
              </a:rPr>
              <a:t>Yahoo </a:t>
            </a:r>
            <a:r>
              <a:rPr b="1" lang="en" sz="1200">
                <a:solidFill>
                  <a:srgbClr val="FFFFFF"/>
                </a:solidFill>
                <a:latin typeface="Times New Roman"/>
                <a:ea typeface="Times New Roman"/>
                <a:cs typeface="Times New Roman"/>
                <a:sym typeface="Times New Roman"/>
              </a:rPr>
              <a:t>Date:</a:t>
            </a:r>
            <a:r>
              <a:rPr lang="en" sz="1200">
                <a:solidFill>
                  <a:srgbClr val="FFFFFF"/>
                </a:solidFill>
                <a:latin typeface="Times New Roman"/>
                <a:ea typeface="Times New Roman"/>
                <a:cs typeface="Times New Roman"/>
                <a:sym typeface="Times New Roman"/>
              </a:rPr>
              <a:t> 2013-14 </a:t>
            </a:r>
            <a:r>
              <a:rPr b="1" lang="en" sz="1200">
                <a:solidFill>
                  <a:srgbClr val="FFFFFF"/>
                </a:solidFill>
                <a:latin typeface="Times New Roman"/>
                <a:ea typeface="Times New Roman"/>
                <a:cs typeface="Times New Roman"/>
                <a:sym typeface="Times New Roman"/>
              </a:rPr>
              <a:t>Impact:</a:t>
            </a:r>
            <a:r>
              <a:rPr lang="en" sz="1200">
                <a:solidFill>
                  <a:srgbClr val="FFFFFF"/>
                </a:solidFill>
                <a:latin typeface="Times New Roman"/>
                <a:ea typeface="Times New Roman"/>
                <a:cs typeface="Times New Roman"/>
                <a:sym typeface="Times New Roman"/>
              </a:rPr>
              <a:t> 3 billion user accounts</a:t>
            </a:r>
            <a:endParaRPr sz="12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FFFFFF"/>
                </a:solidFill>
                <a:latin typeface="Times New Roman"/>
                <a:ea typeface="Times New Roman"/>
                <a:cs typeface="Times New Roman"/>
                <a:sym typeface="Times New Roman"/>
              </a:rPr>
              <a:t>Details:</a:t>
            </a:r>
            <a:r>
              <a:rPr lang="en" sz="1200">
                <a:solidFill>
                  <a:srgbClr val="FFFFFF"/>
                </a:solidFill>
                <a:latin typeface="Times New Roman"/>
                <a:ea typeface="Times New Roman"/>
                <a:cs typeface="Times New Roman"/>
                <a:sym typeface="Times New Roman"/>
              </a:rPr>
              <a:t> Yahoo announced in September 2016 that in 2014 it had been the victim of what would be the </a:t>
            </a:r>
            <a:r>
              <a:rPr lang="en" sz="1200" u="sng">
                <a:solidFill>
                  <a:srgbClr val="FFFFFF"/>
                </a:solidFill>
                <a:latin typeface="Times New Roman"/>
                <a:ea typeface="Times New Roman"/>
                <a:cs typeface="Times New Roman"/>
                <a:sym typeface="Times New Roman"/>
                <a:hlinkClick r:id="rId6">
                  <a:extLst>
                    <a:ext uri="{A12FA001-AC4F-418D-AE19-62706E023703}">
                      <ahyp:hlinkClr val="tx"/>
                    </a:ext>
                  </a:extLst>
                </a:hlinkClick>
              </a:rPr>
              <a:t>biggest data breach in history</a:t>
            </a:r>
            <a:r>
              <a:rPr lang="en" sz="1200">
                <a:solidFill>
                  <a:srgbClr val="FFFFFF"/>
                </a:solidFill>
                <a:latin typeface="Times New Roman"/>
                <a:ea typeface="Times New Roman"/>
                <a:cs typeface="Times New Roman"/>
                <a:sym typeface="Times New Roman"/>
              </a:rPr>
              <a:t>. The attackers, which the company believed we “state-sponsored actors,” compromised the real names, email addresses, dates of birth and telephone numbers of 500 million users. Yahoo claimed that most of the compromised passwords were hashed.</a:t>
            </a:r>
            <a:endParaRPr sz="12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 is projected that the world cost of Cybercrime is $10.5 Trillion by 2025</a:t>
            </a:r>
            <a:endParaRPr/>
          </a:p>
        </p:txBody>
      </p:sp>
      <p:sp>
        <p:nvSpPr>
          <p:cNvPr id="88" name="Google Shape;88;p17"/>
          <p:cNvSpPr txBox="1"/>
          <p:nvPr>
            <p:ph idx="1" type="body"/>
          </p:nvPr>
        </p:nvSpPr>
        <p:spPr>
          <a:xfrm>
            <a:off x="206300" y="1503575"/>
            <a:ext cx="5047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A0A0A"/>
                </a:solidFill>
                <a:highlight>
                  <a:srgbClr val="FFFFFF"/>
                </a:highlight>
                <a:latin typeface="Arial"/>
                <a:ea typeface="Arial"/>
                <a:cs typeface="Arial"/>
                <a:sym typeface="Arial"/>
              </a:rPr>
              <a:t>Cybersecurity Ventures expects global cybercrime costs to grow by 15 percent per year over the next five years, reaching $10.5 trillion USD annually by 2025, up from </a:t>
            </a:r>
            <a:r>
              <a:rPr lang="en" sz="1050">
                <a:solidFill>
                  <a:schemeClr val="hlink"/>
                </a:solidFill>
                <a:highlight>
                  <a:srgbClr val="FFFFFF"/>
                </a:highlight>
                <a:uFill>
                  <a:noFill/>
                </a:uFill>
                <a:latin typeface="Arial"/>
                <a:ea typeface="Arial"/>
                <a:cs typeface="Arial"/>
                <a:sym typeface="Arial"/>
                <a:hlinkClick r:id="rId3"/>
              </a:rPr>
              <a:t>$3 trillion USD in 2015</a:t>
            </a:r>
            <a:r>
              <a:rPr lang="en" sz="1050">
                <a:solidFill>
                  <a:srgbClr val="0A0A0A"/>
                </a:solidFill>
                <a:highlight>
                  <a:srgbClr val="FFFFFF"/>
                </a:highlight>
                <a:latin typeface="Arial"/>
                <a:ea typeface="Arial"/>
                <a:cs typeface="Arial"/>
                <a:sym typeface="Arial"/>
              </a:rPr>
              <a:t>. This represents the </a:t>
            </a:r>
            <a:r>
              <a:rPr lang="en" sz="1050">
                <a:solidFill>
                  <a:schemeClr val="hlink"/>
                </a:solidFill>
                <a:highlight>
                  <a:srgbClr val="FFFFFF"/>
                </a:highlight>
                <a:uFill>
                  <a:noFill/>
                </a:uFill>
                <a:latin typeface="Arial"/>
                <a:ea typeface="Arial"/>
                <a:cs typeface="Arial"/>
                <a:sym typeface="Arial"/>
                <a:hlinkClick r:id="rId4"/>
              </a:rPr>
              <a:t>greatest transfer of economic wealth in history</a:t>
            </a:r>
            <a:r>
              <a:rPr lang="en" sz="1050">
                <a:solidFill>
                  <a:srgbClr val="0A0A0A"/>
                </a:solidFill>
                <a:highlight>
                  <a:srgbClr val="FFFFFF"/>
                </a:highlight>
                <a:latin typeface="Arial"/>
                <a:ea typeface="Arial"/>
                <a:cs typeface="Arial"/>
                <a:sym typeface="Arial"/>
              </a:rPr>
              <a:t>, risks the incentives for innovation and investment, is exponentially larger than the </a:t>
            </a:r>
            <a:r>
              <a:rPr lang="en" sz="1050">
                <a:solidFill>
                  <a:schemeClr val="hlink"/>
                </a:solidFill>
                <a:highlight>
                  <a:srgbClr val="FFFFFF"/>
                </a:highlight>
                <a:uFill>
                  <a:noFill/>
                </a:uFill>
                <a:latin typeface="Arial"/>
                <a:ea typeface="Arial"/>
                <a:cs typeface="Arial"/>
                <a:sym typeface="Arial"/>
                <a:hlinkClick r:id="rId5"/>
              </a:rPr>
              <a:t>damage inflicted from natural disasters</a:t>
            </a:r>
            <a:r>
              <a:rPr lang="en" sz="1050">
                <a:solidFill>
                  <a:srgbClr val="0A0A0A"/>
                </a:solidFill>
                <a:highlight>
                  <a:srgbClr val="FFFFFF"/>
                </a:highlight>
                <a:latin typeface="Arial"/>
                <a:ea typeface="Arial"/>
                <a:cs typeface="Arial"/>
                <a:sym typeface="Arial"/>
              </a:rPr>
              <a:t> in a year, and will be </a:t>
            </a:r>
            <a:r>
              <a:rPr lang="en" sz="1050">
                <a:solidFill>
                  <a:schemeClr val="hlink"/>
                </a:solidFill>
                <a:highlight>
                  <a:srgbClr val="FFFFFF"/>
                </a:highlight>
                <a:uFill>
                  <a:noFill/>
                </a:uFill>
                <a:latin typeface="Arial"/>
                <a:ea typeface="Arial"/>
                <a:cs typeface="Arial"/>
                <a:sym typeface="Arial"/>
                <a:hlinkClick r:id="rId6"/>
              </a:rPr>
              <a:t>more profitable than the global trade of all major illegal drugs</a:t>
            </a:r>
            <a:r>
              <a:rPr lang="en" sz="1050">
                <a:solidFill>
                  <a:srgbClr val="0A0A0A"/>
                </a:solidFill>
                <a:highlight>
                  <a:srgbClr val="FFFFFF"/>
                </a:highlight>
                <a:latin typeface="Arial"/>
                <a:ea typeface="Arial"/>
                <a:cs typeface="Arial"/>
                <a:sym typeface="Arial"/>
              </a:rPr>
              <a:t> combined.</a:t>
            </a:r>
            <a:endParaRPr sz="650">
              <a:solidFill>
                <a:srgbClr val="0A0A0A"/>
              </a:solidFill>
              <a:highlight>
                <a:srgbClr val="FFFFFF"/>
              </a:highlight>
              <a:latin typeface="Arial"/>
              <a:ea typeface="Arial"/>
              <a:cs typeface="Arial"/>
              <a:sym typeface="Arial"/>
            </a:endParaRPr>
          </a:p>
          <a:p>
            <a:pPr indent="0" lvl="0" marL="0" rtl="0" algn="l">
              <a:spcBef>
                <a:spcPts val="1600"/>
              </a:spcBef>
              <a:spcAft>
                <a:spcPts val="1600"/>
              </a:spcAft>
              <a:buNone/>
            </a:pPr>
            <a:r>
              <a:rPr lang="en" sz="1050">
                <a:solidFill>
                  <a:srgbClr val="0A0A0A"/>
                </a:solidFill>
                <a:highlight>
                  <a:srgbClr val="FFFFFF"/>
                </a:highlight>
                <a:latin typeface="Arial"/>
                <a:ea typeface="Arial"/>
                <a:cs typeface="Arial"/>
                <a:sym typeface="Arial"/>
              </a:rPr>
              <a:t>Cybercrime costs include damage and destruction of data, stolen money, lost productivity, theft of intellectual property, theft of personal and financial data, embezzlement, fraud, post-attack disruption to the normal course of business, forensic investigation, restoration and deletion of hacked data and systems, and reputational harm.</a:t>
            </a:r>
            <a:endParaRPr sz="1400"/>
          </a:p>
        </p:txBody>
      </p:sp>
      <p:pic>
        <p:nvPicPr>
          <p:cNvPr id="89" name="Google Shape;89;p17"/>
          <p:cNvPicPr preferRelativeResize="0"/>
          <p:nvPr/>
        </p:nvPicPr>
        <p:blipFill>
          <a:blip r:embed="rId7">
            <a:alphaModFix/>
          </a:blip>
          <a:stretch>
            <a:fillRect/>
          </a:stretch>
        </p:blipFill>
        <p:spPr>
          <a:xfrm>
            <a:off x="5465175" y="1430300"/>
            <a:ext cx="3514624" cy="263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cryptography attacks</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Brute Force</a:t>
            </a:r>
            <a:r>
              <a:rPr lang="en" sz="2400"/>
              <a:t> </a:t>
            </a:r>
            <a:r>
              <a:rPr lang="en" sz="2400"/>
              <a:t>attacks</a:t>
            </a:r>
            <a:endParaRPr sz="2400"/>
          </a:p>
          <a:p>
            <a:pPr indent="-381000" lvl="0" marL="457200" rtl="0" algn="l">
              <a:spcBef>
                <a:spcPts val="0"/>
              </a:spcBef>
              <a:spcAft>
                <a:spcPts val="0"/>
              </a:spcAft>
              <a:buSzPts val="2400"/>
              <a:buChar char="●"/>
            </a:pPr>
            <a:r>
              <a:rPr lang="en" sz="2400"/>
              <a:t>Frequency  Analysis</a:t>
            </a:r>
            <a:endParaRPr sz="2400"/>
          </a:p>
          <a:p>
            <a:pPr indent="-381000" lvl="0" marL="457200" rtl="0" algn="l">
              <a:spcBef>
                <a:spcPts val="0"/>
              </a:spcBef>
              <a:spcAft>
                <a:spcPts val="0"/>
              </a:spcAft>
              <a:buSzPts val="2400"/>
              <a:buChar char="●"/>
            </a:pPr>
            <a:r>
              <a:rPr lang="en" sz="2400"/>
              <a:t>Dictionary attacks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53500" y="52677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are encryption and hash functions?</a:t>
            </a:r>
            <a:endParaRPr/>
          </a:p>
          <a:p>
            <a:pPr indent="0" lvl="0" marL="0" rtl="0" algn="ctr">
              <a:spcBef>
                <a:spcPts val="0"/>
              </a:spcBef>
              <a:spcAft>
                <a:spcPts val="0"/>
              </a:spcAft>
              <a:buNone/>
            </a:pPr>
            <a:r>
              <a:rPr lang="en"/>
              <a:t>How are they different?</a:t>
            </a:r>
            <a:endParaRPr/>
          </a:p>
        </p:txBody>
      </p:sp>
      <p:sp>
        <p:nvSpPr>
          <p:cNvPr id="101" name="Google Shape;101;p19"/>
          <p:cNvSpPr txBox="1"/>
          <p:nvPr>
            <p:ph idx="1" type="body"/>
          </p:nvPr>
        </p:nvSpPr>
        <p:spPr>
          <a:xfrm>
            <a:off x="422300" y="1442875"/>
            <a:ext cx="4184100" cy="19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Encryption </a:t>
            </a:r>
            <a:endParaRPr/>
          </a:p>
          <a:p>
            <a:pPr indent="-317500" lvl="0" marL="457200" rtl="0" algn="l">
              <a:spcBef>
                <a:spcPts val="1600"/>
              </a:spcBef>
              <a:spcAft>
                <a:spcPts val="0"/>
              </a:spcAft>
              <a:buSzPts val="1400"/>
              <a:buChar char="●"/>
            </a:pPr>
            <a:r>
              <a:rPr lang="en" sz="1400"/>
              <a:t>Takes readable data and alters it so that it appears random</a:t>
            </a:r>
            <a:endParaRPr sz="1400"/>
          </a:p>
          <a:p>
            <a:pPr indent="-317500" lvl="0" marL="457200" rtl="0" algn="l">
              <a:spcBef>
                <a:spcPts val="0"/>
              </a:spcBef>
              <a:spcAft>
                <a:spcPts val="0"/>
              </a:spcAft>
              <a:buSzPts val="1400"/>
              <a:buChar char="●"/>
            </a:pPr>
            <a:r>
              <a:rPr lang="en" sz="1400"/>
              <a:t>Requires the use of a cryptographic key </a:t>
            </a:r>
            <a:endParaRPr sz="1400"/>
          </a:p>
          <a:p>
            <a:pPr indent="-317500" lvl="0" marL="457200" rtl="0" algn="l">
              <a:spcBef>
                <a:spcPts val="0"/>
              </a:spcBef>
              <a:spcAft>
                <a:spcPts val="0"/>
              </a:spcAft>
              <a:buSzPts val="1400"/>
              <a:buChar char="●"/>
            </a:pPr>
            <a:r>
              <a:rPr lang="en" sz="1400"/>
              <a:t>Two - way function</a:t>
            </a:r>
            <a:endParaRPr sz="1400"/>
          </a:p>
        </p:txBody>
      </p:sp>
      <p:sp>
        <p:nvSpPr>
          <p:cNvPr id="102" name="Google Shape;102;p19"/>
          <p:cNvSpPr txBox="1"/>
          <p:nvPr>
            <p:ph idx="1" type="body"/>
          </p:nvPr>
        </p:nvSpPr>
        <p:spPr>
          <a:xfrm>
            <a:off x="4572000" y="1372925"/>
            <a:ext cx="4184100" cy="19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Hashes  </a:t>
            </a:r>
            <a:r>
              <a:rPr lang="en"/>
              <a:t> </a:t>
            </a:r>
            <a:endParaRPr/>
          </a:p>
          <a:p>
            <a:pPr indent="-317500" lvl="0" marL="457200" rtl="0" algn="l">
              <a:spcBef>
                <a:spcPts val="1600"/>
              </a:spcBef>
              <a:spcAft>
                <a:spcPts val="0"/>
              </a:spcAft>
              <a:buSzPts val="1400"/>
              <a:buChar char="●"/>
            </a:pPr>
            <a:r>
              <a:rPr lang="en" sz="1400"/>
              <a:t>Mathematical algorithm that maps data (message)  to a bit array of fixed size</a:t>
            </a:r>
            <a:endParaRPr sz="1400"/>
          </a:p>
          <a:p>
            <a:pPr indent="-317500" lvl="0" marL="457200" rtl="0" algn="l">
              <a:spcBef>
                <a:spcPts val="0"/>
              </a:spcBef>
              <a:spcAft>
                <a:spcPts val="0"/>
              </a:spcAft>
              <a:buSzPts val="1400"/>
              <a:buChar char="●"/>
            </a:pPr>
            <a:r>
              <a:rPr lang="en" sz="1400"/>
              <a:t>The same message always results in the same hash</a:t>
            </a:r>
            <a:endParaRPr sz="1400"/>
          </a:p>
          <a:p>
            <a:pPr indent="-317500" lvl="0" marL="457200" rtl="0" algn="l">
              <a:spcBef>
                <a:spcPts val="0"/>
              </a:spcBef>
              <a:spcAft>
                <a:spcPts val="0"/>
              </a:spcAft>
              <a:buSzPts val="1400"/>
              <a:buChar char="●"/>
            </a:pPr>
            <a:r>
              <a:rPr lang="en" sz="1400"/>
              <a:t>One - way function</a:t>
            </a:r>
            <a:endParaRPr sz="1400"/>
          </a:p>
          <a:p>
            <a:pPr indent="-317500" lvl="0" marL="457200" rtl="0" algn="l">
              <a:spcBef>
                <a:spcPts val="0"/>
              </a:spcBef>
              <a:spcAft>
                <a:spcPts val="0"/>
              </a:spcAft>
              <a:buSzPts val="1400"/>
              <a:buChar char="●"/>
            </a:pPr>
            <a:r>
              <a:rPr lang="en" sz="1400"/>
              <a:t>Hashes + salt</a:t>
            </a:r>
            <a:endParaRPr sz="1400"/>
          </a:p>
        </p:txBody>
      </p:sp>
      <p:pic>
        <p:nvPicPr>
          <p:cNvPr id="103" name="Google Shape;103;p19"/>
          <p:cNvPicPr preferRelativeResize="0"/>
          <p:nvPr/>
        </p:nvPicPr>
        <p:blipFill rotWithShape="1">
          <a:blip r:embed="rId3">
            <a:alphaModFix/>
          </a:blip>
          <a:srcRect b="30762" l="15530" r="67920" t="55170"/>
          <a:stretch/>
        </p:blipFill>
        <p:spPr>
          <a:xfrm>
            <a:off x="1238300" y="3586875"/>
            <a:ext cx="2483275" cy="1187425"/>
          </a:xfrm>
          <a:prstGeom prst="rect">
            <a:avLst/>
          </a:prstGeom>
          <a:noFill/>
          <a:ln>
            <a:noFill/>
          </a:ln>
        </p:spPr>
      </p:pic>
      <p:pic>
        <p:nvPicPr>
          <p:cNvPr id="104" name="Google Shape;104;p19"/>
          <p:cNvPicPr preferRelativeResize="0"/>
          <p:nvPr/>
        </p:nvPicPr>
        <p:blipFill>
          <a:blip r:embed="rId4">
            <a:alphaModFix/>
          </a:blip>
          <a:stretch>
            <a:fillRect/>
          </a:stretch>
        </p:blipFill>
        <p:spPr>
          <a:xfrm>
            <a:off x="5182550" y="3586875"/>
            <a:ext cx="2880450" cy="118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Workshop</a:t>
            </a:r>
            <a:endParaRPr/>
          </a:p>
        </p:txBody>
      </p:sp>
      <p:sp>
        <p:nvSpPr>
          <p:cNvPr id="110" name="Google Shape;110;p20"/>
          <p:cNvSpPr txBox="1"/>
          <p:nvPr>
            <p:ph idx="1" type="body"/>
          </p:nvPr>
        </p:nvSpPr>
        <p:spPr>
          <a:xfrm>
            <a:off x="387900" y="1495525"/>
            <a:ext cx="3713700" cy="1600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sp>
        <p:nvSpPr>
          <p:cNvPr id="111" name="Google Shape;111;p20"/>
          <p:cNvSpPr txBox="1"/>
          <p:nvPr>
            <p:ph idx="1" type="body"/>
          </p:nvPr>
        </p:nvSpPr>
        <p:spPr>
          <a:xfrm>
            <a:off x="5042400" y="1495525"/>
            <a:ext cx="3713700" cy="1600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