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65" r:id="rId2"/>
    <p:sldId id="310" r:id="rId3"/>
    <p:sldId id="320" r:id="rId4"/>
    <p:sldId id="337" r:id="rId5"/>
    <p:sldId id="338" r:id="rId6"/>
    <p:sldId id="321" r:id="rId7"/>
    <p:sldId id="323" r:id="rId8"/>
    <p:sldId id="345" r:id="rId9"/>
    <p:sldId id="328" r:id="rId10"/>
    <p:sldId id="329" r:id="rId11"/>
    <p:sldId id="330" r:id="rId12"/>
    <p:sldId id="331" r:id="rId13"/>
    <p:sldId id="346" r:id="rId14"/>
    <p:sldId id="340" r:id="rId15"/>
    <p:sldId id="342" r:id="rId16"/>
    <p:sldId id="343" r:id="rId17"/>
    <p:sldId id="322" r:id="rId18"/>
    <p:sldId id="324" r:id="rId19"/>
    <p:sldId id="327" r:id="rId20"/>
    <p:sldId id="332" r:id="rId21"/>
    <p:sldId id="336" r:id="rId22"/>
    <p:sldId id="333" r:id="rId23"/>
    <p:sldId id="334" r:id="rId24"/>
    <p:sldId id="335" r:id="rId25"/>
    <p:sldId id="339" r:id="rId26"/>
    <p:sldId id="341" r:id="rId27"/>
    <p:sldId id="344" r:id="rId28"/>
  </p:sldIdLst>
  <p:sldSz cx="12188825" cy="6858000"/>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mir Shahzad" initials="AS" lastIdx="0" clrIdx="0">
    <p:extLst>
      <p:ext uri="{19B8F6BF-5375-455C-9EA6-DF929625EA0E}">
        <p15:presenceInfo xmlns:p15="http://schemas.microsoft.com/office/powerpoint/2012/main" userId="S::Aamir.Shahzad1@ibm.com::405c74ea-8e6c-4bed-aacb-66674c2c0b6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5760" autoAdjust="0"/>
  </p:normalViewPr>
  <p:slideViewPr>
    <p:cSldViewPr showGuides="1">
      <p:cViewPr>
        <p:scale>
          <a:sx n="75" d="100"/>
          <a:sy n="75" d="100"/>
        </p:scale>
        <p:origin x="974" y="-586"/>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9/4/2019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9/4/2019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medium.com/kokster/hyperledger-fabric-endorsing-transactions-3c1b7251a709?source=post_pag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en.wikipedia.org/wiki/Directed_acyclic_graph"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en.wikipedia.org/wiki/Cryptographic_nonce"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en.wikipedia.org/wiki/Smart_contract" TargetMode="External"/><Relationship Id="rId3" Type="http://schemas.openxmlformats.org/officeDocument/2006/relationships/hyperlink" Target="https://en.wikipedia.org/wiki/Vitalik_Buterin" TargetMode="External"/><Relationship Id="rId7" Type="http://schemas.openxmlformats.org/officeDocument/2006/relationships/hyperlink" Target="https://en.wikipedia.org/wiki/The_DAO_(organization)" TargetMode="External"/><Relationship Id="rId12" Type="http://schemas.openxmlformats.org/officeDocument/2006/relationships/hyperlink" Target="https://en.wikipedia.org/wiki/Ethereum#cite_note-FTCBV-8"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en.wikipedia.org/wiki/Ethereum#cite_note-5" TargetMode="External"/><Relationship Id="rId11" Type="http://schemas.openxmlformats.org/officeDocument/2006/relationships/hyperlink" Target="https://en.wikipedia.org/wiki/Ethereum_Classic" TargetMode="External"/><Relationship Id="rId5" Type="http://schemas.openxmlformats.org/officeDocument/2006/relationships/hyperlink" Target="https://en.wikipedia.org/wiki/Ethereum#cite_note-tapscott2016-4" TargetMode="External"/><Relationship Id="rId10" Type="http://schemas.openxmlformats.org/officeDocument/2006/relationships/hyperlink" Target="https://en.wikipedia.org/wiki/Ethereum#cite_note-7" TargetMode="External"/><Relationship Id="rId4" Type="http://schemas.openxmlformats.org/officeDocument/2006/relationships/hyperlink" Target="https://en.wikipedia.org/wiki/Crowdfunding" TargetMode="External"/><Relationship Id="rId9" Type="http://schemas.openxmlformats.org/officeDocument/2006/relationships/hyperlink" Target="https://en.wikipedia.org/wiki/Ethereum#cite_note-6"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blog.sfox.com/what-is-ethereum-c3e83e507368?source=post_pag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My Name is AAMIR Shahzad. </a:t>
            </a:r>
          </a:p>
          <a:p>
            <a:r>
              <a:rPr lang="en-GB" dirty="0"/>
              <a:t>I am Application Developer Blockchain at IBM</a:t>
            </a:r>
          </a:p>
          <a:p>
            <a:r>
              <a:rPr lang="en-GB" dirty="0"/>
              <a:t>Today in this session we are going to talk about Ethereum Blockchain.</a:t>
            </a:r>
            <a:endParaRPr lang="en-PK" dirty="0"/>
          </a:p>
        </p:txBody>
      </p:sp>
      <p:sp>
        <p:nvSpPr>
          <p:cNvPr id="4" name="Slide Number Placeholder 3"/>
          <p:cNvSpPr>
            <a:spLocks noGrp="1"/>
          </p:cNvSpPr>
          <p:nvPr>
            <p:ph type="sldNum" sz="quarter" idx="5"/>
          </p:nvPr>
        </p:nvSpPr>
        <p:spPr/>
        <p:txBody>
          <a:bodyPr/>
          <a:lstStyle/>
          <a:p>
            <a:fld id="{F93199CD-3E1B-4AE6-990F-76F925F5EA9F}" type="slidenum">
              <a:rPr lang="en-PK" smtClean="0"/>
              <a:t>1</a:t>
            </a:fld>
            <a:endParaRPr lang="en-PK"/>
          </a:p>
        </p:txBody>
      </p:sp>
    </p:spTree>
    <p:extLst>
      <p:ext uri="{BB962C8B-B14F-4D97-AF65-F5344CB8AC3E}">
        <p14:creationId xmlns:p14="http://schemas.microsoft.com/office/powerpoint/2010/main" val="23072473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talking about cryptocurrencies </a:t>
            </a:r>
            <a:r>
              <a:rPr lang="en-US" dirty="0" err="1"/>
              <a:t>aetherium</a:t>
            </a:r>
            <a:r>
              <a:rPr lang="en-US" dirty="0"/>
              <a:t> has its network specific coin called ether </a:t>
            </a:r>
            <a:r>
              <a:rPr lang="en-US" dirty="0" err="1"/>
              <a:t>ether</a:t>
            </a:r>
            <a:r>
              <a:rPr lang="en-US" dirty="0"/>
              <a:t> is mainly used to pay for transactions and to buy gas which is in turn used to pay for the computations committed on the </a:t>
            </a:r>
            <a:r>
              <a:rPr lang="en-US" dirty="0" err="1"/>
              <a:t>evm</a:t>
            </a:r>
            <a:r>
              <a:rPr lang="en-US" dirty="0"/>
              <a:t> new ethers are mined by miners who in turn validate the committed transactions -</a:t>
            </a:r>
          </a:p>
          <a:p>
            <a:r>
              <a:rPr lang="en-US" dirty="0"/>
              <a:t> ledger has no such specific coin - Asha gives the developers the freedom to implement blockchain technology however they want for their business with this said if a business beams it necessary that they need token or a coin for their purposes they can always implement one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PK" dirty="0"/>
          </a:p>
        </p:txBody>
      </p:sp>
      <p:sp>
        <p:nvSpPr>
          <p:cNvPr id="4" name="Slide Number Placeholder 3"/>
          <p:cNvSpPr>
            <a:spLocks noGrp="1"/>
          </p:cNvSpPr>
          <p:nvPr>
            <p:ph type="sldNum" sz="quarter" idx="5"/>
          </p:nvPr>
        </p:nvSpPr>
        <p:spPr/>
        <p:txBody>
          <a:bodyPr/>
          <a:lstStyle/>
          <a:p>
            <a:fld id="{F93199CD-3E1B-4AE6-990F-76F925F5EA9F}" type="slidenum">
              <a:rPr lang="en-PK" smtClean="0"/>
              <a:t>10</a:t>
            </a:fld>
            <a:endParaRPr lang="en-PK"/>
          </a:p>
        </p:txBody>
      </p:sp>
    </p:spTree>
    <p:extLst>
      <p:ext uri="{BB962C8B-B14F-4D97-AF65-F5344CB8AC3E}">
        <p14:creationId xmlns:p14="http://schemas.microsoft.com/office/powerpoint/2010/main" val="298854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a distributed system, there’s a variety of threats that a consensus algorithm must be resilient against. Processes can crash. Machines and devices can fail. Network connections can be interrupted. Furthermore, since components of the system may be controlled by different organizations with different goals, they may act maliciously as well.</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Consensus means all parties agree on a particular decision.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talking about consensus mechanism </a:t>
            </a:r>
            <a:r>
              <a:rPr lang="en-US" dirty="0" err="1"/>
              <a:t>aetherium</a:t>
            </a:r>
            <a:r>
              <a:rPr lang="en-US" dirty="0"/>
              <a:t> uses a proof-of-work mechanism for its consensus in a proof-of-work based algorithm a hash function is used to create conditions under which a single participant is permitted to announce their conclusion about the submitted information and then those conclusions can be verified by all other people in the system false conclusions are prevented by parameters of the hash function which ensure that false information will fail to compute in an acceptable manner in the </a:t>
            </a:r>
            <a:r>
              <a:rPr lang="en-US" dirty="0" err="1"/>
              <a:t>etherium</a:t>
            </a:r>
            <a:r>
              <a:rPr lang="en-US" dirty="0"/>
              <a:t> system the participants who publicly verify the transaction on behalf of the entire network are rewarded for their participation with newly created ether on the other hand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Hyperledgher</a:t>
            </a:r>
            <a:r>
              <a:rPr lang="en-US" dirty="0"/>
              <a:t> allows developers to choose whether they require a consensus mechanism at all when they do choose to offer a consensus mechanism an algorithm called practical Byzantine fault tolerance is used which is also used in other popular blockchain platforms like ripple and Stella very roughly without explaining the whole algorithm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Hyperledger Fabric architecture lets users choose an </a:t>
            </a:r>
            <a:r>
              <a:rPr lang="en-US" sz="1200" b="0" i="0" kern="1200" dirty="0" err="1">
                <a:solidFill>
                  <a:schemeClr val="tx1"/>
                </a:solidFill>
                <a:effectLst/>
                <a:latin typeface="+mn-lt"/>
                <a:ea typeface="+mn-ea"/>
                <a:cs typeface="+mn-cs"/>
              </a:rPr>
              <a:t>orderer</a:t>
            </a:r>
            <a:r>
              <a:rPr lang="en-US" sz="1200" b="0" i="0" kern="1200" dirty="0">
                <a:solidFill>
                  <a:schemeClr val="tx1"/>
                </a:solidFill>
                <a:effectLst/>
                <a:latin typeface="+mn-lt"/>
                <a:ea typeface="+mn-ea"/>
                <a:cs typeface="+mn-cs"/>
              </a:rPr>
              <a:t> service that implements a consensus algorithm that fits their application. One desirable property is Byzantine fault tolerance (BFT), which says the </a:t>
            </a:r>
            <a:r>
              <a:rPr lang="en-US" sz="1200" b="0" i="0" kern="1200" dirty="0" err="1">
                <a:solidFill>
                  <a:schemeClr val="tx1"/>
                </a:solidFill>
                <a:effectLst/>
                <a:latin typeface="+mn-lt"/>
                <a:ea typeface="+mn-ea"/>
                <a:cs typeface="+mn-cs"/>
              </a:rPr>
              <a:t>orderer</a:t>
            </a:r>
            <a:r>
              <a:rPr lang="en-US" sz="1200" b="0" i="0" kern="1200" dirty="0">
                <a:solidFill>
                  <a:schemeClr val="tx1"/>
                </a:solidFill>
                <a:effectLst/>
                <a:latin typeface="+mn-lt"/>
                <a:ea typeface="+mn-ea"/>
                <a:cs typeface="+mn-cs"/>
              </a:rPr>
              <a:t> can do its job even in the presence of malicious actors.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order to get on the ledger in the first place, the transactions first have to get past endorsement policies and the endorsing peers that ran the transactions’ </a:t>
            </a:r>
            <a:r>
              <a:rPr lang="en-US" sz="1200" b="0" i="0" kern="1200" dirty="0" err="1">
                <a:solidFill>
                  <a:schemeClr val="tx1"/>
                </a:solidFill>
                <a:effectLst/>
                <a:latin typeface="+mn-lt"/>
                <a:ea typeface="+mn-ea"/>
                <a:cs typeface="+mn-cs"/>
              </a:rPr>
              <a:t>chaincode</a:t>
            </a:r>
            <a:r>
              <a:rPr lang="en-US" sz="1200" b="0" i="0" kern="1200" dirty="0">
                <a:solidFill>
                  <a:schemeClr val="tx1"/>
                </a:solidFill>
                <a:effectLst/>
                <a:latin typeface="+mn-lt"/>
                <a:ea typeface="+mn-ea"/>
                <a:cs typeface="+mn-cs"/>
              </a:rPr>
              <a:t>. (More details in a </a:t>
            </a:r>
            <a:r>
              <a:rPr lang="en-US" sz="1200" b="0" i="0" u="none" strike="noStrike" kern="1200" dirty="0">
                <a:solidFill>
                  <a:schemeClr val="tx1"/>
                </a:solidFill>
                <a:effectLst/>
                <a:latin typeface="+mn-lt"/>
                <a:ea typeface="+mn-ea"/>
                <a:cs typeface="+mn-cs"/>
                <a:hlinkClick r:id="rId3"/>
              </a:rPr>
              <a:t>previous post</a:t>
            </a:r>
            <a:r>
              <a:rPr lang="en-US" sz="1200" b="0" i="0" kern="1200" dirty="0">
                <a:solidFill>
                  <a:schemeClr val="tx1"/>
                </a:solidFill>
                <a:effectLst/>
                <a:latin typeface="+mn-lt"/>
                <a:ea typeface="+mn-ea"/>
                <a:cs typeface="+mn-cs"/>
              </a:rPr>
              <a:t>.) Then after they’re on the ledger, the transactions are checked a final time by each peer’s </a:t>
            </a:r>
            <a:r>
              <a:rPr lang="en-US" sz="1200" b="0" i="1" kern="1200" dirty="0">
                <a:solidFill>
                  <a:schemeClr val="tx1"/>
                </a:solidFill>
                <a:effectLst/>
                <a:latin typeface="+mn-lt"/>
                <a:ea typeface="+mn-ea"/>
                <a:cs typeface="+mn-cs"/>
              </a:rPr>
              <a:t>validation</a:t>
            </a:r>
            <a:r>
              <a:rPr lang="en-US" sz="1200" b="0" i="0" kern="1200" dirty="0">
                <a:solidFill>
                  <a:schemeClr val="tx1"/>
                </a:solidFill>
                <a:effectLst/>
                <a:latin typeface="+mn-lt"/>
                <a:ea typeface="+mn-ea"/>
                <a:cs typeface="+mn-cs"/>
              </a:rPr>
              <a:t> step. Every step of the way, Fabric has a system in place to prevent bad things from happening.</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Kafka in Hyperledger Fabric Ordering Service, RBFT in Hyperledger Indy, </a:t>
            </a:r>
            <a:r>
              <a:rPr lang="en-GB" dirty="0" err="1"/>
              <a:t>Sumeragi</a:t>
            </a:r>
            <a:r>
              <a:rPr lang="en-GB" dirty="0"/>
              <a:t> in Hyperledger </a:t>
            </a:r>
            <a:r>
              <a:rPr lang="en-GB" dirty="0" err="1"/>
              <a:t>Iroha</a:t>
            </a:r>
            <a:r>
              <a:rPr lang="en-GB" dirty="0"/>
              <a:t>, </a:t>
            </a:r>
            <a:r>
              <a:rPr lang="en-GB" dirty="0" err="1"/>
              <a:t>PoET</a:t>
            </a:r>
            <a:r>
              <a:rPr lang="en-GB" dirty="0"/>
              <a:t> in Hyperledger Sawtooth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key difference between proof-of-work and PB FD is that in proof-of-work only one node rather the first node to solve the problem shouts out the answer unlike </a:t>
            </a:r>
            <a:r>
              <a:rPr lang="en-US" dirty="0" err="1"/>
              <a:t>pbft</a:t>
            </a:r>
            <a:r>
              <a:rPr lang="en-US" dirty="0"/>
              <a:t> which requires all the participating nodes in the consensus to return a decision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a:t>
            </a:r>
            <a:r>
              <a:rPr lang="en-US" dirty="0" err="1"/>
              <a:t>ppfd</a:t>
            </a:r>
            <a:r>
              <a:rPr lang="en-US" dirty="0"/>
              <a:t> does is as follows each node on the network maintains an internal state regarding ongoing specific information or status of the network when the node receives a message they use the message in conjunction with the internal state to run a computation this computation in return helps the node to arrive at a decision regarding the validity of the message after reaching its individual decision about the message it shares it with all other nodes in the network a consensus decision is determined based on the total decision submitted by all the nodes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PK" dirty="0"/>
          </a:p>
        </p:txBody>
      </p:sp>
      <p:sp>
        <p:nvSpPr>
          <p:cNvPr id="4" name="Slide Number Placeholder 3"/>
          <p:cNvSpPr>
            <a:spLocks noGrp="1"/>
          </p:cNvSpPr>
          <p:nvPr>
            <p:ph type="sldNum" sz="quarter" idx="5"/>
          </p:nvPr>
        </p:nvSpPr>
        <p:spPr/>
        <p:txBody>
          <a:bodyPr/>
          <a:lstStyle/>
          <a:p>
            <a:fld id="{F93199CD-3E1B-4AE6-990F-76F925F5EA9F}" type="slidenum">
              <a:rPr lang="en-PK" smtClean="0"/>
              <a:t>11</a:t>
            </a:fld>
            <a:endParaRPr lang="en-PK"/>
          </a:p>
        </p:txBody>
      </p:sp>
    </p:spTree>
    <p:extLst>
      <p:ext uri="{BB962C8B-B14F-4D97-AF65-F5344CB8AC3E}">
        <p14:creationId xmlns:p14="http://schemas.microsoft.com/office/powerpoint/2010/main" val="25553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moving on to smart contracts if helium and hyper ledger both allow business logic to be implemented with the aid of smart contracts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aetherium</a:t>
            </a:r>
            <a:r>
              <a:rPr lang="en-US" dirty="0"/>
              <a:t> smart contracts are generally written in </a:t>
            </a:r>
            <a:r>
              <a:rPr lang="en-US" dirty="0" err="1"/>
              <a:t>aetherium</a:t>
            </a:r>
            <a:r>
              <a:rPr lang="en-US" dirty="0"/>
              <a:t> specific scripting languages like solitaire or serpent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err="1"/>
              <a:t>ledgher</a:t>
            </a:r>
            <a:r>
              <a:rPr lang="en-US" dirty="0"/>
              <a:t> contracts on the other hand are written in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chain code aside from that to run smart contracts on </a:t>
            </a:r>
            <a:r>
              <a:rPr lang="en-US" dirty="0" err="1"/>
              <a:t>aetherium</a:t>
            </a:r>
            <a:r>
              <a:rPr lang="en-US" dirty="0"/>
              <a:t> computation fee must be paid in the form of gas on the topic of language that each platform is written in </a:t>
            </a:r>
            <a:r>
              <a:rPr lang="en-US" dirty="0" err="1"/>
              <a:t>aetherium</a:t>
            </a:r>
            <a:r>
              <a:rPr lang="en-US" dirty="0"/>
              <a:t> uses a combination of </a:t>
            </a:r>
            <a:r>
              <a:rPr lang="en-US" dirty="0" err="1"/>
              <a:t>golang</a:t>
            </a:r>
            <a:r>
              <a:rPr lang="en-US" dirty="0"/>
              <a:t> and python while hypo ledger uses a combination of : and Java helium as a platform is maintained by the </a:t>
            </a:r>
            <a:r>
              <a:rPr lang="en-US" dirty="0" err="1"/>
              <a:t>etherium</a:t>
            </a:r>
            <a:r>
              <a:rPr lang="en-US" dirty="0"/>
              <a:t> developer community while hyper ledger comes under the </a:t>
            </a:r>
            <a:r>
              <a:rPr lang="en-US" dirty="0" err="1"/>
              <a:t>linux</a:t>
            </a:r>
            <a:r>
              <a:rPr lang="en-US" dirty="0"/>
              <a:t> foundation so much like other </a:t>
            </a:r>
            <a:r>
              <a:rPr lang="en-US" dirty="0" err="1"/>
              <a:t>linux</a:t>
            </a:r>
            <a:r>
              <a:rPr lang="en-US" dirty="0"/>
              <a:t> projects people from all over the world can help pipe </a:t>
            </a:r>
            <a:r>
              <a:rPr lang="en-US" dirty="0" err="1"/>
              <a:t>eliezer</a:t>
            </a:r>
            <a:r>
              <a:rPr lang="en-US" dirty="0"/>
              <a:t> get developed as a project now that we know the differences of both the platforms let's go through a use case of both of them for </a:t>
            </a:r>
            <a:r>
              <a:rPr lang="en-US" dirty="0" err="1"/>
              <a:t>aetherium</a:t>
            </a:r>
            <a:r>
              <a:rPr lang="en-US" dirty="0"/>
              <a:t> I'm going to show you all how voting can be made completely transparent the voter will submit his information to an identity verifier running on </a:t>
            </a:r>
            <a:r>
              <a:rPr lang="en-US" dirty="0" err="1"/>
              <a:t>etherium</a:t>
            </a:r>
            <a:r>
              <a:rPr lang="en-US" dirty="0"/>
              <a:t> with the help of smart contracts after the identity has been verified a token is generated with the water will enter into the ballot interface this token is unique and solves the problem of double voting in today's world the voter cast his vote and the sport is registered in a block on the blockchain network thus maintaining transparency and integrity of the voting system </a:t>
            </a:r>
            <a:r>
              <a:rPr lang="en-US" dirty="0" err="1"/>
              <a:t>aetherium</a:t>
            </a:r>
            <a:r>
              <a:rPr lang="en-US" dirty="0"/>
              <a:t> is preferred here as a platform over high polish due to its public nature which is integral for voting for our high pool as a use case I'll be explaining a truck racing scenario so that pharmacist knows where as medicines are being manufactured for Quality Assurance purposes it is important to note that there is no need for it to be public as that would mean revealing confidential applications between the pharmacist and the manufacturers every change in the medicines location storage type </a:t>
            </a:r>
            <a:r>
              <a:rPr lang="en-US" dirty="0" err="1"/>
              <a:t>etc</a:t>
            </a:r>
            <a:r>
              <a:rPr lang="en-US" dirty="0"/>
              <a:t> are stored on the blockchain these can also be automated with the help of Internet of Things sensors in this way the pharmacist and the patient both can verify the origin of the product and quality is assured a very similar business model is being used under the name hyper ledger saw tool to track fishers after harvest till the time they served on the table at a restaurant coming to the point of which platform is the best I personally don't think there is any best per se as implementations of each platform should be according to the specified business models in my opinion in the new future most business-to-business franchisee or b2b franchisee will be run on hyper ledger as they need to execute confidential obligations without passing everything through a central authority on the other hand </a:t>
            </a:r>
            <a:r>
              <a:rPr lang="en-US" dirty="0" err="1"/>
              <a:t>aetherium</a:t>
            </a:r>
            <a:r>
              <a:rPr lang="en-US" dirty="0"/>
              <a:t> will rule the world of business to customer or b2c Enterprise due to its global reach and public nature that's it from me today guys I hope you all learned something today about these two platforms goodbye I hope you have enjoyed listening to this video please be kind enough to like it and you can comment any of your doubts and queries and we will reply them at the earliest do look out for more videos in our playlist and subscribe to any Rekha channel to learn more happy learning</a:t>
            </a:r>
            <a:endParaRPr lang="en-PK" dirty="0"/>
          </a:p>
          <a:p>
            <a:endParaRPr lang="en-PK" dirty="0"/>
          </a:p>
        </p:txBody>
      </p:sp>
      <p:sp>
        <p:nvSpPr>
          <p:cNvPr id="4" name="Slide Number Placeholder 3"/>
          <p:cNvSpPr>
            <a:spLocks noGrp="1"/>
          </p:cNvSpPr>
          <p:nvPr>
            <p:ph type="sldNum" sz="quarter" idx="5"/>
          </p:nvPr>
        </p:nvSpPr>
        <p:spPr/>
        <p:txBody>
          <a:bodyPr/>
          <a:lstStyle/>
          <a:p>
            <a:fld id="{F93199CD-3E1B-4AE6-990F-76F925F5EA9F}" type="slidenum">
              <a:rPr lang="en-PK" smtClean="0"/>
              <a:t>12</a:t>
            </a:fld>
            <a:endParaRPr lang="en-PK"/>
          </a:p>
        </p:txBody>
      </p:sp>
    </p:spTree>
    <p:extLst>
      <p:ext uri="{BB962C8B-B14F-4D97-AF65-F5344CB8AC3E}">
        <p14:creationId xmlns:p14="http://schemas.microsoft.com/office/powerpoint/2010/main" val="1716764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F93199CD-3E1B-4AE6-990F-76F925F5EA9F}" type="slidenum">
              <a:rPr lang="en-PK" smtClean="0"/>
              <a:t>13</a:t>
            </a:fld>
            <a:endParaRPr lang="en-PK"/>
          </a:p>
        </p:txBody>
      </p:sp>
    </p:spTree>
    <p:extLst>
      <p:ext uri="{BB962C8B-B14F-4D97-AF65-F5344CB8AC3E}">
        <p14:creationId xmlns:p14="http://schemas.microsoft.com/office/powerpoint/2010/main" val="3221106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Elliptic Curve Digital Signature Algorithm or </a:t>
            </a:r>
            <a:r>
              <a:rPr lang="en-US" sz="1200" b="1" i="0" kern="1200" dirty="0">
                <a:solidFill>
                  <a:schemeClr val="tx1"/>
                </a:solidFill>
                <a:effectLst/>
                <a:latin typeface="+mn-lt"/>
                <a:ea typeface="+mn-ea"/>
                <a:cs typeface="+mn-cs"/>
              </a:rPr>
              <a:t>ECDSA</a:t>
            </a:r>
            <a:r>
              <a:rPr lang="en-US" sz="1200" b="0" i="0" kern="1200" dirty="0">
                <a:solidFill>
                  <a:schemeClr val="tx1"/>
                </a:solidFill>
                <a:effectLst/>
                <a:latin typeface="+mn-lt"/>
                <a:ea typeface="+mn-ea"/>
                <a:cs typeface="+mn-cs"/>
              </a:rPr>
              <a:t> is a cryptographic algorithm used by Bitcoin to ensure that funds can only be spent by their rightful owners. A few concepts related to </a:t>
            </a:r>
            <a:r>
              <a:rPr lang="en-US" sz="1200" b="1" i="0" kern="1200" dirty="0">
                <a:solidFill>
                  <a:schemeClr val="tx1"/>
                </a:solidFill>
                <a:effectLst/>
                <a:latin typeface="+mn-lt"/>
                <a:ea typeface="+mn-ea"/>
                <a:cs typeface="+mn-cs"/>
              </a:rPr>
              <a:t>ECDSA</a:t>
            </a:r>
            <a:r>
              <a:rPr lang="en-US" sz="1200" b="0" i="0" kern="1200" dirty="0">
                <a:solidFill>
                  <a:schemeClr val="tx1"/>
                </a:solidFill>
                <a:effectLst/>
                <a:latin typeface="+mn-lt"/>
                <a:ea typeface="+mn-ea"/>
                <a:cs typeface="+mn-cs"/>
              </a:rPr>
              <a:t>: private key: A secret number, known only to the person that generated it.</a:t>
            </a:r>
          </a:p>
          <a:p>
            <a:endParaRPr lang="en-US" dirty="0"/>
          </a:p>
          <a:p>
            <a:r>
              <a:rPr lang="en-US" dirty="0"/>
              <a:t>Ethereum uses the EDCSA algorithm with the secp256k1 curve. This is the same algorithm and curve that is used with Bitcoin. Generating the private key is done by randomly selecting a positive integer of 256 bits. With the private key, a public key can be generated and this key has a </a:t>
            </a:r>
            <a:r>
              <a:rPr lang="en-US" dirty="0" err="1"/>
              <a:t>lentgh</a:t>
            </a:r>
            <a:r>
              <a:rPr lang="en-US" dirty="0"/>
              <a:t> of 512 bits [41]. Ethereum uses a </a:t>
            </a:r>
            <a:r>
              <a:rPr lang="en-US" dirty="0" err="1"/>
              <a:t>seperate</a:t>
            </a:r>
            <a:r>
              <a:rPr lang="en-US" dirty="0"/>
              <a:t> address and not just the public key as an address. This address can be computed by hashing the public key and taking the last 160 bits of this hash [24]. This address represents the account of a user</a:t>
            </a:r>
            <a:endParaRPr lang="en-PK" dirty="0"/>
          </a:p>
        </p:txBody>
      </p:sp>
      <p:sp>
        <p:nvSpPr>
          <p:cNvPr id="4" name="Slide Number Placeholder 3"/>
          <p:cNvSpPr>
            <a:spLocks noGrp="1"/>
          </p:cNvSpPr>
          <p:nvPr>
            <p:ph type="sldNum" sz="quarter" idx="5"/>
          </p:nvPr>
        </p:nvSpPr>
        <p:spPr/>
        <p:txBody>
          <a:bodyPr/>
          <a:lstStyle/>
          <a:p>
            <a:fld id="{F93199CD-3E1B-4AE6-990F-76F925F5EA9F}" type="slidenum">
              <a:rPr lang="en-PK" smtClean="0"/>
              <a:t>14</a:t>
            </a:fld>
            <a:endParaRPr lang="en-PK"/>
          </a:p>
        </p:txBody>
      </p:sp>
    </p:spTree>
    <p:extLst>
      <p:ext uri="{BB962C8B-B14F-4D97-AF65-F5344CB8AC3E}">
        <p14:creationId xmlns:p14="http://schemas.microsoft.com/office/powerpoint/2010/main" val="26442028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English, a nonce is a number that can only be used once. In cryptography, a nonce is a one-time code selected in a random or pseudo-random manner that is used to securely transmit a main password, preventing replay attacks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Ethereum, every transaction has a nonce. The nonce is the number of transactions sent from a given address. Each time you send a transaction, the nonce value increases by </a:t>
            </a:r>
            <a:r>
              <a:rPr lang="en-US" dirty="0"/>
              <a:t>1</a:t>
            </a:r>
            <a:r>
              <a:rPr lang="en-US" sz="1200" b="0" i="0" kern="1200" dirty="0">
                <a:solidFill>
                  <a:schemeClr val="tx1"/>
                </a:solidFill>
                <a:effectLst/>
                <a:latin typeface="+mn-lt"/>
                <a:ea typeface="+mn-ea"/>
                <a:cs typeface="+mn-cs"/>
              </a:rPr>
              <a:t>. There are rules about what transactions are considered valid transactions, and the nonce is used to enforce some of these rules. </a:t>
            </a:r>
          </a:p>
          <a:p>
            <a:endParaRPr lang="en-US" sz="1200" b="0" i="0" kern="1200" dirty="0">
              <a:solidFill>
                <a:schemeClr val="tx1"/>
              </a:solidFill>
              <a:effectLst/>
              <a:latin typeface="+mn-lt"/>
              <a:ea typeface="+mn-ea"/>
              <a:cs typeface="+mn-cs"/>
            </a:endParaRPr>
          </a:p>
          <a:p>
            <a:r>
              <a:rPr lang="en-US" dirty="0"/>
              <a:t>• Seed: The seed is computed for each block by scanning through all block headers up until that particular block. The computation of the seed hashes (and datasets) can be done in advance, before the actual mining starts and it is recommended to mine faster and smoother.</a:t>
            </a:r>
          </a:p>
          <a:p>
            <a:r>
              <a:rPr lang="en-US" dirty="0"/>
              <a:t> • 16 MB cache: With the seed a pseudo random cache of 16 MB can be computed. The items in this cache are 64 byte values. </a:t>
            </a:r>
          </a:p>
          <a:p>
            <a:r>
              <a:rPr lang="en-US" dirty="0"/>
              <a:t>• Dataset of 1 GB: By using the previously generated cache, a dataset of 1 GB is generated. This dataset has the property that each item in it only depends on a small amount of items in the cache. This property makes the verification procedure easy and fast. </a:t>
            </a:r>
          </a:p>
          <a:p>
            <a:r>
              <a:rPr lang="en-US" dirty="0"/>
              <a:t>• Mining:</a:t>
            </a: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Ethash</a:t>
            </a:r>
            <a:r>
              <a:rPr lang="en-US" sz="1200" b="0" i="0" kern="1200" dirty="0">
                <a:solidFill>
                  <a:schemeClr val="tx1"/>
                </a:solidFill>
                <a:effectLst/>
                <a:latin typeface="+mn-lt"/>
                <a:ea typeface="+mn-ea"/>
                <a:cs typeface="+mn-cs"/>
              </a:rPr>
              <a:t> uses an initial 1 GB dataset known as the </a:t>
            </a:r>
            <a:r>
              <a:rPr lang="en-US" sz="1200" b="0" i="0" kern="1200" dirty="0" err="1">
                <a:solidFill>
                  <a:schemeClr val="tx1"/>
                </a:solidFill>
                <a:effectLst/>
                <a:latin typeface="+mn-lt"/>
                <a:ea typeface="+mn-ea"/>
                <a:cs typeface="+mn-cs"/>
              </a:rPr>
              <a:t>Ethash</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3" tooltip="Directed acyclic graph"/>
              </a:rPr>
              <a:t>DAG</a:t>
            </a:r>
            <a:r>
              <a:rPr lang="en-US" sz="1200" b="0" i="0" kern="1200" dirty="0">
                <a:solidFill>
                  <a:schemeClr val="tx1"/>
                </a:solidFill>
                <a:effectLst/>
                <a:latin typeface="+mn-lt"/>
                <a:ea typeface="+mn-ea"/>
                <a:cs typeface="+mn-cs"/>
              </a:rPr>
              <a:t> and a 16 MB cache for light clients to hold. These are regenerated every 30,000 blocks, known as an epoch. Miners grab slices of the DAG to generate mix-hashes using transaction and receipt data, along with a cryptographic </a:t>
            </a:r>
            <a:r>
              <a:rPr lang="en-US" sz="1200" b="0" i="0" u="none" strike="noStrike" kern="1200" dirty="0">
                <a:solidFill>
                  <a:schemeClr val="tx1"/>
                </a:solidFill>
                <a:effectLst/>
                <a:latin typeface="+mn-lt"/>
                <a:ea typeface="+mn-ea"/>
                <a:cs typeface="+mn-cs"/>
                <a:hlinkClick r:id="rId4" tooltip="Cryptographic nonce"/>
              </a:rPr>
              <a:t>nonce</a:t>
            </a:r>
            <a:r>
              <a:rPr lang="en-US" sz="1200" b="0" i="0" kern="1200" dirty="0">
                <a:solidFill>
                  <a:schemeClr val="tx1"/>
                </a:solidFill>
                <a:effectLst/>
                <a:latin typeface="+mn-lt"/>
                <a:ea typeface="+mn-ea"/>
                <a:cs typeface="+mn-cs"/>
              </a:rPr>
              <a:t> to generate a hash below a dynamic target difficulty.</a:t>
            </a:r>
            <a:endParaRPr lang="en-PK" b="1" dirty="0"/>
          </a:p>
        </p:txBody>
      </p:sp>
      <p:sp>
        <p:nvSpPr>
          <p:cNvPr id="4" name="Slide Number Placeholder 3"/>
          <p:cNvSpPr>
            <a:spLocks noGrp="1"/>
          </p:cNvSpPr>
          <p:nvPr>
            <p:ph type="sldNum" sz="quarter" idx="5"/>
          </p:nvPr>
        </p:nvSpPr>
        <p:spPr/>
        <p:txBody>
          <a:bodyPr/>
          <a:lstStyle/>
          <a:p>
            <a:fld id="{F93199CD-3E1B-4AE6-990F-76F925F5EA9F}" type="slidenum">
              <a:rPr lang="en-PK" smtClean="0"/>
              <a:t>15</a:t>
            </a:fld>
            <a:endParaRPr lang="en-PK"/>
          </a:p>
        </p:txBody>
      </p:sp>
    </p:spTree>
    <p:extLst>
      <p:ext uri="{BB962C8B-B14F-4D97-AF65-F5344CB8AC3E}">
        <p14:creationId xmlns:p14="http://schemas.microsoft.com/office/powerpoint/2010/main" val="1130396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proof of stake (</a:t>
            </a:r>
            <a:r>
              <a:rPr lang="en-US" sz="1200" b="0" i="0" kern="1200" dirty="0" err="1">
                <a:solidFill>
                  <a:schemeClr val="tx1"/>
                </a:solidFill>
                <a:effectLst/>
                <a:latin typeface="+mn-lt"/>
                <a:ea typeface="+mn-ea"/>
                <a:cs typeface="+mn-cs"/>
              </a:rPr>
              <a:t>PoS</a:t>
            </a:r>
            <a:r>
              <a:rPr lang="en-US" sz="1200" b="0" i="0" kern="1200" dirty="0">
                <a:solidFill>
                  <a:schemeClr val="tx1"/>
                </a:solidFill>
                <a:effectLst/>
                <a:latin typeface="+mn-lt"/>
                <a:ea typeface="+mn-ea"/>
                <a:cs typeface="+mn-cs"/>
              </a:rPr>
              <a:t>) seeks to address this issue by attributing mining power to the proportion of coins held by a miner. This way, instead of utilizing energy to answer </a:t>
            </a:r>
            <a:r>
              <a:rPr lang="en-US" sz="1200" b="0" i="0" kern="1200" dirty="0" err="1">
                <a:solidFill>
                  <a:schemeClr val="tx1"/>
                </a:solidFill>
                <a:effectLst/>
                <a:latin typeface="+mn-lt"/>
                <a:ea typeface="+mn-ea"/>
                <a:cs typeface="+mn-cs"/>
              </a:rPr>
              <a:t>PoW</a:t>
            </a:r>
            <a:r>
              <a:rPr lang="en-US" sz="1200" b="0" i="0" kern="1200" dirty="0">
                <a:solidFill>
                  <a:schemeClr val="tx1"/>
                </a:solidFill>
                <a:effectLst/>
                <a:latin typeface="+mn-lt"/>
                <a:ea typeface="+mn-ea"/>
                <a:cs typeface="+mn-cs"/>
              </a:rPr>
              <a:t> puzzles, a </a:t>
            </a:r>
            <a:r>
              <a:rPr lang="en-US" sz="1200" b="0" i="0" kern="1200" dirty="0" err="1">
                <a:solidFill>
                  <a:schemeClr val="tx1"/>
                </a:solidFill>
                <a:effectLst/>
                <a:latin typeface="+mn-lt"/>
                <a:ea typeface="+mn-ea"/>
                <a:cs typeface="+mn-cs"/>
              </a:rPr>
              <a:t>PoS</a:t>
            </a:r>
            <a:r>
              <a:rPr lang="en-US" sz="1200" b="0" i="0" kern="1200" dirty="0">
                <a:solidFill>
                  <a:schemeClr val="tx1"/>
                </a:solidFill>
                <a:effectLst/>
                <a:latin typeface="+mn-lt"/>
                <a:ea typeface="+mn-ea"/>
                <a:cs typeface="+mn-cs"/>
              </a:rPr>
              <a:t> miner is limited to mining a percentage of transactions that is reflective of his or her ownership stake. For instance, a miner who owns 3% of the Bitcoin available can theoretically mine only 3% of the blocks.</a:t>
            </a:r>
          </a:p>
          <a:p>
            <a:endParaRPr lang="en-US" sz="1200" b="0" i="0" kern="1200" dirty="0">
              <a:solidFill>
                <a:schemeClr val="tx1"/>
              </a:solidFill>
              <a:effectLst/>
              <a:latin typeface="+mn-lt"/>
              <a:ea typeface="+mn-ea"/>
              <a:cs typeface="+mn-cs"/>
            </a:endParaRPr>
          </a:p>
          <a:p>
            <a:r>
              <a:rPr lang="en-US" dirty="0"/>
              <a:t>At the moment, the Proof-of-Stake algorithm is still in development and not everything is definitive. The developers of Ethereum are working on the consensus algorithm called ”Casper” [5]. Casper is a security-deposit based economic consensus protocol [43][22]. Bonded validators place a security deposit in order to participate in the consensus by proposing and producing blocks. There is a set of bonded validators. A validator is a user that participates in the mining process by validating transactions and creating blocks. A user can participate and become a validator in the set by depositing an amount of ether as stake. </a:t>
            </a:r>
          </a:p>
          <a:p>
            <a:r>
              <a:rPr lang="en-US" dirty="0"/>
              <a:t>The security deposit has to be </a:t>
            </a:r>
            <a:r>
              <a:rPr lang="en-US" dirty="0" err="1"/>
              <a:t>someminimal</a:t>
            </a:r>
            <a:r>
              <a:rPr lang="en-US" dirty="0"/>
              <a:t> amount of ether, now set on 32 and can be a maximum deposit of 131072. Depositing a stake is called bonding. After the deposit has taken place, the user is a bonded validator.</a:t>
            </a:r>
          </a:p>
          <a:p>
            <a:r>
              <a:rPr lang="en-US" dirty="0"/>
              <a:t> For each block, a list of validators is generated from the set of bonded validators. The list is pseudo-randomly chosen, with the randomness weighted by the amount of stake that a validator has initially deposited. Thus when a validator has deposited 10% of the total amount of deposited stake, he has a 10% chance at being chosen to propose the next block. </a:t>
            </a:r>
          </a:p>
          <a:p>
            <a:r>
              <a:rPr lang="en-US" dirty="0"/>
              <a:t>From this priority list, the first validator is allowed to propose a block. </a:t>
            </a:r>
          </a:p>
          <a:p>
            <a:r>
              <a:rPr lang="en-US" dirty="0"/>
              <a:t>All validators have a validators’ code. With this code they can check if the signatures in the block are valid. The validators need the validating code to verify the block they might accept in the chain. The code also applies as an identifier for the validator. After the proposal of a block, all of the validators still need to vote if that block will actually be accepted in the chain. The validators do this for blocks at every height (block number). </a:t>
            </a:r>
          </a:p>
          <a:p>
            <a:r>
              <a:rPr lang="en-US" dirty="0"/>
              <a:t>If a block does not get included in the chain, the validator that proposed the block will lose money equal to the block reward. Thus, validators will only make a block, if they are more than 50% sure that the block will be included. And thus, this way discourages validating blocks on multiple chains, because the validator will not gain anything and will only lose money. If a validator wants to withdraw, he needs to wait until the next epoch (a period of a large amount of block) and then he will get his deposit back, plus rewards minus penalties. The epoch length will be set on 10800 blocks and this will take about 12 hours. If something is not right, the validator will lose its deposit according to the slashing conditions [9]. These rules determine when a validator has misbehaved. For example, by voting for multiple blocks on the same height. If they have misbehaved their entire deposit will be removed.</a:t>
            </a:r>
            <a:endParaRPr lang="en-PK" b="1" dirty="0"/>
          </a:p>
        </p:txBody>
      </p:sp>
      <p:sp>
        <p:nvSpPr>
          <p:cNvPr id="4" name="Slide Number Placeholder 3"/>
          <p:cNvSpPr>
            <a:spLocks noGrp="1"/>
          </p:cNvSpPr>
          <p:nvPr>
            <p:ph type="sldNum" sz="quarter" idx="5"/>
          </p:nvPr>
        </p:nvSpPr>
        <p:spPr/>
        <p:txBody>
          <a:bodyPr/>
          <a:lstStyle/>
          <a:p>
            <a:fld id="{F93199CD-3E1B-4AE6-990F-76F925F5EA9F}" type="slidenum">
              <a:rPr lang="en-PK" smtClean="0"/>
              <a:t>16</a:t>
            </a:fld>
            <a:endParaRPr lang="en-PK"/>
          </a:p>
        </p:txBody>
      </p:sp>
    </p:spTree>
    <p:extLst>
      <p:ext uri="{BB962C8B-B14F-4D97-AF65-F5344CB8AC3E}">
        <p14:creationId xmlns:p14="http://schemas.microsoft.com/office/powerpoint/2010/main" val="25325880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Ethereum protocol should be as simple as possible, even at the cost of some data storage inefficiency or time inefficiency. An average programmer should ideally be able to follow and implement the entire specification, so as to eventually help minimize the influence that any specific individual or elite group can have on the protocol and furthering the vision of Ethereum as a protocol that is open to all. Optimizations which add complexity should not be included unless they provide very substantial benefit.</a:t>
            </a:r>
          </a:p>
          <a:p>
            <a:endParaRPr lang="en-US" dirty="0"/>
          </a:p>
          <a:p>
            <a:r>
              <a:rPr lang="en-US" dirty="0"/>
              <a:t>It is a fundamental part of Ethereum’s design philosophy that Ethereum does not have “features”. Instead, Ethereum provides an internal Turing-complete scripting language which you can use to construct any smart contract or transaction type that can be mathematically defined. Want to invent your own financial derivative? With Ethereum, you can. Want to make your own currency? Set it up as an Ethereum contract. Want to set up a full-scale Daemon or Skynet? You may need to have a few thousand interlocking contracts, and be sure to feed them generously, to do that, but nothing is stopping you.</a:t>
            </a:r>
          </a:p>
          <a:p>
            <a:endParaRPr lang="en-US" dirty="0"/>
          </a:p>
          <a:p>
            <a:r>
              <a:rPr lang="en-US" dirty="0"/>
              <a:t>Different parts of the Ethereum protocol should be designed to be as modular and separable as possible. Over the course of development, it should be easy to make a small protocol modification in one place and have the application stack continue to function without any further modification. Innovations such as Dagger, Patricia trees and RLP should be implemented as separate libraries and made to be feature-complete even if Ethereum does not require certain features so as to make them usable in other protocols as well. Ethereum development should be maximally done so as to benefit the entire cryptocurrency ecosystem, not just itself.</a:t>
            </a:r>
          </a:p>
          <a:p>
            <a:endParaRPr lang="en-US" dirty="0"/>
          </a:p>
          <a:p>
            <a:r>
              <a:rPr lang="en-US" dirty="0"/>
              <a:t>Details of the Ethereum protocol are not set in stone. Although we will be extremely judicious about making modifications to high-level constructs such as the C-like language and the address system, computational tests later on in the development process may lead us to discover that certain modifications to the algorithm or scripting language will substantially improve scalability or security. If any such opportunities are found, we will make use of them.</a:t>
            </a:r>
          </a:p>
          <a:p>
            <a:endParaRPr lang="en-US" dirty="0"/>
          </a:p>
          <a:p>
            <a:r>
              <a:rPr lang="en-US" dirty="0"/>
              <a:t>The protocol should not attempt to actively restrict or prevent specific categories of usage, and all regulatory mechanisms in the protocol should be designed to directly regulate the harm, not attempt to oppose specific undesirable applications. You can even run an infinite loop script on top of Ethereum for as long as you are willing to keep paying the per-computational-step transaction fee for it.</a:t>
            </a:r>
          </a:p>
          <a:p>
            <a:endParaRPr lang="en-PK" dirty="0"/>
          </a:p>
        </p:txBody>
      </p:sp>
      <p:sp>
        <p:nvSpPr>
          <p:cNvPr id="4" name="Slide Number Placeholder 3"/>
          <p:cNvSpPr>
            <a:spLocks noGrp="1"/>
          </p:cNvSpPr>
          <p:nvPr>
            <p:ph type="sldNum" sz="quarter" idx="5"/>
          </p:nvPr>
        </p:nvSpPr>
        <p:spPr/>
        <p:txBody>
          <a:bodyPr/>
          <a:lstStyle/>
          <a:p>
            <a:fld id="{F93199CD-3E1B-4AE6-990F-76F925F5EA9F}" type="slidenum">
              <a:rPr lang="en-PK" smtClean="0"/>
              <a:t>17</a:t>
            </a:fld>
            <a:endParaRPr lang="en-PK"/>
          </a:p>
        </p:txBody>
      </p:sp>
    </p:spTree>
    <p:extLst>
      <p:ext uri="{BB962C8B-B14F-4D97-AF65-F5344CB8AC3E}">
        <p14:creationId xmlns:p14="http://schemas.microsoft.com/office/powerpoint/2010/main" val="860207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smart contracts are pre-written logic stored and replicated on a blockchain which is executed by a network of computer and can result and blockchain updates </a:t>
            </a:r>
            <a:endParaRPr lang="en-PK" dirty="0"/>
          </a:p>
        </p:txBody>
      </p:sp>
      <p:sp>
        <p:nvSpPr>
          <p:cNvPr id="4" name="Slide Number Placeholder 3"/>
          <p:cNvSpPr>
            <a:spLocks noGrp="1"/>
          </p:cNvSpPr>
          <p:nvPr>
            <p:ph type="sldNum" sz="quarter" idx="5"/>
          </p:nvPr>
        </p:nvSpPr>
        <p:spPr/>
        <p:txBody>
          <a:bodyPr/>
          <a:lstStyle/>
          <a:p>
            <a:fld id="{F93199CD-3E1B-4AE6-990F-76F925F5EA9F}" type="slidenum">
              <a:rPr lang="en-PK" smtClean="0"/>
              <a:t>18</a:t>
            </a:fld>
            <a:endParaRPr lang="en-PK"/>
          </a:p>
        </p:txBody>
      </p:sp>
    </p:spTree>
    <p:extLst>
      <p:ext uri="{BB962C8B-B14F-4D97-AF65-F5344CB8AC3E}">
        <p14:creationId xmlns:p14="http://schemas.microsoft.com/office/powerpoint/2010/main" val="333708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F93199CD-3E1B-4AE6-990F-76F925F5EA9F}" type="slidenum">
              <a:rPr lang="en-PK" smtClean="0"/>
              <a:t>21</a:t>
            </a:fld>
            <a:endParaRPr lang="en-PK"/>
          </a:p>
        </p:txBody>
      </p:sp>
    </p:spTree>
    <p:extLst>
      <p:ext uri="{BB962C8B-B14F-4D97-AF65-F5344CB8AC3E}">
        <p14:creationId xmlns:p14="http://schemas.microsoft.com/office/powerpoint/2010/main" val="2380024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thing we are going to look at</a:t>
            </a:r>
          </a:p>
          <a:p>
            <a:r>
              <a:rPr lang="en-GB" dirty="0"/>
              <a:t>What is Ethereum</a:t>
            </a:r>
          </a:p>
          <a:p>
            <a:r>
              <a:rPr lang="en-GB" dirty="0"/>
              <a:t>A little bit about Bitcoin and Ethereum history</a:t>
            </a:r>
          </a:p>
          <a:p>
            <a:r>
              <a:rPr lang="en-GB" dirty="0"/>
              <a:t>Then we will see what are technical difference between two </a:t>
            </a:r>
          </a:p>
          <a:p>
            <a:r>
              <a:rPr lang="en-GB" dirty="0"/>
              <a:t>After that we will compare Hyperledger and Ethereum </a:t>
            </a:r>
          </a:p>
          <a:p>
            <a:r>
              <a:rPr lang="en-GB" dirty="0"/>
              <a:t>Then we will talk about different Ethereum  algorithms POW, POS, ECDSA and how they are used</a:t>
            </a:r>
          </a:p>
          <a:p>
            <a:r>
              <a:rPr lang="en-GB" dirty="0"/>
              <a:t>Then comes Ethereum philosophy </a:t>
            </a:r>
          </a:p>
          <a:p>
            <a:r>
              <a:rPr lang="en-GB" dirty="0"/>
              <a:t> In the end we will develop an app using Ethereum Blockchain </a:t>
            </a:r>
          </a:p>
          <a:p>
            <a:endParaRPr lang="en-PK" dirty="0"/>
          </a:p>
        </p:txBody>
      </p:sp>
      <p:sp>
        <p:nvSpPr>
          <p:cNvPr id="4" name="Slide Number Placeholder 3"/>
          <p:cNvSpPr>
            <a:spLocks noGrp="1"/>
          </p:cNvSpPr>
          <p:nvPr>
            <p:ph type="sldNum" sz="quarter" idx="5"/>
          </p:nvPr>
        </p:nvSpPr>
        <p:spPr/>
        <p:txBody>
          <a:bodyPr/>
          <a:lstStyle/>
          <a:p>
            <a:fld id="{F93199CD-3E1B-4AE6-990F-76F925F5EA9F}" type="slidenum">
              <a:rPr lang="en-PK" smtClean="0"/>
              <a:t>2</a:t>
            </a:fld>
            <a:endParaRPr lang="en-PK"/>
          </a:p>
        </p:txBody>
      </p:sp>
    </p:spTree>
    <p:extLst>
      <p:ext uri="{BB962C8B-B14F-4D97-AF65-F5344CB8AC3E}">
        <p14:creationId xmlns:p14="http://schemas.microsoft.com/office/powerpoint/2010/main" val="15450817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F93199CD-3E1B-4AE6-990F-76F925F5EA9F}" type="slidenum">
              <a:rPr lang="en-PK" smtClean="0"/>
              <a:t>22</a:t>
            </a:fld>
            <a:endParaRPr lang="en-PK"/>
          </a:p>
        </p:txBody>
      </p:sp>
    </p:spTree>
    <p:extLst>
      <p:ext uri="{BB962C8B-B14F-4D97-AF65-F5344CB8AC3E}">
        <p14:creationId xmlns:p14="http://schemas.microsoft.com/office/powerpoint/2010/main" val="1564190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etherium</a:t>
            </a:r>
            <a:r>
              <a:rPr lang="en-US" dirty="0"/>
              <a:t> is a decentralized platform that enables business logic to be implemented on the blockchain with the aid of smart contracts these contracts are executed on a decentralized computer called the </a:t>
            </a:r>
            <a:r>
              <a:rPr lang="en-US" dirty="0" err="1"/>
              <a:t>etherium</a:t>
            </a:r>
            <a:r>
              <a:rPr lang="en-US" dirty="0"/>
              <a:t> virtual machine which lies at the heart of the </a:t>
            </a:r>
            <a:r>
              <a:rPr lang="en-US" dirty="0" err="1"/>
              <a:t>etherium</a:t>
            </a:r>
            <a:r>
              <a:rPr lang="en-US" dirty="0"/>
              <a:t> architecture the developers at </a:t>
            </a:r>
            <a:r>
              <a:rPr lang="en-US" dirty="0" err="1"/>
              <a:t>etherium</a:t>
            </a:r>
            <a:r>
              <a:rPr lang="en-US" dirty="0"/>
              <a:t> have always advertised themselves as the future of the internet and a lot of people seem to agree too with its simple and generalized protocols an easy to non scripting language </a:t>
            </a:r>
            <a:r>
              <a:rPr lang="en-US" dirty="0" err="1"/>
              <a:t>aetherium</a:t>
            </a:r>
            <a:r>
              <a:rPr lang="en-US" dirty="0"/>
              <a:t> has become a platform thriving with use cases of decentralized applications for </a:t>
            </a:r>
          </a:p>
          <a:p>
            <a:endParaRPr lang="en-PK" dirty="0"/>
          </a:p>
        </p:txBody>
      </p:sp>
      <p:sp>
        <p:nvSpPr>
          <p:cNvPr id="4" name="Slide Number Placeholder 3"/>
          <p:cNvSpPr>
            <a:spLocks noGrp="1"/>
          </p:cNvSpPr>
          <p:nvPr>
            <p:ph type="sldNum" sz="quarter" idx="5"/>
          </p:nvPr>
        </p:nvSpPr>
        <p:spPr/>
        <p:txBody>
          <a:bodyPr/>
          <a:lstStyle/>
          <a:p>
            <a:fld id="{F93199CD-3E1B-4AE6-990F-76F925F5EA9F}" type="slidenum">
              <a:rPr lang="en-PK" smtClean="0"/>
              <a:t>3</a:t>
            </a:fld>
            <a:endParaRPr lang="en-PK"/>
          </a:p>
        </p:txBody>
      </p:sp>
    </p:spTree>
    <p:extLst>
      <p:ext uri="{BB962C8B-B14F-4D97-AF65-F5344CB8AC3E}">
        <p14:creationId xmlns:p14="http://schemas.microsoft.com/office/powerpoint/2010/main" val="946401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bitcoins was created after the 2008 financial crisis with a vision to remove the dependencies on third parties to facilitate the transaction</a:t>
            </a:r>
          </a:p>
          <a:p>
            <a:r>
              <a:rPr lang="en-US" dirty="0"/>
              <a:t>It began in 2007 with a crisis in the subprime mortgage market in the United States, and developed into a full-blown international banking crisis with the collapse of the investment bank Lehman Brothers on September 15, 2008</a:t>
            </a:r>
            <a:endParaRPr lang="en-PK" dirty="0"/>
          </a:p>
        </p:txBody>
      </p:sp>
      <p:sp>
        <p:nvSpPr>
          <p:cNvPr id="4" name="Slide Number Placeholder 3"/>
          <p:cNvSpPr>
            <a:spLocks noGrp="1"/>
          </p:cNvSpPr>
          <p:nvPr>
            <p:ph type="sldNum" sz="quarter" idx="5"/>
          </p:nvPr>
        </p:nvSpPr>
        <p:spPr/>
        <p:txBody>
          <a:bodyPr/>
          <a:lstStyle/>
          <a:p>
            <a:fld id="{F93199CD-3E1B-4AE6-990F-76F925F5EA9F}" type="slidenum">
              <a:rPr lang="en-PK" smtClean="0"/>
              <a:t>4</a:t>
            </a:fld>
            <a:endParaRPr lang="en-PK"/>
          </a:p>
        </p:txBody>
      </p:sp>
    </p:spTree>
    <p:extLst>
      <p:ext uri="{BB962C8B-B14F-4D97-AF65-F5344CB8AC3E}">
        <p14:creationId xmlns:p14="http://schemas.microsoft.com/office/powerpoint/2010/main" val="228678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Ethereum was initially described in a white paper by </a:t>
            </a:r>
            <a:r>
              <a:rPr lang="en-US" dirty="0" err="1"/>
              <a:t>Vitalik</a:t>
            </a:r>
            <a:r>
              <a:rPr lang="en-US" dirty="0"/>
              <a:t> </a:t>
            </a:r>
            <a:r>
              <a:rPr lang="en-US" dirty="0" err="1"/>
              <a:t>Buterin</a:t>
            </a:r>
            <a:r>
              <a:rPr lang="en-US" dirty="0"/>
              <a:t>,[10] a programmer involved with Bitcoin Magazine, in late 2013 with a goal of building decentralized applications.[11][12] </a:t>
            </a:r>
            <a:r>
              <a:rPr lang="en-US" dirty="0" err="1"/>
              <a:t>Buterin</a:t>
            </a:r>
            <a:r>
              <a:rPr lang="en-US" dirty="0"/>
              <a:t> had argued that Bitcoin needed a scripting language for application development. Failing to gain agreement, he proposed development of a new platform with a more general scripting language.[4]:88</a:t>
            </a:r>
          </a:p>
          <a:p>
            <a:endParaRPr lang="en-US" dirty="0"/>
          </a:p>
          <a:p>
            <a:r>
              <a:rPr lang="en-US" sz="1200" b="0" i="0" kern="1200" dirty="0">
                <a:solidFill>
                  <a:schemeClr val="tx1"/>
                </a:solidFill>
                <a:effectLst/>
                <a:latin typeface="+mn-lt"/>
                <a:ea typeface="+mn-ea"/>
                <a:cs typeface="+mn-cs"/>
              </a:rPr>
              <a:t>Ethereum was proposed in late 2013 by </a:t>
            </a:r>
            <a:r>
              <a:rPr lang="en-US" sz="1200" b="0" i="0" u="none" strike="noStrike" kern="1200" dirty="0" err="1">
                <a:solidFill>
                  <a:schemeClr val="tx1"/>
                </a:solidFill>
                <a:effectLst/>
                <a:latin typeface="+mn-lt"/>
                <a:ea typeface="+mn-ea"/>
                <a:cs typeface="+mn-cs"/>
                <a:hlinkClick r:id="rId3" tooltip="Vitalik Buterin"/>
              </a:rPr>
              <a:t>Vitalik</a:t>
            </a:r>
            <a:r>
              <a:rPr lang="en-US" sz="1200" b="0" i="0" u="none" strike="noStrike" kern="1200" dirty="0">
                <a:solidFill>
                  <a:schemeClr val="tx1"/>
                </a:solidFill>
                <a:effectLst/>
                <a:latin typeface="+mn-lt"/>
                <a:ea typeface="+mn-ea"/>
                <a:cs typeface="+mn-cs"/>
                <a:hlinkClick r:id="rId3" tooltip="Vitalik Buterin"/>
              </a:rPr>
              <a:t> </a:t>
            </a:r>
            <a:r>
              <a:rPr lang="en-US" sz="1200" b="0" i="0" u="none" strike="noStrike" kern="1200" dirty="0" err="1">
                <a:solidFill>
                  <a:schemeClr val="tx1"/>
                </a:solidFill>
                <a:effectLst/>
                <a:latin typeface="+mn-lt"/>
                <a:ea typeface="+mn-ea"/>
                <a:cs typeface="+mn-cs"/>
                <a:hlinkClick r:id="rId3" tooltip="Vitalik Buterin"/>
              </a:rPr>
              <a:t>Buterin</a:t>
            </a:r>
            <a:r>
              <a:rPr lang="en-US" sz="1200" b="0" i="0" kern="1200" dirty="0">
                <a:solidFill>
                  <a:schemeClr val="tx1"/>
                </a:solidFill>
                <a:effectLst/>
                <a:latin typeface="+mn-lt"/>
                <a:ea typeface="+mn-ea"/>
                <a:cs typeface="+mn-cs"/>
              </a:rPr>
              <a:t>, a cryptocurrency researcher and programmer. Development was funded by an online </a:t>
            </a:r>
            <a:r>
              <a:rPr lang="en-US" sz="1200" b="0" i="0" u="none" strike="noStrike" kern="1200" dirty="0" err="1">
                <a:solidFill>
                  <a:schemeClr val="tx1"/>
                </a:solidFill>
                <a:effectLst/>
                <a:latin typeface="+mn-lt"/>
                <a:ea typeface="+mn-ea"/>
                <a:cs typeface="+mn-cs"/>
                <a:hlinkClick r:id="rId4" tooltip="Crowdfunding"/>
              </a:rPr>
              <a:t>crowdsale</a:t>
            </a:r>
            <a:r>
              <a:rPr lang="en-US" sz="1200" b="0" i="0" kern="1200" dirty="0">
                <a:solidFill>
                  <a:schemeClr val="tx1"/>
                </a:solidFill>
                <a:effectLst/>
                <a:latin typeface="+mn-lt"/>
                <a:ea typeface="+mn-ea"/>
                <a:cs typeface="+mn-cs"/>
              </a:rPr>
              <a:t> that took place between July and August 2014.</a:t>
            </a:r>
            <a:r>
              <a:rPr lang="en-US" sz="1200" b="0" i="0" u="none" strike="noStrike" kern="1200" baseline="30000" dirty="0">
                <a:solidFill>
                  <a:schemeClr val="tx1"/>
                </a:solidFill>
                <a:effectLst/>
                <a:latin typeface="+mn-lt"/>
                <a:ea typeface="+mn-ea"/>
                <a:cs typeface="+mn-cs"/>
                <a:hlinkClick r:id="rId5"/>
              </a:rPr>
              <a:t>[4]</a:t>
            </a:r>
            <a:r>
              <a:rPr lang="en-US" sz="1200" b="0" i="0" kern="1200" dirty="0">
                <a:solidFill>
                  <a:schemeClr val="tx1"/>
                </a:solidFill>
                <a:effectLst/>
                <a:latin typeface="+mn-lt"/>
                <a:ea typeface="+mn-ea"/>
                <a:cs typeface="+mn-cs"/>
              </a:rPr>
              <a:t> The system then went live on 30 July 2015, with 72 million coins "</a:t>
            </a:r>
            <a:r>
              <a:rPr lang="en-US" sz="1200" b="0" i="0" kern="1200" dirty="0" err="1">
                <a:solidFill>
                  <a:schemeClr val="tx1"/>
                </a:solidFill>
                <a:effectLst/>
                <a:latin typeface="+mn-lt"/>
                <a:ea typeface="+mn-ea"/>
                <a:cs typeface="+mn-cs"/>
              </a:rPr>
              <a:t>premined</a:t>
            </a:r>
            <a:r>
              <a:rPr lang="en-US" sz="1200" b="0" i="0" kern="1200" dirty="0">
                <a:solidFill>
                  <a:schemeClr val="tx1"/>
                </a:solidFill>
                <a:effectLst/>
                <a:latin typeface="+mn-lt"/>
                <a:ea typeface="+mn-ea"/>
                <a:cs typeface="+mn-cs"/>
              </a:rPr>
              <a:t>". This accounts for about 68 percent of the total circulating supply in 2019. </a:t>
            </a:r>
            <a:r>
              <a:rPr lang="en-US" sz="1200" b="0" i="0" u="none" strike="noStrike" kern="1200" baseline="30000" dirty="0">
                <a:solidFill>
                  <a:schemeClr val="tx1"/>
                </a:solidFill>
                <a:effectLst/>
                <a:latin typeface="+mn-lt"/>
                <a:ea typeface="+mn-ea"/>
                <a:cs typeface="+mn-cs"/>
                <a:hlinkClick r:id="rId6"/>
              </a:rPr>
              <a:t>[5]</a:t>
            </a:r>
            <a:endParaRPr lang="en-US" sz="1200" b="0" i="0" u="none" strike="noStrike" kern="1200" baseline="300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2016, as a result of the exploitation of a flaw in </a:t>
            </a:r>
            <a:r>
              <a:rPr lang="en-US" sz="1200" b="0" i="0" u="none" strike="noStrike" kern="1200" dirty="0">
                <a:solidFill>
                  <a:schemeClr val="tx1"/>
                </a:solidFill>
                <a:effectLst/>
                <a:latin typeface="+mn-lt"/>
                <a:ea typeface="+mn-ea"/>
                <a:cs typeface="+mn-cs"/>
                <a:hlinkClick r:id="rId7" tooltip="The DAO (organization)"/>
              </a:rPr>
              <a:t>The DAO</a:t>
            </a:r>
            <a:r>
              <a:rPr lang="en-US" sz="1200" b="0" i="0" kern="1200" dirty="0">
                <a:solidFill>
                  <a:schemeClr val="tx1"/>
                </a:solidFill>
                <a:effectLst/>
                <a:latin typeface="+mn-lt"/>
                <a:ea typeface="+mn-ea"/>
                <a:cs typeface="+mn-cs"/>
              </a:rPr>
              <a:t> project's </a:t>
            </a:r>
            <a:r>
              <a:rPr lang="en-US" sz="1200" b="0" i="0" u="none" strike="noStrike" kern="1200" dirty="0">
                <a:solidFill>
                  <a:schemeClr val="tx1"/>
                </a:solidFill>
                <a:effectLst/>
                <a:latin typeface="+mn-lt"/>
                <a:ea typeface="+mn-ea"/>
                <a:cs typeface="+mn-cs"/>
                <a:hlinkClick r:id="rId8" tooltip="Smart contract"/>
              </a:rPr>
              <a:t>smart contract</a:t>
            </a:r>
            <a:r>
              <a:rPr lang="en-US" sz="1200" b="0" i="0" kern="1200" dirty="0">
                <a:solidFill>
                  <a:schemeClr val="tx1"/>
                </a:solidFill>
                <a:effectLst/>
                <a:latin typeface="+mn-lt"/>
                <a:ea typeface="+mn-ea"/>
                <a:cs typeface="+mn-cs"/>
              </a:rPr>
              <a:t> software, and subsequent theft of $50 million worth of ether,</a:t>
            </a:r>
            <a:r>
              <a:rPr lang="en-US" sz="1200" b="0" i="0" u="none" strike="noStrike" kern="1200" baseline="30000" dirty="0">
                <a:solidFill>
                  <a:schemeClr val="tx1"/>
                </a:solidFill>
                <a:effectLst/>
                <a:latin typeface="+mn-lt"/>
                <a:ea typeface="+mn-ea"/>
                <a:cs typeface="+mn-cs"/>
                <a:hlinkClick r:id="rId9"/>
              </a:rPr>
              <a:t>[6]</a:t>
            </a:r>
            <a:r>
              <a:rPr lang="en-US" sz="1200" b="0" i="0" kern="1200" dirty="0">
                <a:solidFill>
                  <a:schemeClr val="tx1"/>
                </a:solidFill>
                <a:effectLst/>
                <a:latin typeface="+mn-lt"/>
                <a:ea typeface="+mn-ea"/>
                <a:cs typeface="+mn-cs"/>
              </a:rPr>
              <a:t> Ethereum was split into two separate blockchains – the new separate version became Ethereum (ETH) with the theft reversed,</a:t>
            </a:r>
            <a:r>
              <a:rPr lang="en-US" sz="1200" b="0" i="0" u="none" strike="noStrike" kern="1200" baseline="30000" dirty="0">
                <a:solidFill>
                  <a:schemeClr val="tx1"/>
                </a:solidFill>
                <a:effectLst/>
                <a:latin typeface="+mn-lt"/>
                <a:ea typeface="+mn-ea"/>
                <a:cs typeface="+mn-cs"/>
                <a:hlinkClick r:id="rId10"/>
              </a:rPr>
              <a:t>[7]</a:t>
            </a:r>
            <a:r>
              <a:rPr lang="en-US" sz="1200" b="0" i="0" kern="1200" dirty="0">
                <a:solidFill>
                  <a:schemeClr val="tx1"/>
                </a:solidFill>
                <a:effectLst/>
                <a:latin typeface="+mn-lt"/>
                <a:ea typeface="+mn-ea"/>
                <a:cs typeface="+mn-cs"/>
              </a:rPr>
              <a:t> and the original continued as </a:t>
            </a:r>
            <a:r>
              <a:rPr lang="en-US" sz="1200" b="0" i="0" u="none" strike="noStrike" kern="1200" dirty="0">
                <a:solidFill>
                  <a:schemeClr val="tx1"/>
                </a:solidFill>
                <a:effectLst/>
                <a:latin typeface="+mn-lt"/>
                <a:ea typeface="+mn-ea"/>
                <a:cs typeface="+mn-cs"/>
                <a:hlinkClick r:id="rId11" tooltip="Ethereum Classic"/>
              </a:rPr>
              <a:t>Ethereum Classic</a:t>
            </a:r>
            <a:r>
              <a:rPr lang="en-US" sz="1200" b="0" i="0" kern="1200" dirty="0">
                <a:solidFill>
                  <a:schemeClr val="tx1"/>
                </a:solidFill>
                <a:effectLst/>
                <a:latin typeface="+mn-lt"/>
                <a:ea typeface="+mn-ea"/>
                <a:cs typeface="+mn-cs"/>
              </a:rPr>
              <a:t>(ETC).</a:t>
            </a:r>
            <a:r>
              <a:rPr lang="en-US" sz="1200" b="0" i="0" u="none" strike="noStrike" kern="1200" baseline="30000" dirty="0">
                <a:solidFill>
                  <a:schemeClr val="tx1"/>
                </a:solidFill>
                <a:effectLst/>
                <a:latin typeface="+mn-lt"/>
                <a:ea typeface="+mn-ea"/>
                <a:cs typeface="+mn-cs"/>
                <a:hlinkClick r:id="rId12"/>
              </a:rPr>
              <a:t>[8]</a:t>
            </a:r>
            <a:endParaRPr lang="en-US" sz="1200" b="0" i="0" kern="1200" dirty="0">
              <a:solidFill>
                <a:schemeClr val="tx1"/>
              </a:solidFill>
              <a:effectLst/>
              <a:latin typeface="+mn-lt"/>
              <a:ea typeface="+mn-ea"/>
              <a:cs typeface="+mn-cs"/>
            </a:endParaRPr>
          </a:p>
          <a:p>
            <a:endParaRPr lang="en-PK" dirty="0"/>
          </a:p>
        </p:txBody>
      </p:sp>
      <p:sp>
        <p:nvSpPr>
          <p:cNvPr id="4" name="Slide Number Placeholder 3"/>
          <p:cNvSpPr>
            <a:spLocks noGrp="1"/>
          </p:cNvSpPr>
          <p:nvPr>
            <p:ph type="sldNum" sz="quarter" idx="5"/>
          </p:nvPr>
        </p:nvSpPr>
        <p:spPr/>
        <p:txBody>
          <a:bodyPr/>
          <a:lstStyle/>
          <a:p>
            <a:fld id="{F93199CD-3E1B-4AE6-990F-76F925F5EA9F}" type="slidenum">
              <a:rPr lang="en-PK" smtClean="0"/>
              <a:t>5</a:t>
            </a:fld>
            <a:endParaRPr lang="en-PK"/>
          </a:p>
        </p:txBody>
      </p:sp>
    </p:spTree>
    <p:extLst>
      <p:ext uri="{BB962C8B-B14F-4D97-AF65-F5344CB8AC3E}">
        <p14:creationId xmlns:p14="http://schemas.microsoft.com/office/powerpoint/2010/main" val="3686531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six parameters cryptocurrency, accounts ,smart contracts ,transaction  , consensus</a:t>
            </a:r>
          </a:p>
          <a:p>
            <a:endParaRPr lang="en-US" dirty="0"/>
          </a:p>
          <a:p>
            <a:r>
              <a:rPr lang="en-US" dirty="0"/>
              <a:t>just like bitcoins a Ethereum also has a digital currency</a:t>
            </a:r>
          </a:p>
          <a:p>
            <a:r>
              <a:rPr lang="en-US" sz="1200" b="0" i="0" kern="1200" dirty="0">
                <a:solidFill>
                  <a:schemeClr val="tx1"/>
                </a:solidFill>
                <a:effectLst/>
                <a:latin typeface="+mn-lt"/>
                <a:ea typeface="+mn-ea"/>
                <a:cs typeface="+mn-cs"/>
              </a:rPr>
              <a:t>developed you will see that bitcoins was created after the 2008 financial crisis with a vision to remove the dependencies on third parties to facilitate the transaction and hence</a:t>
            </a:r>
          </a:p>
          <a:p>
            <a:r>
              <a:rPr lang="en-US" sz="1200" b="0" i="0" kern="1200" dirty="0">
                <a:solidFill>
                  <a:schemeClr val="tx1"/>
                </a:solidFill>
                <a:effectLst/>
                <a:latin typeface="+mn-lt"/>
                <a:ea typeface="+mn-ea"/>
                <a:cs typeface="+mn-cs"/>
              </a:rPr>
              <a:t>on the other hand serves two main purposes firstly it is a cryptocurrency that is used to run the state machine of </a:t>
            </a:r>
            <a:r>
              <a:rPr lang="en-US" sz="1200" b="0" i="0" kern="1200" dirty="0" err="1">
                <a:solidFill>
                  <a:schemeClr val="tx1"/>
                </a:solidFill>
                <a:effectLst/>
                <a:latin typeface="+mn-lt"/>
                <a:ea typeface="+mn-ea"/>
                <a:cs typeface="+mn-cs"/>
              </a:rPr>
              <a:t>etherium</a:t>
            </a:r>
            <a:r>
              <a:rPr lang="en-US" sz="1200" b="0" i="0" kern="1200" dirty="0">
                <a:solidFill>
                  <a:schemeClr val="tx1"/>
                </a:solidFill>
                <a:effectLst/>
                <a:latin typeface="+mn-lt"/>
                <a:ea typeface="+mn-ea"/>
                <a:cs typeface="+mn-cs"/>
              </a:rPr>
              <a:t> so you see ether is a fuel that is used to pay for every single computational step </a:t>
            </a:r>
          </a:p>
          <a:p>
            <a:r>
              <a:rPr lang="en-US" sz="1200" b="0" i="0" kern="1200" dirty="0">
                <a:solidFill>
                  <a:schemeClr val="tx1"/>
                </a:solidFill>
                <a:effectLst/>
                <a:latin typeface="+mn-lt"/>
                <a:ea typeface="+mn-ea"/>
                <a:cs typeface="+mn-cs"/>
              </a:rPr>
              <a:t>the invention of </a:t>
            </a:r>
            <a:r>
              <a:rPr lang="en-US" sz="1200" b="0" i="0" kern="1200" dirty="0" err="1">
                <a:solidFill>
                  <a:schemeClr val="tx1"/>
                </a:solidFill>
                <a:effectLst/>
                <a:latin typeface="+mn-lt"/>
                <a:ea typeface="+mn-ea"/>
                <a:cs typeface="+mn-cs"/>
              </a:rPr>
              <a:t>etherium</a:t>
            </a:r>
            <a:r>
              <a:rPr lang="en-US" sz="1200" b="0" i="0" kern="1200" dirty="0">
                <a:solidFill>
                  <a:schemeClr val="tx1"/>
                </a:solidFill>
                <a:effectLst/>
                <a:latin typeface="+mn-lt"/>
                <a:ea typeface="+mn-ea"/>
                <a:cs typeface="+mn-cs"/>
              </a:rPr>
              <a:t> makes it expensive to use up to too much of the blockchain Computers capacity </a:t>
            </a:r>
          </a:p>
          <a:p>
            <a:r>
              <a:rPr lang="en-US" sz="1200" b="0" i="0" kern="1200" dirty="0">
                <a:solidFill>
                  <a:schemeClr val="tx1"/>
                </a:solidFill>
                <a:effectLst/>
                <a:latin typeface="+mn-lt"/>
                <a:ea typeface="+mn-ea"/>
                <a:cs typeface="+mn-cs"/>
              </a:rPr>
              <a:t>either is the fuel you need to run smart contracts</a:t>
            </a:r>
          </a:p>
          <a:p>
            <a:r>
              <a:rPr lang="en-US" dirty="0"/>
              <a:t> </a:t>
            </a:r>
          </a:p>
          <a:p>
            <a:endParaRPr lang="en-US" dirty="0"/>
          </a:p>
          <a:p>
            <a:r>
              <a:rPr lang="en-US" dirty="0"/>
              <a:t>Account play central role. State of all account is state of Ethereum blockchain, account are essential for interaction with Ethereum blockchain , externally controlled accounts  EOA maintain balance/Ether</a:t>
            </a:r>
          </a:p>
          <a:p>
            <a:r>
              <a:rPr lang="en-US" dirty="0"/>
              <a:t>CA, has, balance, store, associated code, =&gt; code execution is trigged by </a:t>
            </a:r>
            <a:r>
              <a:rPr lang="en-US" dirty="0" err="1"/>
              <a:t>trasactions</a:t>
            </a:r>
            <a:r>
              <a:rPr lang="en-US" dirty="0"/>
              <a:t> or message by other contract</a:t>
            </a:r>
          </a:p>
          <a:p>
            <a:endParaRPr lang="en-US" dirty="0"/>
          </a:p>
          <a:p>
            <a:r>
              <a:rPr lang="en-US" dirty="0"/>
              <a:t>Built in scripting language with few dozen operations, on other hand Ethereum has full general purpose language integrated in it</a:t>
            </a:r>
          </a:p>
          <a:p>
            <a:endParaRPr lang="en-US" dirty="0"/>
          </a:p>
          <a:p>
            <a:r>
              <a:rPr lang="en-US" sz="1200" b="0" i="0" kern="1200" dirty="0">
                <a:solidFill>
                  <a:schemeClr val="tx1"/>
                </a:solidFill>
                <a:effectLst/>
                <a:latin typeface="+mn-lt"/>
                <a:ea typeface="+mn-ea"/>
                <a:cs typeface="+mn-cs"/>
              </a:rPr>
              <a:t>Unlike Bitcoin, Ethereum doesn’t </a:t>
            </a:r>
            <a:r>
              <a:rPr lang="en-US" sz="1200" b="0" i="0" u="none" strike="noStrike" kern="1200" dirty="0">
                <a:solidFill>
                  <a:schemeClr val="tx1"/>
                </a:solidFill>
                <a:effectLst/>
                <a:latin typeface="+mn-lt"/>
                <a:ea typeface="+mn-ea"/>
                <a:cs typeface="+mn-cs"/>
                <a:hlinkClick r:id="rId3"/>
              </a:rPr>
              <a:t>have a fixed block size</a:t>
            </a:r>
            <a:r>
              <a:rPr lang="en-US" sz="1200" b="0" i="0" kern="1200" dirty="0">
                <a:solidFill>
                  <a:schemeClr val="tx1"/>
                </a:solidFill>
                <a:effectLst/>
                <a:latin typeface="+mn-lt"/>
                <a:ea typeface="+mn-ea"/>
                <a:cs typeface="+mn-cs"/>
              </a:rPr>
              <a:t>. Instead, each block on Ethereum has a gas limit that determines how many transactions can fit in a block. Ethereum has adjusted its gas limit over seven times since it launched in 2015.</a:t>
            </a:r>
          </a:p>
          <a:p>
            <a:endParaRPr lang="en-US" sz="1200" b="0" i="0" kern="1200" dirty="0">
              <a:solidFill>
                <a:schemeClr val="tx1"/>
              </a:solidFill>
              <a:effectLst/>
              <a:latin typeface="+mn-lt"/>
              <a:ea typeface="+mn-ea"/>
              <a:cs typeface="+mn-cs"/>
            </a:endParaRPr>
          </a:p>
          <a:p>
            <a:r>
              <a:rPr lang="en-US" dirty="0"/>
              <a:t> bitcoins proof-of-work algorithm has some limitation the network is vast and growing and hence a transaction takes considerable amount of time to propagate in a network which causes the ambiguity in the network of Bitcoin </a:t>
            </a:r>
          </a:p>
          <a:p>
            <a:r>
              <a:rPr lang="en-US" dirty="0"/>
              <a:t>another limitation of Bitcoin is that since the - are the stakeholders or the network the top mining pools control is 75% of all the mining activity which causes the centralization in the system </a:t>
            </a:r>
          </a:p>
          <a:p>
            <a:r>
              <a:rPr lang="en-US" dirty="0"/>
              <a:t>to tackle this problem a theorem has adopted the ghost protocol</a:t>
            </a:r>
          </a:p>
        </p:txBody>
      </p:sp>
      <p:sp>
        <p:nvSpPr>
          <p:cNvPr id="4" name="Slide Number Placeholder 3"/>
          <p:cNvSpPr>
            <a:spLocks noGrp="1"/>
          </p:cNvSpPr>
          <p:nvPr>
            <p:ph type="sldNum" sz="quarter" idx="5"/>
          </p:nvPr>
        </p:nvSpPr>
        <p:spPr/>
        <p:txBody>
          <a:bodyPr/>
          <a:lstStyle/>
          <a:p>
            <a:fld id="{F93199CD-3E1B-4AE6-990F-76F925F5EA9F}" type="slidenum">
              <a:rPr lang="en-PK" smtClean="0"/>
              <a:t>6</a:t>
            </a:fld>
            <a:endParaRPr lang="en-PK"/>
          </a:p>
        </p:txBody>
      </p:sp>
    </p:spTree>
    <p:extLst>
      <p:ext uri="{BB962C8B-B14F-4D97-AF65-F5344CB8AC3E}">
        <p14:creationId xmlns:p14="http://schemas.microsoft.com/office/powerpoint/2010/main" val="4275510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binary tree with hash pointers is called a Merkle tree. The </a:t>
            </a:r>
            <a:r>
              <a:rPr lang="en-US" dirty="0" err="1"/>
              <a:t>leafs</a:t>
            </a:r>
            <a:r>
              <a:rPr lang="en-US" dirty="0"/>
              <a:t> in the tree contain the data. The parent node, one level up in the tree, contains a hash of this data and is paired with another parent node. This continues all the way up to the root. In this way, the root node is the hash of all the data in the </a:t>
            </a:r>
            <a:r>
              <a:rPr lang="en-US" dirty="0" err="1"/>
              <a:t>tree.The</a:t>
            </a:r>
            <a:r>
              <a:rPr lang="en-US" dirty="0"/>
              <a:t> root hash can be used in public and it is relatively easy to verify that a certain data block is included in the Merkle tree.</a:t>
            </a:r>
          </a:p>
          <a:p>
            <a:endParaRPr lang="en-US" dirty="0"/>
          </a:p>
          <a:p>
            <a:r>
              <a:rPr lang="en-US" dirty="0"/>
              <a:t>A Patricia tree is a radix tree with a radix of 2. The data structure is mostly used to store strings or key-value pairs. Less space is needed in a Patricia tree, because any node that is an only child is merged with its parent. The stored string or key is the path taken from the root of the tree to a leaf.</a:t>
            </a:r>
            <a:endParaRPr lang="en-PK" dirty="0"/>
          </a:p>
        </p:txBody>
      </p:sp>
      <p:sp>
        <p:nvSpPr>
          <p:cNvPr id="4" name="Slide Number Placeholder 3"/>
          <p:cNvSpPr>
            <a:spLocks noGrp="1"/>
          </p:cNvSpPr>
          <p:nvPr>
            <p:ph type="sldNum" sz="quarter" idx="5"/>
          </p:nvPr>
        </p:nvSpPr>
        <p:spPr/>
        <p:txBody>
          <a:bodyPr/>
          <a:lstStyle/>
          <a:p>
            <a:fld id="{F93199CD-3E1B-4AE6-990F-76F925F5EA9F}" type="slidenum">
              <a:rPr lang="en-PK" smtClean="0"/>
              <a:t>7</a:t>
            </a:fld>
            <a:endParaRPr lang="en-PK"/>
          </a:p>
        </p:txBody>
      </p:sp>
    </p:spTree>
    <p:extLst>
      <p:ext uri="{BB962C8B-B14F-4D97-AF65-F5344CB8AC3E}">
        <p14:creationId xmlns:p14="http://schemas.microsoft.com/office/powerpoint/2010/main" val="3620095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modified tree the keys are compared in hexadecimal form instead of</a:t>
            </a:r>
          </a:p>
          <a:p>
            <a:r>
              <a:rPr lang="en-US" dirty="0"/>
              <a:t>binary form. Both extension and leaf nodes contain a value which indicates the hex-prefix</a:t>
            </a:r>
          </a:p>
          <a:p>
            <a:r>
              <a:rPr lang="en-US" dirty="0"/>
              <a:t>encoding method. To make the tree cryptographically secure, the hash of a node</a:t>
            </a:r>
          </a:p>
          <a:p>
            <a:r>
              <a:rPr lang="en-US" dirty="0"/>
              <a:t>is used to reference it. This way, the hash of the root node makes a unique</a:t>
            </a:r>
          </a:p>
          <a:p>
            <a:r>
              <a:rPr lang="en-US" dirty="0"/>
              <a:t>identifier of the entire tree</a:t>
            </a:r>
          </a:p>
          <a:p>
            <a:endParaRPr lang="en-US" dirty="0"/>
          </a:p>
          <a:p>
            <a:r>
              <a:rPr lang="en-US" dirty="0"/>
              <a:t>•Branch node: The branch node is used when the keys have a different value. The branch nodes have a list of length 17. 16 elements for possible hex characters and the final element can hold a value if there is key that ends at that branch node. Thus a parent node is able to have 17 children instead of two in a normal Patricia tree. </a:t>
            </a:r>
          </a:p>
          <a:p>
            <a:r>
              <a:rPr lang="en-US" dirty="0"/>
              <a:t>• Extension node: This node is used when more than one key contains a shared part (called a nibble). The node keeps 2 values. The first value contains the part of a key that is shared among at least two different keys. The other value directs to the next node. </a:t>
            </a:r>
          </a:p>
          <a:p>
            <a:r>
              <a:rPr lang="en-US" dirty="0"/>
              <a:t>• Leaf node: A leaf node is used when there is only one key left that follows this path. The node keeps 2 values, one value for the last part of the key, which has not already been accounted for in previous branch nodes and extension nodes. The second value contains the actual value that is paired with the key.</a:t>
            </a:r>
          </a:p>
          <a:p>
            <a:endParaRPr lang="en-US" dirty="0"/>
          </a:p>
          <a:p>
            <a:r>
              <a:rPr lang="en-US" sz="1200" b="0" i="0" kern="1200" dirty="0">
                <a:solidFill>
                  <a:schemeClr val="tx1"/>
                </a:solidFill>
                <a:effectLst/>
                <a:latin typeface="+mn-lt"/>
                <a:ea typeface="+mn-ea"/>
                <a:cs typeface="+mn-cs"/>
              </a:rPr>
              <a:t>In order to make such distinction, the MPT adds a prefix to the path. If the node is a leaf and the path consists of even number of nibbles, you add 0x20 as a prefix. If the path consists of odd number of nibbles, you should add 0x3 as a prefix. If the node is an extension node and the path consists of even number of nibbles, you add 0x00 as a prefix. If it consists of odd number of nibbles, you should add 0x1 as a prefix. Because the path that consists of an odd number of nibbles gets a nibble as prefix and the path that consists of an even number of nibbles gets two nibbles as a prefix, a path is always expressed as a byte.</a:t>
            </a:r>
            <a:endParaRPr lang="en-PK" dirty="0"/>
          </a:p>
        </p:txBody>
      </p:sp>
      <p:sp>
        <p:nvSpPr>
          <p:cNvPr id="4" name="Slide Number Placeholder 3"/>
          <p:cNvSpPr>
            <a:spLocks noGrp="1"/>
          </p:cNvSpPr>
          <p:nvPr>
            <p:ph type="sldNum" sz="quarter" idx="5"/>
          </p:nvPr>
        </p:nvSpPr>
        <p:spPr/>
        <p:txBody>
          <a:bodyPr/>
          <a:lstStyle/>
          <a:p>
            <a:fld id="{F93199CD-3E1B-4AE6-990F-76F925F5EA9F}" type="slidenum">
              <a:rPr lang="en-PK" smtClean="0"/>
              <a:t>8</a:t>
            </a:fld>
            <a:endParaRPr lang="en-PK"/>
          </a:p>
        </p:txBody>
      </p:sp>
    </p:spTree>
    <p:extLst>
      <p:ext uri="{BB962C8B-B14F-4D97-AF65-F5344CB8AC3E}">
        <p14:creationId xmlns:p14="http://schemas.microsoft.com/office/powerpoint/2010/main" val="2708659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Compire</a:t>
            </a:r>
            <a:r>
              <a:rPr lang="en-US" dirty="0"/>
              <a:t> on the basis of following parameters these parameters include Network type crypto currency consensus mechanism smart contracts language of development and maintenance </a:t>
            </a:r>
          </a:p>
          <a:p>
            <a:endParaRPr lang="en-US" dirty="0"/>
          </a:p>
          <a:p>
            <a:endParaRPr lang="en-US" dirty="0"/>
          </a:p>
          <a:p>
            <a:r>
              <a:rPr lang="en-US" dirty="0"/>
              <a:t>hyper ledger is an open source project under the Linux Foundation the hyper ledger project has various frameworks under its license like fabric aroma and indeed to name a few all these frameworks enable developers to provide blockchain based solutions for industrial and business-related problems </a:t>
            </a:r>
          </a:p>
          <a:p>
            <a:endParaRPr lang="en-US" dirty="0"/>
          </a:p>
          <a:p>
            <a:r>
              <a:rPr lang="en-US" dirty="0"/>
              <a:t>starting off with Network types well there are three different types of blockchain networks public private and consortium </a:t>
            </a:r>
          </a:p>
          <a:p>
            <a:r>
              <a:rPr lang="en-US" dirty="0"/>
              <a:t>public block chains are accessible by everybody with access to the Internet these networks need every ladder to run consensus to validate every transaction that occurs on the network </a:t>
            </a:r>
          </a:p>
          <a:p>
            <a:r>
              <a:rPr lang="en-US" dirty="0"/>
              <a:t>private blockchains are much more different they are only accessible by a limited number of participants as the name clearly suggests they may or may not even have a cryptocurrency involved with the network as </a:t>
            </a:r>
          </a:p>
          <a:p>
            <a:r>
              <a:rPr lang="en-US" dirty="0"/>
              <a:t>the network is made to tender to very specific needs a consortium blockchain also known as a permission blockchain is pretty similar to a private blockchain aside from its limited accessibility it also has levels of permission levied on the network by leveraging trust</a:t>
            </a:r>
          </a:p>
          <a:p>
            <a:endParaRPr lang="en-US" dirty="0"/>
          </a:p>
          <a:p>
            <a:r>
              <a:rPr lang="en-US" dirty="0"/>
              <a:t> in our case a theorem is a public blockchain network if you have a computer and an internet connection you can very well participate in the </a:t>
            </a:r>
            <a:r>
              <a:rPr lang="en-US" dirty="0" err="1"/>
              <a:t>etherium</a:t>
            </a:r>
            <a:r>
              <a:rPr lang="en-US" dirty="0"/>
              <a:t> network this also means that if you order to execute some secret transaction that you are really ashamed of it will be visible by everybody else on the network and thus your secret doesn't really remain a secret anymore </a:t>
            </a:r>
          </a:p>
          <a:p>
            <a:r>
              <a:rPr lang="en-US" dirty="0"/>
              <a:t>hyper ledger on the other hand is a consortium blockchain it was developed in such a way that you could execute those really embarrassing transactions in complete privacy and confidentiality </a:t>
            </a:r>
          </a:p>
          <a:p>
            <a:endParaRPr lang="en-US" dirty="0"/>
          </a:p>
          <a:p>
            <a:endParaRPr lang="en-US" dirty="0"/>
          </a:p>
        </p:txBody>
      </p:sp>
      <p:sp>
        <p:nvSpPr>
          <p:cNvPr id="4" name="Slide Number Placeholder 3"/>
          <p:cNvSpPr>
            <a:spLocks noGrp="1"/>
          </p:cNvSpPr>
          <p:nvPr>
            <p:ph type="sldNum" sz="quarter" idx="5"/>
          </p:nvPr>
        </p:nvSpPr>
        <p:spPr/>
        <p:txBody>
          <a:bodyPr/>
          <a:lstStyle/>
          <a:p>
            <a:fld id="{F93199CD-3E1B-4AE6-990F-76F925F5EA9F}" type="slidenum">
              <a:rPr lang="en-PK" smtClean="0"/>
              <a:t>9</a:t>
            </a:fld>
            <a:endParaRPr lang="en-PK"/>
          </a:p>
        </p:txBody>
      </p:sp>
    </p:spTree>
    <p:extLst>
      <p:ext uri="{BB962C8B-B14F-4D97-AF65-F5344CB8AC3E}">
        <p14:creationId xmlns:p14="http://schemas.microsoft.com/office/powerpoint/2010/main" val="710977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9/4/2019</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9/4/2019</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9/4/2019</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9/4/2019</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9/4/2019</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9/4/2019</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9/4/2019</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9/4/2019</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9/4/2019</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9/4/2019</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9/4/2019</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www.cryptocompare.com/coins/guides/what-is-the-ghost-protocol-for-ethereum/" TargetMode="External"/><Relationship Id="rId3" Type="http://schemas.openxmlformats.org/officeDocument/2006/relationships/hyperlink" Target="https://www.youtube.com/watch?v=k_aVpSSx-Qg" TargetMode="External"/><Relationship Id="rId7" Type="http://schemas.openxmlformats.org/officeDocument/2006/relationships/hyperlink" Target="https://medium.com/codechain/modified-merkle-patricia-trie-how-ethereum-saves-a-state-e6d7555078dd" TargetMode="External"/><Relationship Id="rId2" Type="http://schemas.openxmlformats.org/officeDocument/2006/relationships/hyperlink" Target="https://medium.com/swlh/the-story-of-the-dao-its-history-and-consequences-71e6a8a551ee" TargetMode="External"/><Relationship Id="rId1" Type="http://schemas.openxmlformats.org/officeDocument/2006/relationships/slideLayout" Target="../slideLayouts/slideLayout2.xml"/><Relationship Id="rId6" Type="http://schemas.openxmlformats.org/officeDocument/2006/relationships/hyperlink" Target="https://www.cs.ru.nl/bachelors-theses/2018/Lotte_Fekkes___4496426___Comparing_Bitcoin_and_Ethereum.pdf" TargetMode="External"/><Relationship Id="rId5" Type="http://schemas.openxmlformats.org/officeDocument/2006/relationships/hyperlink" Target="https://www.youtube.com/watch?v=fdWoNBt6CcY" TargetMode="External"/><Relationship Id="rId10" Type="http://schemas.openxmlformats.org/officeDocument/2006/relationships/hyperlink" Target="https://blockonomi.com/utxo-vs-account-based-transaction-models/(transaction" TargetMode="External"/><Relationship Id="rId4" Type="http://schemas.openxmlformats.org/officeDocument/2006/relationships/hyperlink" Target="https://medium.com/cybermiles/diving-into-ethereums-world-state-c893102030ed" TargetMode="External"/><Relationship Id="rId9" Type="http://schemas.openxmlformats.org/officeDocument/2006/relationships/hyperlink" Target="http://tutorialsdiary.com/merkle-patricia-tree-in-ethereum/"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Ethash" TargetMode="External"/><Relationship Id="rId2" Type="http://schemas.openxmlformats.org/officeDocument/2006/relationships/hyperlink" Target="https://www.johndcook.com/blog/2018/08/14/bitcoin-elliptic-curve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ethereum.gitbooks.io/frontier-guide/getting_a_client.html" TargetMode="External"/><Relationship Id="rId2" Type="http://schemas.openxmlformats.org/officeDocument/2006/relationships/hyperlink" Target="https://dickolsson.com/building-dapps-on-ethereum-part-6-private-testnet/" TargetMode="External"/><Relationship Id="rId1" Type="http://schemas.openxmlformats.org/officeDocument/2006/relationships/slideLayout" Target="../slideLayouts/slideLayout2.xml"/><Relationship Id="rId4" Type="http://schemas.openxmlformats.org/officeDocument/2006/relationships/hyperlink" Target="https://www.mycryptopedia.com/ethereum-geth-installing-and-running-a-nod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b="1" dirty="0"/>
              <a:t>Ethereum Blockchain</a:t>
            </a:r>
          </a:p>
        </p:txBody>
      </p:sp>
      <p:sp>
        <p:nvSpPr>
          <p:cNvPr id="4" name="Subtitle 3"/>
          <p:cNvSpPr>
            <a:spLocks noGrp="1"/>
          </p:cNvSpPr>
          <p:nvPr>
            <p:ph type="subTitle" idx="1"/>
          </p:nvPr>
        </p:nvSpPr>
        <p:spPr/>
        <p:txBody>
          <a:bodyPr/>
          <a:lstStyle/>
          <a:p>
            <a:r>
              <a:rPr lang="it-IT" dirty="0">
                <a:solidFill>
                  <a:schemeClr val="tx1"/>
                </a:solidFill>
              </a:rPr>
              <a:t>Aamir shahzad </a:t>
            </a:r>
          </a:p>
          <a:p>
            <a:r>
              <a:rPr lang="it-IT" dirty="0">
                <a:solidFill>
                  <a:schemeClr val="tx1"/>
                </a:solidFill>
              </a:rPr>
              <a:t>Application developer blockchain </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err="1"/>
              <a:t>Hyperledgher</a:t>
            </a:r>
            <a:r>
              <a:rPr lang="en-GB" dirty="0"/>
              <a:t> vs </a:t>
            </a:r>
            <a:r>
              <a:rPr lang="en-GB" dirty="0" err="1"/>
              <a:t>Ethereum</a:t>
            </a:r>
            <a:r>
              <a:rPr lang="en-GB" dirty="0"/>
              <a:t> (Cryptocurrency)</a:t>
            </a:r>
            <a:endParaRPr lang="en-PK" dirty="0"/>
          </a:p>
        </p:txBody>
      </p:sp>
      <p:sp>
        <p:nvSpPr>
          <p:cNvPr id="5" name="Content Placeholder 4"/>
          <p:cNvSpPr>
            <a:spLocks noGrp="1"/>
          </p:cNvSpPr>
          <p:nvPr>
            <p:ph sz="half" idx="1"/>
          </p:nvPr>
        </p:nvSpPr>
        <p:spPr/>
        <p:txBody>
          <a:bodyPr/>
          <a:lstStyle/>
          <a:p>
            <a:r>
              <a:rPr lang="en-GB" dirty="0"/>
              <a:t>No currency </a:t>
            </a:r>
          </a:p>
          <a:p>
            <a:r>
              <a:rPr lang="en-GB" dirty="0"/>
              <a:t>Freedom to implement blockchain technology</a:t>
            </a:r>
          </a:p>
          <a:p>
            <a:r>
              <a:rPr lang="en-GB" dirty="0"/>
              <a:t>If token is required it can be implemented </a:t>
            </a:r>
          </a:p>
          <a:p>
            <a:endParaRPr lang="en-PK" dirty="0"/>
          </a:p>
        </p:txBody>
      </p:sp>
      <p:sp>
        <p:nvSpPr>
          <p:cNvPr id="6" name="Content Placeholder 5"/>
          <p:cNvSpPr>
            <a:spLocks noGrp="1"/>
          </p:cNvSpPr>
          <p:nvPr>
            <p:ph sz="half" idx="2"/>
          </p:nvPr>
        </p:nvSpPr>
        <p:spPr/>
        <p:txBody>
          <a:bodyPr/>
          <a:lstStyle/>
          <a:p>
            <a:r>
              <a:rPr lang="en-GB" dirty="0"/>
              <a:t>Ether  (network specific coin)</a:t>
            </a:r>
          </a:p>
          <a:p>
            <a:r>
              <a:rPr lang="en-GB" dirty="0"/>
              <a:t>Ether are used to pay for transaction and buy gas </a:t>
            </a:r>
          </a:p>
          <a:p>
            <a:r>
              <a:rPr lang="en-GB" dirty="0"/>
              <a:t>Gas is used to pay for computation committed on </a:t>
            </a:r>
            <a:r>
              <a:rPr lang="en-GB" dirty="0" err="1"/>
              <a:t>evm</a:t>
            </a:r>
            <a:endParaRPr lang="en-PK" dirty="0"/>
          </a:p>
        </p:txBody>
      </p:sp>
    </p:spTree>
    <p:extLst>
      <p:ext uri="{BB962C8B-B14F-4D97-AF65-F5344CB8AC3E}">
        <p14:creationId xmlns:p14="http://schemas.microsoft.com/office/powerpoint/2010/main" val="3982289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err="1"/>
              <a:t>Hyperledgher</a:t>
            </a:r>
            <a:r>
              <a:rPr lang="en-GB" dirty="0"/>
              <a:t> vs </a:t>
            </a:r>
            <a:r>
              <a:rPr lang="en-GB" dirty="0" err="1"/>
              <a:t>Ethereum</a:t>
            </a:r>
            <a:r>
              <a:rPr lang="en-GB" dirty="0"/>
              <a:t> (Consensus Mechanism)</a:t>
            </a:r>
            <a:endParaRPr lang="en-PK" dirty="0"/>
          </a:p>
        </p:txBody>
      </p:sp>
      <p:sp>
        <p:nvSpPr>
          <p:cNvPr id="5" name="Content Placeholder 4"/>
          <p:cNvSpPr>
            <a:spLocks noGrp="1"/>
          </p:cNvSpPr>
          <p:nvPr>
            <p:ph sz="half" idx="1"/>
          </p:nvPr>
        </p:nvSpPr>
        <p:spPr/>
        <p:txBody>
          <a:bodyPr>
            <a:normAutofit lnSpcReduction="10000"/>
          </a:bodyPr>
          <a:lstStyle/>
          <a:p>
            <a:r>
              <a:rPr lang="en-GB" dirty="0"/>
              <a:t>Depend on developer it required consensus  algorithm</a:t>
            </a:r>
          </a:p>
          <a:p>
            <a:r>
              <a:rPr lang="en-GB" dirty="0"/>
              <a:t>(PBFT)Practical </a:t>
            </a:r>
            <a:r>
              <a:rPr lang="en-GB" dirty="0" err="1"/>
              <a:t>Byzantime</a:t>
            </a:r>
            <a:r>
              <a:rPr lang="en-GB" dirty="0"/>
              <a:t> Fault Tolerance </a:t>
            </a:r>
          </a:p>
          <a:p>
            <a:r>
              <a:rPr lang="en-US" dirty="0"/>
              <a:t> distributed network to reach consensus even when some of the nodes in the network fail to respond or respond with incorrect information</a:t>
            </a:r>
            <a:endParaRPr lang="en-PK" dirty="0"/>
          </a:p>
        </p:txBody>
      </p:sp>
      <p:sp>
        <p:nvSpPr>
          <p:cNvPr id="6" name="Content Placeholder 5"/>
          <p:cNvSpPr>
            <a:spLocks noGrp="1"/>
          </p:cNvSpPr>
          <p:nvPr>
            <p:ph sz="half" idx="2"/>
          </p:nvPr>
        </p:nvSpPr>
        <p:spPr/>
        <p:txBody>
          <a:bodyPr>
            <a:normAutofit lnSpcReduction="10000"/>
          </a:bodyPr>
          <a:lstStyle/>
          <a:p>
            <a:r>
              <a:rPr lang="en-GB" dirty="0"/>
              <a:t>POW</a:t>
            </a:r>
          </a:p>
          <a:p>
            <a:r>
              <a:rPr lang="en-GB" dirty="0"/>
              <a:t>Hash function is used to create condition </a:t>
            </a:r>
          </a:p>
          <a:p>
            <a:r>
              <a:rPr lang="en-GB" dirty="0"/>
              <a:t>Using these condition participant announce conclusion </a:t>
            </a:r>
          </a:p>
          <a:p>
            <a:r>
              <a:rPr lang="en-GB" dirty="0"/>
              <a:t>Then these conclusion verified by others </a:t>
            </a:r>
          </a:p>
          <a:p>
            <a:r>
              <a:rPr lang="en-GB" dirty="0"/>
              <a:t>One who verify conclusion is rewarded </a:t>
            </a:r>
            <a:endParaRPr lang="en-PK" dirty="0"/>
          </a:p>
        </p:txBody>
      </p:sp>
    </p:spTree>
    <p:extLst>
      <p:ext uri="{BB962C8B-B14F-4D97-AF65-F5344CB8AC3E}">
        <p14:creationId xmlns:p14="http://schemas.microsoft.com/office/powerpoint/2010/main" val="413002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Hyperledgher</a:t>
            </a:r>
            <a:r>
              <a:rPr lang="en-GB" dirty="0"/>
              <a:t> vs </a:t>
            </a:r>
            <a:r>
              <a:rPr lang="en-GB" dirty="0" err="1"/>
              <a:t>Ethereum</a:t>
            </a:r>
            <a:endParaRPr lang="en-PK" dirty="0"/>
          </a:p>
        </p:txBody>
      </p:sp>
      <p:sp>
        <p:nvSpPr>
          <p:cNvPr id="3" name="Content Placeholder 2"/>
          <p:cNvSpPr>
            <a:spLocks noGrp="1"/>
          </p:cNvSpPr>
          <p:nvPr>
            <p:ph sz="half" idx="1"/>
          </p:nvPr>
        </p:nvSpPr>
        <p:spPr/>
        <p:txBody>
          <a:bodyPr/>
          <a:lstStyle/>
          <a:p>
            <a:r>
              <a:rPr lang="en-GB" dirty="0"/>
              <a:t>Language smart contract Go, java , python , </a:t>
            </a:r>
            <a:r>
              <a:rPr lang="en-GB" dirty="0" err="1"/>
              <a:t>js</a:t>
            </a:r>
            <a:r>
              <a:rPr lang="en-GB" dirty="0"/>
              <a:t> </a:t>
            </a:r>
          </a:p>
          <a:p>
            <a:r>
              <a:rPr lang="en-GB" dirty="0" err="1"/>
              <a:t>Golang</a:t>
            </a:r>
            <a:r>
              <a:rPr lang="en-GB" dirty="0"/>
              <a:t> and java</a:t>
            </a:r>
          </a:p>
          <a:p>
            <a:r>
              <a:rPr lang="en-GB" dirty="0"/>
              <a:t>Maintained by Linux foundation </a:t>
            </a:r>
            <a:endParaRPr lang="en-PK" dirty="0"/>
          </a:p>
        </p:txBody>
      </p:sp>
      <p:sp>
        <p:nvSpPr>
          <p:cNvPr id="4" name="Content Placeholder 3"/>
          <p:cNvSpPr>
            <a:spLocks noGrp="1"/>
          </p:cNvSpPr>
          <p:nvPr>
            <p:ph sz="half" idx="2"/>
          </p:nvPr>
        </p:nvSpPr>
        <p:spPr/>
        <p:txBody>
          <a:bodyPr/>
          <a:lstStyle/>
          <a:p>
            <a:r>
              <a:rPr lang="en-GB" dirty="0"/>
              <a:t>Solidity , serpent </a:t>
            </a:r>
          </a:p>
          <a:p>
            <a:r>
              <a:rPr lang="en-GB" dirty="0"/>
              <a:t>Written in </a:t>
            </a:r>
            <a:r>
              <a:rPr lang="en-GB" dirty="0" err="1"/>
              <a:t>golang</a:t>
            </a:r>
            <a:r>
              <a:rPr lang="en-GB" dirty="0"/>
              <a:t> and python</a:t>
            </a:r>
          </a:p>
          <a:p>
            <a:r>
              <a:rPr lang="en-GB" dirty="0"/>
              <a:t>Maintained by Ethereum developer community  </a:t>
            </a:r>
            <a:endParaRPr lang="en-PK" dirty="0"/>
          </a:p>
        </p:txBody>
      </p:sp>
    </p:spTree>
    <p:extLst>
      <p:ext uri="{BB962C8B-B14F-4D97-AF65-F5344CB8AC3E}">
        <p14:creationId xmlns:p14="http://schemas.microsoft.com/office/powerpoint/2010/main" val="3068650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69A3AAF-C2DC-4BF5-ABB7-4BC3635FA9DF}"/>
              </a:ext>
            </a:extLst>
          </p:cNvPr>
          <p:cNvSpPr>
            <a:spLocks noGrp="1"/>
          </p:cNvSpPr>
          <p:nvPr>
            <p:ph type="title"/>
          </p:nvPr>
        </p:nvSpPr>
        <p:spPr/>
        <p:txBody>
          <a:bodyPr/>
          <a:lstStyle/>
          <a:p>
            <a:r>
              <a:rPr lang="en-GB"/>
              <a:t>Ethereum Algorithms</a:t>
            </a:r>
            <a:endParaRPr lang="en-PK" dirty="0"/>
          </a:p>
        </p:txBody>
      </p:sp>
    </p:spTree>
    <p:extLst>
      <p:ext uri="{BB962C8B-B14F-4D97-AF65-F5344CB8AC3E}">
        <p14:creationId xmlns:p14="http://schemas.microsoft.com/office/powerpoint/2010/main" val="1906035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E0749F-1761-449B-8691-B32BB5BD9470}"/>
              </a:ext>
            </a:extLst>
          </p:cNvPr>
          <p:cNvSpPr>
            <a:spLocks noGrp="1"/>
          </p:cNvSpPr>
          <p:nvPr>
            <p:ph type="title"/>
          </p:nvPr>
        </p:nvSpPr>
        <p:spPr/>
        <p:txBody>
          <a:bodyPr/>
          <a:lstStyle/>
          <a:p>
            <a:r>
              <a:rPr lang="en-GB" dirty="0"/>
              <a:t>Ethereum Algorithm ECDSA</a:t>
            </a:r>
            <a:endParaRPr lang="en-PK" dirty="0"/>
          </a:p>
        </p:txBody>
      </p:sp>
      <p:sp>
        <p:nvSpPr>
          <p:cNvPr id="6" name="Content Placeholder 5">
            <a:extLst>
              <a:ext uri="{FF2B5EF4-FFF2-40B4-BE49-F238E27FC236}">
                <a16:creationId xmlns:a16="http://schemas.microsoft.com/office/drawing/2014/main" id="{F3EDE541-201C-4A99-9DE5-4EB91A3267BC}"/>
              </a:ext>
            </a:extLst>
          </p:cNvPr>
          <p:cNvSpPr>
            <a:spLocks noGrp="1"/>
          </p:cNvSpPr>
          <p:nvPr>
            <p:ph idx="1"/>
          </p:nvPr>
        </p:nvSpPr>
        <p:spPr/>
        <p:txBody>
          <a:bodyPr/>
          <a:lstStyle/>
          <a:p>
            <a:r>
              <a:rPr lang="en-GB" dirty="0"/>
              <a:t>Secp256k1 curve (</a:t>
            </a:r>
            <a:r>
              <a:rPr lang="en-GB" i="1" dirty="0"/>
              <a:t>y</a:t>
            </a:r>
            <a:r>
              <a:rPr lang="en-GB" dirty="0"/>
              <a:t>² = </a:t>
            </a:r>
            <a:r>
              <a:rPr lang="en-GB" i="1" dirty="0"/>
              <a:t>x</a:t>
            </a:r>
            <a:r>
              <a:rPr lang="en-GB" dirty="0"/>
              <a:t>³ + 7)</a:t>
            </a:r>
          </a:p>
          <a:p>
            <a:r>
              <a:rPr lang="en-GB" dirty="0"/>
              <a:t>private key </a:t>
            </a:r>
          </a:p>
          <a:p>
            <a:r>
              <a:rPr lang="en-GB" dirty="0"/>
              <a:t>public key</a:t>
            </a:r>
          </a:p>
          <a:p>
            <a:r>
              <a:rPr lang="en-GB" dirty="0"/>
              <a:t>User account address</a:t>
            </a:r>
            <a:endParaRPr lang="en-PK" dirty="0"/>
          </a:p>
        </p:txBody>
      </p:sp>
      <p:pic>
        <p:nvPicPr>
          <p:cNvPr id="7" name="Picture 6">
            <a:extLst>
              <a:ext uri="{FF2B5EF4-FFF2-40B4-BE49-F238E27FC236}">
                <a16:creationId xmlns:a16="http://schemas.microsoft.com/office/drawing/2014/main" id="{6343B1E7-1AF6-4E5B-8304-E61A19038B29}"/>
              </a:ext>
            </a:extLst>
          </p:cNvPr>
          <p:cNvPicPr>
            <a:picLocks noChangeAspect="1"/>
          </p:cNvPicPr>
          <p:nvPr/>
        </p:nvPicPr>
        <p:blipFill>
          <a:blip r:embed="rId3"/>
          <a:stretch>
            <a:fillRect/>
          </a:stretch>
        </p:blipFill>
        <p:spPr>
          <a:xfrm>
            <a:off x="7894612" y="1340768"/>
            <a:ext cx="3600450" cy="3409950"/>
          </a:xfrm>
          <a:prstGeom prst="rect">
            <a:avLst/>
          </a:prstGeom>
        </p:spPr>
      </p:pic>
    </p:spTree>
    <p:extLst>
      <p:ext uri="{BB962C8B-B14F-4D97-AF65-F5344CB8AC3E}">
        <p14:creationId xmlns:p14="http://schemas.microsoft.com/office/powerpoint/2010/main" val="88992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E0749F-1761-449B-8691-B32BB5BD9470}"/>
              </a:ext>
            </a:extLst>
          </p:cNvPr>
          <p:cNvSpPr>
            <a:spLocks noGrp="1"/>
          </p:cNvSpPr>
          <p:nvPr>
            <p:ph type="title"/>
          </p:nvPr>
        </p:nvSpPr>
        <p:spPr/>
        <p:txBody>
          <a:bodyPr/>
          <a:lstStyle/>
          <a:p>
            <a:r>
              <a:rPr lang="en-GB" dirty="0"/>
              <a:t>Ethereum Algorithm Proof of work</a:t>
            </a:r>
            <a:endParaRPr lang="en-PK" dirty="0"/>
          </a:p>
        </p:txBody>
      </p:sp>
      <p:sp>
        <p:nvSpPr>
          <p:cNvPr id="6" name="Content Placeholder 5">
            <a:extLst>
              <a:ext uri="{FF2B5EF4-FFF2-40B4-BE49-F238E27FC236}">
                <a16:creationId xmlns:a16="http://schemas.microsoft.com/office/drawing/2014/main" id="{F3EDE541-201C-4A99-9DE5-4EB91A3267BC}"/>
              </a:ext>
            </a:extLst>
          </p:cNvPr>
          <p:cNvSpPr>
            <a:spLocks noGrp="1"/>
          </p:cNvSpPr>
          <p:nvPr>
            <p:ph idx="1"/>
          </p:nvPr>
        </p:nvSpPr>
        <p:spPr/>
        <p:txBody>
          <a:bodyPr/>
          <a:lstStyle/>
          <a:p>
            <a:r>
              <a:rPr lang="en-US" dirty="0"/>
              <a:t> </a:t>
            </a:r>
            <a:r>
              <a:rPr lang="en-US" dirty="0" err="1"/>
              <a:t>Ethash</a:t>
            </a:r>
            <a:endParaRPr lang="en-US" dirty="0"/>
          </a:p>
          <a:p>
            <a:r>
              <a:rPr lang="en-US" dirty="0"/>
              <a:t> nonce</a:t>
            </a:r>
          </a:p>
          <a:p>
            <a:r>
              <a:rPr lang="en-GB" dirty="0"/>
              <a:t>Proof-of-Work</a:t>
            </a:r>
          </a:p>
          <a:p>
            <a:pPr lvl="1"/>
            <a:r>
              <a:rPr lang="en-GB" dirty="0"/>
              <a:t>Seed</a:t>
            </a:r>
          </a:p>
          <a:p>
            <a:pPr lvl="1"/>
            <a:r>
              <a:rPr lang="en-GB" dirty="0"/>
              <a:t>16 MB cache</a:t>
            </a:r>
          </a:p>
          <a:p>
            <a:pPr lvl="1"/>
            <a:r>
              <a:rPr lang="en-GB" dirty="0"/>
              <a:t>Dataset of 1 GB</a:t>
            </a:r>
          </a:p>
          <a:p>
            <a:pPr lvl="1"/>
            <a:r>
              <a:rPr lang="en-GB" dirty="0"/>
              <a:t>Mining</a:t>
            </a:r>
          </a:p>
          <a:p>
            <a:pPr lvl="1"/>
            <a:r>
              <a:rPr lang="en-US" dirty="0"/>
              <a:t>find a nonce that is below a desired target value</a:t>
            </a:r>
            <a:endParaRPr lang="en-GB" dirty="0"/>
          </a:p>
          <a:p>
            <a:pPr lvl="1"/>
            <a:endParaRPr lang="en-PK" dirty="0"/>
          </a:p>
        </p:txBody>
      </p:sp>
    </p:spTree>
    <p:extLst>
      <p:ext uri="{BB962C8B-B14F-4D97-AF65-F5344CB8AC3E}">
        <p14:creationId xmlns:p14="http://schemas.microsoft.com/office/powerpoint/2010/main" val="232730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E0749F-1761-449B-8691-B32BB5BD9470}"/>
              </a:ext>
            </a:extLst>
          </p:cNvPr>
          <p:cNvSpPr>
            <a:spLocks noGrp="1"/>
          </p:cNvSpPr>
          <p:nvPr>
            <p:ph type="title"/>
          </p:nvPr>
        </p:nvSpPr>
        <p:spPr/>
        <p:txBody>
          <a:bodyPr/>
          <a:lstStyle/>
          <a:p>
            <a:r>
              <a:rPr lang="en-GB" dirty="0"/>
              <a:t>Ethereum Algorithm Proof of stake</a:t>
            </a:r>
            <a:endParaRPr lang="en-PK" dirty="0"/>
          </a:p>
        </p:txBody>
      </p:sp>
      <p:sp>
        <p:nvSpPr>
          <p:cNvPr id="6" name="Content Placeholder 5">
            <a:extLst>
              <a:ext uri="{FF2B5EF4-FFF2-40B4-BE49-F238E27FC236}">
                <a16:creationId xmlns:a16="http://schemas.microsoft.com/office/drawing/2014/main" id="{F3EDE541-201C-4A99-9DE5-4EB91A3267BC}"/>
              </a:ext>
            </a:extLst>
          </p:cNvPr>
          <p:cNvSpPr>
            <a:spLocks noGrp="1"/>
          </p:cNvSpPr>
          <p:nvPr>
            <p:ph idx="1"/>
          </p:nvPr>
        </p:nvSpPr>
        <p:spPr/>
        <p:txBody>
          <a:bodyPr/>
          <a:lstStyle/>
          <a:p>
            <a:r>
              <a:rPr lang="en-US" dirty="0"/>
              <a:t> </a:t>
            </a:r>
            <a:r>
              <a:rPr lang="en-GB" dirty="0"/>
              <a:t>Casper</a:t>
            </a:r>
          </a:p>
          <a:p>
            <a:r>
              <a:rPr lang="en-US" dirty="0"/>
              <a:t>Bonding and Bonded validators </a:t>
            </a:r>
          </a:p>
          <a:p>
            <a:r>
              <a:rPr lang="en-US" dirty="0"/>
              <a:t>security deposit min 32 ,max 13107</a:t>
            </a:r>
          </a:p>
          <a:p>
            <a:r>
              <a:rPr lang="en-US" dirty="0"/>
              <a:t>Chance chosen to propose the next block</a:t>
            </a:r>
          </a:p>
          <a:p>
            <a:r>
              <a:rPr lang="en-US" dirty="0"/>
              <a:t>validators’ code</a:t>
            </a:r>
            <a:endParaRPr lang="en-PK" dirty="0"/>
          </a:p>
        </p:txBody>
      </p:sp>
    </p:spTree>
    <p:extLst>
      <p:ext uri="{BB962C8B-B14F-4D97-AF65-F5344CB8AC3E}">
        <p14:creationId xmlns:p14="http://schemas.microsoft.com/office/powerpoint/2010/main" val="2735445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2A683F8-C64B-42D9-972C-A4118159C36F}"/>
              </a:ext>
            </a:extLst>
          </p:cNvPr>
          <p:cNvSpPr>
            <a:spLocks noGrp="1"/>
          </p:cNvSpPr>
          <p:nvPr>
            <p:ph type="title"/>
          </p:nvPr>
        </p:nvSpPr>
        <p:spPr/>
        <p:txBody>
          <a:bodyPr/>
          <a:lstStyle/>
          <a:p>
            <a:r>
              <a:rPr lang="en-GB" dirty="0"/>
              <a:t>Ethereum Philosophy</a:t>
            </a:r>
            <a:endParaRPr lang="en-PK" dirty="0"/>
          </a:p>
        </p:txBody>
      </p:sp>
      <p:sp>
        <p:nvSpPr>
          <p:cNvPr id="6" name="Content Placeholder 5">
            <a:extLst>
              <a:ext uri="{FF2B5EF4-FFF2-40B4-BE49-F238E27FC236}">
                <a16:creationId xmlns:a16="http://schemas.microsoft.com/office/drawing/2014/main" id="{6958E277-9642-4664-AEF3-F6C5182D6DF2}"/>
              </a:ext>
            </a:extLst>
          </p:cNvPr>
          <p:cNvSpPr>
            <a:spLocks noGrp="1"/>
          </p:cNvSpPr>
          <p:nvPr>
            <p:ph idx="1"/>
          </p:nvPr>
        </p:nvSpPr>
        <p:spPr/>
        <p:txBody>
          <a:bodyPr/>
          <a:lstStyle/>
          <a:p>
            <a:r>
              <a:rPr lang="en-GB" dirty="0"/>
              <a:t>Simplicity</a:t>
            </a:r>
          </a:p>
          <a:p>
            <a:r>
              <a:rPr lang="en-GB" dirty="0"/>
              <a:t>Universality</a:t>
            </a:r>
          </a:p>
          <a:p>
            <a:r>
              <a:rPr lang="en-GB" dirty="0"/>
              <a:t>Modularity</a:t>
            </a:r>
          </a:p>
          <a:p>
            <a:r>
              <a:rPr lang="en-GB" dirty="0"/>
              <a:t>Agility</a:t>
            </a:r>
          </a:p>
          <a:p>
            <a:r>
              <a:rPr lang="en-GB" dirty="0"/>
              <a:t>Non-discrimination and non-censorship</a:t>
            </a:r>
            <a:endParaRPr lang="en-PK" dirty="0"/>
          </a:p>
        </p:txBody>
      </p:sp>
    </p:spTree>
    <p:extLst>
      <p:ext uri="{BB962C8B-B14F-4D97-AF65-F5344CB8AC3E}">
        <p14:creationId xmlns:p14="http://schemas.microsoft.com/office/powerpoint/2010/main" val="3288028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AEC01-3DC9-48EB-AAEE-0CD686D05C9F}"/>
              </a:ext>
            </a:extLst>
          </p:cNvPr>
          <p:cNvSpPr>
            <a:spLocks noGrp="1"/>
          </p:cNvSpPr>
          <p:nvPr>
            <p:ph type="title"/>
          </p:nvPr>
        </p:nvSpPr>
        <p:spPr/>
        <p:txBody>
          <a:bodyPr/>
          <a:lstStyle/>
          <a:p>
            <a:r>
              <a:rPr lang="en-GB" dirty="0"/>
              <a:t>Ethereum Smart Contract</a:t>
            </a:r>
            <a:endParaRPr lang="en-PK" dirty="0"/>
          </a:p>
        </p:txBody>
      </p:sp>
      <p:sp>
        <p:nvSpPr>
          <p:cNvPr id="3" name="Content Placeholder 2">
            <a:extLst>
              <a:ext uri="{FF2B5EF4-FFF2-40B4-BE49-F238E27FC236}">
                <a16:creationId xmlns:a16="http://schemas.microsoft.com/office/drawing/2014/main" id="{91B6DAC6-906C-4CE6-B2EC-9DBF14FB5965}"/>
              </a:ext>
            </a:extLst>
          </p:cNvPr>
          <p:cNvSpPr>
            <a:spLocks noGrp="1"/>
          </p:cNvSpPr>
          <p:nvPr>
            <p:ph idx="1"/>
          </p:nvPr>
        </p:nvSpPr>
        <p:spPr/>
        <p:txBody>
          <a:bodyPr/>
          <a:lstStyle/>
          <a:p>
            <a:r>
              <a:rPr lang="en-GB" dirty="0"/>
              <a:t>Smart contracts are blockchain class</a:t>
            </a:r>
          </a:p>
          <a:p>
            <a:r>
              <a:rPr lang="en-GB" dirty="0"/>
              <a:t>In Ethereum write operation cause GAS -$ETH</a:t>
            </a:r>
          </a:p>
          <a:p>
            <a:r>
              <a:rPr lang="en-GB" dirty="0"/>
              <a:t>Contract stored at address just like wallet </a:t>
            </a:r>
          </a:p>
          <a:p>
            <a:r>
              <a:rPr lang="en-GB" dirty="0"/>
              <a:t>Original idea is to do some code the enable to put money in holding bin when certain parameter are met money transfer to other person</a:t>
            </a:r>
          </a:p>
          <a:p>
            <a:r>
              <a:rPr lang="en-GB" dirty="0"/>
              <a:t>Smart contract save as bytes</a:t>
            </a:r>
            <a:endParaRPr lang="en-PK" dirty="0"/>
          </a:p>
        </p:txBody>
      </p:sp>
    </p:spTree>
    <p:extLst>
      <p:ext uri="{BB962C8B-B14F-4D97-AF65-F5344CB8AC3E}">
        <p14:creationId xmlns:p14="http://schemas.microsoft.com/office/powerpoint/2010/main" val="50299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82860-8242-47A6-9D4E-CBE747B46A19}"/>
              </a:ext>
            </a:extLst>
          </p:cNvPr>
          <p:cNvSpPr>
            <a:spLocks noGrp="1"/>
          </p:cNvSpPr>
          <p:nvPr>
            <p:ph type="title"/>
          </p:nvPr>
        </p:nvSpPr>
        <p:spPr/>
        <p:txBody>
          <a:bodyPr/>
          <a:lstStyle/>
          <a:p>
            <a:r>
              <a:rPr lang="en-GB" dirty="0"/>
              <a:t>How Ethereum work</a:t>
            </a:r>
            <a:endParaRPr lang="en-PK" dirty="0"/>
          </a:p>
        </p:txBody>
      </p:sp>
      <p:sp>
        <p:nvSpPr>
          <p:cNvPr id="3" name="Content Placeholder 2">
            <a:extLst>
              <a:ext uri="{FF2B5EF4-FFF2-40B4-BE49-F238E27FC236}">
                <a16:creationId xmlns:a16="http://schemas.microsoft.com/office/drawing/2014/main" id="{6A8A7982-1F98-4BF3-B187-9E21082CCC35}"/>
              </a:ext>
            </a:extLst>
          </p:cNvPr>
          <p:cNvSpPr>
            <a:spLocks noGrp="1"/>
          </p:cNvSpPr>
          <p:nvPr>
            <p:ph idx="1"/>
          </p:nvPr>
        </p:nvSpPr>
        <p:spPr/>
        <p:txBody>
          <a:bodyPr>
            <a:normAutofit/>
          </a:bodyPr>
          <a:lstStyle/>
          <a:p>
            <a:r>
              <a:rPr lang="en-GB" dirty="0"/>
              <a:t>Ethereum like bitcoin anyone can download it and run it</a:t>
            </a:r>
          </a:p>
          <a:p>
            <a:r>
              <a:rPr lang="en-US" dirty="0"/>
              <a:t>what really sets Ethereum apart is the inclusion of the Ethereum virtual machine (EVM) </a:t>
            </a:r>
          </a:p>
          <a:p>
            <a:r>
              <a:rPr lang="en-US" dirty="0"/>
              <a:t>EVM is like full LAMP or Mean stack</a:t>
            </a:r>
          </a:p>
          <a:p>
            <a:r>
              <a:rPr lang="en-US" dirty="0"/>
              <a:t>Ethereum blockchain will store data </a:t>
            </a:r>
          </a:p>
          <a:p>
            <a:r>
              <a:rPr lang="en-US" dirty="0"/>
              <a:t>EVM is app server that will handle smart contract and programming</a:t>
            </a:r>
          </a:p>
          <a:p>
            <a:r>
              <a:rPr lang="en-US" dirty="0"/>
              <a:t>Every Ethereum node runs the EVM to maintain consensus </a:t>
            </a:r>
          </a:p>
        </p:txBody>
      </p:sp>
    </p:spTree>
    <p:extLst>
      <p:ext uri="{BB962C8B-B14F-4D97-AF65-F5344CB8AC3E}">
        <p14:creationId xmlns:p14="http://schemas.microsoft.com/office/powerpoint/2010/main" val="921720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Content</a:t>
            </a:r>
          </a:p>
        </p:txBody>
      </p:sp>
      <p:sp>
        <p:nvSpPr>
          <p:cNvPr id="14" name="Content Placeholder 13"/>
          <p:cNvSpPr>
            <a:spLocks noGrp="1"/>
          </p:cNvSpPr>
          <p:nvPr>
            <p:ph idx="1"/>
          </p:nvPr>
        </p:nvSpPr>
        <p:spPr/>
        <p:txBody>
          <a:bodyPr>
            <a:normAutofit lnSpcReduction="10000"/>
          </a:bodyPr>
          <a:lstStyle/>
          <a:p>
            <a:r>
              <a:rPr lang="en-US" dirty="0"/>
              <a:t>Introduction to Ethereum</a:t>
            </a:r>
          </a:p>
          <a:p>
            <a:r>
              <a:rPr lang="en-US" dirty="0"/>
              <a:t>Bitcoin history</a:t>
            </a:r>
          </a:p>
          <a:p>
            <a:r>
              <a:rPr lang="en-US" dirty="0"/>
              <a:t>Ethereum history</a:t>
            </a:r>
          </a:p>
          <a:p>
            <a:r>
              <a:rPr lang="en-US" dirty="0"/>
              <a:t>Ethereum vs Bitcoin</a:t>
            </a:r>
          </a:p>
          <a:p>
            <a:r>
              <a:rPr lang="en-US" dirty="0"/>
              <a:t>Hyperledger vs Ethereum</a:t>
            </a:r>
          </a:p>
          <a:p>
            <a:r>
              <a:rPr lang="en-US" dirty="0"/>
              <a:t>Algorithms used in Ethereum</a:t>
            </a:r>
          </a:p>
          <a:p>
            <a:r>
              <a:rPr lang="en-US" dirty="0"/>
              <a:t>Ethereum Philosophy  </a:t>
            </a:r>
          </a:p>
          <a:p>
            <a:r>
              <a:rPr lang="en-US" dirty="0"/>
              <a:t>Develop a DEMO voting app</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a:t>
            </a:r>
            <a:r>
              <a:rPr lang="en-GB"/>
              <a:t>need </a:t>
            </a:r>
            <a:r>
              <a:rPr lang="en-GB" dirty="0"/>
              <a:t>E</a:t>
            </a:r>
            <a:r>
              <a:rPr lang="en-GB"/>
              <a:t>thereum </a:t>
            </a:r>
            <a:r>
              <a:rPr lang="en-GB" dirty="0"/>
              <a:t>GAS</a:t>
            </a:r>
            <a:endParaRPr lang="en-PK" dirty="0"/>
          </a:p>
        </p:txBody>
      </p:sp>
      <p:sp>
        <p:nvSpPr>
          <p:cNvPr id="3" name="Content Placeholder 2"/>
          <p:cNvSpPr>
            <a:spLocks noGrp="1"/>
          </p:cNvSpPr>
          <p:nvPr>
            <p:ph idx="1"/>
          </p:nvPr>
        </p:nvSpPr>
        <p:spPr/>
        <p:txBody>
          <a:bodyPr/>
          <a:lstStyle/>
          <a:p>
            <a:r>
              <a:rPr lang="en-GB" dirty="0"/>
              <a:t>Transactions in bitcoin are linear</a:t>
            </a:r>
          </a:p>
          <a:p>
            <a:r>
              <a:rPr lang="en-GB" dirty="0"/>
              <a:t>Ethereum has proper programming language</a:t>
            </a:r>
          </a:p>
          <a:p>
            <a:r>
              <a:rPr lang="en-GB" dirty="0"/>
              <a:t>Process in bitcoin is guaranteed to end but if program has loop and condition it can get stuck in infinite loop</a:t>
            </a:r>
          </a:p>
          <a:p>
            <a:r>
              <a:rPr lang="en-GB" dirty="0"/>
              <a:t>In distributed </a:t>
            </a:r>
            <a:r>
              <a:rPr lang="en-GB" dirty="0" err="1"/>
              <a:t>decenderized</a:t>
            </a:r>
            <a:r>
              <a:rPr lang="en-GB" dirty="0"/>
              <a:t> system it can halt whole system</a:t>
            </a:r>
          </a:p>
          <a:p>
            <a:r>
              <a:rPr lang="en-GB" dirty="0"/>
              <a:t>To solve this problem </a:t>
            </a:r>
            <a:r>
              <a:rPr lang="en-GB" dirty="0" err="1"/>
              <a:t>Vitalik</a:t>
            </a:r>
            <a:r>
              <a:rPr lang="en-GB" dirty="0"/>
              <a:t> came up with solution of GAS in </a:t>
            </a:r>
            <a:r>
              <a:rPr lang="en-GB" dirty="0" err="1"/>
              <a:t>ethereum</a:t>
            </a:r>
            <a:endParaRPr lang="en-PK" dirty="0"/>
          </a:p>
        </p:txBody>
      </p:sp>
    </p:spTree>
    <p:extLst>
      <p:ext uri="{BB962C8B-B14F-4D97-AF65-F5344CB8AC3E}">
        <p14:creationId xmlns:p14="http://schemas.microsoft.com/office/powerpoint/2010/main" val="3609408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569A45-EE94-4244-9954-2CCEA3F9A4F3}"/>
              </a:ext>
            </a:extLst>
          </p:cNvPr>
          <p:cNvSpPr>
            <a:spLocks noGrp="1"/>
          </p:cNvSpPr>
          <p:nvPr>
            <p:ph type="ctrTitle"/>
          </p:nvPr>
        </p:nvSpPr>
        <p:spPr/>
        <p:txBody>
          <a:bodyPr/>
          <a:lstStyle/>
          <a:p>
            <a:r>
              <a:rPr lang="en-GB" dirty="0"/>
              <a:t>Ethereum Framework</a:t>
            </a:r>
            <a:endParaRPr lang="en-PK" dirty="0"/>
          </a:p>
        </p:txBody>
      </p:sp>
      <p:sp>
        <p:nvSpPr>
          <p:cNvPr id="2" name="Subtitle 1">
            <a:extLst>
              <a:ext uri="{FF2B5EF4-FFF2-40B4-BE49-F238E27FC236}">
                <a16:creationId xmlns:a16="http://schemas.microsoft.com/office/drawing/2014/main" id="{B04F1F79-1860-4AD9-92FC-28D278A33176}"/>
              </a:ext>
            </a:extLst>
          </p:cNvPr>
          <p:cNvSpPr>
            <a:spLocks noGrp="1"/>
          </p:cNvSpPr>
          <p:nvPr>
            <p:ph type="subTitle" idx="1"/>
          </p:nvPr>
        </p:nvSpPr>
        <p:spPr/>
        <p:txBody>
          <a:bodyPr/>
          <a:lstStyle/>
          <a:p>
            <a:r>
              <a:rPr lang="en-GB" dirty="0"/>
              <a:t>Prerequisite for developing Ethereum app</a:t>
            </a:r>
            <a:endParaRPr lang="en-PK" dirty="0"/>
          </a:p>
        </p:txBody>
      </p:sp>
    </p:spTree>
    <p:extLst>
      <p:ext uri="{BB962C8B-B14F-4D97-AF65-F5344CB8AC3E}">
        <p14:creationId xmlns:p14="http://schemas.microsoft.com/office/powerpoint/2010/main" val="553677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73EE-A059-46CC-B1BC-1A88653679E3}"/>
              </a:ext>
            </a:extLst>
          </p:cNvPr>
          <p:cNvSpPr>
            <a:spLocks noGrp="1"/>
          </p:cNvSpPr>
          <p:nvPr>
            <p:ph type="title"/>
          </p:nvPr>
        </p:nvSpPr>
        <p:spPr/>
        <p:txBody>
          <a:bodyPr/>
          <a:lstStyle/>
          <a:p>
            <a:r>
              <a:rPr lang="en-GB" dirty="0"/>
              <a:t>Ethereum Truffle </a:t>
            </a:r>
            <a:endParaRPr lang="en-PK" dirty="0"/>
          </a:p>
        </p:txBody>
      </p:sp>
      <p:sp>
        <p:nvSpPr>
          <p:cNvPr id="3" name="Content Placeholder 2">
            <a:extLst>
              <a:ext uri="{FF2B5EF4-FFF2-40B4-BE49-F238E27FC236}">
                <a16:creationId xmlns:a16="http://schemas.microsoft.com/office/drawing/2014/main" id="{739B856E-E0D3-4FC8-BD6A-B49700EEDA80}"/>
              </a:ext>
            </a:extLst>
          </p:cNvPr>
          <p:cNvSpPr>
            <a:spLocks noGrp="1"/>
          </p:cNvSpPr>
          <p:nvPr>
            <p:ph idx="1"/>
          </p:nvPr>
        </p:nvSpPr>
        <p:spPr/>
        <p:txBody>
          <a:bodyPr/>
          <a:lstStyle/>
          <a:p>
            <a:r>
              <a:rPr lang="en-GB" dirty="0"/>
              <a:t>A toolset for Ethereum </a:t>
            </a:r>
          </a:p>
          <a:p>
            <a:r>
              <a:rPr lang="en-GB" dirty="0"/>
              <a:t>It allow compiling and building, testing, deployment  and interaction</a:t>
            </a:r>
          </a:p>
          <a:p>
            <a:r>
              <a:rPr lang="en-GB" dirty="0"/>
              <a:t>Test RPC local test framework  </a:t>
            </a:r>
          </a:p>
          <a:p>
            <a:r>
              <a:rPr lang="en-GB" dirty="0"/>
              <a:t>Implement </a:t>
            </a:r>
            <a:r>
              <a:rPr lang="en-GB" dirty="0" err="1"/>
              <a:t>Ethereumjs</a:t>
            </a:r>
            <a:endParaRPr lang="en-GB" dirty="0"/>
          </a:p>
          <a:p>
            <a:r>
              <a:rPr lang="en-GB" dirty="0"/>
              <a:t>Test accounts </a:t>
            </a:r>
          </a:p>
        </p:txBody>
      </p:sp>
    </p:spTree>
    <p:extLst>
      <p:ext uri="{BB962C8B-B14F-4D97-AF65-F5344CB8AC3E}">
        <p14:creationId xmlns:p14="http://schemas.microsoft.com/office/powerpoint/2010/main" val="194720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9E1EA-CC99-4E12-A7E4-E54E5A7CCFD4}"/>
              </a:ext>
            </a:extLst>
          </p:cNvPr>
          <p:cNvSpPr>
            <a:spLocks noGrp="1"/>
          </p:cNvSpPr>
          <p:nvPr>
            <p:ph type="title"/>
          </p:nvPr>
        </p:nvSpPr>
        <p:spPr/>
        <p:txBody>
          <a:bodyPr/>
          <a:lstStyle/>
          <a:p>
            <a:r>
              <a:rPr lang="en-GB" dirty="0" err="1"/>
              <a:t>MetaMask</a:t>
            </a:r>
            <a:endParaRPr lang="en-PK" dirty="0"/>
          </a:p>
        </p:txBody>
      </p:sp>
      <p:sp>
        <p:nvSpPr>
          <p:cNvPr id="3" name="Content Placeholder 2">
            <a:extLst>
              <a:ext uri="{FF2B5EF4-FFF2-40B4-BE49-F238E27FC236}">
                <a16:creationId xmlns:a16="http://schemas.microsoft.com/office/drawing/2014/main" id="{61591456-2CF5-4083-9AC7-989B659D6CFB}"/>
              </a:ext>
            </a:extLst>
          </p:cNvPr>
          <p:cNvSpPr>
            <a:spLocks noGrp="1"/>
          </p:cNvSpPr>
          <p:nvPr>
            <p:ph idx="1"/>
          </p:nvPr>
        </p:nvSpPr>
        <p:spPr/>
        <p:txBody>
          <a:bodyPr/>
          <a:lstStyle/>
          <a:p>
            <a:r>
              <a:rPr lang="en-GB" dirty="0"/>
              <a:t> browser extension</a:t>
            </a:r>
          </a:p>
          <a:p>
            <a:r>
              <a:rPr lang="en-US" dirty="0"/>
              <a:t>allows web applications to interact with the Ethereum blockchain</a:t>
            </a:r>
          </a:p>
          <a:p>
            <a:r>
              <a:rPr lang="en-US" dirty="0"/>
              <a:t>works as an Ethereum wallet</a:t>
            </a:r>
          </a:p>
          <a:p>
            <a:r>
              <a:rPr lang="en-US" dirty="0"/>
              <a:t>store and send any standard Ethereum-compatible tokens </a:t>
            </a:r>
          </a:p>
          <a:p>
            <a:r>
              <a:rPr lang="en-US" dirty="0"/>
              <a:t>run Ethereum </a:t>
            </a:r>
            <a:r>
              <a:rPr lang="en-US" dirty="0" err="1"/>
              <a:t>DApps</a:t>
            </a:r>
            <a:r>
              <a:rPr lang="en-US" dirty="0"/>
              <a:t> right in your browser without running a full Ethereum node</a:t>
            </a:r>
          </a:p>
          <a:p>
            <a:r>
              <a:rPr lang="en-US" dirty="0"/>
              <a:t>providing a user interface to manage your identities on different sites and sign blockchain transactions</a:t>
            </a:r>
            <a:endParaRPr lang="en-PK" dirty="0"/>
          </a:p>
        </p:txBody>
      </p:sp>
    </p:spTree>
    <p:extLst>
      <p:ext uri="{BB962C8B-B14F-4D97-AF65-F5344CB8AC3E}">
        <p14:creationId xmlns:p14="http://schemas.microsoft.com/office/powerpoint/2010/main" val="3602130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97E33-D6F8-455B-896D-119E32FE2118}"/>
              </a:ext>
            </a:extLst>
          </p:cNvPr>
          <p:cNvSpPr>
            <a:spLocks noGrp="1"/>
          </p:cNvSpPr>
          <p:nvPr>
            <p:ph type="title"/>
          </p:nvPr>
        </p:nvSpPr>
        <p:spPr/>
        <p:txBody>
          <a:bodyPr/>
          <a:lstStyle/>
          <a:p>
            <a:r>
              <a:rPr lang="en-GB" dirty="0"/>
              <a:t>Web3 — Ethereum </a:t>
            </a:r>
            <a:r>
              <a:rPr lang="en-GB" dirty="0" err="1"/>
              <a:t>Javascript</a:t>
            </a:r>
            <a:r>
              <a:rPr lang="en-GB" dirty="0"/>
              <a:t> API</a:t>
            </a:r>
            <a:endParaRPr lang="en-PK" dirty="0"/>
          </a:p>
        </p:txBody>
      </p:sp>
      <p:sp>
        <p:nvSpPr>
          <p:cNvPr id="3" name="Content Placeholder 2">
            <a:extLst>
              <a:ext uri="{FF2B5EF4-FFF2-40B4-BE49-F238E27FC236}">
                <a16:creationId xmlns:a16="http://schemas.microsoft.com/office/drawing/2014/main" id="{E36BF090-4F54-491C-91DD-04D972D867A5}"/>
              </a:ext>
            </a:extLst>
          </p:cNvPr>
          <p:cNvSpPr>
            <a:spLocks noGrp="1"/>
          </p:cNvSpPr>
          <p:nvPr>
            <p:ph idx="1"/>
          </p:nvPr>
        </p:nvSpPr>
        <p:spPr/>
        <p:txBody>
          <a:bodyPr/>
          <a:lstStyle/>
          <a:p>
            <a:r>
              <a:rPr lang="en-US" dirty="0"/>
              <a:t>A collection of libraries which allow you to interact with a local or remote </a:t>
            </a:r>
            <a:r>
              <a:rPr lang="en-US" dirty="0" err="1"/>
              <a:t>ethereum</a:t>
            </a:r>
            <a:r>
              <a:rPr lang="en-US" dirty="0"/>
              <a:t> node, using a HTTP or IPC connection</a:t>
            </a:r>
          </a:p>
          <a:p>
            <a:r>
              <a:rPr lang="en-US" dirty="0"/>
              <a:t>Communicate with an Ethereum node or transact with a smart contract deployed on the blockchain from inside a JavaScript or web application</a:t>
            </a:r>
            <a:endParaRPr lang="en-PK" dirty="0"/>
          </a:p>
        </p:txBody>
      </p:sp>
    </p:spTree>
    <p:extLst>
      <p:ext uri="{BB962C8B-B14F-4D97-AF65-F5344CB8AC3E}">
        <p14:creationId xmlns:p14="http://schemas.microsoft.com/office/powerpoint/2010/main" val="211492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F34F6-96B4-491A-B1E2-9712C1ACEFEE}"/>
              </a:ext>
            </a:extLst>
          </p:cNvPr>
          <p:cNvSpPr>
            <a:spLocks noGrp="1"/>
          </p:cNvSpPr>
          <p:nvPr>
            <p:ph type="title"/>
          </p:nvPr>
        </p:nvSpPr>
        <p:spPr/>
        <p:txBody>
          <a:bodyPr/>
          <a:lstStyle/>
          <a:p>
            <a:r>
              <a:rPr lang="en-GB" dirty="0"/>
              <a:t>References</a:t>
            </a:r>
            <a:endParaRPr lang="en-PK" dirty="0"/>
          </a:p>
        </p:txBody>
      </p:sp>
      <p:sp>
        <p:nvSpPr>
          <p:cNvPr id="3" name="Content Placeholder 2">
            <a:extLst>
              <a:ext uri="{FF2B5EF4-FFF2-40B4-BE49-F238E27FC236}">
                <a16:creationId xmlns:a16="http://schemas.microsoft.com/office/drawing/2014/main" id="{95B6AEC7-0AF8-465D-B022-56338AAF96DA}"/>
              </a:ext>
            </a:extLst>
          </p:cNvPr>
          <p:cNvSpPr>
            <a:spLocks noGrp="1"/>
          </p:cNvSpPr>
          <p:nvPr>
            <p:ph idx="1"/>
          </p:nvPr>
        </p:nvSpPr>
        <p:spPr/>
        <p:txBody>
          <a:bodyPr>
            <a:normAutofit fontScale="62500" lnSpcReduction="20000"/>
          </a:bodyPr>
          <a:lstStyle/>
          <a:p>
            <a:r>
              <a:rPr lang="en-GB" dirty="0">
                <a:hlinkClick r:id="rId2"/>
              </a:rPr>
              <a:t>https://medium.com/swlh/the-story-of-the-dao-its-history-and-consequences-71e6a8a551ee</a:t>
            </a:r>
            <a:r>
              <a:rPr lang="en-GB" dirty="0"/>
              <a:t>( DAO Hack)</a:t>
            </a:r>
          </a:p>
          <a:p>
            <a:r>
              <a:rPr lang="en-GB" dirty="0">
                <a:hlinkClick r:id="rId3"/>
              </a:rPr>
              <a:t>https://www.youtube.com/watch?v=k_aVpSSx-Qg</a:t>
            </a:r>
            <a:r>
              <a:rPr lang="en-GB" dirty="0"/>
              <a:t> (DAO Hack)</a:t>
            </a:r>
            <a:endParaRPr lang="en-GB" dirty="0">
              <a:hlinkClick r:id="rId4"/>
            </a:endParaRPr>
          </a:p>
          <a:p>
            <a:r>
              <a:rPr lang="en-GB" dirty="0">
                <a:hlinkClick r:id="rId4"/>
              </a:rPr>
              <a:t>https://medium.com/cybermiles/diving-into-ethereums-world-state-c893102030ed</a:t>
            </a:r>
            <a:r>
              <a:rPr lang="en-GB" dirty="0"/>
              <a:t> (</a:t>
            </a:r>
            <a:r>
              <a:rPr lang="en-GB" dirty="0" err="1"/>
              <a:t>Particia</a:t>
            </a:r>
            <a:r>
              <a:rPr lang="en-GB" dirty="0"/>
              <a:t> vs Merkle tree)</a:t>
            </a:r>
          </a:p>
          <a:p>
            <a:r>
              <a:rPr lang="en-GB" dirty="0">
                <a:hlinkClick r:id="rId5"/>
              </a:rPr>
              <a:t>https://www.youtube.com/watch?v=fdWoNBt6CcY</a:t>
            </a:r>
            <a:r>
              <a:rPr lang="en-GB" dirty="0"/>
              <a:t> (Ethereum vs Bitcoin)</a:t>
            </a:r>
          </a:p>
          <a:p>
            <a:r>
              <a:rPr lang="en-GB" dirty="0">
                <a:hlinkClick r:id="rId6"/>
              </a:rPr>
              <a:t>https://www.cs.ru.nl/bachelors-theses/2018/Lotte_Fekkes___4496426___Comparing_Bitcoin_and_Ethereum.pdf</a:t>
            </a:r>
            <a:r>
              <a:rPr lang="en-GB" dirty="0"/>
              <a:t> (</a:t>
            </a:r>
            <a:r>
              <a:rPr lang="en-GB" dirty="0" err="1"/>
              <a:t>Particia</a:t>
            </a:r>
            <a:r>
              <a:rPr lang="en-GB" dirty="0"/>
              <a:t> vs Merkle tree)</a:t>
            </a:r>
          </a:p>
          <a:p>
            <a:r>
              <a:rPr lang="en-GB" dirty="0">
                <a:hlinkClick r:id="rId7"/>
              </a:rPr>
              <a:t>https://medium.com/codechain/modified-merkle-patricia-trie-how-ethereum-saves-a-state-e6d7555078dd</a:t>
            </a:r>
            <a:r>
              <a:rPr lang="en-GB" dirty="0"/>
              <a:t> (</a:t>
            </a:r>
            <a:r>
              <a:rPr lang="en-GB" dirty="0" err="1"/>
              <a:t>Pitricia</a:t>
            </a:r>
            <a:r>
              <a:rPr lang="en-GB" dirty="0"/>
              <a:t> </a:t>
            </a:r>
            <a:r>
              <a:rPr lang="en-GB" dirty="0" err="1"/>
              <a:t>merkle</a:t>
            </a:r>
            <a:r>
              <a:rPr lang="en-GB" dirty="0"/>
              <a:t> tree)</a:t>
            </a:r>
          </a:p>
          <a:p>
            <a:r>
              <a:rPr lang="en-GB" dirty="0">
                <a:hlinkClick r:id="rId8"/>
              </a:rPr>
              <a:t>https://www.cryptocompare.com/coins/guides/what-is-the-ghost-protocol-for-ethereum/</a:t>
            </a:r>
            <a:endParaRPr lang="en-GB" dirty="0"/>
          </a:p>
          <a:p>
            <a:r>
              <a:rPr lang="en-GB" dirty="0">
                <a:hlinkClick r:id="rId9"/>
              </a:rPr>
              <a:t>http://tutorialsdiary.com/merkle-patricia-tree-in-ethereum/</a:t>
            </a:r>
            <a:r>
              <a:rPr lang="en-GB" dirty="0"/>
              <a:t>(Particia vs Merkle tree)</a:t>
            </a:r>
          </a:p>
          <a:p>
            <a:r>
              <a:rPr lang="en-GB" dirty="0">
                <a:hlinkClick r:id="rId10"/>
              </a:rPr>
              <a:t>https://blockonomi.com/utxo-vs-account-based-transaction-models/(transaction</a:t>
            </a:r>
            <a:r>
              <a:rPr lang="en-GB" dirty="0"/>
              <a:t> model )</a:t>
            </a:r>
          </a:p>
          <a:p>
            <a:endParaRPr lang="en-PK" dirty="0"/>
          </a:p>
        </p:txBody>
      </p:sp>
    </p:spTree>
    <p:extLst>
      <p:ext uri="{BB962C8B-B14F-4D97-AF65-F5344CB8AC3E}">
        <p14:creationId xmlns:p14="http://schemas.microsoft.com/office/powerpoint/2010/main" val="51164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F34F6-96B4-491A-B1E2-9712C1ACEFEE}"/>
              </a:ext>
            </a:extLst>
          </p:cNvPr>
          <p:cNvSpPr>
            <a:spLocks noGrp="1"/>
          </p:cNvSpPr>
          <p:nvPr>
            <p:ph type="title"/>
          </p:nvPr>
        </p:nvSpPr>
        <p:spPr/>
        <p:txBody>
          <a:bodyPr/>
          <a:lstStyle/>
          <a:p>
            <a:r>
              <a:rPr lang="en-GB" dirty="0"/>
              <a:t>References</a:t>
            </a:r>
            <a:endParaRPr lang="en-PK" dirty="0"/>
          </a:p>
        </p:txBody>
      </p:sp>
      <p:sp>
        <p:nvSpPr>
          <p:cNvPr id="3" name="Content Placeholder 2">
            <a:extLst>
              <a:ext uri="{FF2B5EF4-FFF2-40B4-BE49-F238E27FC236}">
                <a16:creationId xmlns:a16="http://schemas.microsoft.com/office/drawing/2014/main" id="{95B6AEC7-0AF8-465D-B022-56338AAF96DA}"/>
              </a:ext>
            </a:extLst>
          </p:cNvPr>
          <p:cNvSpPr>
            <a:spLocks noGrp="1"/>
          </p:cNvSpPr>
          <p:nvPr>
            <p:ph idx="1"/>
          </p:nvPr>
        </p:nvSpPr>
        <p:spPr/>
        <p:txBody>
          <a:bodyPr/>
          <a:lstStyle/>
          <a:p>
            <a:r>
              <a:rPr lang="en-GB" dirty="0">
                <a:hlinkClick r:id="rId2"/>
              </a:rPr>
              <a:t>https://www.johndcook.com/blog/2018/08/14/bitcoin-elliptic-curves/</a:t>
            </a:r>
            <a:r>
              <a:rPr lang="en-GB" dirty="0"/>
              <a:t>(ECDSA)</a:t>
            </a:r>
          </a:p>
          <a:p>
            <a:r>
              <a:rPr lang="en-GB" dirty="0">
                <a:hlinkClick r:id="rId3"/>
              </a:rPr>
              <a:t>https://en.wikipedia.org/wiki/Ethash</a:t>
            </a:r>
            <a:endParaRPr lang="en-PK" dirty="0"/>
          </a:p>
        </p:txBody>
      </p:sp>
    </p:spTree>
    <p:extLst>
      <p:ext uri="{BB962C8B-B14F-4D97-AF65-F5344CB8AC3E}">
        <p14:creationId xmlns:p14="http://schemas.microsoft.com/office/powerpoint/2010/main" val="1017672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36314-6B83-4F28-AB72-931415AF3A25}"/>
              </a:ext>
            </a:extLst>
          </p:cNvPr>
          <p:cNvSpPr>
            <a:spLocks noGrp="1"/>
          </p:cNvSpPr>
          <p:nvPr>
            <p:ph type="title"/>
          </p:nvPr>
        </p:nvSpPr>
        <p:spPr/>
        <p:txBody>
          <a:bodyPr/>
          <a:lstStyle/>
          <a:p>
            <a:r>
              <a:rPr lang="en-GB" dirty="0"/>
              <a:t>Next</a:t>
            </a:r>
            <a:endParaRPr lang="en-PK" dirty="0"/>
          </a:p>
        </p:txBody>
      </p:sp>
      <p:sp>
        <p:nvSpPr>
          <p:cNvPr id="3" name="Content Placeholder 2">
            <a:extLst>
              <a:ext uri="{FF2B5EF4-FFF2-40B4-BE49-F238E27FC236}">
                <a16:creationId xmlns:a16="http://schemas.microsoft.com/office/drawing/2014/main" id="{A4FE7BDB-203B-473A-A652-E18B907E35A6}"/>
              </a:ext>
            </a:extLst>
          </p:cNvPr>
          <p:cNvSpPr>
            <a:spLocks noGrp="1"/>
          </p:cNvSpPr>
          <p:nvPr>
            <p:ph idx="1"/>
          </p:nvPr>
        </p:nvSpPr>
        <p:spPr/>
        <p:txBody>
          <a:bodyPr/>
          <a:lstStyle/>
          <a:p>
            <a:r>
              <a:rPr lang="en-GB" dirty="0">
                <a:hlinkClick r:id="rId2"/>
              </a:rPr>
              <a:t>https://dickolsson.com/building-dapps-on-ethereum-part-6-private-testnet/</a:t>
            </a:r>
            <a:endParaRPr lang="en-GB" dirty="0"/>
          </a:p>
          <a:p>
            <a:r>
              <a:rPr lang="en-GB" dirty="0">
                <a:hlinkClick r:id="rId3"/>
              </a:rPr>
              <a:t>https://ethereum.gitbooks.io/frontier-guide/getting_a_client.html</a:t>
            </a:r>
            <a:endParaRPr lang="en-GB" dirty="0"/>
          </a:p>
          <a:p>
            <a:r>
              <a:rPr lang="en-GB">
                <a:hlinkClick r:id="rId4"/>
              </a:rPr>
              <a:t>https://www.mycryptopedia.com/ethereum-geth-installing-and-running-a-node/</a:t>
            </a:r>
            <a:endParaRPr lang="en-PK"/>
          </a:p>
        </p:txBody>
      </p:sp>
    </p:spTree>
    <p:extLst>
      <p:ext uri="{BB962C8B-B14F-4D97-AF65-F5344CB8AC3E}">
        <p14:creationId xmlns:p14="http://schemas.microsoft.com/office/powerpoint/2010/main" val="3222790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381000"/>
            <a:ext cx="9144001" cy="1371600"/>
          </a:xfrm>
        </p:spPr>
        <p:txBody>
          <a:bodyPr/>
          <a:lstStyle/>
          <a:p>
            <a:r>
              <a:rPr lang="en-US" dirty="0"/>
              <a:t>What is Ethereum</a:t>
            </a:r>
          </a:p>
        </p:txBody>
      </p:sp>
      <p:sp>
        <p:nvSpPr>
          <p:cNvPr id="14" name="Content Placeholder 13"/>
          <p:cNvSpPr>
            <a:spLocks noGrp="1"/>
          </p:cNvSpPr>
          <p:nvPr>
            <p:ph idx="1"/>
          </p:nvPr>
        </p:nvSpPr>
        <p:spPr/>
        <p:txBody>
          <a:bodyPr/>
          <a:lstStyle/>
          <a:p>
            <a:r>
              <a:rPr lang="en-US" dirty="0"/>
              <a:t>Ethereum is decentralized</a:t>
            </a:r>
          </a:p>
          <a:p>
            <a:r>
              <a:rPr lang="en-US" dirty="0"/>
              <a:t>deliver programming functionality</a:t>
            </a:r>
          </a:p>
          <a:p>
            <a:r>
              <a:rPr lang="en-US" dirty="0"/>
              <a:t>Turing complete programming environment</a:t>
            </a:r>
          </a:p>
          <a:p>
            <a:r>
              <a:rPr lang="en-US" dirty="0"/>
              <a:t>second most valued cryptocurrency today</a:t>
            </a:r>
          </a:p>
          <a:p>
            <a:endParaRPr lang="en-US" dirty="0"/>
          </a:p>
        </p:txBody>
      </p:sp>
    </p:spTree>
    <p:extLst>
      <p:ext uri="{BB962C8B-B14F-4D97-AF65-F5344CB8AC3E}">
        <p14:creationId xmlns:p14="http://schemas.microsoft.com/office/powerpoint/2010/main" val="289639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1F7F6-16CD-4A18-893B-70233DD696FA}"/>
              </a:ext>
            </a:extLst>
          </p:cNvPr>
          <p:cNvSpPr>
            <a:spLocks noGrp="1"/>
          </p:cNvSpPr>
          <p:nvPr>
            <p:ph type="title"/>
          </p:nvPr>
        </p:nvSpPr>
        <p:spPr>
          <a:xfrm>
            <a:off x="856853" y="372491"/>
            <a:ext cx="9144001" cy="1371600"/>
          </a:xfrm>
        </p:spPr>
        <p:txBody>
          <a:bodyPr/>
          <a:lstStyle/>
          <a:p>
            <a:r>
              <a:rPr lang="en-GB" dirty="0"/>
              <a:t>Bitcoin History</a:t>
            </a:r>
            <a:endParaRPr lang="en-PK" dirty="0"/>
          </a:p>
        </p:txBody>
      </p:sp>
      <p:sp>
        <p:nvSpPr>
          <p:cNvPr id="3" name="Content Placeholder 2">
            <a:extLst>
              <a:ext uri="{FF2B5EF4-FFF2-40B4-BE49-F238E27FC236}">
                <a16:creationId xmlns:a16="http://schemas.microsoft.com/office/drawing/2014/main" id="{0D8C5EA0-4C5F-42C5-9A3A-5F8753EAE98B}"/>
              </a:ext>
            </a:extLst>
          </p:cNvPr>
          <p:cNvSpPr>
            <a:spLocks noGrp="1"/>
          </p:cNvSpPr>
          <p:nvPr>
            <p:ph idx="1"/>
          </p:nvPr>
        </p:nvSpPr>
        <p:spPr>
          <a:xfrm>
            <a:off x="837829" y="1916832"/>
            <a:ext cx="6480720" cy="4114801"/>
          </a:xfrm>
        </p:spPr>
        <p:txBody>
          <a:bodyPr>
            <a:normAutofit/>
          </a:bodyPr>
          <a:lstStyle/>
          <a:p>
            <a:r>
              <a:rPr lang="en-US" dirty="0"/>
              <a:t>Satoshi Nakamoto</a:t>
            </a:r>
          </a:p>
          <a:p>
            <a:r>
              <a:rPr lang="en-US" dirty="0"/>
              <a:t>in 2009</a:t>
            </a:r>
          </a:p>
          <a:p>
            <a:r>
              <a:rPr lang="en-US" dirty="0"/>
              <a:t>decentralized digital currency</a:t>
            </a:r>
          </a:p>
          <a:p>
            <a:r>
              <a:rPr lang="en-US" dirty="0"/>
              <a:t>Transactions are verified by network nodes</a:t>
            </a:r>
          </a:p>
          <a:p>
            <a:r>
              <a:rPr lang="en-US" dirty="0"/>
              <a:t>recorded in a public distributed ledge</a:t>
            </a:r>
          </a:p>
          <a:p>
            <a:r>
              <a:rPr lang="en-US" dirty="0"/>
              <a:t>exchanged for other currencies, products, and services</a:t>
            </a:r>
          </a:p>
          <a:p>
            <a:r>
              <a:rPr lang="en-US" dirty="0"/>
              <a:t>1 bitcoin worth </a:t>
            </a:r>
            <a:r>
              <a:rPr lang="en-PK" dirty="0"/>
              <a:t>9480.14</a:t>
            </a:r>
            <a:r>
              <a:rPr lang="en-GB" dirty="0"/>
              <a:t>$</a:t>
            </a:r>
            <a:endParaRPr lang="en-US" dirty="0"/>
          </a:p>
          <a:p>
            <a:endParaRPr lang="en-PK" dirty="0"/>
          </a:p>
        </p:txBody>
      </p:sp>
      <p:pic>
        <p:nvPicPr>
          <p:cNvPr id="5" name="Picture 4">
            <a:extLst>
              <a:ext uri="{FF2B5EF4-FFF2-40B4-BE49-F238E27FC236}">
                <a16:creationId xmlns:a16="http://schemas.microsoft.com/office/drawing/2014/main" id="{6B215063-5FFC-4822-91E4-B2EE11950A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7678" y="1916832"/>
            <a:ext cx="4632507" cy="3425056"/>
          </a:xfrm>
          <a:prstGeom prst="rect">
            <a:avLst/>
          </a:prstGeom>
        </p:spPr>
      </p:pic>
    </p:spTree>
    <p:extLst>
      <p:ext uri="{BB962C8B-B14F-4D97-AF65-F5344CB8AC3E}">
        <p14:creationId xmlns:p14="http://schemas.microsoft.com/office/powerpoint/2010/main" val="3970913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DF4E7-A47E-41F6-82D2-0F5AC84492D3}"/>
              </a:ext>
            </a:extLst>
          </p:cNvPr>
          <p:cNvSpPr>
            <a:spLocks noGrp="1"/>
          </p:cNvSpPr>
          <p:nvPr>
            <p:ph type="title"/>
          </p:nvPr>
        </p:nvSpPr>
        <p:spPr/>
        <p:txBody>
          <a:bodyPr/>
          <a:lstStyle/>
          <a:p>
            <a:r>
              <a:rPr lang="en-GB" dirty="0"/>
              <a:t>Ethereum </a:t>
            </a:r>
            <a:r>
              <a:rPr lang="en-GB" dirty="0" err="1"/>
              <a:t>Histroy</a:t>
            </a:r>
            <a:endParaRPr lang="en-PK" dirty="0"/>
          </a:p>
        </p:txBody>
      </p:sp>
      <p:sp>
        <p:nvSpPr>
          <p:cNvPr id="3" name="Content Placeholder 2">
            <a:extLst>
              <a:ext uri="{FF2B5EF4-FFF2-40B4-BE49-F238E27FC236}">
                <a16:creationId xmlns:a16="http://schemas.microsoft.com/office/drawing/2014/main" id="{AF6A72E4-B982-4BED-8C04-0C873F6DD410}"/>
              </a:ext>
            </a:extLst>
          </p:cNvPr>
          <p:cNvSpPr>
            <a:spLocks noGrp="1"/>
          </p:cNvSpPr>
          <p:nvPr>
            <p:ph idx="1"/>
          </p:nvPr>
        </p:nvSpPr>
        <p:spPr>
          <a:xfrm>
            <a:off x="1522413" y="1916832"/>
            <a:ext cx="9134391" cy="4114801"/>
          </a:xfrm>
        </p:spPr>
        <p:txBody>
          <a:bodyPr/>
          <a:lstStyle/>
          <a:p>
            <a:r>
              <a:rPr lang="en-US" dirty="0"/>
              <a:t>in late 2013 by </a:t>
            </a:r>
            <a:r>
              <a:rPr lang="en-US" dirty="0" err="1"/>
              <a:t>Vitalik</a:t>
            </a:r>
            <a:r>
              <a:rPr lang="en-US" dirty="0"/>
              <a:t> </a:t>
            </a:r>
            <a:r>
              <a:rPr lang="en-US" dirty="0" err="1"/>
              <a:t>Buterin</a:t>
            </a:r>
            <a:endParaRPr lang="en-US" dirty="0"/>
          </a:p>
          <a:p>
            <a:r>
              <a:rPr lang="en-US" dirty="0"/>
              <a:t> initially described in a white paper</a:t>
            </a:r>
          </a:p>
          <a:p>
            <a:r>
              <a:rPr lang="en-US" dirty="0"/>
              <a:t>Bitcoin needed a scripting language</a:t>
            </a:r>
          </a:p>
          <a:p>
            <a:r>
              <a:rPr lang="en-US" dirty="0"/>
              <a:t>proposed development of a new platform</a:t>
            </a:r>
          </a:p>
          <a:p>
            <a:r>
              <a:rPr lang="en-US" dirty="0"/>
              <a:t> basic idea of putting executable smart contracts</a:t>
            </a:r>
          </a:p>
          <a:p>
            <a:r>
              <a:rPr lang="en-US" dirty="0"/>
              <a:t>2016 DAO hack </a:t>
            </a:r>
          </a:p>
          <a:p>
            <a:r>
              <a:rPr lang="en-US" dirty="0"/>
              <a:t>Ethereum(ETH) and Ethereum classic(ETS)</a:t>
            </a:r>
          </a:p>
          <a:p>
            <a:endParaRPr lang="en-US" dirty="0"/>
          </a:p>
        </p:txBody>
      </p:sp>
    </p:spTree>
    <p:extLst>
      <p:ext uri="{BB962C8B-B14F-4D97-AF65-F5344CB8AC3E}">
        <p14:creationId xmlns:p14="http://schemas.microsoft.com/office/powerpoint/2010/main" val="2794434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135817-B67F-4FB8-A8F6-300CE2574B51}"/>
              </a:ext>
            </a:extLst>
          </p:cNvPr>
          <p:cNvSpPr>
            <a:spLocks noGrp="1"/>
          </p:cNvSpPr>
          <p:nvPr>
            <p:ph type="title"/>
          </p:nvPr>
        </p:nvSpPr>
        <p:spPr/>
        <p:txBody>
          <a:bodyPr/>
          <a:lstStyle/>
          <a:p>
            <a:r>
              <a:rPr lang="en-GB" dirty="0"/>
              <a:t>Ethereum vs Bitcoin</a:t>
            </a:r>
            <a:endParaRPr lang="en-PK" dirty="0"/>
          </a:p>
        </p:txBody>
      </p:sp>
      <p:sp>
        <p:nvSpPr>
          <p:cNvPr id="9" name="Content Placeholder 8">
            <a:extLst>
              <a:ext uri="{FF2B5EF4-FFF2-40B4-BE49-F238E27FC236}">
                <a16:creationId xmlns:a16="http://schemas.microsoft.com/office/drawing/2014/main" id="{C5937335-D812-4B47-AE58-6D8BBE02FA73}"/>
              </a:ext>
            </a:extLst>
          </p:cNvPr>
          <p:cNvSpPr>
            <a:spLocks noGrp="1"/>
          </p:cNvSpPr>
          <p:nvPr>
            <p:ph sz="half" idx="1"/>
          </p:nvPr>
        </p:nvSpPr>
        <p:spPr/>
        <p:txBody>
          <a:bodyPr>
            <a:normAutofit fontScale="85000" lnSpcReduction="20000"/>
          </a:bodyPr>
          <a:lstStyle/>
          <a:p>
            <a:pPr marL="457200" indent="-457200">
              <a:buFont typeface="+mj-lt"/>
              <a:buAutoNum type="arabicPeriod"/>
            </a:pPr>
            <a:r>
              <a:rPr lang="en-GB" dirty="0"/>
              <a:t>Ether </a:t>
            </a:r>
          </a:p>
          <a:p>
            <a:pPr marL="457200" indent="-457200">
              <a:buFont typeface="+mj-lt"/>
              <a:buAutoNum type="arabicPeriod"/>
            </a:pPr>
            <a:r>
              <a:rPr lang="en-GB" dirty="0"/>
              <a:t>Run state of EVM, traded on exchange</a:t>
            </a:r>
          </a:p>
          <a:p>
            <a:pPr marL="457200" indent="-457200">
              <a:buFont typeface="+mj-lt"/>
              <a:buAutoNum type="arabicPeriod"/>
            </a:pPr>
            <a:r>
              <a:rPr lang="en-GB" dirty="0"/>
              <a:t>Two type of accounts </a:t>
            </a:r>
          </a:p>
          <a:p>
            <a:pPr marL="696912" lvl="1" indent="-457200">
              <a:buFont typeface="+mj-lt"/>
              <a:buAutoNum type="arabicPeriod"/>
            </a:pPr>
            <a:r>
              <a:rPr lang="en-GB" dirty="0"/>
              <a:t>EOA </a:t>
            </a:r>
          </a:p>
          <a:p>
            <a:pPr marL="696912" lvl="1" indent="-457200">
              <a:buFont typeface="+mj-lt"/>
              <a:buAutoNum type="arabicPeriod"/>
            </a:pPr>
            <a:r>
              <a:rPr lang="en-GB" dirty="0"/>
              <a:t>Contract Account </a:t>
            </a:r>
          </a:p>
          <a:p>
            <a:pPr marL="457200" indent="-457200">
              <a:buFont typeface="+mj-lt"/>
              <a:buAutoNum type="arabicPeriod"/>
            </a:pPr>
            <a:r>
              <a:rPr lang="en-GB" dirty="0"/>
              <a:t>Turing complete programming</a:t>
            </a:r>
          </a:p>
          <a:p>
            <a:pPr marL="457200" indent="-457200">
              <a:buFont typeface="+mj-lt"/>
              <a:buAutoNum type="arabicPeriod"/>
            </a:pPr>
            <a:r>
              <a:rPr lang="en-GB" dirty="0"/>
              <a:t>5 time faster </a:t>
            </a:r>
          </a:p>
          <a:p>
            <a:pPr marL="457200" indent="-457200">
              <a:buFont typeface="+mj-lt"/>
              <a:buAutoNum type="arabicPeriod"/>
            </a:pPr>
            <a:r>
              <a:rPr lang="en-GB" dirty="0"/>
              <a:t>Proof of work </a:t>
            </a:r>
            <a:r>
              <a:rPr lang="en-GB" dirty="0" err="1"/>
              <a:t>Ethash</a:t>
            </a:r>
            <a:endParaRPr lang="en-GB" dirty="0"/>
          </a:p>
          <a:p>
            <a:pPr marL="457200" indent="-457200">
              <a:buFont typeface="+mj-lt"/>
              <a:buAutoNum type="arabicPeriod"/>
            </a:pPr>
            <a:r>
              <a:rPr lang="en-GB" dirty="0"/>
              <a:t>Merkle Patricia Tree</a:t>
            </a:r>
          </a:p>
        </p:txBody>
      </p:sp>
      <p:sp>
        <p:nvSpPr>
          <p:cNvPr id="10" name="Content Placeholder 9">
            <a:extLst>
              <a:ext uri="{FF2B5EF4-FFF2-40B4-BE49-F238E27FC236}">
                <a16:creationId xmlns:a16="http://schemas.microsoft.com/office/drawing/2014/main" id="{E283B937-0CAF-4AF8-8A0D-E47F53E33B49}"/>
              </a:ext>
            </a:extLst>
          </p:cNvPr>
          <p:cNvSpPr>
            <a:spLocks noGrp="1"/>
          </p:cNvSpPr>
          <p:nvPr>
            <p:ph sz="half" idx="2"/>
          </p:nvPr>
        </p:nvSpPr>
        <p:spPr/>
        <p:txBody>
          <a:bodyPr>
            <a:normAutofit fontScale="85000" lnSpcReduction="20000"/>
          </a:bodyPr>
          <a:lstStyle/>
          <a:p>
            <a:pPr marL="457200" indent="-457200">
              <a:buFont typeface="+mj-lt"/>
              <a:buAutoNum type="arabicPeriod"/>
            </a:pPr>
            <a:r>
              <a:rPr lang="en-GB" dirty="0"/>
              <a:t>Bitcoin  </a:t>
            </a:r>
          </a:p>
          <a:p>
            <a:pPr marL="457200" indent="-457200">
              <a:buFont typeface="+mj-lt"/>
              <a:buAutoNum type="arabicPeriod"/>
            </a:pPr>
            <a:r>
              <a:rPr lang="en-GB" dirty="0"/>
              <a:t>payment system</a:t>
            </a:r>
          </a:p>
          <a:p>
            <a:pPr marL="457200" indent="-457200">
              <a:buFont typeface="+mj-lt"/>
              <a:buAutoNum type="arabicPeriod"/>
            </a:pPr>
            <a:r>
              <a:rPr lang="en-GB" dirty="0"/>
              <a:t>UTXO (where coins are flowing)</a:t>
            </a:r>
            <a:endParaRPr lang="en-PK" dirty="0"/>
          </a:p>
          <a:p>
            <a:pPr marL="457200" indent="-457200">
              <a:buFont typeface="+mj-lt"/>
              <a:buAutoNum type="arabicPeriod"/>
            </a:pPr>
            <a:r>
              <a:rPr lang="en-GB" dirty="0"/>
              <a:t>Built in scripting language</a:t>
            </a:r>
          </a:p>
          <a:p>
            <a:pPr marL="457200" indent="-457200">
              <a:buFont typeface="+mj-lt"/>
              <a:buAutoNum type="arabicPeriod"/>
            </a:pPr>
            <a:r>
              <a:rPr lang="en-GB" dirty="0"/>
              <a:t>3 transaction/sec </a:t>
            </a:r>
          </a:p>
          <a:p>
            <a:pPr marL="457200" indent="-457200">
              <a:buFont typeface="+mj-lt"/>
              <a:buAutoNum type="arabicPeriod"/>
            </a:pPr>
            <a:r>
              <a:rPr lang="en-GB" dirty="0"/>
              <a:t>Proof of work SHA256</a:t>
            </a:r>
          </a:p>
          <a:p>
            <a:pPr marL="457200" indent="-457200">
              <a:buFont typeface="+mj-lt"/>
              <a:buAutoNum type="arabicPeriod"/>
            </a:pPr>
            <a:r>
              <a:rPr lang="en-GB" dirty="0"/>
              <a:t>Merkle tree</a:t>
            </a:r>
          </a:p>
        </p:txBody>
      </p:sp>
    </p:spTree>
    <p:extLst>
      <p:ext uri="{BB962C8B-B14F-4D97-AF65-F5344CB8AC3E}">
        <p14:creationId xmlns:p14="http://schemas.microsoft.com/office/powerpoint/2010/main" val="210234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14CAC-B309-45C6-B360-D68F800AE8DC}"/>
              </a:ext>
            </a:extLst>
          </p:cNvPr>
          <p:cNvSpPr>
            <a:spLocks noGrp="1"/>
          </p:cNvSpPr>
          <p:nvPr>
            <p:ph type="title"/>
          </p:nvPr>
        </p:nvSpPr>
        <p:spPr/>
        <p:txBody>
          <a:bodyPr/>
          <a:lstStyle/>
          <a:p>
            <a:r>
              <a:rPr lang="en-GB" dirty="0"/>
              <a:t>Patricia vs Merkle Tree</a:t>
            </a:r>
          </a:p>
        </p:txBody>
      </p:sp>
      <p:pic>
        <p:nvPicPr>
          <p:cNvPr id="5" name="Content Placeholder 4">
            <a:extLst>
              <a:ext uri="{FF2B5EF4-FFF2-40B4-BE49-F238E27FC236}">
                <a16:creationId xmlns:a16="http://schemas.microsoft.com/office/drawing/2014/main" id="{33CAA333-BC43-4544-B19E-119B11BAB52F}"/>
              </a:ext>
            </a:extLst>
          </p:cNvPr>
          <p:cNvPicPr>
            <a:picLocks noGrp="1" noChangeAspect="1"/>
          </p:cNvPicPr>
          <p:nvPr>
            <p:ph sz="half" idx="1"/>
          </p:nvPr>
        </p:nvPicPr>
        <p:blipFill>
          <a:blip r:embed="rId3"/>
          <a:stretch>
            <a:fillRect/>
          </a:stretch>
        </p:blipFill>
        <p:spPr>
          <a:xfrm>
            <a:off x="6958508" y="2060848"/>
            <a:ext cx="4419600" cy="3947885"/>
          </a:xfrm>
          <a:prstGeom prst="rect">
            <a:avLst/>
          </a:prstGeom>
        </p:spPr>
      </p:pic>
      <p:pic>
        <p:nvPicPr>
          <p:cNvPr id="3" name="Picture 2">
            <a:extLst>
              <a:ext uri="{FF2B5EF4-FFF2-40B4-BE49-F238E27FC236}">
                <a16:creationId xmlns:a16="http://schemas.microsoft.com/office/drawing/2014/main" id="{12E7FC96-D719-4E56-9124-B7C0E7FD41FB}"/>
              </a:ext>
            </a:extLst>
          </p:cNvPr>
          <p:cNvPicPr>
            <a:picLocks noChangeAspect="1"/>
          </p:cNvPicPr>
          <p:nvPr/>
        </p:nvPicPr>
        <p:blipFill>
          <a:blip r:embed="rId4"/>
          <a:stretch>
            <a:fillRect/>
          </a:stretch>
        </p:blipFill>
        <p:spPr>
          <a:xfrm>
            <a:off x="909836" y="2060848"/>
            <a:ext cx="5715000" cy="3086100"/>
          </a:xfrm>
          <a:prstGeom prst="rect">
            <a:avLst/>
          </a:prstGeom>
        </p:spPr>
      </p:pic>
    </p:spTree>
    <p:extLst>
      <p:ext uri="{BB962C8B-B14F-4D97-AF65-F5344CB8AC3E}">
        <p14:creationId xmlns:p14="http://schemas.microsoft.com/office/powerpoint/2010/main" val="2326381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6687E-FEB2-4170-B677-FA1031153F27}"/>
              </a:ext>
            </a:extLst>
          </p:cNvPr>
          <p:cNvSpPr>
            <a:spLocks noGrp="1"/>
          </p:cNvSpPr>
          <p:nvPr>
            <p:ph type="title"/>
          </p:nvPr>
        </p:nvSpPr>
        <p:spPr/>
        <p:txBody>
          <a:bodyPr/>
          <a:lstStyle/>
          <a:p>
            <a:r>
              <a:rPr lang="en-GB" dirty="0"/>
              <a:t>Merkle Patricia Tree</a:t>
            </a:r>
            <a:br>
              <a:rPr lang="en-GB" dirty="0"/>
            </a:br>
            <a:endParaRPr lang="en-PK" dirty="0"/>
          </a:p>
        </p:txBody>
      </p:sp>
      <p:sp>
        <p:nvSpPr>
          <p:cNvPr id="6" name="Content Placeholder 5">
            <a:extLst>
              <a:ext uri="{FF2B5EF4-FFF2-40B4-BE49-F238E27FC236}">
                <a16:creationId xmlns:a16="http://schemas.microsoft.com/office/drawing/2014/main" id="{118CACD3-CABE-42E7-86F2-C353F1DBC0F7}"/>
              </a:ext>
            </a:extLst>
          </p:cNvPr>
          <p:cNvSpPr>
            <a:spLocks noGrp="1"/>
          </p:cNvSpPr>
          <p:nvPr>
            <p:ph sz="half" idx="1"/>
          </p:nvPr>
        </p:nvSpPr>
        <p:spPr>
          <a:xfrm>
            <a:off x="837828" y="1752600"/>
            <a:ext cx="4419599" cy="4114800"/>
          </a:xfrm>
        </p:spPr>
        <p:txBody>
          <a:bodyPr>
            <a:normAutofit/>
          </a:bodyPr>
          <a:lstStyle/>
          <a:p>
            <a:pPr fontAlgn="base"/>
            <a:r>
              <a:rPr lang="en-US" dirty="0"/>
              <a:t>In this example, we store below key value pair in Merkle Patricia tree.</a:t>
            </a:r>
          </a:p>
          <a:p>
            <a:pPr fontAlgn="base"/>
            <a:r>
              <a:rPr lang="en-US" dirty="0"/>
              <a:t>{ "a711355" : 45.0 , "a77d337": 1.00, "a7f9365": 1.1 , "a77d397": 0.12}</a:t>
            </a:r>
          </a:p>
          <a:p>
            <a:pPr fontAlgn="base"/>
            <a:r>
              <a:rPr lang="en-US" dirty="0"/>
              <a:t>Merkle root hash is hash of the root node of the tree and KECCAK-256 hash algorithm is used to generate that hash.</a:t>
            </a:r>
            <a:endParaRPr lang="en-PK" dirty="0"/>
          </a:p>
        </p:txBody>
      </p:sp>
      <p:sp>
        <p:nvSpPr>
          <p:cNvPr id="7" name="Content Placeholder 6">
            <a:extLst>
              <a:ext uri="{FF2B5EF4-FFF2-40B4-BE49-F238E27FC236}">
                <a16:creationId xmlns:a16="http://schemas.microsoft.com/office/drawing/2014/main" id="{3DDCFD5E-CBEE-4286-B166-605E517971E2}"/>
              </a:ext>
            </a:extLst>
          </p:cNvPr>
          <p:cNvSpPr>
            <a:spLocks noGrp="1"/>
          </p:cNvSpPr>
          <p:nvPr>
            <p:ph sz="half" idx="2"/>
          </p:nvPr>
        </p:nvSpPr>
        <p:spPr/>
        <p:txBody>
          <a:bodyPr>
            <a:normAutofit/>
          </a:bodyPr>
          <a:lstStyle/>
          <a:p>
            <a:endParaRPr lang="en-PK"/>
          </a:p>
        </p:txBody>
      </p:sp>
      <p:pic>
        <p:nvPicPr>
          <p:cNvPr id="5" name="Picture 4">
            <a:extLst>
              <a:ext uri="{FF2B5EF4-FFF2-40B4-BE49-F238E27FC236}">
                <a16:creationId xmlns:a16="http://schemas.microsoft.com/office/drawing/2014/main" id="{C373A337-8535-4BE3-980F-5D3AB73E7F9A}"/>
              </a:ext>
            </a:extLst>
          </p:cNvPr>
          <p:cNvPicPr>
            <a:picLocks noChangeAspect="1"/>
          </p:cNvPicPr>
          <p:nvPr/>
        </p:nvPicPr>
        <p:blipFill>
          <a:blip r:embed="rId3"/>
          <a:stretch>
            <a:fillRect/>
          </a:stretch>
        </p:blipFill>
        <p:spPr>
          <a:xfrm>
            <a:off x="5518348" y="1484784"/>
            <a:ext cx="6486385" cy="4488160"/>
          </a:xfrm>
          <a:prstGeom prst="rect">
            <a:avLst/>
          </a:prstGeom>
        </p:spPr>
      </p:pic>
    </p:spTree>
    <p:extLst>
      <p:ext uri="{BB962C8B-B14F-4D97-AF65-F5344CB8AC3E}">
        <p14:creationId xmlns:p14="http://schemas.microsoft.com/office/powerpoint/2010/main" val="3809974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err="1"/>
              <a:t>Hyperledger</a:t>
            </a:r>
            <a:r>
              <a:rPr lang="en-GB" dirty="0"/>
              <a:t> vs </a:t>
            </a:r>
            <a:r>
              <a:rPr lang="en-GB" dirty="0" err="1"/>
              <a:t>Ethereum</a:t>
            </a:r>
            <a:r>
              <a:rPr lang="en-GB" dirty="0"/>
              <a:t> (Network Type)</a:t>
            </a:r>
            <a:endParaRPr lang="en-PK" dirty="0"/>
          </a:p>
        </p:txBody>
      </p:sp>
      <p:sp>
        <p:nvSpPr>
          <p:cNvPr id="5" name="Content Placeholder 4"/>
          <p:cNvSpPr>
            <a:spLocks noGrp="1"/>
          </p:cNvSpPr>
          <p:nvPr>
            <p:ph sz="half" idx="1"/>
          </p:nvPr>
        </p:nvSpPr>
        <p:spPr/>
        <p:txBody>
          <a:bodyPr/>
          <a:lstStyle/>
          <a:p>
            <a:r>
              <a:rPr lang="en-GB" dirty="0"/>
              <a:t>Consortium/ permission blockchain </a:t>
            </a:r>
          </a:p>
          <a:p>
            <a:r>
              <a:rPr lang="en-GB" dirty="0"/>
              <a:t>One can execute transaction in complete privacy and confidentiality </a:t>
            </a:r>
            <a:endParaRPr lang="en-PK" dirty="0"/>
          </a:p>
        </p:txBody>
      </p:sp>
      <p:sp>
        <p:nvSpPr>
          <p:cNvPr id="6" name="Content Placeholder 5"/>
          <p:cNvSpPr>
            <a:spLocks noGrp="1"/>
          </p:cNvSpPr>
          <p:nvPr>
            <p:ph sz="half" idx="2"/>
          </p:nvPr>
        </p:nvSpPr>
        <p:spPr/>
        <p:txBody>
          <a:bodyPr/>
          <a:lstStyle/>
          <a:p>
            <a:r>
              <a:rPr lang="en-GB" dirty="0"/>
              <a:t>Public network</a:t>
            </a:r>
          </a:p>
          <a:p>
            <a:r>
              <a:rPr lang="en-GB" dirty="0"/>
              <a:t>Every peer need to run consensus to validate transaction</a:t>
            </a:r>
          </a:p>
          <a:p>
            <a:r>
              <a:rPr lang="en-GB" dirty="0"/>
              <a:t>Can participate in Ethereum network it you have computer and internet connection</a:t>
            </a:r>
          </a:p>
          <a:p>
            <a:r>
              <a:rPr lang="en-GB" dirty="0"/>
              <a:t>All transactions are visible to all other nodes</a:t>
            </a:r>
            <a:endParaRPr lang="en-PK" dirty="0"/>
          </a:p>
        </p:txBody>
      </p:sp>
    </p:spTree>
    <p:extLst>
      <p:ext uri="{BB962C8B-B14F-4D97-AF65-F5344CB8AC3E}">
        <p14:creationId xmlns:p14="http://schemas.microsoft.com/office/powerpoint/2010/main" val="897054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2286</TotalTime>
  <Words>4602</Words>
  <Application>Microsoft Office PowerPoint</Application>
  <PresentationFormat>Custom</PresentationFormat>
  <Paragraphs>308</Paragraphs>
  <Slides>27</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Corbel</vt:lpstr>
      <vt:lpstr>Digital Blue Tunnel 16x9</vt:lpstr>
      <vt:lpstr>Ethereum Blockchain</vt:lpstr>
      <vt:lpstr>Content</vt:lpstr>
      <vt:lpstr>What is Ethereum</vt:lpstr>
      <vt:lpstr>Bitcoin History</vt:lpstr>
      <vt:lpstr>Ethereum Histroy</vt:lpstr>
      <vt:lpstr>Ethereum vs Bitcoin</vt:lpstr>
      <vt:lpstr>Patricia vs Merkle Tree</vt:lpstr>
      <vt:lpstr>Merkle Patricia Tree </vt:lpstr>
      <vt:lpstr>Hyperledger vs Ethereum (Network Type)</vt:lpstr>
      <vt:lpstr>Hyperledgher vs Ethereum (Cryptocurrency)</vt:lpstr>
      <vt:lpstr>Hyperledgher vs Ethereum (Consensus Mechanism)</vt:lpstr>
      <vt:lpstr>Hyperledgher vs Ethereum</vt:lpstr>
      <vt:lpstr>Ethereum Algorithms</vt:lpstr>
      <vt:lpstr>Ethereum Algorithm ECDSA</vt:lpstr>
      <vt:lpstr>Ethereum Algorithm Proof of work</vt:lpstr>
      <vt:lpstr>Ethereum Algorithm Proof of stake</vt:lpstr>
      <vt:lpstr>Ethereum Philosophy</vt:lpstr>
      <vt:lpstr>Ethereum Smart Contract</vt:lpstr>
      <vt:lpstr>How Ethereum work</vt:lpstr>
      <vt:lpstr>Why need Ethereum GAS</vt:lpstr>
      <vt:lpstr>Ethereum Framework</vt:lpstr>
      <vt:lpstr>Ethereum Truffle </vt:lpstr>
      <vt:lpstr>MetaMask</vt:lpstr>
      <vt:lpstr>Web3 — Ethereum Javascript API</vt:lpstr>
      <vt:lpstr>References</vt:lpstr>
      <vt:lpstr>References</vt:lpstr>
      <vt:lpstr>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Ethereum Blockchain</dc:title>
  <dc:creator>Aamir Shahzad</dc:creator>
  <cp:lastModifiedBy>Aamir Shahzad</cp:lastModifiedBy>
  <cp:revision>170</cp:revision>
  <dcterms:created xsi:type="dcterms:W3CDTF">2019-07-03T10:11:27Z</dcterms:created>
  <dcterms:modified xsi:type="dcterms:W3CDTF">2019-09-04T20:14:16Z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