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17"/>
  </p:notesMasterIdLst>
  <p:handoutMasterIdLst>
    <p:handoutMasterId r:id="rId18"/>
  </p:handoutMasterIdLst>
  <p:sldIdLst>
    <p:sldId id="261" r:id="rId5"/>
    <p:sldId id="273" r:id="rId6"/>
    <p:sldId id="300" r:id="rId7"/>
    <p:sldId id="280" r:id="rId8"/>
    <p:sldId id="314" r:id="rId9"/>
    <p:sldId id="315" r:id="rId10"/>
    <p:sldId id="316" r:id="rId11"/>
    <p:sldId id="317" r:id="rId12"/>
    <p:sldId id="318" r:id="rId13"/>
    <p:sldId id="319" r:id="rId14"/>
    <p:sldId id="313" r:id="rId15"/>
    <p:sldId id="28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4" autoAdjust="0"/>
  </p:normalViewPr>
  <p:slideViewPr>
    <p:cSldViewPr>
      <p:cViewPr>
        <p:scale>
          <a:sx n="80" d="100"/>
          <a:sy n="80" d="100"/>
        </p:scale>
        <p:origin x="782" y="110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12/3/2022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12/3/2022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598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2322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6641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6085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7568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9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H</a:t>
            </a:r>
            <a:r>
              <a:rPr lang="en-US" cap="none" dirty="0"/>
              <a:t>udson</a:t>
            </a:r>
            <a:r>
              <a:rPr lang="en-US" dirty="0"/>
              <a:t> C</a:t>
            </a:r>
            <a:r>
              <a:rPr lang="en-US" cap="none" dirty="0"/>
              <a:t>ounty</a:t>
            </a:r>
            <a:r>
              <a:rPr lang="en-US" dirty="0"/>
              <a:t>, NJ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3808" y="4297679"/>
            <a:ext cx="5864383" cy="1463040"/>
          </a:xfrm>
        </p:spPr>
        <p:txBody>
          <a:bodyPr/>
          <a:lstStyle/>
          <a:p>
            <a:r>
              <a:rPr lang="en-US" dirty="0"/>
              <a:t>DATA 516: Human-Centered Data Science</a:t>
            </a:r>
          </a:p>
          <a:p>
            <a:r>
              <a:rPr lang="en-US" dirty="0"/>
              <a:t>Aamir Darukhanawalla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ubtitle 6">
            <a:extLst>
              <a:ext uri="{FF2B5EF4-FFF2-40B4-BE49-F238E27FC236}">
                <a16:creationId xmlns:a16="http://schemas.microsoft.com/office/drawing/2014/main" id="{824DE801-3074-83BC-C536-FB664951BEDB}"/>
              </a:ext>
            </a:extLst>
          </p:cNvPr>
          <p:cNvSpPr txBox="1">
            <a:spLocks/>
          </p:cNvSpPr>
          <p:nvPr/>
        </p:nvSpPr>
        <p:spPr>
          <a:xfrm>
            <a:off x="3163808" y="2504646"/>
            <a:ext cx="5864383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/>
          </a:p>
          <a:p>
            <a:r>
              <a:rPr lang="en-US" dirty="0"/>
              <a:t>Analyzing the effects of COVID-19 Cases and Deaths</a:t>
            </a:r>
          </a:p>
          <a:p>
            <a:r>
              <a:rPr lang="en-US" dirty="0"/>
              <a:t>On the unemployment 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1" y="2667000"/>
            <a:ext cx="6461759" cy="2743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Covid Confirmed Cases vs Unemployment Rate:</a:t>
            </a:r>
          </a:p>
          <a:p>
            <a:pPr lvl="1"/>
            <a:r>
              <a:rPr lang="en-US" dirty="0"/>
              <a:t>R = </a:t>
            </a:r>
            <a:r>
              <a:rPr lang="en-US" dirty="0">
                <a:solidFill>
                  <a:srgbClr val="000000"/>
                </a:solidFill>
              </a:rPr>
              <a:t>0.024714571151235428</a:t>
            </a:r>
            <a:endParaRPr lang="en-US" dirty="0"/>
          </a:p>
          <a:p>
            <a:r>
              <a:rPr lang="en-US" dirty="0"/>
              <a:t>Covid Deaths vs Unemployment Rate:</a:t>
            </a:r>
          </a:p>
          <a:p>
            <a:pPr lvl="1"/>
            <a:r>
              <a:rPr lang="en-US" dirty="0"/>
              <a:t>R = </a:t>
            </a:r>
            <a:r>
              <a:rPr lang="en-US" dirty="0">
                <a:solidFill>
                  <a:srgbClr val="000000"/>
                </a:solidFill>
              </a:rPr>
              <a:t>0.5901300165453667</a:t>
            </a:r>
            <a:endParaRPr lang="en-US" dirty="0"/>
          </a:p>
          <a:p>
            <a:endParaRPr lang="en-US" dirty="0"/>
          </a:p>
          <a:p>
            <a:r>
              <a:rPr lang="en-US" dirty="0"/>
              <a:t>Clearly, the unemployment rate is more closely corelated to the COVID deaths, rather than the COVID Cases.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A0F3FFDF-F458-F73A-16F5-A4A7F7B0E94A}"/>
              </a:ext>
            </a:extLst>
          </p:cNvPr>
          <p:cNvSpPr txBox="1">
            <a:spLocks/>
          </p:cNvSpPr>
          <p:nvPr/>
        </p:nvSpPr>
        <p:spPr>
          <a:xfrm>
            <a:off x="548640" y="1714500"/>
            <a:ext cx="3261359" cy="4953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Pearson Correlation Method</a:t>
            </a:r>
          </a:p>
        </p:txBody>
      </p:sp>
      <p:pic>
        <p:nvPicPr>
          <p:cNvPr id="5126" name="Picture 6" descr="Analysis - Free computer icons">
            <a:extLst>
              <a:ext uri="{FF2B5EF4-FFF2-40B4-BE49-F238E27FC236}">
                <a16:creationId xmlns:a16="http://schemas.microsoft.com/office/drawing/2014/main" id="{F4050B87-F4C9-6014-859C-EA702A72F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600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1" y="2133600"/>
            <a:ext cx="5090159" cy="3048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Small data size – Monthly data for 20 months, with a rolling average of 3 months.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Just two instances where we can visually see the correlation – First wave and second wave.</a:t>
            </a:r>
          </a:p>
        </p:txBody>
      </p:sp>
      <p:pic>
        <p:nvPicPr>
          <p:cNvPr id="8194" name="Picture 2" descr="Thinking Skills">
            <a:extLst>
              <a:ext uri="{FF2B5EF4-FFF2-40B4-BE49-F238E27FC236}">
                <a16:creationId xmlns:a16="http://schemas.microsoft.com/office/drawing/2014/main" id="{DE217D27-F065-28B1-E900-14627F700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220" y="1485900"/>
            <a:ext cx="497205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734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9052560" cy="366064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Most of us here know the pain of finding a job in a bear job market.</a:t>
            </a:r>
          </a:p>
          <a:p>
            <a:pPr algn="just"/>
            <a:r>
              <a:rPr lang="en-US" sz="2400" dirty="0"/>
              <a:t>Two and half years back, we found ourselves in a similar situation.</a:t>
            </a:r>
          </a:p>
          <a:p>
            <a:pPr algn="just"/>
            <a:r>
              <a:rPr lang="en-US" sz="2400" dirty="0"/>
              <a:t>However, at that time, the situation was unprecedented. It was due to the outbreak of the infamous COVID-19 pandemic.</a:t>
            </a:r>
          </a:p>
          <a:p>
            <a:pPr algn="just"/>
            <a:r>
              <a:rPr lang="en-US" sz="2400" dirty="0"/>
              <a:t>Let’s have a look at how the COVID-19 cases and deaths have affected the employment rates in Hudson County, NJ.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COVID → Uncertainty →</a:t>
            </a:r>
            <a:r>
              <a:rPr lang="en-US" b="1" dirty="0"/>
              <a:t> </a:t>
            </a:r>
            <a:r>
              <a:rPr lang="en-US" dirty="0"/>
              <a:t>Bear Markets → Layoffs → Unemployment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Questions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dirty="0"/>
              <a:t>How did the increase in COVID-19 </a:t>
            </a:r>
            <a:r>
              <a:rPr lang="en-US" sz="1800" b="1" dirty="0"/>
              <a:t>cases</a:t>
            </a:r>
            <a:r>
              <a:rPr lang="en-US" sz="1800" dirty="0"/>
              <a:t> in Hudson County affect its unemployment rate?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BE63BA8-EAF4-4B88-8D23-BEF6AA60CC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pic>
        <p:nvPicPr>
          <p:cNvPr id="85" name="Picture Placeholder 84">
            <a:extLst>
              <a:ext uri="{FF2B5EF4-FFF2-40B4-BE49-F238E27FC236}">
                <a16:creationId xmlns:a16="http://schemas.microsoft.com/office/drawing/2014/main" id="{F738FFEE-D221-419F-9925-DFE3C2A81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8275" t="-29639" r="-28275" b="-29639"/>
          <a:stretch/>
        </p:blipFill>
        <p:spPr>
          <a:xfrm>
            <a:off x="5756426" y="1935993"/>
            <a:ext cx="1094116" cy="1113108"/>
          </a:xfr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F8BDB9A-6E49-4052-924A-83FDD2B0A487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sz="1800" dirty="0"/>
              <a:t>How did the increase in COVID-19 </a:t>
            </a:r>
            <a:r>
              <a:rPr lang="en-US" sz="1800" b="1" dirty="0"/>
              <a:t>deaths</a:t>
            </a:r>
            <a:r>
              <a:rPr lang="en-US" sz="1800" dirty="0"/>
              <a:t> in Hudson County affect its unemployment rate?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4818BA8-E954-4497-B8B9-B67D92F6032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pic>
        <p:nvPicPr>
          <p:cNvPr id="87" name="Picture Placeholder 86">
            <a:extLst>
              <a:ext uri="{FF2B5EF4-FFF2-40B4-BE49-F238E27FC236}">
                <a16:creationId xmlns:a16="http://schemas.microsoft.com/office/drawing/2014/main" id="{BA712089-DDBF-4741-BA71-63A6F987E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24968" t="-26383" r="-24968" b="-26383"/>
          <a:stretch/>
        </p:blipFill>
        <p:spPr>
          <a:xfrm>
            <a:off x="4774508" y="3502811"/>
            <a:ext cx="1094116" cy="111310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F4F9B-7D29-4BED-87FB-3F3D172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38AA8C13-AFD3-4C46-AEA7-67BEBF73986D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r>
              <a:rPr lang="en-US" sz="1800" dirty="0"/>
              <a:t>Does the employment rate in Hudson County depend more on the number of COVID cases or the number of deaths due to COVID-19?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05FAE-96F0-43A6-B386-AAE4E62C6E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pic>
        <p:nvPicPr>
          <p:cNvPr id="89" name="Picture Placeholder 88">
            <a:extLst>
              <a:ext uri="{FF2B5EF4-FFF2-40B4-BE49-F238E27FC236}">
                <a16:creationId xmlns:a16="http://schemas.microsoft.com/office/drawing/2014/main" id="{C8671B21-B5F4-4BFE-A90B-A16041BB7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18093" t="-19179" r="-18093" b="-19179"/>
          <a:stretch/>
        </p:blipFill>
        <p:spPr>
          <a:xfrm>
            <a:off x="3680392" y="5017901"/>
            <a:ext cx="1094116" cy="1113108"/>
          </a:xfrm>
        </p:spPr>
      </p:pic>
      <p:sp>
        <p:nvSpPr>
          <p:cNvPr id="29" name="Text Placeholder 119">
            <a:extLst>
              <a:ext uri="{FF2B5EF4-FFF2-40B4-BE49-F238E27FC236}">
                <a16:creationId xmlns:a16="http://schemas.microsoft.com/office/drawing/2014/main" id="{4DE3975B-F441-486B-9317-C176CC96B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F01420-E00A-46BC-9AE5-EDE89E81F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3263024"/>
            <a:ext cx="438912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210877-354A-400E-B4FF-A1264FC8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4803978"/>
            <a:ext cx="320040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17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Why is this problem</a:t>
            </a:r>
            <a:br>
              <a:rPr lang="en-US" cap="none" dirty="0"/>
            </a:br>
            <a:r>
              <a:rPr lang="en-US" b="1" cap="none" dirty="0"/>
              <a:t>Human Centered </a:t>
            </a:r>
            <a:r>
              <a:rPr lang="en-US" cap="none" dirty="0"/>
              <a:t>?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239000" y="1981199"/>
            <a:ext cx="4389542" cy="4163339"/>
          </a:xfrm>
        </p:spPr>
        <p:txBody>
          <a:bodyPr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100" dirty="0"/>
              <a:t>Most humans are dependent on their employment for their livelihood.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100" dirty="0"/>
              <a:t>Here, we’re trying to understand the trends on unemployment for the duration of the pandemic, and which metric is it more closely linked to.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100" dirty="0"/>
              <a:t>Understanding the impact of the pandemic on employment is directly linked to the livelihood of humans in Hudson County.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58501"/>
            <a:ext cx="302281" cy="36576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5547359" cy="424732"/>
          </a:xfrm>
        </p:spPr>
        <p:txBody>
          <a:bodyPr/>
          <a:lstStyle/>
          <a:p>
            <a:r>
              <a:rPr lang="en-US" dirty="0"/>
              <a:t>RAW_us_confirmed_cases.csv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COVID-19 data from John Hopkins University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77163"/>
            <a:ext cx="302281" cy="36576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5444936C-5AB2-8D13-7117-1E4167B28F41}"/>
              </a:ext>
            </a:extLst>
          </p:cNvPr>
          <p:cNvSpPr txBox="1">
            <a:spLocks/>
          </p:cNvSpPr>
          <p:nvPr/>
        </p:nvSpPr>
        <p:spPr>
          <a:xfrm>
            <a:off x="5418665" y="2667000"/>
            <a:ext cx="5547359" cy="424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RAW_us_deaths.csv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F9F045-0219-DF54-0F51-26130727F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22" y="3091731"/>
            <a:ext cx="4213969" cy="32116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E25DDF-EB6C-99CE-07DA-334B864D0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665" y="3086227"/>
            <a:ext cx="4093973" cy="321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51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5760"/>
          </a:xfrm>
        </p:spPr>
        <p:txBody>
          <a:bodyPr/>
          <a:lstStyle/>
          <a:p>
            <a:r>
              <a:rPr lang="en-US" dirty="0"/>
              <a:t>unemployment-rate-hudson-nj.csv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The unemployment rate in Hudson County, NJ - U.S. Bureau of Labor Statistics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943FBD-E9A1-785B-970C-9D4052354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454" y="3016401"/>
            <a:ext cx="4398421" cy="367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84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 initially tried four methods:</a:t>
            </a:r>
          </a:p>
          <a:p>
            <a:pPr marL="0" indent="0">
              <a:buNone/>
            </a:pPr>
            <a:endParaRPr lang="en-US" sz="2400" b="0" i="0" u="none" strike="noStrike" baseline="0" dirty="0">
              <a:solidFill>
                <a:srgbClr val="000000"/>
              </a:solidFill>
            </a:endParaRPr>
          </a:p>
          <a:p>
            <a:pPr lvl="1"/>
            <a:r>
              <a:rPr lang="en-US" sz="2200" b="1" i="0" u="none" strike="noStrike" baseline="0" dirty="0">
                <a:solidFill>
                  <a:srgbClr val="000000"/>
                </a:solidFill>
              </a:rPr>
              <a:t>Pearson correlation </a:t>
            </a:r>
          </a:p>
          <a:p>
            <a:pPr lvl="1"/>
            <a:r>
              <a:rPr lang="en-US" sz="2200" b="0" i="0" u="none" strike="noStrike" baseline="0" dirty="0">
                <a:solidFill>
                  <a:srgbClr val="000000"/>
                </a:solidFill>
              </a:rPr>
              <a:t>Time Lagged Cross Correlation (TLCC) </a:t>
            </a:r>
          </a:p>
          <a:p>
            <a:pPr lvl="1"/>
            <a:r>
              <a:rPr lang="en-US" sz="2200" b="0" i="0" u="none" strike="noStrike" baseline="0" dirty="0">
                <a:solidFill>
                  <a:srgbClr val="000000"/>
                </a:solidFill>
              </a:rPr>
              <a:t>Dynamic Time Warping (DTW) </a:t>
            </a:r>
          </a:p>
          <a:p>
            <a:pPr lvl="1"/>
            <a:r>
              <a:rPr lang="en-US" sz="2200" b="0" i="0" u="none" strike="noStrike" baseline="0" dirty="0">
                <a:solidFill>
                  <a:srgbClr val="000000"/>
                </a:solidFill>
              </a:rPr>
              <a:t>Instantaneous phase synchrony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24732"/>
          </a:xfrm>
        </p:spPr>
        <p:txBody>
          <a:bodyPr/>
          <a:lstStyle/>
          <a:p>
            <a:r>
              <a:rPr lang="en-US" dirty="0"/>
              <a:t>Correlating the COVID-19 cases/deaths with the employment rate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4098" name="Picture 2" descr="Correlation Practice | Psychology - Quizizz">
            <a:extLst>
              <a:ext uri="{FF2B5EF4-FFF2-40B4-BE49-F238E27FC236}">
                <a16:creationId xmlns:a16="http://schemas.microsoft.com/office/drawing/2014/main" id="{9DD5E1CC-9B2E-C18A-616D-597CF4529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6778" y1="89667" x2="16278" y2="88583"/>
                        <a14:foregroundMark x1="16028" y1="86708" x2="20472" y2="88208"/>
                        <a14:foregroundMark x1="15806" y1="87833" x2="15806" y2="87083"/>
                        <a14:foregroundMark x1="17028" y1="84167" x2="14806" y2="8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691882"/>
            <a:ext cx="380047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05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8C39-F6B4-56F9-F408-73A5CC97F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Unemployment related to Covid-19 </a:t>
            </a:r>
            <a:r>
              <a:rPr lang="en-US" b="1" dirty="0"/>
              <a:t>cases</a:t>
            </a:r>
            <a:r>
              <a:rPr lang="en-US" dirty="0"/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172FEE-B26E-266C-FA8D-ABD7506F7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D5D64F-9935-E1EE-2C53-F4A8BA591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005" y="3168028"/>
            <a:ext cx="7375989" cy="3670922"/>
          </a:xfrm>
          <a:prstGeom prst="rect">
            <a:avLst/>
          </a:prstGeom>
        </p:spPr>
      </p:pic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C1E248D6-A44C-A1AB-86A5-CB11F6A66415}"/>
              </a:ext>
            </a:extLst>
          </p:cNvPr>
          <p:cNvSpPr txBox="1">
            <a:spLocks/>
          </p:cNvSpPr>
          <p:nvPr/>
        </p:nvSpPr>
        <p:spPr>
          <a:xfrm>
            <a:off x="548640" y="1828800"/>
            <a:ext cx="10288693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</a:rPr>
              <a:t>Overall Pearson R = 0.024714571151235428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</a:rPr>
              <a:t>P-value = 0.917625354716538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</a:rPr>
              <a:t>Confidence Interval: low=-0.42242616402559624, high=0.46218061729684407)</a:t>
            </a:r>
          </a:p>
        </p:txBody>
      </p:sp>
    </p:spTree>
    <p:extLst>
      <p:ext uri="{BB962C8B-B14F-4D97-AF65-F5344CB8AC3E}">
        <p14:creationId xmlns:p14="http://schemas.microsoft.com/office/powerpoint/2010/main" val="3435514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8C39-F6B4-56F9-F408-73A5CC97F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Is Unemployment related to Covid-19 </a:t>
            </a:r>
            <a:r>
              <a:rPr lang="en-US" b="1" dirty="0"/>
              <a:t>deaths</a:t>
            </a:r>
            <a:r>
              <a:rPr lang="en-US" dirty="0"/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172FEE-B26E-266C-FA8D-ABD7506F7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BB6ECF-1FB3-D271-0A4E-0E79BA5E4E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08005" y="3177719"/>
            <a:ext cx="7375989" cy="3651539"/>
          </a:xfrm>
          <a:prstGeom prst="rect">
            <a:avLst/>
          </a:prstGeom>
        </p:spPr>
      </p:pic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A9707B11-90AA-4D27-53FA-6B62BB804580}"/>
              </a:ext>
            </a:extLst>
          </p:cNvPr>
          <p:cNvSpPr txBox="1">
            <a:spLocks/>
          </p:cNvSpPr>
          <p:nvPr/>
        </p:nvSpPr>
        <p:spPr>
          <a:xfrm>
            <a:off x="548640" y="1828800"/>
            <a:ext cx="10288693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</a:rPr>
              <a:t>Overall Pearson R = 0.5901300165453667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</a:rPr>
              <a:t>P-value = 0.0061616943614491585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</a:rPr>
              <a:t>Confidence Interval: low=0.19978100403594903, high=0.8188201716160485)</a:t>
            </a:r>
          </a:p>
        </p:txBody>
      </p:sp>
    </p:spTree>
    <p:extLst>
      <p:ext uri="{BB962C8B-B14F-4D97-AF65-F5344CB8AC3E}">
        <p14:creationId xmlns:p14="http://schemas.microsoft.com/office/powerpoint/2010/main" val="1520622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3368</TotalTime>
  <Words>473</Words>
  <Application>Microsoft Office PowerPoint</Application>
  <PresentationFormat>Widescreen</PresentationFormat>
  <Paragraphs>78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Tw Cen MT</vt:lpstr>
      <vt:lpstr>Tw Cen MT Condensed</vt:lpstr>
      <vt:lpstr>Wingdings 3</vt:lpstr>
      <vt:lpstr>ModernClassicBlock-3</vt:lpstr>
      <vt:lpstr>Hudson County, NJ </vt:lpstr>
      <vt:lpstr>Motivation</vt:lpstr>
      <vt:lpstr>Research Questions</vt:lpstr>
      <vt:lpstr>Why is this problem Human Centered ?</vt:lpstr>
      <vt:lpstr>Data</vt:lpstr>
      <vt:lpstr>DATA</vt:lpstr>
      <vt:lpstr>Methods</vt:lpstr>
      <vt:lpstr>Is Unemployment related to Covid-19 cases?</vt:lpstr>
      <vt:lpstr>Or Is Unemployment related to Covid-19 deaths?</vt:lpstr>
      <vt:lpstr>findings</vt:lpstr>
      <vt:lpstr>Caveats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Hudson County, NJ </dc:title>
  <dc:creator>Aamir M Darukhanawalla</dc:creator>
  <cp:lastModifiedBy>Aamir M Darukhanawalla</cp:lastModifiedBy>
  <cp:revision>9</cp:revision>
  <dcterms:created xsi:type="dcterms:W3CDTF">2022-12-03T20:11:10Z</dcterms:created>
  <dcterms:modified xsi:type="dcterms:W3CDTF">2022-12-06T04:19:21Z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