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92629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vehicle suspension system using </a:t>
            </a:r>
            <a:r>
              <a:rPr lang="en-US" dirty="0" err="1" smtClean="0"/>
              <a:t>matlab</a:t>
            </a:r>
            <a:r>
              <a:rPr lang="en-US" dirty="0" smtClean="0"/>
              <a:t> and </a:t>
            </a:r>
            <a:r>
              <a:rPr lang="en-US" dirty="0" err="1" smtClean="0"/>
              <a:t>simulink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2281"/>
            <a:ext cx="6801612" cy="186537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dirty="0" err="1" smtClean="0">
                <a:solidFill>
                  <a:schemeClr val="bg1"/>
                </a:solidFill>
              </a:rPr>
              <a:t>Sayan</a:t>
            </a:r>
            <a:r>
              <a:rPr lang="en-US" dirty="0" smtClean="0">
                <a:solidFill>
                  <a:schemeClr val="bg1"/>
                </a:solidFill>
              </a:rPr>
              <a:t> Das 234103110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 err="1" smtClean="0">
                <a:solidFill>
                  <a:schemeClr val="bg1"/>
                </a:solidFill>
              </a:rPr>
              <a:t>Venumadhav</a:t>
            </a:r>
            <a:r>
              <a:rPr lang="en-US" dirty="0" smtClean="0">
                <a:solidFill>
                  <a:schemeClr val="bg1"/>
                </a:solidFill>
              </a:rPr>
              <a:t> 234103428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Aamir Haider 234103402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897" y="261257"/>
            <a:ext cx="213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RESULTS :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76103"/>
            <a:ext cx="11338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speed breaker </a:t>
            </a:r>
            <a:r>
              <a:rPr lang="en-US" dirty="0">
                <a:solidFill>
                  <a:schemeClr val="bg1"/>
                </a:solidFill>
              </a:rPr>
              <a:t>is to excite the vehicle’s </a:t>
            </a:r>
            <a:r>
              <a:rPr lang="en-US" dirty="0" smtClean="0">
                <a:solidFill>
                  <a:schemeClr val="bg1"/>
                </a:solidFill>
              </a:rPr>
              <a:t>suspension system</a:t>
            </a:r>
            <a:r>
              <a:rPr lang="en-US" dirty="0">
                <a:solidFill>
                  <a:schemeClr val="bg1"/>
                </a:solidFill>
              </a:rPr>
              <a:t>. The first profile input </a:t>
            </a:r>
            <a:r>
              <a:rPr lang="en-US" dirty="0" smtClean="0">
                <a:solidFill>
                  <a:schemeClr val="bg1"/>
                </a:solidFill>
              </a:rPr>
              <a:t>is assumed </a:t>
            </a:r>
            <a:r>
              <a:rPr lang="en-US" dirty="0">
                <a:solidFill>
                  <a:schemeClr val="bg1"/>
                </a:solidFill>
              </a:rPr>
              <a:t>a single bump with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50mm </a:t>
            </a:r>
            <a:r>
              <a:rPr lang="en-US" dirty="0">
                <a:solidFill>
                  <a:schemeClr val="bg1"/>
                </a:solidFill>
              </a:rPr>
              <a:t>height and </a:t>
            </a:r>
            <a:r>
              <a:rPr lang="en-US" dirty="0" smtClean="0">
                <a:solidFill>
                  <a:schemeClr val="bg1"/>
                </a:solidFill>
              </a:rPr>
              <a:t>second bump </a:t>
            </a:r>
            <a:r>
              <a:rPr lang="en-US" dirty="0">
                <a:solidFill>
                  <a:schemeClr val="bg1"/>
                </a:solidFill>
              </a:rPr>
              <a:t>of amplitude of 50mm, and wave length of two bumps of 0.7m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These are the inputs to the SIMULINK </a:t>
            </a:r>
            <a:r>
              <a:rPr lang="en-US" dirty="0" smtClean="0">
                <a:solidFill>
                  <a:schemeClr val="bg1"/>
                </a:solidFill>
              </a:rPr>
              <a:t>model.</a:t>
            </a:r>
          </a:p>
          <a:p>
            <a:r>
              <a:rPr lang="en-US" dirty="0">
                <a:solidFill>
                  <a:schemeClr val="bg1"/>
                </a:solidFill>
              </a:rPr>
              <a:t>The Transfer Functions which were </a:t>
            </a:r>
            <a:r>
              <a:rPr lang="en-US" dirty="0" smtClean="0">
                <a:solidFill>
                  <a:schemeClr val="bg1"/>
                </a:solidFill>
              </a:rPr>
              <a:t>derived in </a:t>
            </a:r>
            <a:r>
              <a:rPr lang="en-US" dirty="0">
                <a:solidFill>
                  <a:schemeClr val="bg1"/>
                </a:solidFill>
              </a:rPr>
              <a:t>the above MATLAB code is also seen for each input and system response.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73829"/>
            <a:ext cx="7524206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897" y="261257"/>
            <a:ext cx="454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RESULTS (Continued) :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897" y="5638537"/>
            <a:ext cx="1099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“Scope 1” indicate the transient contribution to the response with </a:t>
            </a:r>
            <a:r>
              <a:rPr lang="en-US" dirty="0" smtClean="0">
                <a:solidFill>
                  <a:schemeClr val="bg1"/>
                </a:solidFill>
              </a:rPr>
              <a:t>the steady </a:t>
            </a:r>
            <a:r>
              <a:rPr lang="en-US" dirty="0">
                <a:solidFill>
                  <a:schemeClr val="bg1"/>
                </a:solidFill>
              </a:rPr>
              <a:t>amplitude for the pitch motion being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about </a:t>
            </a:r>
            <a:r>
              <a:rPr lang="en-US" dirty="0">
                <a:solidFill>
                  <a:schemeClr val="bg1"/>
                </a:solidFill>
              </a:rPr>
              <a:t>1.0 × 10−3rad. The </a:t>
            </a:r>
            <a:r>
              <a:rPr lang="en-US" dirty="0" smtClean="0">
                <a:solidFill>
                  <a:schemeClr val="bg1"/>
                </a:solidFill>
              </a:rPr>
              <a:t>current pitch </a:t>
            </a:r>
            <a:r>
              <a:rPr lang="en-US" dirty="0">
                <a:solidFill>
                  <a:schemeClr val="bg1"/>
                </a:solidFill>
              </a:rPr>
              <a:t>values for the system reduces the vibrations transmitted to the suspension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body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046662"/>
            <a:ext cx="7419703" cy="43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2185" y="1596280"/>
            <a:ext cx="9986923" cy="4634703"/>
          </a:xfrm>
        </p:spPr>
        <p:txBody>
          <a:bodyPr>
            <a:normAutofit lnSpcReduction="1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results obtained from running the MATLAB code; The mode </a:t>
            </a:r>
            <a:r>
              <a:rPr lang="en-US" dirty="0" smtClean="0">
                <a:solidFill>
                  <a:schemeClr val="bg1"/>
                </a:solidFill>
              </a:rPr>
              <a:t>shapes indicate </a:t>
            </a:r>
            <a:r>
              <a:rPr lang="en-US" dirty="0">
                <a:solidFill>
                  <a:schemeClr val="bg1"/>
                </a:solidFill>
              </a:rPr>
              <a:t>that there is no phasing in the modes as expected in </a:t>
            </a:r>
            <a:r>
              <a:rPr lang="en-US" dirty="0" smtClean="0">
                <a:solidFill>
                  <a:schemeClr val="bg1"/>
                </a:solidFill>
              </a:rPr>
              <a:t>the proportional </a:t>
            </a:r>
            <a:r>
              <a:rPr lang="en-US" dirty="0">
                <a:solidFill>
                  <a:schemeClr val="bg1"/>
                </a:solidFill>
              </a:rPr>
              <a:t>damping case and decaying nature of oscillation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complex roots obtained in MATLAB code indicate the first </a:t>
            </a:r>
            <a:r>
              <a:rPr lang="en-US" dirty="0" smtClean="0">
                <a:solidFill>
                  <a:schemeClr val="bg1"/>
                </a:solidFill>
              </a:rPr>
              <a:t>and second </a:t>
            </a:r>
            <a:r>
              <a:rPr lang="en-US" dirty="0">
                <a:solidFill>
                  <a:schemeClr val="bg1"/>
                </a:solidFill>
              </a:rPr>
              <a:t>damped natural frequencies and real part of the complex </a:t>
            </a:r>
            <a:r>
              <a:rPr lang="en-US" dirty="0" smtClean="0">
                <a:solidFill>
                  <a:schemeClr val="bg1"/>
                </a:solidFill>
              </a:rPr>
              <a:t>roots indicates </a:t>
            </a:r>
            <a:r>
              <a:rPr lang="en-US" dirty="0">
                <a:solidFill>
                  <a:schemeClr val="bg1"/>
                </a:solidFill>
              </a:rPr>
              <a:t>the decaying nature of the oscillation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Natural frequencies are 𝑤𝑛1 = 5.1403 rad/s and 𝑤𝑛2= 6.5252 rad/s.</a:t>
            </a:r>
          </a:p>
          <a:p>
            <a:r>
              <a:rPr lang="en-US" dirty="0">
                <a:solidFill>
                  <a:schemeClr val="bg1"/>
                </a:solidFill>
              </a:rPr>
              <a:t>Mode Shape values are u1 = -2.0957 and u2 = 0.5965.</a:t>
            </a:r>
          </a:p>
          <a:p>
            <a:r>
              <a:rPr lang="en-US" dirty="0">
                <a:solidFill>
                  <a:schemeClr val="bg1"/>
                </a:solidFill>
              </a:rPr>
              <a:t>Bounce response of the system = 20mm.</a:t>
            </a:r>
          </a:p>
          <a:p>
            <a:r>
              <a:rPr lang="en-US" dirty="0">
                <a:solidFill>
                  <a:schemeClr val="bg1"/>
                </a:solidFill>
              </a:rPr>
              <a:t>Pitch response of the system = 1.0 × 10−3rad.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186" y="444136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CONCLUSION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45875" y="2965269"/>
            <a:ext cx="29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 YOU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2185" y="1596280"/>
            <a:ext cx="9986923" cy="4634703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purpose of the suspension system in automobiles is to improve ride comfort and road handling.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suspension system modeled considered here is a two degree of freedom quarter car model.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 the project we study </a:t>
            </a:r>
            <a:r>
              <a:rPr lang="en-US" sz="2400" dirty="0">
                <a:solidFill>
                  <a:schemeClr val="bg1"/>
                </a:solidFill>
              </a:rPr>
              <a:t>the nature of the system’s response, due to different inputs and initial conditions, by checking the output of the “scope blocks” in their model.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Time </a:t>
            </a:r>
            <a:r>
              <a:rPr lang="en-US" sz="2400" dirty="0">
                <a:solidFill>
                  <a:schemeClr val="bg1"/>
                </a:solidFill>
              </a:rPr>
              <a:t>domain simulations are carried out to test the performance of the suspension system under different types of road profiles which are the primary inputs of the system.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>
              <a:buClrTx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186" y="444136"/>
            <a:ext cx="370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186" y="444136"/>
            <a:ext cx="521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MATHEMATICAL MODEL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1" y="1657791"/>
            <a:ext cx="5289776" cy="2835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186" y="1657791"/>
            <a:ext cx="103988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Lagrange’s </a:t>
            </a:r>
            <a:r>
              <a:rPr lang="en-US" sz="2000" dirty="0" smtClean="0">
                <a:solidFill>
                  <a:schemeClr val="bg1"/>
                </a:solidFill>
              </a:rPr>
              <a:t>equations to derive </a:t>
            </a:r>
            <a:r>
              <a:rPr lang="en-US" sz="2000" dirty="0">
                <a:solidFill>
                  <a:schemeClr val="bg1"/>
                </a:solidFill>
              </a:rPr>
              <a:t>the governing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    differential </a:t>
            </a:r>
            <a:r>
              <a:rPr lang="en-US" sz="2000" dirty="0">
                <a:solidFill>
                  <a:schemeClr val="bg1"/>
                </a:solidFill>
              </a:rPr>
              <a:t>equations of motions, describing the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    bounce </a:t>
            </a:r>
            <a:r>
              <a:rPr lang="en-US" sz="2000" dirty="0">
                <a:solidFill>
                  <a:schemeClr val="bg1"/>
                </a:solidFill>
              </a:rPr>
              <a:t>and pitch motions.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MATLAB, obtain the natural frequencies of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</a:t>
            </a: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smtClean="0">
                <a:solidFill>
                  <a:schemeClr val="bg1"/>
                </a:solidFill>
              </a:rPr>
              <a:t>system </a:t>
            </a:r>
            <a:r>
              <a:rPr lang="en-US" sz="2000" dirty="0">
                <a:solidFill>
                  <a:schemeClr val="bg1"/>
                </a:solidFill>
              </a:rPr>
              <a:t>and the corresponding mode shapes.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Verify the results in part b by using the Lagrange’s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    equations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With the help of MATLAB obtain the Transfer Function for both the bounce and pitch motions. 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SIMULINK, obtain the system response to the road </a:t>
            </a:r>
            <a:r>
              <a:rPr lang="en-US" sz="2000" dirty="0" smtClean="0">
                <a:solidFill>
                  <a:schemeClr val="bg1"/>
                </a:solidFill>
              </a:rPr>
              <a:t>excitation.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4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0280" y="313508"/>
            <a:ext cx="5205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EQUATION OF MOTION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3140" y="2586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80" y="1372552"/>
            <a:ext cx="9141994" cy="5210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80" y="1060001"/>
            <a:ext cx="3890726" cy="3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274320"/>
            <a:ext cx="352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MATLAB CODE :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03687"/>
            <a:ext cx="6872931" cy="349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1218111"/>
            <a:ext cx="7106195" cy="5156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" y="274320"/>
            <a:ext cx="5800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MATLAB CODE (Continued):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2" y="783771"/>
            <a:ext cx="7723144" cy="4775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02" y="5558835"/>
            <a:ext cx="7723144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702" y="137440"/>
            <a:ext cx="9710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MATLAB CODE for transfer function (Continued):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954" y="195943"/>
            <a:ext cx="4894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PROBLEM SIMULATION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954" y="1162594"/>
            <a:ext cx="8664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now simulate the motion of the car on the road. We have assumed that the road is</a:t>
            </a:r>
          </a:p>
          <a:p>
            <a:r>
              <a:rPr lang="en-US" dirty="0">
                <a:solidFill>
                  <a:schemeClr val="bg1"/>
                </a:solidFill>
              </a:rPr>
              <a:t>approximated as sinusoidal in cross section with amplitude of 50 mm and the wavelength</a:t>
            </a:r>
          </a:p>
          <a:p>
            <a:r>
              <a:rPr lang="en-US" dirty="0">
                <a:solidFill>
                  <a:schemeClr val="bg1"/>
                </a:solidFill>
              </a:rPr>
              <a:t>λ = 0.7m. The car is traveling at 25 km/hr. these conditions provide the inputs Y1 and Y2</a:t>
            </a:r>
          </a:p>
          <a:p>
            <a:r>
              <a:rPr lang="en-US" dirty="0">
                <a:solidFill>
                  <a:schemeClr val="bg1"/>
                </a:solidFill>
              </a:rPr>
              <a:t>for the simulation. The period and cycle frequency for the harmonic inputs and the phase</a:t>
            </a:r>
          </a:p>
          <a:p>
            <a:r>
              <a:rPr lang="en-US" dirty="0">
                <a:solidFill>
                  <a:schemeClr val="bg1"/>
                </a:solidFill>
              </a:rPr>
              <a:t>delay due to input Y2 are as follows: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41" y="2888495"/>
            <a:ext cx="2800350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" y="4671195"/>
            <a:ext cx="66389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986546"/>
            <a:ext cx="7254869" cy="5616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772" y="209587"/>
            <a:ext cx="397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SIMULINK MODEL: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1002</TotalTime>
  <Words>540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Analysis of vehicle suspension system using matlab and simulink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vehicle suspension system using matlab and simulink</dc:title>
  <dc:creator>Aamir Haider</dc:creator>
  <cp:lastModifiedBy>Aamir Haider</cp:lastModifiedBy>
  <cp:revision>12</cp:revision>
  <dcterms:created xsi:type="dcterms:W3CDTF">2023-11-10T09:03:10Z</dcterms:created>
  <dcterms:modified xsi:type="dcterms:W3CDTF">2023-11-11T03:33:22Z</dcterms:modified>
</cp:coreProperties>
</file>