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69" r:id="rId4"/>
    <p:sldId id="270" r:id="rId5"/>
    <p:sldId id="258" r:id="rId6"/>
    <p:sldId id="271" r:id="rId7"/>
    <p:sldId id="259" r:id="rId8"/>
    <p:sldId id="272" r:id="rId9"/>
    <p:sldId id="273" r:id="rId10"/>
    <p:sldId id="260" r:id="rId11"/>
    <p:sldId id="261" r:id="rId12"/>
    <p:sldId id="265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4/9/2024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4/9/2024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4/9/2024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4/9/2024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4/9/2024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4/9/2024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4/9/2024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4/9/2024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4/9/2024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tx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4/9/2024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chemeClr val="bg2">
              <a:lumMod val="60000"/>
              <a:lumOff val="40000"/>
              <a:alpha val="15000"/>
            </a:schemeClr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4/9/2024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492629"/>
            <a:ext cx="8991600" cy="1645920"/>
          </a:xfrm>
        </p:spPr>
        <p:txBody>
          <a:bodyPr>
            <a:normAutofit/>
          </a:bodyPr>
          <a:lstStyle/>
          <a:p>
            <a:r>
              <a:rPr lang="en-US" dirty="0" smtClean="0"/>
              <a:t>Analysis of A non-LINEAR VIBRATION CONTROL SYSTEM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0200" y="5031812"/>
            <a:ext cx="3350623" cy="1107730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/>
                </a:solidFill>
              </a:rPr>
              <a:t>Presented by:</a:t>
            </a:r>
          </a:p>
          <a:p>
            <a:pPr algn="l"/>
            <a:r>
              <a:rPr lang="en-US" dirty="0" smtClean="0">
                <a:solidFill>
                  <a:schemeClr val="bg1"/>
                </a:solidFill>
              </a:rPr>
              <a:t>Aamir Haider 234103402</a:t>
            </a:r>
          </a:p>
          <a:p>
            <a:pPr algn="l"/>
            <a:endParaRPr lang="en-US" dirty="0" smtClean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5072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31520" y="274320"/>
            <a:ext cx="35207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MATLAB CODE :</a:t>
            </a:r>
            <a:endParaRPr lang="en-IN" sz="36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" y="1319350"/>
            <a:ext cx="10299742" cy="5107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669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31520" y="274320"/>
            <a:ext cx="58005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MATLAB CODE (Continued):</a:t>
            </a:r>
            <a:endParaRPr lang="en-IN" sz="3600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" y="1371191"/>
            <a:ext cx="6518366" cy="468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022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9897" y="261257"/>
            <a:ext cx="2132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RESULTS :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4400" y="1476103"/>
            <a:ext cx="1056590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As can be seen from the frequency response for (a) the displacement of primary structure (b) the force 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transmissibility of the system, the curve shows significant nonlinear jumping phenomenon around the frequency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ratio of</a:t>
            </a:r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IN" dirty="0" smtClean="0">
                <a:solidFill>
                  <a:schemeClr val="bg1"/>
                </a:solidFill>
              </a:rPr>
              <a:t>0.3 and so for the given system parameters operating near frequency ratio of 0.3 should be avoided.</a:t>
            </a:r>
            <a:endParaRPr lang="en-US" dirty="0" smtClean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721871"/>
            <a:ext cx="5213806" cy="37406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8206" y="2721871"/>
            <a:ext cx="5354046" cy="374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952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545875" y="2965269"/>
            <a:ext cx="29077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THANK  YOU</a:t>
            </a:r>
            <a:endParaRPr lang="en-IN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6078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842185" y="1596280"/>
            <a:ext cx="9986923" cy="4634703"/>
          </a:xfrm>
        </p:spPr>
        <p:txBody>
          <a:bodyPr>
            <a:normAutofit/>
          </a:bodyPr>
          <a:lstStyle/>
          <a:p>
            <a:pPr marL="342900" indent="-342900" algn="l">
              <a:buClrTx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The purpose of the </a:t>
            </a:r>
            <a:r>
              <a:rPr lang="en-US" sz="2400" dirty="0" smtClean="0">
                <a:solidFill>
                  <a:schemeClr val="bg1"/>
                </a:solidFill>
              </a:rPr>
              <a:t>vibration control system </a:t>
            </a:r>
            <a:r>
              <a:rPr lang="en-US" sz="2400" dirty="0">
                <a:solidFill>
                  <a:schemeClr val="bg1"/>
                </a:solidFill>
              </a:rPr>
              <a:t>is to </a:t>
            </a:r>
            <a:r>
              <a:rPr lang="en-IN" sz="2400" dirty="0">
                <a:solidFill>
                  <a:schemeClr val="bg1"/>
                </a:solidFill>
              </a:rPr>
              <a:t>absorb the resonant portions of the whole wave frequencies </a:t>
            </a:r>
            <a:r>
              <a:rPr lang="en-IN" sz="2400" dirty="0" smtClean="0">
                <a:solidFill>
                  <a:schemeClr val="bg1"/>
                </a:solidFill>
              </a:rPr>
              <a:t>band, increasing the overall safety.</a:t>
            </a:r>
          </a:p>
          <a:p>
            <a:pPr marL="342900" indent="-342900" algn="l">
              <a:buClrTx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The vibration control system modeled considered here </a:t>
            </a:r>
            <a:r>
              <a:rPr lang="en-US" sz="2400" dirty="0" smtClean="0">
                <a:solidFill>
                  <a:schemeClr val="bg1"/>
                </a:solidFill>
              </a:rPr>
              <a:t>consists of quasi-zero stiffness system and nonlinear energy.</a:t>
            </a:r>
          </a:p>
          <a:p>
            <a:pPr marL="342900" indent="-342900" algn="l">
              <a:buClrTx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In the project we study </a:t>
            </a:r>
            <a:r>
              <a:rPr lang="en-US" sz="2400" dirty="0">
                <a:solidFill>
                  <a:schemeClr val="bg1"/>
                </a:solidFill>
              </a:rPr>
              <a:t>the nature of the system’s response, </a:t>
            </a:r>
            <a:r>
              <a:rPr lang="en-US" sz="2400" dirty="0" smtClean="0">
                <a:solidFill>
                  <a:schemeClr val="bg1"/>
                </a:solidFill>
              </a:rPr>
              <a:t>for a given input </a:t>
            </a:r>
            <a:r>
              <a:rPr lang="en-US" sz="2400" dirty="0">
                <a:solidFill>
                  <a:schemeClr val="bg1"/>
                </a:solidFill>
              </a:rPr>
              <a:t>and initial conditions, </a:t>
            </a:r>
            <a:r>
              <a:rPr lang="en-US" sz="2400" dirty="0" smtClean="0">
                <a:solidFill>
                  <a:schemeClr val="bg1"/>
                </a:solidFill>
              </a:rPr>
              <a:t>and check the steady state response.</a:t>
            </a:r>
          </a:p>
          <a:p>
            <a:pPr marL="342900" indent="-342900" algn="l">
              <a:buClrTx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The steady state response is found using the harmonic balance method and frequency ratio for which there is large change in response amplitude is found.</a:t>
            </a:r>
          </a:p>
          <a:p>
            <a:pPr algn="l">
              <a:buClrTx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42186" y="444136"/>
            <a:ext cx="37060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INTRODUCTION</a:t>
            </a:r>
            <a:endParaRPr lang="en-IN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180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842185" y="1596280"/>
            <a:ext cx="9986923" cy="4935149"/>
          </a:xfrm>
        </p:spPr>
        <p:txBody>
          <a:bodyPr>
            <a:normAutofit/>
          </a:bodyPr>
          <a:lstStyle/>
          <a:p>
            <a:pPr marL="342900" indent="-342900" algn="l">
              <a:buClrTx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Figure 1 shows the mechanical model</a:t>
            </a:r>
          </a:p>
          <a:p>
            <a:pPr algn="l">
              <a:buClrTx/>
            </a:pPr>
            <a:r>
              <a:rPr lang="en-US" sz="2400" dirty="0" smtClean="0">
                <a:solidFill>
                  <a:schemeClr val="bg1"/>
                </a:solidFill>
              </a:rPr>
              <a:t>    of the system with quasi-zero stiffness</a:t>
            </a:r>
          </a:p>
          <a:p>
            <a:pPr algn="l">
              <a:buClrTx/>
            </a:pP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   and non-linear energy sink.</a:t>
            </a:r>
          </a:p>
          <a:p>
            <a:pPr marL="342900" indent="-342900" algn="l">
              <a:buClrTx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Representative vibration isolation </a:t>
            </a:r>
          </a:p>
          <a:p>
            <a:pPr algn="l">
              <a:buClrTx/>
            </a:pP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   design with strong nonlinear stiffness</a:t>
            </a:r>
          </a:p>
          <a:p>
            <a:pPr marL="342900" indent="-342900" algn="l">
              <a:buClrTx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Proper design parameters can lead to </a:t>
            </a:r>
          </a:p>
          <a:p>
            <a:pPr algn="l">
              <a:buClrTx/>
            </a:pP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   ultra-low stiffness making it a great passive isolation device.</a:t>
            </a:r>
          </a:p>
          <a:p>
            <a:pPr marL="342900" indent="-342900" algn="l">
              <a:buClrTx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Low stiffness results in weakening of the total linear stiffness of the system.</a:t>
            </a:r>
          </a:p>
          <a:p>
            <a:pPr marL="342900" indent="-342900" algn="l">
              <a:buClrTx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Weak resistance to deformation resulting in large resonance deformation.</a:t>
            </a:r>
          </a:p>
          <a:p>
            <a:pPr marL="342900" indent="-342900" algn="l">
              <a:buClrTx/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42186" y="444136"/>
            <a:ext cx="47679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MECHANICAL MODEL</a:t>
            </a:r>
            <a:endParaRPr lang="en-IN" sz="3600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6099538" y="1090467"/>
            <a:ext cx="5505450" cy="316865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338564" y="4259117"/>
            <a:ext cx="1027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Figure : 1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357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842185" y="1596280"/>
            <a:ext cx="9986923" cy="4935149"/>
          </a:xfrm>
        </p:spPr>
        <p:txBody>
          <a:bodyPr>
            <a:normAutofit/>
          </a:bodyPr>
          <a:lstStyle/>
          <a:p>
            <a:pPr marL="342900" indent="-342900" algn="l">
              <a:buClrTx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Due to introduction of strong nonlinearity, steady state response of the system present strong nonlinear characteristics, which affect the vibration isolation bandwidth.</a:t>
            </a:r>
          </a:p>
          <a:p>
            <a:pPr marL="342900" indent="-342900" algn="l">
              <a:buClrTx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To suppress the above shortcoming, a nonlinear energy sink is introduced.</a:t>
            </a:r>
          </a:p>
          <a:p>
            <a:pPr marL="342900" indent="-342900" algn="l">
              <a:buClrTx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Vibration dissipating device composed of the nonlinear elastic element, </a:t>
            </a:r>
            <a:r>
              <a:rPr lang="en-US" sz="2400" dirty="0" err="1" smtClean="0">
                <a:solidFill>
                  <a:schemeClr val="bg1"/>
                </a:solidFill>
              </a:rPr>
              <a:t>inertance</a:t>
            </a:r>
            <a:r>
              <a:rPr lang="en-US" sz="2400" dirty="0" smtClean="0">
                <a:solidFill>
                  <a:schemeClr val="bg1"/>
                </a:solidFill>
              </a:rPr>
              <a:t> element and a dissipating element.</a:t>
            </a:r>
          </a:p>
          <a:p>
            <a:pPr marL="342900" indent="-342900" algn="l">
              <a:buClrTx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As a dissipating device prevents energy accumulation due to low stiffness of the system.</a:t>
            </a:r>
          </a:p>
          <a:p>
            <a:pPr marL="342900" indent="-342900" algn="l">
              <a:buClrTx/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bg1"/>
                </a:solidFill>
              </a:rPr>
              <a:t>Reducing the risk of instability or damage to the system.</a:t>
            </a:r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42186" y="444136"/>
            <a:ext cx="6372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MECHANICAL MODEL (contd.)</a:t>
            </a:r>
            <a:endParaRPr lang="en-IN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487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42186" y="444136"/>
            <a:ext cx="5214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MATHEMATICAL MODEL</a:t>
            </a:r>
            <a:endParaRPr lang="en-IN" sz="3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842186" y="1657791"/>
                <a:ext cx="10313494" cy="5634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IN" sz="2000" dirty="0" smtClean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 err="1" smtClean="0">
                    <a:solidFill>
                      <a:schemeClr val="bg1"/>
                    </a:solidFill>
                  </a:rPr>
                  <a:t>m,c,k</a:t>
                </a:r>
                <a:r>
                  <a:rPr lang="en-US" sz="2000" dirty="0" smtClean="0">
                    <a:solidFill>
                      <a:schemeClr val="bg1"/>
                    </a:solidFill>
                  </a:rPr>
                  <a:t> are the mass, damping and the linear stiffness </a:t>
                </a:r>
              </a:p>
              <a:p>
                <a:r>
                  <a:rPr lang="en-US" sz="2000" dirty="0">
                    <a:solidFill>
                      <a:schemeClr val="bg1"/>
                    </a:solidFill>
                  </a:rPr>
                  <a:t> </a:t>
                </a:r>
                <a:r>
                  <a:rPr lang="en-US" sz="2000" dirty="0" smtClean="0">
                    <a:solidFill>
                      <a:schemeClr val="bg1"/>
                    </a:solidFill>
                  </a:rPr>
                  <a:t>   of the primary structure.</a:t>
                </a:r>
                <a:endParaRPr lang="en-US" sz="2000" dirty="0" smtClean="0">
                  <a:solidFill>
                    <a:schemeClr val="bg1"/>
                  </a:solidFill>
                </a:endParaRPr>
              </a:p>
              <a:p>
                <a:endParaRPr lang="en-IN" sz="2000" dirty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chemeClr val="bg1"/>
                    </a:solidFill>
                  </a:rPr>
                  <a:t>The lateral spring employ the quasi-zero stiffness </a:t>
                </a:r>
              </a:p>
              <a:p>
                <a:r>
                  <a:rPr lang="en-US" sz="2000" dirty="0">
                    <a:solidFill>
                      <a:schemeClr val="bg1"/>
                    </a:solidFill>
                  </a:rPr>
                  <a:t> </a:t>
                </a:r>
                <a:r>
                  <a:rPr lang="en-US" sz="2000" dirty="0" smtClean="0">
                    <a:solidFill>
                      <a:schemeClr val="bg1"/>
                    </a:solidFill>
                  </a:rPr>
                  <a:t>    design.</a:t>
                </a:r>
                <a:endParaRPr lang="en-US" sz="2000" dirty="0" smtClean="0">
                  <a:solidFill>
                    <a:schemeClr val="bg1"/>
                  </a:solidFill>
                </a:endParaRPr>
              </a:p>
              <a:p>
                <a:endParaRPr lang="en-IN" sz="2000" dirty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 err="1" smtClean="0">
                    <a:solidFill>
                      <a:schemeClr val="bg1"/>
                    </a:solidFill>
                  </a:rPr>
                  <a:t>b,c</a:t>
                </a:r>
                <a:r>
                  <a:rPr lang="en-US" sz="1100" dirty="0" err="1" smtClean="0">
                    <a:solidFill>
                      <a:schemeClr val="bg1"/>
                    </a:solidFill>
                  </a:rPr>
                  <a:t>N</a:t>
                </a:r>
                <a:r>
                  <a:rPr lang="en-US" sz="2000" dirty="0" err="1" smtClean="0">
                    <a:solidFill>
                      <a:schemeClr val="bg1"/>
                    </a:solidFill>
                  </a:rPr>
                  <a:t>,k</a:t>
                </a:r>
                <a:r>
                  <a:rPr lang="en-US" sz="1200" dirty="0" err="1" smtClean="0">
                    <a:solidFill>
                      <a:schemeClr val="bg1"/>
                    </a:solidFill>
                  </a:rPr>
                  <a:t>N</a:t>
                </a:r>
                <a:r>
                  <a:rPr lang="en-US" sz="1200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sz="2000" dirty="0" smtClean="0">
                    <a:solidFill>
                      <a:schemeClr val="bg1"/>
                    </a:solidFill>
                  </a:rPr>
                  <a:t>are the </a:t>
                </a:r>
                <a:r>
                  <a:rPr lang="en-US" sz="2000" dirty="0" err="1" smtClean="0">
                    <a:solidFill>
                      <a:schemeClr val="bg1"/>
                    </a:solidFill>
                  </a:rPr>
                  <a:t>inertance</a:t>
                </a:r>
                <a:r>
                  <a:rPr lang="en-US" sz="2000" dirty="0" smtClean="0">
                    <a:solidFill>
                      <a:schemeClr val="bg1"/>
                    </a:solidFill>
                  </a:rPr>
                  <a:t>, damping and cubic </a:t>
                </a:r>
              </a:p>
              <a:p>
                <a:r>
                  <a:rPr lang="en-US" sz="2000" dirty="0" smtClean="0">
                    <a:solidFill>
                      <a:schemeClr val="bg1"/>
                    </a:solidFill>
                  </a:rPr>
                  <a:t>    nonlinearity of the nonlinear energy sink.</a:t>
                </a:r>
                <a:endParaRPr lang="en-US" sz="1200" dirty="0" smtClean="0">
                  <a:solidFill>
                    <a:schemeClr val="bg1"/>
                  </a:solidFill>
                </a:endParaRPr>
              </a:p>
              <a:p>
                <a:endParaRPr lang="en-IN" sz="2000" dirty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chemeClr val="bg1"/>
                    </a:solidFill>
                  </a:rPr>
                  <a:t>When the structure generates displacement x, the horizontal component of spring balances each other and vertical component is given by</a:t>
                </a:r>
                <a:endParaRPr lang="en-US" sz="2000" dirty="0" smtClean="0">
                  <a:solidFill>
                    <a:schemeClr val="bg1"/>
                  </a:solidFill>
                </a:endParaRPr>
              </a:p>
              <a:p>
                <a:endParaRPr lang="en-US" sz="2000" dirty="0" smtClean="0">
                  <a:solidFill>
                    <a:schemeClr val="bg1"/>
                  </a:solidFill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>
                              <a:solidFill>
                                <a:schemeClr val="bg1"/>
                              </a:solidFill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schemeClr val="bg1"/>
                              </a:solidFill>
                            </a:rPr>
                            <m:t>𝐹</m:t>
                          </m:r>
                        </m:e>
                        <m:sub>
                          <m:r>
                            <a:rPr lang="en-IN" i="1">
                              <a:solidFill>
                                <a:schemeClr val="bg1"/>
                              </a:solidFill>
                            </a:rPr>
                            <m:t>𝐻</m:t>
                          </m:r>
                        </m:sub>
                      </m:sSub>
                      <m:r>
                        <a:rPr lang="en-IN" i="1">
                          <a:solidFill>
                            <a:schemeClr val="bg1"/>
                          </a:solidFill>
                        </a:rPr>
                        <m:t>=2</m:t>
                      </m:r>
                      <m:sSub>
                        <m:sSubPr>
                          <m:ctrlPr>
                            <a:rPr lang="en-IN" i="1">
                              <a:solidFill>
                                <a:schemeClr val="bg1"/>
                              </a:solidFill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schemeClr val="bg1"/>
                              </a:solidFill>
                            </a:rPr>
                            <m:t>𝑘</m:t>
                          </m:r>
                        </m:e>
                        <m:sub>
                          <m:r>
                            <a:rPr lang="en-IN" i="1">
                              <a:solidFill>
                                <a:schemeClr val="bg1"/>
                              </a:solidFill>
                            </a:rPr>
                            <m:t>𝐻</m:t>
                          </m:r>
                        </m:sub>
                      </m:sSub>
                      <m:d>
                        <m:dPr>
                          <m:ctrlPr>
                            <a:rPr lang="en-IN" i="1">
                              <a:solidFill>
                                <a:schemeClr val="bg1"/>
                              </a:solidFill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en-IN" i="1">
                                  <a:solidFill>
                                    <a:schemeClr val="bg1"/>
                                  </a:solidFill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IN" i="1">
                                      <a:solidFill>
                                        <a:schemeClr val="bg1"/>
                                      </a:solidFill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IN" i="1">
                                          <a:solidFill>
                                            <a:schemeClr val="bg1"/>
                                          </a:solidFill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i="1">
                                          <a:solidFill>
                                            <a:schemeClr val="bg1"/>
                                          </a:solidFill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IN" i="1">
                                          <a:solidFill>
                                            <a:schemeClr val="bg1"/>
                                          </a:solidFill>
                                        </a:rPr>
                                        <m:t>𝐻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IN" i="1">
                                      <a:solidFill>
                                        <a:schemeClr val="bg1"/>
                                      </a:solidFill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IN" i="1">
                                  <a:solidFill>
                                    <a:schemeClr val="bg1"/>
                                  </a:solidFill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IN" i="1">
                                      <a:solidFill>
                                        <a:schemeClr val="bg1"/>
                                      </a:solidFill>
                                    </a:rPr>
                                  </m:ctrlPr>
                                </m:sSupPr>
                                <m:e>
                                  <m:r>
                                    <a:rPr lang="en-IN" i="1">
                                      <a:solidFill>
                                        <a:schemeClr val="bg1"/>
                                      </a:solidFill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IN" i="1">
                                      <a:solidFill>
                                        <a:schemeClr val="bg1"/>
                                      </a:solidFill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  <m:r>
                            <a:rPr lang="en-IN" i="1">
                              <a:solidFill>
                                <a:schemeClr val="bg1"/>
                              </a:solidFill>
                            </a:rPr>
                            <m:t>− </m:t>
                          </m:r>
                          <m:sSub>
                            <m:sSubPr>
                              <m:ctrlPr>
                                <a:rPr lang="en-IN" i="1">
                                  <a:solidFill>
                                    <a:schemeClr val="bg1"/>
                                  </a:solidFill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solidFill>
                                    <a:schemeClr val="bg1"/>
                                  </a:solidFill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IN" i="1">
                                  <a:solidFill>
                                    <a:schemeClr val="bg1"/>
                                  </a:solidFill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f>
                        <m:fPr>
                          <m:ctrlPr>
                            <a:rPr lang="en-IN" i="1">
                              <a:solidFill>
                                <a:schemeClr val="bg1"/>
                              </a:solidFill>
                            </a:rPr>
                          </m:ctrlPr>
                        </m:fPr>
                        <m:num>
                          <m:r>
                            <a:rPr lang="en-IN" i="1">
                              <a:solidFill>
                                <a:schemeClr val="bg1"/>
                              </a:solidFill>
                            </a:rPr>
                            <m:t>𝑥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IN" i="1">
                                  <a:solidFill>
                                    <a:schemeClr val="bg1"/>
                                  </a:solidFill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IN" i="1">
                                      <a:solidFill>
                                        <a:schemeClr val="bg1"/>
                                      </a:solidFill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IN" i="1">
                                          <a:solidFill>
                                            <a:schemeClr val="bg1"/>
                                          </a:solidFill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i="1">
                                          <a:solidFill>
                                            <a:schemeClr val="bg1"/>
                                          </a:solidFill>
                                        </a:rPr>
                                        <m:t>𝐿</m:t>
                                      </m:r>
                                    </m:e>
                                    <m:sub>
                                      <m:r>
                                        <a:rPr lang="en-IN" i="1">
                                          <a:solidFill>
                                            <a:schemeClr val="bg1"/>
                                          </a:solidFill>
                                        </a:rPr>
                                        <m:t>𝐻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IN" i="1">
                                      <a:solidFill>
                                        <a:schemeClr val="bg1"/>
                                      </a:solidFill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IN" i="1">
                                  <a:solidFill>
                                    <a:schemeClr val="bg1"/>
                                  </a:solidFill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IN" i="1">
                                      <a:solidFill>
                                        <a:schemeClr val="bg1"/>
                                      </a:solidFill>
                                    </a:rPr>
                                  </m:ctrlPr>
                                </m:sSupPr>
                                <m:e>
                                  <m:r>
                                    <a:rPr lang="en-IN" i="1">
                                      <a:solidFill>
                                        <a:schemeClr val="bg1"/>
                                      </a:solidFill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IN" i="1">
                                      <a:solidFill>
                                        <a:schemeClr val="bg1"/>
                                      </a:solidFill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en-IN" i="1">
                          <a:solidFill>
                            <a:schemeClr val="bg1"/>
                          </a:solidFill>
                        </a:rPr>
                        <m:t> = 2</m:t>
                      </m:r>
                      <m:sSub>
                        <m:sSubPr>
                          <m:ctrlPr>
                            <a:rPr lang="en-IN" i="1">
                              <a:solidFill>
                                <a:schemeClr val="bg1"/>
                              </a:solidFill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schemeClr val="bg1"/>
                              </a:solidFill>
                            </a:rPr>
                            <m:t>𝑘</m:t>
                          </m:r>
                        </m:e>
                        <m:sub>
                          <m:r>
                            <a:rPr lang="en-IN" i="1">
                              <a:solidFill>
                                <a:schemeClr val="bg1"/>
                              </a:solidFill>
                            </a:rPr>
                            <m:t>𝐻</m:t>
                          </m:r>
                        </m:sub>
                      </m:sSub>
                      <m:d>
                        <m:dPr>
                          <m:ctrlPr>
                            <a:rPr lang="en-IN" i="1">
                              <a:solidFill>
                                <a:schemeClr val="bg1"/>
                              </a:solidFill>
                            </a:rPr>
                          </m:ctrlPr>
                        </m:dPr>
                        <m:e>
                          <m:r>
                            <a:rPr lang="en-IN" i="1">
                              <a:solidFill>
                                <a:schemeClr val="bg1"/>
                              </a:solidFill>
                            </a:rPr>
                            <m:t>1−</m:t>
                          </m:r>
                          <m:f>
                            <m:fPr>
                              <m:ctrlPr>
                                <a:rPr lang="en-IN" i="1">
                                  <a:solidFill>
                                    <a:schemeClr val="bg1"/>
                                  </a:solidFill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IN" i="1">
                                      <a:solidFill>
                                        <a:schemeClr val="bg1"/>
                                      </a:solidFill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solidFill>
                                        <a:schemeClr val="bg1"/>
                                      </a:solidFill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IN" i="1">
                                      <a:solidFill>
                                        <a:schemeClr val="bg1"/>
                                      </a:solidFill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IN" i="1">
                                      <a:solidFill>
                                        <a:schemeClr val="bg1"/>
                                      </a:solidFill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en-IN" i="1">
                                          <a:solidFill>
                                            <a:schemeClr val="bg1"/>
                                          </a:solidFill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IN" i="1">
                                              <a:solidFill>
                                                <a:schemeClr val="bg1"/>
                                              </a:solidFill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i="1">
                                              <a:solidFill>
                                                <a:schemeClr val="bg1"/>
                                              </a:solidFill>
                                            </a:rPr>
                                            <m:t>𝐿</m:t>
                                          </m:r>
                                        </m:e>
                                        <m:sub>
                                          <m:r>
                                            <a:rPr lang="en-IN" i="1">
                                              <a:solidFill>
                                                <a:schemeClr val="bg1"/>
                                              </a:solidFill>
                                            </a:rPr>
                                            <m:t>𝐻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IN" i="1">
                                          <a:solidFill>
                                            <a:schemeClr val="bg1"/>
                                          </a:solidFill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IN" i="1">
                                      <a:solidFill>
                                        <a:schemeClr val="bg1"/>
                                      </a:solidFill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IN" i="1">
                                          <a:solidFill>
                                            <a:schemeClr val="bg1"/>
                                          </a:solidFill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IN" i="1">
                                          <a:solidFill>
                                            <a:schemeClr val="bg1"/>
                                          </a:solidFill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IN" i="1">
                                          <a:solidFill>
                                            <a:schemeClr val="bg1"/>
                                          </a:solidFill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  <m:r>
                            <a:rPr lang="en-IN" i="1">
                              <a:solidFill>
                                <a:schemeClr val="bg1"/>
                              </a:solidFill>
                            </a:rPr>
                            <m:t> </m:t>
                          </m:r>
                        </m:e>
                      </m:d>
                      <m:r>
                        <a:rPr lang="en-IN" i="1">
                          <a:solidFill>
                            <a:schemeClr val="bg1"/>
                          </a:solidFill>
                        </a:rPr>
                        <m:t>𝑥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186" y="1657791"/>
                <a:ext cx="10313494" cy="5634748"/>
              </a:xfrm>
              <a:prstGeom prst="rect">
                <a:avLst/>
              </a:prstGeom>
              <a:blipFill>
                <a:blip r:embed="rId2"/>
                <a:stretch>
                  <a:fillRect l="-53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6517549" y="1325599"/>
            <a:ext cx="5505450" cy="316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048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42186" y="444136"/>
            <a:ext cx="67176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MATHEMATICAL </a:t>
            </a:r>
            <a:r>
              <a:rPr lang="en-US" sz="3600" dirty="0" smtClean="0">
                <a:solidFill>
                  <a:schemeClr val="bg1"/>
                </a:solidFill>
              </a:rPr>
              <a:t>MODEL (</a:t>
            </a:r>
            <a:r>
              <a:rPr lang="en-US" sz="3600" dirty="0" err="1" smtClean="0">
                <a:solidFill>
                  <a:schemeClr val="bg1"/>
                </a:solidFill>
              </a:rPr>
              <a:t>contd</a:t>
            </a:r>
            <a:r>
              <a:rPr lang="en-US" sz="3600" dirty="0" smtClean="0">
                <a:solidFill>
                  <a:schemeClr val="bg1"/>
                </a:solidFill>
              </a:rPr>
              <a:t>)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2186" y="1657791"/>
            <a:ext cx="103134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0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By using Newton’s second law, the equation of motion is given by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1153021" y="2437160"/>
                <a:ext cx="9780589" cy="7146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IN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acc>
                        <m:accPr>
                          <m:chr m:val="̈"/>
                          <m:ctrlPr>
                            <a:rPr lang="en-I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IN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acc>
                        <m:accPr>
                          <m:chr m:val="̇"/>
                          <m:ctrlPr>
                            <a:rPr lang="en-I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IN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𝑘𝑥</m:t>
                      </m:r>
                      <m:r>
                        <a:rPr lang="en-IN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d>
                        <m:dPr>
                          <m:ctrlPr>
                            <a:rPr lang="en-I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I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IN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IN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IN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IN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sSub>
                        <m:sSubPr>
                          <m:ctrlPr>
                            <a:rPr lang="en-I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I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r>
                        <a:rPr lang="en-IN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en-I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I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en-I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I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  <m:sup>
                              <m:r>
                                <a:rPr lang="en-IN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</m:den>
                      </m:f>
                      <m:sSub>
                        <m:sSubPr>
                          <m:ctrlPr>
                            <a:rPr lang="en-I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I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sSup>
                        <m:sSupPr>
                          <m:ctrlPr>
                            <a:rPr lang="en-I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IN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IN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I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d>
                        <m:dPr>
                          <m:ctrlPr>
                            <a:rPr lang="en-I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̇"/>
                              <m:ctrlPr>
                                <a:rPr lang="en-I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IN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̇"/>
                              <m:ctrlPr>
                                <a:rPr lang="en-I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IN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IN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I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sSup>
                        <m:sSupPr>
                          <m:ctrlPr>
                            <a:rPr lang="en-I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I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̇"/>
                                  <m:ctrlPr>
                                    <a:rPr lang="en-IN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IN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IN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̇"/>
                                  <m:ctrlPr>
                                    <a:rPr lang="en-IN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IN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IN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IN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IN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I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func>
                        <m:funcPr>
                          <m:ctrlPr>
                            <a:rPr lang="en-I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I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I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r>
                        <a:rPr lang="en-IN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IN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021" y="2437160"/>
                <a:ext cx="9780589" cy="71468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3539208" y="3223326"/>
                <a:ext cx="4020651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acc>
                        <m:accPr>
                          <m:chr m:val="̈"/>
                          <m:ctrlPr>
                            <a:rPr lang="en-I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I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acc>
                      <m:r>
                        <a:rPr lang="en-IN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I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I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d>
                        <m:dPr>
                          <m:ctrlPr>
                            <a:rPr lang="en-I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̇"/>
                              <m:ctrlPr>
                                <a:rPr lang="en-I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IN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̇"/>
                                      <m:ctrlPr>
                                        <a:rPr lang="en-IN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IN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IN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  <m:r>
                                <a:rPr lang="en-IN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̇"/>
                                  <m:ctrlPr>
                                    <a:rPr lang="en-IN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IN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acc>
                        </m:e>
                      </m:d>
                      <m:r>
                        <a:rPr lang="en-IN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I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sSup>
                        <m:sSupPr>
                          <m:ctrlPr>
                            <a:rPr lang="en-I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I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IN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IN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IN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IN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IN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9208" y="3223326"/>
                <a:ext cx="4020651" cy="4049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842186" y="3425817"/>
            <a:ext cx="103134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0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The resultant force between the system and foundation in the vertical direction is given by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3095848" y="4356178"/>
                <a:ext cx="4907369" cy="9840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IN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acc>
                        <m:accPr>
                          <m:chr m:val="̇"/>
                          <m:ctrlPr>
                            <a:rPr lang="en-I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IN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𝑘𝑥</m:t>
                      </m:r>
                      <m:r>
                        <a:rPr lang="en-IN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+ 2</m:t>
                      </m:r>
                      <m:sSub>
                        <m:sSubPr>
                          <m:ctrlPr>
                            <a:rPr lang="en-I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I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d>
                        <m:dPr>
                          <m:ctrlPr>
                            <a:rPr lang="en-I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I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IN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IN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IN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en-IN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IN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e>
                                        <m:sub>
                                          <m:r>
                                            <a:rPr lang="en-IN" i="1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𝐻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r>
                                        <a:rPr lang="en-IN" i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IN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IN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IN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IN" i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  <m:r>
                            <a:rPr lang="en-IN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IN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en-I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̈"/>
                              <m:ctrlPr>
                                <a:rPr lang="en-I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I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5848" y="4356178"/>
                <a:ext cx="4907369" cy="9840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886568" y="5080445"/>
            <a:ext cx="103134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0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The external excitation force on the system is given by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/>
              <p:cNvSpPr/>
              <p:nvPr/>
            </p:nvSpPr>
            <p:spPr>
              <a:xfrm>
                <a:off x="4600746" y="5869553"/>
                <a:ext cx="18975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en-IN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I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  <m:r>
                            <a:rPr lang="en-IN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 </m:t>
                          </m:r>
                          <m:sSub>
                            <m:sSubPr>
                              <m:ctrlPr>
                                <a:rPr lang="en-I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I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IN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co</m:t>
                          </m:r>
                          <m:func>
                            <m:funcPr>
                              <m:ctrlPr>
                                <a:rPr lang="en-I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IN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fName>
                            <m:e>
                              <m:r>
                                <a:rPr lang="en-IN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e>
                          </m:func>
                          <m:r>
                            <a:rPr lang="en-I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I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IN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0746" y="5869553"/>
                <a:ext cx="1897571" cy="369332"/>
              </a:xfrm>
              <a:prstGeom prst="rect">
                <a:avLst/>
              </a:prstGeom>
              <a:blipFill>
                <a:blip r:embed="rId5"/>
                <a:stretch>
                  <a:fillRect t="-120000" r="-26367" b="-190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2635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493140" y="25864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750746" y="404947"/>
            <a:ext cx="67176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MATHEMATICAL </a:t>
            </a:r>
            <a:r>
              <a:rPr lang="en-US" sz="3600" dirty="0" smtClean="0">
                <a:solidFill>
                  <a:schemeClr val="bg1"/>
                </a:solidFill>
              </a:rPr>
              <a:t>MODEL (</a:t>
            </a:r>
            <a:r>
              <a:rPr lang="en-US" sz="3600" dirty="0" err="1" smtClean="0">
                <a:solidFill>
                  <a:schemeClr val="bg1"/>
                </a:solidFill>
              </a:rPr>
              <a:t>contd</a:t>
            </a:r>
            <a:r>
              <a:rPr lang="en-US" sz="3600" dirty="0" smtClean="0">
                <a:solidFill>
                  <a:schemeClr val="bg1"/>
                </a:solidFill>
              </a:rPr>
              <a:t>)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0627" y="1357490"/>
            <a:ext cx="103134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0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The </a:t>
            </a:r>
            <a:r>
              <a:rPr lang="en-US" sz="2000" dirty="0" smtClean="0">
                <a:solidFill>
                  <a:schemeClr val="bg1"/>
                </a:solidFill>
              </a:rPr>
              <a:t>equation of motion in the dimensionless form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1219199" y="2308085"/>
                <a:ext cx="7088777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̈"/>
                          <m:ctrlPr>
                            <a:rPr lang="en-IN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n-IN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IN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𝜉</m:t>
                      </m:r>
                      <m:acc>
                        <m:accPr>
                          <m:chr m:val="̇"/>
                          <m:ctrlPr>
                            <a:rPr lang="en-I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n-IN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IN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IN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IN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sSup>
                        <m:sSupPr>
                          <m:ctrlPr>
                            <a:rPr lang="en-I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IN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IN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I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I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d>
                        <m:dPr>
                          <m:ctrlPr>
                            <a:rPr lang="en-I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̇"/>
                              <m:ctrlPr>
                                <a:rPr lang="en-I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en-IN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̇"/>
                              <m:ctrlPr>
                                <a:rPr lang="en-I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IN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IN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acc>
                        </m:e>
                      </m:d>
                      <m:r>
                        <a:rPr lang="en-IN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I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sSup>
                        <m:sSupPr>
                          <m:ctrlPr>
                            <a:rPr lang="en-I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I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IN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IN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IN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IN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IN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I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func>
                        <m:funcPr>
                          <m:ctrlPr>
                            <a:rPr lang="en-I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I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𝛺</m:t>
                              </m:r>
                              <m:r>
                                <a:rPr lang="en-I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func>
                      <m:r>
                        <a:rPr lang="en-IN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IN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199" y="2308085"/>
                <a:ext cx="7088777" cy="369332"/>
              </a:xfrm>
              <a:prstGeom prst="rect">
                <a:avLst/>
              </a:prstGeom>
              <a:blipFill>
                <a:blip r:embed="rId2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2651727" y="2819428"/>
                <a:ext cx="4223720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acc>
                        <m:accPr>
                          <m:chr m:val="̈"/>
                          <m:ctrlPr>
                            <a:rPr lang="en-I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I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I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e>
                      </m:acc>
                      <m:r>
                        <a:rPr lang="en-IN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+ 2</m:t>
                      </m:r>
                      <m:sSub>
                        <m:sSubPr>
                          <m:ctrlPr>
                            <a:rPr lang="en-I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I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d>
                        <m:dPr>
                          <m:ctrlPr>
                            <a:rPr lang="en-I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̇"/>
                              <m:ctrlPr>
                                <a:rPr lang="en-I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IN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IN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  <m:r>
                                <a:rPr lang="en-IN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̇"/>
                                  <m:ctrlPr>
                                    <a:rPr lang="en-IN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IN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acc>
                            </m:e>
                          </m:acc>
                        </m:e>
                      </m:d>
                      <m:r>
                        <a:rPr lang="en-IN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I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sSup>
                        <m:sSupPr>
                          <m:ctrlPr>
                            <a:rPr lang="en-I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I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IN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</m:sSub>
                              <m:r>
                                <a:rPr lang="en-IN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  <m:sup>
                          <m:r>
                            <a:rPr lang="en-IN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IN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IN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1727" y="2819428"/>
                <a:ext cx="4223720" cy="404983"/>
              </a:xfrm>
              <a:prstGeom prst="rect">
                <a:avLst/>
              </a:prstGeom>
              <a:blipFill>
                <a:blip r:embed="rId3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1061582" y="3509775"/>
                <a:ext cx="7246394" cy="7250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IN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sSub>
                            <m:sSubPr>
                              <m:ctrlPr>
                                <a:rPr lang="en-I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I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sub>
                          </m:sSub>
                        </m:den>
                      </m:f>
                      <m:r>
                        <a:rPr lang="en-IN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, </m:t>
                      </m:r>
                      <m:sSub>
                        <m:sSubPr>
                          <m:ctrlPr>
                            <a:rPr lang="en-I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I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IN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I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I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sub>
                          </m:sSub>
                        </m:den>
                      </m:f>
                      <m:r>
                        <a:rPr lang="en-IN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, </m:t>
                      </m:r>
                      <m:sSub>
                        <m:sSubPr>
                          <m:ctrlPr>
                            <a:rPr lang="en-I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I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  <m:r>
                        <a:rPr lang="en-IN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ad>
                        <m:radPr>
                          <m:degHide m:val="on"/>
                          <m:ctrlPr>
                            <a:rPr lang="en-I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I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IN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IN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IN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IN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I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IN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IN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sub>
                              </m:sSub>
                            </m:e>
                            <m:sup>
                              <m:r>
                                <a:rPr lang="en-IN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IN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, </m:t>
                      </m:r>
                      <m:sSub>
                        <m:sSubPr>
                          <m:ctrlPr>
                            <a:rPr lang="en-I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IN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IN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I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num>
                        <m:den>
                          <m:r>
                            <a:rPr lang="en-I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IN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, </m:t>
                      </m:r>
                      <m:r>
                        <a:rPr lang="en-IN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IN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IN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IN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IN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, </m:t>
                      </m:r>
                      <m:r>
                        <a:rPr lang="en-IN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𝛺</m:t>
                      </m:r>
                      <m:r>
                        <a:rPr lang="en-IN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num>
                        <m:den>
                          <m:sSub>
                            <m:sSubPr>
                              <m:ctrlPr>
                                <a:rPr lang="en-I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IN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IN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582" y="3509775"/>
                <a:ext cx="7246394" cy="7250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/>
              <p:cNvSpPr/>
              <p:nvPr/>
            </p:nvSpPr>
            <p:spPr>
              <a:xfrm>
                <a:off x="1671254" y="4258762"/>
                <a:ext cx="4876656" cy="714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𝜉</m:t>
                      </m:r>
                      <m:r>
                        <a:rPr lang="en-IN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IN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I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sSub>
                            <m:sSubPr>
                              <m:ctrlPr>
                                <a:rPr lang="en-I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IN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IN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, </m:t>
                      </m:r>
                      <m:sSub>
                        <m:sSubPr>
                          <m:ctrlPr>
                            <a:rPr lang="en-I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I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IN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I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𝜅</m:t>
                              </m:r>
                              <m:r>
                                <a:rPr lang="en-I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I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sub>
                          </m:sSub>
                        </m:e>
                        <m:sup>
                          <m:r>
                            <a:rPr lang="en-IN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IN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, </m:t>
                      </m:r>
                      <m:r>
                        <a:rPr lang="en-IN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IN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=1+2</m:t>
                      </m:r>
                      <m:d>
                        <m:dPr>
                          <m:ctrlPr>
                            <a:rPr lang="en-I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1− </m:t>
                          </m:r>
                          <m:f>
                            <m:fPr>
                              <m:ctrlPr>
                                <a:rPr lang="en-I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I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I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𝜅</m:t>
                          </m:r>
                        </m:e>
                        <m:sub>
                          <m:r>
                            <a:rPr lang="en-I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</m:oMath>
                  </m:oMathPara>
                </a14:m>
                <a:endParaRPr lang="en-IN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1254" y="4258762"/>
                <a:ext cx="4876656" cy="7146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/>
              <p:cNvSpPr/>
              <p:nvPr/>
            </p:nvSpPr>
            <p:spPr>
              <a:xfrm>
                <a:off x="1401116" y="4997559"/>
                <a:ext cx="5416931" cy="8174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IN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I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I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IN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IN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IN" i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IN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𝜀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IN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IN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I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I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den>
                          </m:f>
                        </m:e>
                      </m:d>
                      <m:sSub>
                        <m:sSubPr>
                          <m:ctrlPr>
                            <a:rPr lang="en-I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𝜅</m:t>
                          </m:r>
                        </m:e>
                        <m:sub>
                          <m:r>
                            <a:rPr lang="en-I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r>
                        <a:rPr lang="en-IN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, </m:t>
                      </m:r>
                      <m:r>
                        <a:rPr lang="en-IN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IN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I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I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IN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IN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, </m:t>
                      </m:r>
                      <m:sSub>
                        <m:sSubPr>
                          <m:ctrlPr>
                            <a:rPr lang="en-I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𝜅</m:t>
                          </m:r>
                        </m:e>
                        <m:sub>
                          <m:r>
                            <a:rPr lang="en-I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r>
                        <a:rPr lang="en-IN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I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num>
                        <m:den>
                          <m:r>
                            <a:rPr lang="en-I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lang="en-IN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I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I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I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IN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I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num>
                        <m:den>
                          <m:r>
                            <a:rPr lang="en-IN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I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sSub>
                            <m:sSubPr>
                              <m:ctrlPr>
                                <a:rPr lang="en-I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IN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IN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1116" y="4997559"/>
                <a:ext cx="5416931" cy="81740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/>
              <p:cNvSpPr/>
              <p:nvPr/>
            </p:nvSpPr>
            <p:spPr>
              <a:xfrm>
                <a:off x="2534887" y="5811658"/>
                <a:ext cx="3149387" cy="6936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𝜅</m:t>
                          </m:r>
                        </m:e>
                        <m:sub>
                          <m:r>
                            <a:rPr lang="en-I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IN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I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b>
                          </m:sSub>
                        </m:num>
                        <m:den>
                          <m:r>
                            <a:rPr lang="en-I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lang="en-IN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, </m:t>
                      </m:r>
                      <m:r>
                        <a:rPr lang="en-IN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IN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I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IN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, </m:t>
                      </m:r>
                      <m:sSub>
                        <m:sSubPr>
                          <m:ctrlPr>
                            <a:rPr lang="en-I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I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IN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I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I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I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I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sub>
                          </m:sSub>
                          <m:r>
                            <a:rPr lang="en-I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lang="en-IN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IN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4887" y="5811658"/>
                <a:ext cx="3149387" cy="69365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476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42186" y="444136"/>
            <a:ext cx="54048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STEADY STATE RESPONSE</a:t>
            </a:r>
            <a:endParaRPr lang="en-IN" sz="36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42186" y="1367141"/>
            <a:ext cx="103134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0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The steady state response of the system is found using the harmonic balance method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42186" y="3812893"/>
            <a:ext cx="103134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000" dirty="0" smtClean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bg1"/>
                </a:solidFill>
              </a:rPr>
              <a:t>Taking first order harmonic the above equations reduce to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1116506" y="2088477"/>
                <a:ext cx="5710153" cy="8487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IN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I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I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I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IN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IN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I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IN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n-IN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i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IN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IN" i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  <m:r>
                                    <a:rPr lang="en-IN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𝛺𝜏</m:t>
                                  </m:r>
                                </m:e>
                              </m:d>
                              <m:r>
                                <a:rPr lang="en-IN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sSub>
                                <m:sSubPr>
                                  <m:ctrlPr>
                                    <a:rPr lang="en-IN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IN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IN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IN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I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IN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n-IN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i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IN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IN" i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  <m:r>
                                    <a:rPr lang="en-IN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𝛺𝜏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IN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506" y="2088477"/>
                <a:ext cx="5710153" cy="84875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1116506" y="2950685"/>
                <a:ext cx="6176050" cy="8487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I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IN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I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I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I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IN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IN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,2</m:t>
                                  </m:r>
                                  <m:r>
                                    <a:rPr lang="en-IN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IN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I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𝑐𝑜𝑠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IN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n-IN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i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IN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IN" i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  <m:r>
                                    <a:rPr lang="en-IN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𝛺𝜏</m:t>
                                  </m:r>
                                </m:e>
                              </m:d>
                              <m:r>
                                <a:rPr lang="en-IN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sSub>
                                <m:sSubPr>
                                  <m:ctrlPr>
                                    <a:rPr lang="en-IN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IN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IN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,2</m:t>
                                  </m:r>
                                  <m:r>
                                    <a:rPr lang="en-IN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IN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I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𝑠𝑖𝑛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IN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n-IN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i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IN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IN" i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e>
                                  </m:d>
                                  <m:r>
                                    <a:rPr lang="en-IN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𝛺𝜏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IN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506" y="2950685"/>
                <a:ext cx="6176050" cy="8487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/>
              <p:cNvSpPr/>
              <p:nvPr/>
            </p:nvSpPr>
            <p:spPr>
              <a:xfrm>
                <a:off x="1180050" y="4824940"/>
                <a:ext cx="302448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IN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en-I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I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𝛺𝜏</m:t>
                              </m:r>
                            </m:e>
                          </m:d>
                        </m:e>
                      </m:func>
                      <m:r>
                        <a:rPr lang="en-IN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IN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func>
                        <m:funcPr>
                          <m:ctrlPr>
                            <a:rPr lang="en-I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I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𝛺𝜏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IN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0050" y="4824940"/>
                <a:ext cx="302448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/>
              <p:cNvSpPr/>
              <p:nvPr/>
            </p:nvSpPr>
            <p:spPr>
              <a:xfrm>
                <a:off x="1180050" y="5307675"/>
                <a:ext cx="3501022" cy="3815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I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IN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IN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  <m:func>
                        <m:funcPr>
                          <m:ctrlPr>
                            <a:rPr lang="en-I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I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𝛺𝜏</m:t>
                              </m:r>
                            </m:e>
                          </m:d>
                        </m:e>
                      </m:func>
                      <m:r>
                        <a:rPr lang="en-IN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I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I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IN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  <m:func>
                        <m:funcPr>
                          <m:ctrlPr>
                            <a:rPr lang="en-I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IN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I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𝛺𝜏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IN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0050" y="5307675"/>
                <a:ext cx="3501022" cy="38151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0903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842186" y="444136"/>
            <a:ext cx="54048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STEADY STATE RESPONSE</a:t>
            </a:r>
            <a:endParaRPr lang="en-IN" sz="3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842186" y="1380591"/>
                <a:ext cx="1031349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IN" sz="2000" dirty="0" smtClean="0">
                  <a:solidFill>
                    <a:schemeClr val="bg1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 dirty="0" smtClean="0">
                    <a:solidFill>
                      <a:schemeClr val="bg1"/>
                    </a:solidFill>
                  </a:rPr>
                  <a:t>Substituting the values of u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IN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r>
                  <a:rPr lang="en-US" sz="2000" dirty="0" smtClean="0">
                    <a:solidFill>
                      <a:schemeClr val="bg1"/>
                    </a:solidFill>
                  </a:rPr>
                  <a:t> in the equation of motion and equating the coefficients of </a:t>
                </a:r>
              </a:p>
              <a:p>
                <a:r>
                  <a:rPr lang="en-IN" sz="2000" dirty="0" smtClean="0">
                    <a:solidFill>
                      <a:schemeClr val="bg1"/>
                    </a:solidFill>
                  </a:rPr>
                  <a:t>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20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IN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𝛺𝜏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2000" dirty="0" smtClean="0">
                    <a:solidFill>
                      <a:schemeClr val="bg1"/>
                    </a:solidFill>
                  </a:rPr>
                  <a:t> and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IN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20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IN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0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𝛺𝜏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2000" dirty="0" smtClean="0">
                    <a:solidFill>
                      <a:schemeClr val="bg1"/>
                    </a:solidFill>
                  </a:rPr>
                  <a:t> to zero, we get</a:t>
                </a: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186" y="1380591"/>
                <a:ext cx="10313494" cy="1015663"/>
              </a:xfrm>
              <a:prstGeom prst="rect">
                <a:avLst/>
              </a:prstGeom>
              <a:blipFill>
                <a:blip r:embed="rId2"/>
                <a:stretch>
                  <a:fillRect l="-532" b="-95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842186" y="2594732"/>
                <a:ext cx="7415349" cy="11295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IN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𝛺</m:t>
                      </m:r>
                      <m:sSub>
                        <m:sSubPr>
                          <m:ctrlPr>
                            <a:rPr lang="en-I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I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d>
                        <m:dPr>
                          <m:ctrlPr>
                            <a:rPr lang="en-I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IN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IN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 </m:t>
                          </m:r>
                          <m:sSub>
                            <m:sSubPr>
                              <m:ctrlPr>
                                <a:rPr lang="en-I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I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IN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</m:e>
                      </m:d>
                      <m:r>
                        <a:rPr lang="en-IN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+ 2</m:t>
                      </m:r>
                      <m:r>
                        <a:rPr lang="en-IN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𝛺</m:t>
                      </m:r>
                      <m:sSub>
                        <m:sSubPr>
                          <m:ctrlPr>
                            <a:rPr lang="en-I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IN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I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IN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I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I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IN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d>
                        <m:dPr>
                          <m:ctrlPr>
                            <a:rPr lang="en-I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IN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 </m:t>
                          </m:r>
                          <m:sSup>
                            <m:sSupPr>
                              <m:ctrlPr>
                                <a:rPr lang="en-I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𝛺</m:t>
                              </m:r>
                            </m:e>
                            <m:sup>
                              <m:r>
                                <a:rPr lang="en-IN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en-I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IN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en-I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IN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IN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I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I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I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IN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IN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IN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I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IN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IN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en-IN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en-I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IN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d>
                        <m:dPr>
                          <m:ctrlPr>
                            <a:rPr lang="en-I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IN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IN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 </m:t>
                          </m:r>
                          <m:sSub>
                            <m:sSubPr>
                              <m:ctrlPr>
                                <a:rPr lang="en-I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I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IN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I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I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IN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N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IN" i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IN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 </m:t>
                                  </m:r>
                                  <m:sSub>
                                    <m:sSubPr>
                                      <m:ctrlPr>
                                        <a:rPr lang="en-IN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IN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  <m:r>
                                        <a:rPr lang="en-IN" i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IN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IN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I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IN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N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IN" i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IN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 </m:t>
                                  </m:r>
                                  <m:sSub>
                                    <m:sSubPr>
                                      <m:ctrlPr>
                                        <a:rPr lang="en-IN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IN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  <m:r>
                                        <a:rPr lang="en-IN" i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IN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en-I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I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IN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IN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186" y="2594732"/>
                <a:ext cx="7415349" cy="11295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842186" y="3874185"/>
                <a:ext cx="7008592" cy="112954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IN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𝛺</m:t>
                      </m:r>
                      <m:sSub>
                        <m:sSubPr>
                          <m:ctrlPr>
                            <a:rPr lang="en-I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I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d>
                        <m:dPr>
                          <m:ctrlPr>
                            <a:rPr lang="en-I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IN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IN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 </m:t>
                          </m:r>
                          <m:sSub>
                            <m:sSubPr>
                              <m:ctrlPr>
                                <a:rPr lang="en-I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I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IN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</m:e>
                      </m:d>
                      <m:r>
                        <a:rPr lang="en-IN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− 2</m:t>
                      </m:r>
                      <m:r>
                        <a:rPr lang="en-IN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𝛺</m:t>
                      </m:r>
                      <m:sSub>
                        <m:sSubPr>
                          <m:ctrlPr>
                            <a:rPr lang="en-I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IN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I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d>
                        <m:dPr>
                          <m:ctrlPr>
                            <a:rPr lang="en-I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IN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 </m:t>
                          </m:r>
                          <m:sSup>
                            <m:sSupPr>
                              <m:ctrlPr>
                                <a:rPr lang="en-I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𝛺</m:t>
                              </m:r>
                            </m:e>
                            <m:sup>
                              <m:r>
                                <a:rPr lang="en-IN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en-I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IN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en-I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IN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IN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I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I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I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IN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IN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IN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I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IN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IN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r>
                        <a:rPr lang="en-IN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 </m:t>
                      </m:r>
                      <m:f>
                        <m:fPr>
                          <m:ctrlPr>
                            <a:rPr lang="en-I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IN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d>
                        <m:dPr>
                          <m:ctrlPr>
                            <a:rPr lang="en-I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IN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IN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 </m:t>
                          </m:r>
                          <m:sSub>
                            <m:sSubPr>
                              <m:ctrlPr>
                                <a:rPr lang="en-I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I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IN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I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I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IN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N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IN" i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IN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 </m:t>
                                  </m:r>
                                  <m:sSub>
                                    <m:sSubPr>
                                      <m:ctrlPr>
                                        <a:rPr lang="en-IN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IN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  <m:r>
                                        <a:rPr lang="en-IN" i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IN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IN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I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IN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N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IN" i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IN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 </m:t>
                                  </m:r>
                                  <m:sSub>
                                    <m:sSubPr>
                                      <m:ctrlPr>
                                        <a:rPr lang="en-IN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IN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  <m:r>
                                        <a:rPr lang="en-IN" i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IN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en-I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I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IN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IN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186" y="3874185"/>
                <a:ext cx="7008592" cy="11295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842186" y="5159122"/>
                <a:ext cx="8876580" cy="6109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sSup>
                        <m:sSupPr>
                          <m:ctrlPr>
                            <a:rPr lang="en-I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𝛺</m:t>
                          </m:r>
                        </m:e>
                        <m:sup>
                          <m:r>
                            <a:rPr lang="en-IN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I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IN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  <m:r>
                        <a:rPr lang="en-IN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− 2</m:t>
                      </m:r>
                      <m:r>
                        <a:rPr lang="en-IN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𝛺</m:t>
                      </m:r>
                      <m:sSub>
                        <m:sSubPr>
                          <m:ctrlPr>
                            <a:rPr lang="en-I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I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d>
                        <m:dPr>
                          <m:ctrlPr>
                            <a:rPr lang="en-I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IN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IN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 </m:t>
                          </m:r>
                          <m:sSub>
                            <m:sSubPr>
                              <m:ctrlPr>
                                <a:rPr lang="en-I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I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IN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</m:e>
                      </m:d>
                      <m:r>
                        <a:rPr lang="en-IN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 </m:t>
                      </m:r>
                      <m:f>
                        <m:fPr>
                          <m:ctrlPr>
                            <a:rPr lang="en-I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IN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d>
                        <m:dPr>
                          <m:ctrlPr>
                            <a:rPr lang="en-I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IN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IN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 </m:t>
                          </m:r>
                          <m:sSub>
                            <m:sSubPr>
                              <m:ctrlPr>
                                <a:rPr lang="en-I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I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IN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I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I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IN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N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IN" i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IN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 </m:t>
                                  </m:r>
                                  <m:sSub>
                                    <m:sSubPr>
                                      <m:ctrlPr>
                                        <a:rPr lang="en-IN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IN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  <m:r>
                                        <a:rPr lang="en-IN" i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IN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IN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I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IN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N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IN" i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IN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 </m:t>
                                  </m:r>
                                  <m:sSub>
                                    <m:sSubPr>
                                      <m:ctrlPr>
                                        <a:rPr lang="en-IN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IN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  <m:r>
                                        <a:rPr lang="en-IN" i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IN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en-I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I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IN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IN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186" y="5159122"/>
                <a:ext cx="8876580" cy="6109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842186" y="5770058"/>
                <a:ext cx="8876580" cy="6109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IN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sSup>
                        <m:sSupPr>
                          <m:ctrlPr>
                            <a:rPr lang="en-I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𝛺</m:t>
                          </m:r>
                        </m:e>
                        <m:sup>
                          <m:r>
                            <a:rPr lang="en-IN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I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I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IN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  <m:r>
                        <a:rPr lang="en-IN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+ 2</m:t>
                      </m:r>
                      <m:r>
                        <a:rPr lang="en-IN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𝛺</m:t>
                      </m:r>
                      <m:sSub>
                        <m:sSubPr>
                          <m:ctrlPr>
                            <a:rPr lang="en-I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en-I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d>
                        <m:dPr>
                          <m:ctrlPr>
                            <a:rPr lang="en-I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IN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IN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 </m:t>
                          </m:r>
                          <m:sSub>
                            <m:sSubPr>
                              <m:ctrlPr>
                                <a:rPr lang="en-I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I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IN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</m:e>
                      </m:d>
                      <m:r>
                        <a:rPr lang="en-IN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 </m:t>
                      </m:r>
                      <m:f>
                        <m:fPr>
                          <m:ctrlPr>
                            <a:rPr lang="en-I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IN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d>
                        <m:dPr>
                          <m:ctrlPr>
                            <a:rPr lang="en-I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IN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IN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 </m:t>
                          </m:r>
                          <m:sSub>
                            <m:sSubPr>
                              <m:ctrlPr>
                                <a:rPr lang="en-I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I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IN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I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I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IN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N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IN" i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IN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 </m:t>
                                  </m:r>
                                  <m:sSub>
                                    <m:sSubPr>
                                      <m:ctrlPr>
                                        <a:rPr lang="en-IN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IN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  <m:r>
                                        <a:rPr lang="en-IN" i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IN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IN" i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IN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IN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N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IN" i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IN" i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 </m:t>
                                  </m:r>
                                  <m:sSub>
                                    <m:sSubPr>
                                      <m:ctrlPr>
                                        <a:rPr lang="en-IN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IN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  <m:r>
                                        <a:rPr lang="en-IN" i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IN" i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en-I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IN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IN" i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IN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186" y="5770058"/>
                <a:ext cx="8876580" cy="61093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609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635D4D"/>
      </a:dk2>
      <a:lt2>
        <a:srgbClr val="D8D6BA"/>
      </a:lt2>
      <a:accent1>
        <a:srgbClr val="9CBEBD"/>
      </a:accent1>
      <a:accent2>
        <a:srgbClr val="D2CB6C"/>
      </a:accent2>
      <a:accent3>
        <a:srgbClr val="9D9A93"/>
      </a:accent3>
      <a:accent4>
        <a:srgbClr val="C89F5D"/>
      </a:accent4>
      <a:accent5>
        <a:srgbClr val="A9A57C"/>
      </a:accent5>
      <a:accent6>
        <a:srgbClr val="95A39D"/>
      </a:accent6>
      <a:hlink>
        <a:srgbClr val="D25814"/>
      </a:hlink>
      <a:folHlink>
        <a:srgbClr val="849A0A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0BDC4BB7-8AF9-46FD-8C32-AB93AC9C41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1533</TotalTime>
  <Words>519</Words>
  <Application>Microsoft Office PowerPoint</Application>
  <PresentationFormat>Widescreen</PresentationFormat>
  <Paragraphs>83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Cambria Math</vt:lpstr>
      <vt:lpstr>Gill Sans MT</vt:lpstr>
      <vt:lpstr>Parcel</vt:lpstr>
      <vt:lpstr>Analysis of A non-LINEAR VIBRATION CONTROL 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vehicle suspension system using matlab and simulink</dc:title>
  <dc:creator>Aamir Haider</dc:creator>
  <cp:lastModifiedBy>Aamir Haider</cp:lastModifiedBy>
  <cp:revision>35</cp:revision>
  <dcterms:created xsi:type="dcterms:W3CDTF">2023-11-10T09:03:10Z</dcterms:created>
  <dcterms:modified xsi:type="dcterms:W3CDTF">2024-04-09T10:39:10Z</dcterms:modified>
</cp:coreProperties>
</file>