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5/29/2020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5/29/2020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5/29/2020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5/29/2020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5/29/2020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Malware </a:t>
            </a:r>
            <a:r>
              <a:rPr lang="en-US" dirty="0" smtClean="0"/>
              <a:t>Threats notes for </a:t>
            </a:r>
            <a:r>
              <a:rPr lang="en-US" dirty="0" err="1" smtClean="0"/>
              <a:t>sid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572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Conceal Malicious Activities</a:t>
            </a:r>
            <a:endParaRPr lang="en-US" dirty="0"/>
          </a:p>
        </p:txBody>
      </p:sp>
      <p:sp>
        <p:nvSpPr>
          <p:cNvPr id="3" name="Content Placeholder 2"/>
          <p:cNvSpPr>
            <a:spLocks noGrp="1"/>
          </p:cNvSpPr>
          <p:nvPr>
            <p:ph idx="1"/>
          </p:nvPr>
        </p:nvSpPr>
        <p:spPr/>
        <p:txBody>
          <a:bodyPr/>
          <a:lstStyle/>
          <a:p>
            <a:r>
              <a:rPr lang="en-US" dirty="0"/>
              <a:t>By modifying the security setting of the computer, a </a:t>
            </a:r>
            <a:r>
              <a:rPr lang="en-US" dirty="0" err="1"/>
              <a:t>trojan</a:t>
            </a:r>
            <a:r>
              <a:rPr lang="en-US" dirty="0"/>
              <a:t> horse gains administrator privileges to create a backdoor. This way, if hackers want to remotely access any computer, they can use a </a:t>
            </a:r>
            <a:r>
              <a:rPr lang="en-US" dirty="0" err="1"/>
              <a:t>trojan</a:t>
            </a:r>
            <a:r>
              <a:rPr lang="en-US" dirty="0"/>
              <a:t> horse virus to create backdoor access. This enables them to monitor and take control of the computer without your knowledge</a:t>
            </a:r>
            <a:r>
              <a:rPr lang="en-US" dirty="0" smtClean="0"/>
              <a:t>.</a:t>
            </a:r>
          </a:p>
          <a:p>
            <a:r>
              <a:rPr lang="en-US" dirty="0"/>
              <a:t>To successfully hack any computer, hackers program malware to work silently in the background. However, to ensure that the malware will stay hidden, hackers can use a </a:t>
            </a:r>
            <a:r>
              <a:rPr lang="en-US" dirty="0" err="1"/>
              <a:t>trojan</a:t>
            </a:r>
            <a:r>
              <a:rPr lang="en-US" dirty="0"/>
              <a:t> horse to conceal the malicious activities on the computer.</a:t>
            </a:r>
          </a:p>
          <a:p>
            <a:r>
              <a:rPr lang="en-US" dirty="0"/>
              <a:t>An advanced </a:t>
            </a:r>
            <a:r>
              <a:rPr lang="en-US" dirty="0" err="1"/>
              <a:t>trojan</a:t>
            </a:r>
            <a:r>
              <a:rPr lang="en-US" dirty="0"/>
              <a:t> horse can alter critical data on computer memory to make any malware invisible in the file system. If spyware or a </a:t>
            </a:r>
            <a:r>
              <a:rPr lang="en-US" dirty="0" err="1"/>
              <a:t>keylogger</a:t>
            </a:r>
            <a:r>
              <a:rPr lang="en-US" dirty="0"/>
              <a:t> is installed on the computer, a </a:t>
            </a:r>
            <a:r>
              <a:rPr lang="en-US" dirty="0" err="1"/>
              <a:t>trojan</a:t>
            </a:r>
            <a:r>
              <a:rPr lang="en-US" dirty="0"/>
              <a:t> horse can prevent it from getting detected.</a:t>
            </a:r>
          </a:p>
          <a:p>
            <a:endParaRPr lang="en-US" dirty="0"/>
          </a:p>
        </p:txBody>
      </p:sp>
    </p:spTree>
    <p:extLst>
      <p:ext uri="{BB962C8B-B14F-4D97-AF65-F5344CB8AC3E}">
        <p14:creationId xmlns:p14="http://schemas.microsoft.com/office/powerpoint/2010/main" val="193984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Conceal Malicious Activities</a:t>
            </a:r>
          </a:p>
        </p:txBody>
      </p:sp>
      <p:sp>
        <p:nvSpPr>
          <p:cNvPr id="3" name="Content Placeholder 2"/>
          <p:cNvSpPr>
            <a:spLocks noGrp="1"/>
          </p:cNvSpPr>
          <p:nvPr>
            <p:ph idx="1"/>
          </p:nvPr>
        </p:nvSpPr>
        <p:spPr/>
        <p:txBody>
          <a:bodyPr/>
          <a:lstStyle/>
          <a:p>
            <a:r>
              <a:rPr lang="en-US" dirty="0"/>
              <a:t>Hackers normally use data-stealing malware such as spyware and </a:t>
            </a:r>
            <a:r>
              <a:rPr lang="en-US" dirty="0" err="1"/>
              <a:t>keyloggers</a:t>
            </a:r>
            <a:r>
              <a:rPr lang="en-US" dirty="0"/>
              <a:t> to steal personal information. But a </a:t>
            </a:r>
            <a:r>
              <a:rPr lang="en-US" dirty="0" err="1"/>
              <a:t>trojan</a:t>
            </a:r>
            <a:r>
              <a:rPr lang="en-US" dirty="0"/>
              <a:t> horse virus can also be used for stealing information, such as usernames and passwords. It has the ability to copy and modify data, making it a potent tool in data theft.</a:t>
            </a:r>
          </a:p>
          <a:p>
            <a:r>
              <a:rPr lang="en-US" dirty="0"/>
              <a:t>It will silently monitor and record computer activities, then transmit the information to the hacker via a remote server. The hacker can use the stolen information to make unauthorized transactions. That’s how to use </a:t>
            </a:r>
            <a:r>
              <a:rPr lang="en-US" dirty="0" err="1"/>
              <a:t>trojan</a:t>
            </a:r>
            <a:r>
              <a:rPr lang="en-US" dirty="0"/>
              <a:t> horse for hacking personal information.</a:t>
            </a:r>
          </a:p>
          <a:p>
            <a:endParaRPr lang="en-US" dirty="0"/>
          </a:p>
        </p:txBody>
      </p:sp>
    </p:spTree>
    <p:extLst>
      <p:ext uri="{BB962C8B-B14F-4D97-AF65-F5344CB8AC3E}">
        <p14:creationId xmlns:p14="http://schemas.microsoft.com/office/powerpoint/2010/main" val="240896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from these attacks</a:t>
            </a:r>
            <a:endParaRPr lang="en-US" dirty="0"/>
          </a:p>
        </p:txBody>
      </p:sp>
      <p:sp>
        <p:nvSpPr>
          <p:cNvPr id="3" name="Content Placeholder 2"/>
          <p:cNvSpPr>
            <a:spLocks noGrp="1"/>
          </p:cNvSpPr>
          <p:nvPr>
            <p:ph idx="1"/>
          </p:nvPr>
        </p:nvSpPr>
        <p:spPr/>
        <p:txBody>
          <a:bodyPr/>
          <a:lstStyle/>
          <a:p>
            <a:r>
              <a:rPr lang="en-US" dirty="0"/>
              <a:t>Install a good antivirus and keep it updated.</a:t>
            </a:r>
          </a:p>
          <a:p>
            <a:r>
              <a:rPr lang="en-US" dirty="0"/>
              <a:t>Don’t open email attachments coming from unknown sources.</a:t>
            </a:r>
          </a:p>
          <a:p>
            <a:r>
              <a:rPr lang="en-US" dirty="0"/>
              <a:t>Don’t accept invitation from unknown people in social media.</a:t>
            </a:r>
          </a:p>
          <a:p>
            <a:r>
              <a:rPr lang="en-US" dirty="0"/>
              <a:t>Don’t open URLs sent by unknown people or URLs that are in weird for</a:t>
            </a:r>
          </a:p>
          <a:p>
            <a:endParaRPr lang="en-US" dirty="0"/>
          </a:p>
        </p:txBody>
      </p:sp>
    </p:spTree>
    <p:extLst>
      <p:ext uri="{BB962C8B-B14F-4D97-AF65-F5344CB8AC3E}">
        <p14:creationId xmlns:p14="http://schemas.microsoft.com/office/powerpoint/2010/main" val="105653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921" y="2793366"/>
            <a:ext cx="10058400" cy="1371600"/>
          </a:xfrm>
        </p:spPr>
        <p:txBody>
          <a:bodyPr/>
          <a:lstStyle/>
          <a:p>
            <a:pPr algn="ctr"/>
            <a:r>
              <a:rPr lang="en-US" dirty="0" smtClean="0"/>
              <a:t>THE END</a:t>
            </a:r>
            <a:endParaRPr lang="en-US" dirty="0"/>
          </a:p>
        </p:txBody>
      </p:sp>
    </p:spTree>
    <p:extLst>
      <p:ext uri="{BB962C8B-B14F-4D97-AF65-F5344CB8AC3E}">
        <p14:creationId xmlns:p14="http://schemas.microsoft.com/office/powerpoint/2010/main" val="96688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Some </a:t>
            </a:r>
            <a:r>
              <a:rPr lang="en-US" dirty="0"/>
              <a:t>of the skills that hackers have are programming and computer networking skills. They often use these skills to gain access to systems. The objective of targeting an organization would be to steal sensitive data, disrupt business operations or physically damage computer controlled equipment. </a:t>
            </a:r>
            <a:r>
              <a:rPr lang="en-US" b="1" dirty="0"/>
              <a:t>Trojans, viruses, and worms can be used to achieve the above-stated objectives</a:t>
            </a:r>
            <a:r>
              <a:rPr lang="en-US" dirty="0"/>
              <a:t>.</a:t>
            </a:r>
            <a:endParaRPr lang="en-US" dirty="0"/>
          </a:p>
        </p:txBody>
      </p:sp>
    </p:spTree>
    <p:extLst>
      <p:ext uri="{BB962C8B-B14F-4D97-AF65-F5344CB8AC3E}">
        <p14:creationId xmlns:p14="http://schemas.microsoft.com/office/powerpoint/2010/main" val="371029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Trojan horse</a:t>
            </a:r>
            <a:r>
              <a:rPr lang="en-US" dirty="0"/>
              <a:t>?</a:t>
            </a:r>
          </a:p>
        </p:txBody>
      </p:sp>
      <p:sp>
        <p:nvSpPr>
          <p:cNvPr id="3" name="Content Placeholder 2"/>
          <p:cNvSpPr>
            <a:spLocks noGrp="1"/>
          </p:cNvSpPr>
          <p:nvPr>
            <p:ph idx="1"/>
          </p:nvPr>
        </p:nvSpPr>
        <p:spPr/>
        <p:txBody>
          <a:bodyPr>
            <a:normAutofit fontScale="85000" lnSpcReduction="20000"/>
          </a:bodyPr>
          <a:lstStyle/>
          <a:p>
            <a:r>
              <a:rPr lang="en-US" b="1" dirty="0"/>
              <a:t>A Trojan horse is a program that allows the attack to control the user’s computer from a remote location</a:t>
            </a:r>
            <a:r>
              <a:rPr lang="en-US" dirty="0"/>
              <a:t>. The program is usually disguised as something that is useful to the user. Once the user has installed the program, it has the ability to install malicious payloads, create backdoors, install other unwanted applications that can be used to compromise the user’s computer, etc.</a:t>
            </a:r>
          </a:p>
          <a:p>
            <a:r>
              <a:rPr lang="en-US" dirty="0"/>
              <a:t>The list below shows some of the activities that the attacker can perform using a Trojan horse.</a:t>
            </a:r>
          </a:p>
          <a:p>
            <a:r>
              <a:rPr lang="en-US" dirty="0"/>
              <a:t>Use the user’s computer as part of the Botnet when performing distributed denial of service attacks.</a:t>
            </a:r>
          </a:p>
          <a:p>
            <a:r>
              <a:rPr lang="en-US" dirty="0"/>
              <a:t>Damage the user’s computer (crashing, blue screen of death, etc.)</a:t>
            </a:r>
          </a:p>
          <a:p>
            <a:r>
              <a:rPr lang="en-US" b="1" dirty="0"/>
              <a:t>Stealing sensitive data</a:t>
            </a:r>
            <a:r>
              <a:rPr lang="en-US" dirty="0"/>
              <a:t> such as stored passwords, credit card information, etc.</a:t>
            </a:r>
          </a:p>
          <a:p>
            <a:r>
              <a:rPr lang="en-US" b="1" dirty="0"/>
              <a:t>Modifying files</a:t>
            </a:r>
            <a:r>
              <a:rPr lang="en-US" dirty="0"/>
              <a:t> on the user’s computer</a:t>
            </a:r>
          </a:p>
          <a:p>
            <a:r>
              <a:rPr lang="en-US" b="1" dirty="0"/>
              <a:t>Electronic money theft</a:t>
            </a:r>
            <a:r>
              <a:rPr lang="en-US" dirty="0"/>
              <a:t> by performing unauthorized money transfer transactions</a:t>
            </a:r>
          </a:p>
          <a:p>
            <a:r>
              <a:rPr lang="en-US" b="1" dirty="0"/>
              <a:t>Log all the keys</a:t>
            </a:r>
            <a:r>
              <a:rPr lang="en-US" dirty="0"/>
              <a:t> that a user presses on the keyboard and sending the data to the attacker. This method is used to harvest user ids, passwords, and other sensitive data.</a:t>
            </a:r>
          </a:p>
          <a:p>
            <a:r>
              <a:rPr lang="en-US" dirty="0"/>
              <a:t>Viewing the users’</a:t>
            </a:r>
            <a:r>
              <a:rPr lang="en-US" b="1" dirty="0"/>
              <a:t> screenshot</a:t>
            </a:r>
            <a:endParaRPr lang="en-US" dirty="0"/>
          </a:p>
          <a:p>
            <a:r>
              <a:rPr lang="en-US" dirty="0"/>
              <a:t>Downloading </a:t>
            </a:r>
            <a:r>
              <a:rPr lang="en-US" b="1" dirty="0"/>
              <a:t>browsing history </a:t>
            </a:r>
            <a:r>
              <a:rPr lang="en-US" b="1" dirty="0" smtClean="0"/>
              <a:t>data</a:t>
            </a:r>
            <a:endParaRPr lang="en-US" dirty="0"/>
          </a:p>
        </p:txBody>
      </p:sp>
    </p:spTree>
    <p:extLst>
      <p:ext uri="{BB962C8B-B14F-4D97-AF65-F5344CB8AC3E}">
        <p14:creationId xmlns:p14="http://schemas.microsoft.com/office/powerpoint/2010/main" val="137031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worm</a:t>
            </a:r>
            <a:r>
              <a:rPr lang="en-US" dirty="0"/>
              <a:t>?</a:t>
            </a:r>
          </a:p>
        </p:txBody>
      </p:sp>
      <p:sp>
        <p:nvSpPr>
          <p:cNvPr id="4" name="Content Placeholder 3"/>
          <p:cNvSpPr>
            <a:spLocks noGrp="1"/>
          </p:cNvSpPr>
          <p:nvPr>
            <p:ph sz="half" idx="1"/>
          </p:nvPr>
        </p:nvSpPr>
        <p:spPr>
          <a:xfrm>
            <a:off x="1066800" y="2103120"/>
            <a:ext cx="4767330" cy="4413590"/>
          </a:xfrm>
        </p:spPr>
        <p:txBody>
          <a:bodyPr>
            <a:normAutofit fontScale="92500" lnSpcReduction="10000"/>
          </a:bodyPr>
          <a:lstStyle/>
          <a:p>
            <a:r>
              <a:rPr lang="en-US" b="1" dirty="0"/>
              <a:t>A worm is a malicious computer program that replicates itself usually over a computer network</a:t>
            </a:r>
            <a:r>
              <a:rPr lang="en-US" dirty="0"/>
              <a:t>. An attacker may use a worm to accomplish the following tasks</a:t>
            </a:r>
            <a:r>
              <a:rPr lang="en-US" dirty="0" smtClean="0"/>
              <a:t>;</a:t>
            </a:r>
          </a:p>
          <a:p>
            <a:r>
              <a:rPr lang="en-US" b="1" dirty="0"/>
              <a:t>Install backdoors on the victim’s computers</a:t>
            </a:r>
            <a:r>
              <a:rPr lang="en-US" dirty="0"/>
              <a:t>.  The created backdoor may be used to create zombie computers that are used to send spam emails, perform distributed denial of service attacks, etc. the backdoors can also be exploited by other malware.</a:t>
            </a:r>
          </a:p>
          <a:p>
            <a:r>
              <a:rPr lang="en-US" dirty="0"/>
              <a:t>Worms may also </a:t>
            </a:r>
            <a:r>
              <a:rPr lang="en-US" b="1" dirty="0"/>
              <a:t>slowdown the network by consuming the bandwidth</a:t>
            </a:r>
            <a:r>
              <a:rPr lang="en-US" dirty="0"/>
              <a:t> as they replicate.</a:t>
            </a:r>
          </a:p>
          <a:p>
            <a:r>
              <a:rPr lang="en-US" dirty="0"/>
              <a:t>Install </a:t>
            </a:r>
            <a:r>
              <a:rPr lang="en-US" b="1" dirty="0"/>
              <a:t>harmful payload code</a:t>
            </a:r>
            <a:r>
              <a:rPr lang="en-US" dirty="0"/>
              <a:t> carried within the worm.</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34130" y="1766745"/>
            <a:ext cx="6346738" cy="4492387"/>
          </a:xfrm>
        </p:spPr>
      </p:pic>
    </p:spTree>
    <p:extLst>
      <p:ext uri="{BB962C8B-B14F-4D97-AF65-F5344CB8AC3E}">
        <p14:creationId xmlns:p14="http://schemas.microsoft.com/office/powerpoint/2010/main" val="328861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Virus</a:t>
            </a:r>
            <a:r>
              <a:rPr lang="en-US" dirty="0"/>
              <a:t>?</a:t>
            </a:r>
          </a:p>
        </p:txBody>
      </p:sp>
      <p:sp>
        <p:nvSpPr>
          <p:cNvPr id="5" name="Content Placeholder 4"/>
          <p:cNvSpPr>
            <a:spLocks noGrp="1"/>
          </p:cNvSpPr>
          <p:nvPr>
            <p:ph idx="1"/>
          </p:nvPr>
        </p:nvSpPr>
        <p:spPr/>
        <p:txBody>
          <a:bodyPr>
            <a:normAutofit lnSpcReduction="10000"/>
          </a:bodyPr>
          <a:lstStyle/>
          <a:p>
            <a:r>
              <a:rPr lang="en-US" dirty="0"/>
              <a:t>A virus is a </a:t>
            </a:r>
            <a:r>
              <a:rPr lang="en-US" b="1" dirty="0"/>
              <a:t>computer program that attaches itself to legitimate programs and files</a:t>
            </a:r>
            <a:r>
              <a:rPr lang="en-US" dirty="0"/>
              <a:t> </a:t>
            </a:r>
            <a:r>
              <a:rPr lang="en-US" b="1" dirty="0"/>
              <a:t>without the user’s consent</a:t>
            </a:r>
            <a:r>
              <a:rPr lang="en-US" dirty="0"/>
              <a:t>. Viruses can consume computer resources such as memory and CPU time. The attacked programs and files are said to be “infected”. A computer virus may be used to;</a:t>
            </a:r>
          </a:p>
          <a:p>
            <a:r>
              <a:rPr lang="en-US" dirty="0"/>
              <a:t>Access private data such as user id and passwords</a:t>
            </a:r>
          </a:p>
          <a:p>
            <a:r>
              <a:rPr lang="en-US" dirty="0"/>
              <a:t>Display annoying messages to the user</a:t>
            </a:r>
          </a:p>
          <a:p>
            <a:r>
              <a:rPr lang="en-US" dirty="0"/>
              <a:t>Corrupt data in your computer</a:t>
            </a:r>
          </a:p>
          <a:p>
            <a:r>
              <a:rPr lang="en-US" dirty="0"/>
              <a:t>Log the user’s keystrokes</a:t>
            </a:r>
          </a:p>
          <a:p>
            <a:r>
              <a:rPr lang="en-US" dirty="0"/>
              <a:t>Computer viruses have been known to employ </a:t>
            </a:r>
            <a:r>
              <a:rPr lang="en-US" b="1" dirty="0"/>
              <a:t>social engineering techniques</a:t>
            </a:r>
            <a:r>
              <a:rPr lang="en-US" dirty="0"/>
              <a:t>. These techniques involve deceiving the users to open the files which appear to be normal files such as Word or Excel documents. Once the file is opened, the virus code is executed and does what it’s intended to do.</a:t>
            </a:r>
          </a:p>
          <a:p>
            <a:endParaRPr lang="en-US" dirty="0"/>
          </a:p>
        </p:txBody>
      </p:sp>
    </p:spTree>
    <p:extLst>
      <p:ext uri="{BB962C8B-B14F-4D97-AF65-F5344CB8AC3E}">
        <p14:creationId xmlns:p14="http://schemas.microsoft.com/office/powerpoint/2010/main" val="348700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Trojans, Viruses, and Worms counter </a:t>
            </a:r>
            <a:r>
              <a:rPr lang="en-US" dirty="0"/>
              <a:t>measures</a:t>
            </a:r>
          </a:p>
        </p:txBody>
      </p:sp>
      <p:sp>
        <p:nvSpPr>
          <p:cNvPr id="3" name="Content Placeholder 2"/>
          <p:cNvSpPr>
            <a:spLocks noGrp="1"/>
          </p:cNvSpPr>
          <p:nvPr>
            <p:ph idx="1"/>
          </p:nvPr>
        </p:nvSpPr>
        <p:spPr/>
        <p:txBody>
          <a:bodyPr>
            <a:normAutofit fontScale="92500"/>
          </a:bodyPr>
          <a:lstStyle/>
          <a:p>
            <a:r>
              <a:rPr lang="en-US" dirty="0"/>
              <a:t>To protect against such attacks, an organization can use the following methods.</a:t>
            </a:r>
          </a:p>
          <a:p>
            <a:r>
              <a:rPr lang="en-US" dirty="0"/>
              <a:t>A policy that prohibits users from downloading unnecessary files from the Internet such as spam email attachments, games, programs that claim to speed up downloads, etc.</a:t>
            </a:r>
          </a:p>
          <a:p>
            <a:r>
              <a:rPr lang="en-US" dirty="0"/>
              <a:t>Anti-virus software must be installed on all user computers. The anti-virus software should be updated frequently, and scans must be performed at specified time intervals.</a:t>
            </a:r>
          </a:p>
          <a:p>
            <a:r>
              <a:rPr lang="en-US" dirty="0"/>
              <a:t>Scan external storage devices on an isolated machine especially those that originate from outside the organization.</a:t>
            </a:r>
          </a:p>
          <a:p>
            <a:r>
              <a:rPr lang="en-US" dirty="0"/>
              <a:t>Regular backups of critical data must be made and stored on preferably read-only media such as CDs and DVDs.</a:t>
            </a:r>
          </a:p>
          <a:p>
            <a:r>
              <a:rPr lang="en-US" dirty="0"/>
              <a:t>Worms exploit vulnerabilities in the operating systems. Downloading operating system updates can help reduce the infection and replication of worms.</a:t>
            </a:r>
          </a:p>
          <a:p>
            <a:r>
              <a:rPr lang="en-US" dirty="0"/>
              <a:t>Worms can also be avoided by scanning, all email attachments before downloading them.</a:t>
            </a:r>
          </a:p>
          <a:p>
            <a:endParaRPr lang="en-US" dirty="0"/>
          </a:p>
        </p:txBody>
      </p:sp>
    </p:spTree>
    <p:extLst>
      <p:ext uri="{BB962C8B-B14F-4D97-AF65-F5344CB8AC3E}">
        <p14:creationId xmlns:p14="http://schemas.microsoft.com/office/powerpoint/2010/main" val="172907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Trojan, Virus, and Worm Differential </a:t>
            </a:r>
            <a:r>
              <a:rPr lang="en-US" dirty="0"/>
              <a:t>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9236448"/>
              </p:ext>
            </p:extLst>
          </p:nvPr>
        </p:nvGraphicFramePr>
        <p:xfrm>
          <a:off x="942918" y="2014194"/>
          <a:ext cx="9257152" cy="4000240"/>
        </p:xfrm>
        <a:graphic>
          <a:graphicData uri="http://schemas.openxmlformats.org/drawingml/2006/table">
            <a:tbl>
              <a:tblPr/>
              <a:tblGrid>
                <a:gridCol w="2314288"/>
                <a:gridCol w="2314288"/>
                <a:gridCol w="1157144"/>
                <a:gridCol w="1157144"/>
                <a:gridCol w="2314288"/>
              </a:tblGrid>
              <a:tr h="437526">
                <a:tc>
                  <a:txBody>
                    <a:bodyPr/>
                    <a:lstStyle/>
                    <a:p>
                      <a:pPr algn="l" fontAlgn="ctr"/>
                      <a:r>
                        <a:rPr lang="en-US" sz="1200" b="1" dirty="0">
                          <a:effectLst/>
                        </a:rPr>
                        <a:t/>
                      </a:r>
                      <a:br>
                        <a:rPr lang="en-US" sz="1200" b="1" dirty="0">
                          <a:effectLst/>
                        </a:rPr>
                      </a:br>
                      <a:r>
                        <a:rPr lang="en-US" sz="1200" b="1" dirty="0">
                          <a:effectLst/>
                        </a:rPr>
                        <a:t>Trojan</a:t>
                      </a:r>
                      <a:endParaRPr lang="en-US" sz="1200" dirty="0">
                        <a:effectLst/>
                      </a:endParaRPr>
                    </a:p>
                  </a:txBody>
                  <a:tcPr marL="61441" marR="61441" marT="30721" marB="3072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b="1">
                          <a:effectLst/>
                        </a:rPr>
                        <a:t>Virus</a:t>
                      </a:r>
                      <a:endParaRPr lang="en-US" sz="1200">
                        <a:effectLst/>
                      </a:endParaRPr>
                    </a:p>
                  </a:txBody>
                  <a:tcPr marL="61441" marR="61441" marT="30721" marB="3072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b="1" dirty="0">
                          <a:effectLst/>
                        </a:rPr>
                        <a:t>Worm</a:t>
                      </a:r>
                      <a:endParaRPr lang="en-US" sz="1200" dirty="0">
                        <a:effectLst/>
                      </a:endParaRPr>
                    </a:p>
                  </a:txBody>
                  <a:tcPr marL="61441" marR="61441" marT="30721" marB="3072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endParaRPr lang="en-US" sz="1200" dirty="0">
                        <a:effectLst/>
                      </a:endParaRPr>
                    </a:p>
                  </a:txBody>
                  <a:tcPr marL="61441" marR="61441" marT="30721" marB="3072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200"/>
                    </a:p>
                  </a:txBody>
                  <a:tcPr marL="61441" marR="61441" marT="30721" marB="30721">
                    <a:lnL>
                      <a:noFill/>
                    </a:lnL>
                    <a:lnB w="9525" cap="flat" cmpd="sng" algn="ctr">
                      <a:solidFill>
                        <a:srgbClr val="DDDDDD"/>
                      </a:solidFill>
                      <a:prstDash val="solid"/>
                      <a:round/>
                      <a:headEnd type="none" w="med" len="med"/>
                      <a:tailEnd type="none" w="med" len="med"/>
                    </a:lnB>
                  </a:tcPr>
                </a:tc>
              </a:tr>
              <a:tr h="1562594">
                <a:tc>
                  <a:txBody>
                    <a:bodyPr/>
                    <a:lstStyle/>
                    <a:p>
                      <a:pPr fontAlgn="ctr"/>
                      <a:r>
                        <a:rPr lang="en-US" sz="1200" b="1">
                          <a:effectLst/>
                        </a:rPr>
                        <a:t>Definition</a:t>
                      </a:r>
                      <a:endParaRPr lang="en-US" sz="1200">
                        <a:effectLst/>
                      </a:endParaRP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200" dirty="0">
                          <a:effectLst/>
                        </a:rPr>
                        <a:t>Malicious program used to control a victim’s computer from a remote location.</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2">
                  <a:txBody>
                    <a:bodyPr/>
                    <a:lstStyle/>
                    <a:p>
                      <a:pPr fontAlgn="ctr"/>
                      <a:r>
                        <a:rPr lang="en-US" sz="1200" dirty="0">
                          <a:effectLst/>
                        </a:rPr>
                        <a:t>Self replicating program that attaches itself to other programs and files</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a:txBody>
                    <a:bodyPr/>
                    <a:lstStyle/>
                    <a:p>
                      <a:pPr fontAlgn="ctr"/>
                      <a:r>
                        <a:rPr lang="en-US" sz="1200">
                          <a:effectLst/>
                        </a:rPr>
                        <a:t>Illegitimate programs that replicate themselves usually over the network</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375082">
                <a:tc>
                  <a:txBody>
                    <a:bodyPr/>
                    <a:lstStyle/>
                    <a:p>
                      <a:pPr fontAlgn="ctr"/>
                      <a:r>
                        <a:rPr lang="en-US" sz="1200" b="1">
                          <a:effectLst/>
                        </a:rPr>
                        <a:t>Purpose</a:t>
                      </a:r>
                      <a:endParaRPr lang="en-US" sz="1200">
                        <a:effectLst/>
                      </a:endParaRP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sz="1200">
                          <a:effectLst/>
                        </a:rPr>
                        <a:t>Steal sensitive data, spy on the victim’s computer, etc.</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2">
                  <a:txBody>
                    <a:bodyPr/>
                    <a:lstStyle/>
                    <a:p>
                      <a:pPr fontAlgn="ctr"/>
                      <a:r>
                        <a:rPr lang="en-US" sz="1200">
                          <a:effectLst/>
                        </a:rPr>
                        <a:t>Disrupt normal computer usage, corrupt user data, etc.</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tc>
                  <a:txBody>
                    <a:bodyPr/>
                    <a:lstStyle/>
                    <a:p>
                      <a:pPr fontAlgn="ctr"/>
                      <a:r>
                        <a:rPr lang="en-US" sz="1200" dirty="0">
                          <a:effectLst/>
                        </a:rPr>
                        <a:t>Install backdoors on victim’s computer, slow down the user’s network, etc.</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25038">
                <a:tc>
                  <a:txBody>
                    <a:bodyPr/>
                    <a:lstStyle/>
                    <a:p>
                      <a:pPr fontAlgn="ctr"/>
                      <a:r>
                        <a:rPr lang="en-US" sz="1200" b="1">
                          <a:effectLst/>
                        </a:rPr>
                        <a:t>Counter Measures</a:t>
                      </a:r>
                      <a:endParaRPr lang="en-US" sz="1200">
                        <a:effectLst/>
                      </a:endParaRPr>
                    </a:p>
                  </a:txBody>
                  <a:tcPr marL="61441" marR="61441" marT="30721" marB="30721"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gridSpan="4">
                  <a:txBody>
                    <a:bodyPr/>
                    <a:lstStyle/>
                    <a:p>
                      <a:pPr fontAlgn="ctr"/>
                      <a:r>
                        <a:rPr lang="en-US" sz="1200" dirty="0">
                          <a:effectLst/>
                        </a:rPr>
                        <a:t>Use of anti-virus software, update patches for operating systems, security policy on usage of the internet and external storage media, etc.</a:t>
                      </a:r>
                    </a:p>
                  </a:txBody>
                  <a:tcPr marL="61441" marR="61441" marT="30721" marB="30721"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2097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Ethical Hacking - Trojan </a:t>
            </a:r>
            <a:r>
              <a:rPr lang="en-US" dirty="0" smtClean="0"/>
              <a:t>Attacks</a:t>
            </a:r>
            <a:endParaRPr lang="en-US" dirty="0"/>
          </a:p>
        </p:txBody>
      </p:sp>
      <p:sp>
        <p:nvSpPr>
          <p:cNvPr id="3" name="Content Placeholder 2"/>
          <p:cNvSpPr>
            <a:spLocks noGrp="1"/>
          </p:cNvSpPr>
          <p:nvPr>
            <p:ph idx="1"/>
          </p:nvPr>
        </p:nvSpPr>
        <p:spPr/>
        <p:txBody>
          <a:bodyPr/>
          <a:lstStyle/>
          <a:p>
            <a:r>
              <a:rPr lang="en-US" dirty="0"/>
              <a:t>Trojans are non-replication programs; they don’t reproduce their own codes by attaching themselves to other executable codes. They operate without the permissions or knowledge of the computer users</a:t>
            </a:r>
            <a:r>
              <a:rPr lang="en-US" dirty="0" smtClean="0"/>
              <a:t>.</a:t>
            </a:r>
          </a:p>
          <a:p>
            <a:r>
              <a:rPr lang="en-US" dirty="0"/>
              <a:t>Trojans hide themselves in healthy processes. However we should underline that Trojans infect outside machines only with the assistance of a computer user, like clicking a file that comes attached with email from an unknown person, plugging USB without scanning, opening unsafe URLs.</a:t>
            </a:r>
            <a:endParaRPr lang="en-US" dirty="0"/>
          </a:p>
        </p:txBody>
      </p:sp>
    </p:spTree>
    <p:extLst>
      <p:ext uri="{BB962C8B-B14F-4D97-AF65-F5344CB8AC3E}">
        <p14:creationId xmlns:p14="http://schemas.microsoft.com/office/powerpoint/2010/main" val="336125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Hacking - Trojan Attacks</a:t>
            </a:r>
          </a:p>
        </p:txBody>
      </p:sp>
      <p:sp>
        <p:nvSpPr>
          <p:cNvPr id="3" name="Content Placeholder 2"/>
          <p:cNvSpPr>
            <a:spLocks noGrp="1"/>
          </p:cNvSpPr>
          <p:nvPr>
            <p:ph idx="1"/>
          </p:nvPr>
        </p:nvSpPr>
        <p:spPr/>
        <p:txBody>
          <a:bodyPr/>
          <a:lstStyle/>
          <a:p>
            <a:r>
              <a:rPr lang="en-US" dirty="0"/>
              <a:t>Trojans have several malicious functions −</a:t>
            </a:r>
            <a:endParaRPr lang="en-US" dirty="0" smtClean="0"/>
          </a:p>
          <a:p>
            <a:r>
              <a:rPr lang="en-US" dirty="0" smtClean="0"/>
              <a:t>They </a:t>
            </a:r>
            <a:r>
              <a:rPr lang="en-US" dirty="0"/>
              <a:t>create backdoors to a system. Hackers can use these backdoors to access a victim system and its files. A hacker can use Trojans to edit and delete the files present on a victim system, or to observe the activities of the victim.</a:t>
            </a:r>
          </a:p>
          <a:p>
            <a:r>
              <a:rPr lang="en-US" dirty="0"/>
              <a:t>Trojans can steal all your financial data like bank accounts, transaction details, PayPal related information, etc. These are called </a:t>
            </a:r>
            <a:r>
              <a:rPr lang="en-US" b="1" dirty="0"/>
              <a:t>Trojan-Banker</a:t>
            </a:r>
            <a:r>
              <a:rPr lang="en-US" dirty="0"/>
              <a:t>.</a:t>
            </a:r>
          </a:p>
          <a:p>
            <a:r>
              <a:rPr lang="en-US" dirty="0"/>
              <a:t>Trojans can use the victim computer to attack other systems using Denial of Services.</a:t>
            </a:r>
          </a:p>
          <a:p>
            <a:r>
              <a:rPr lang="en-US" dirty="0"/>
              <a:t>Trojans can encrypt all your files and the hacker may thereafter demand money to decrypt them. These are </a:t>
            </a:r>
            <a:r>
              <a:rPr lang="en-US" b="1" dirty="0" err="1"/>
              <a:t>Ransomware</a:t>
            </a:r>
            <a:r>
              <a:rPr lang="en-US" b="1" dirty="0"/>
              <a:t> Trojans</a:t>
            </a:r>
            <a:r>
              <a:rPr lang="en-US" dirty="0"/>
              <a:t>.</a:t>
            </a:r>
          </a:p>
          <a:p>
            <a:r>
              <a:rPr lang="en-US" dirty="0"/>
              <a:t>They can use your phones to send SMS to third parties. These are called </a:t>
            </a:r>
            <a:r>
              <a:rPr lang="en-US" b="1" dirty="0"/>
              <a:t>SMS Trojan</a:t>
            </a:r>
            <a:endParaRPr lang="en-US" dirty="0"/>
          </a:p>
          <a:p>
            <a:endParaRPr lang="en-US" dirty="0"/>
          </a:p>
        </p:txBody>
      </p:sp>
    </p:spTree>
    <p:extLst>
      <p:ext uri="{BB962C8B-B14F-4D97-AF65-F5344CB8AC3E}">
        <p14:creationId xmlns:p14="http://schemas.microsoft.com/office/powerpoint/2010/main" val="372861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18</TotalTime>
  <Words>953</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Garamond</vt:lpstr>
      <vt:lpstr>Savon</vt:lpstr>
      <vt:lpstr>Malware Threats notes for sid</vt:lpstr>
      <vt:lpstr>Introduction</vt:lpstr>
      <vt:lpstr>What is a Trojan horse?</vt:lpstr>
      <vt:lpstr>What is a worm?</vt:lpstr>
      <vt:lpstr>What is a Virus?</vt:lpstr>
      <vt:lpstr>Trojans, Viruses, and Worms counter measures</vt:lpstr>
      <vt:lpstr>Trojan, Virus, and Worm Differential Table</vt:lpstr>
      <vt:lpstr>Ethical Hacking - Trojan Attacks</vt:lpstr>
      <vt:lpstr>Ethical Hacking - Trojan Attacks</vt:lpstr>
      <vt:lpstr>Conceal Malicious Activities</vt:lpstr>
      <vt:lpstr>Conceal Malicious Activities</vt:lpstr>
      <vt:lpstr>Prevention from these attacks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Threats notes for sid</dc:title>
  <dc:creator>myguest</dc:creator>
  <cp:lastModifiedBy>myguest</cp:lastModifiedBy>
  <cp:revision>40</cp:revision>
  <dcterms:created xsi:type="dcterms:W3CDTF">2020-05-29T07:18:40Z</dcterms:created>
  <dcterms:modified xsi:type="dcterms:W3CDTF">2020-05-29T07:36:42Z</dcterms:modified>
</cp:coreProperties>
</file>