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381D37-8A0B-4F3C-BA03-17FD8F106F0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8E6F552-3D1F-4BC9-AAEA-66773B58411B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M/L</a:t>
          </a:r>
        </a:p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Engineer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9146A9-EBB0-41CC-9E47-34CDFBF7C1DE}" type="parTrans" cxnId="{BEA2B346-8CF5-4418-85FA-D82B4332612C}">
      <dgm:prSet/>
      <dgm:spPr/>
      <dgm:t>
        <a:bodyPr/>
        <a:lstStyle/>
        <a:p>
          <a:endParaRPr lang="en-US"/>
        </a:p>
      </dgm:t>
    </dgm:pt>
    <dgm:pt modelId="{61776F17-CDAA-47AE-8182-F36FB85DEC95}" type="sibTrans" cxnId="{BEA2B346-8CF5-4418-85FA-D82B4332612C}">
      <dgm:prSet/>
      <dgm:spPr/>
      <dgm:t>
        <a:bodyPr/>
        <a:lstStyle/>
        <a:p>
          <a:endParaRPr lang="en-US"/>
        </a:p>
      </dgm:t>
    </dgm:pt>
    <dgm:pt modelId="{B59600EB-34E0-4846-8CC1-8E73659C3367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Data</a:t>
          </a:r>
        </a:p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Preparation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3F24AD-0541-4711-B1C8-38D394761191}" type="parTrans" cxnId="{1FD1BB7E-139B-432D-AD51-F38396D5E1A4}">
      <dgm:prSet/>
      <dgm:spPr/>
      <dgm:t>
        <a:bodyPr/>
        <a:lstStyle/>
        <a:p>
          <a:endParaRPr lang="en-US"/>
        </a:p>
      </dgm:t>
    </dgm:pt>
    <dgm:pt modelId="{6ECFCB15-A899-4EA0-8528-360CD23EE726}" type="sibTrans" cxnId="{1FD1BB7E-139B-432D-AD51-F38396D5E1A4}">
      <dgm:prSet/>
      <dgm:spPr/>
      <dgm:t>
        <a:bodyPr/>
        <a:lstStyle/>
        <a:p>
          <a:endParaRPr lang="en-US"/>
        </a:p>
      </dgm:t>
    </dgm:pt>
    <dgm:pt modelId="{9B8556D5-7D7B-4975-94EB-B359D796B0A8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Feature Store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10A90D-2505-465D-9D94-6C076B405BED}" type="parTrans" cxnId="{A4F152AC-81CB-4DBD-B16F-14B774661BE9}">
      <dgm:prSet/>
      <dgm:spPr/>
      <dgm:t>
        <a:bodyPr/>
        <a:lstStyle/>
        <a:p>
          <a:endParaRPr lang="en-US"/>
        </a:p>
      </dgm:t>
    </dgm:pt>
    <dgm:pt modelId="{1D685E8C-3966-404E-A943-9693CCC4E740}" type="sibTrans" cxnId="{A4F152AC-81CB-4DBD-B16F-14B774661BE9}">
      <dgm:prSet/>
      <dgm:spPr/>
      <dgm:t>
        <a:bodyPr/>
        <a:lstStyle/>
        <a:p>
          <a:endParaRPr lang="en-US"/>
        </a:p>
      </dgm:t>
    </dgm:pt>
    <dgm:pt modelId="{25E54714-AF7D-4580-B474-867732564176}" type="pres">
      <dgm:prSet presAssocID="{86381D37-8A0B-4F3C-BA03-17FD8F106F01}" presName="Name0" presStyleCnt="0">
        <dgm:presLayoutVars>
          <dgm:dir/>
          <dgm:resizeHandles val="exact"/>
        </dgm:presLayoutVars>
      </dgm:prSet>
      <dgm:spPr/>
    </dgm:pt>
    <dgm:pt modelId="{2F01BC06-237F-46AE-B07D-16D220F59BB8}" type="pres">
      <dgm:prSet presAssocID="{08E6F552-3D1F-4BC9-AAEA-66773B5841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4FF6C-F61C-4005-BF69-C3176BBD12D4}" type="pres">
      <dgm:prSet presAssocID="{61776F17-CDAA-47AE-8182-F36FB85DEC95}" presName="sibTrans" presStyleLbl="sibTrans2D1" presStyleIdx="0" presStyleCnt="2" custLinFactNeighborX="-15900"/>
      <dgm:spPr/>
    </dgm:pt>
    <dgm:pt modelId="{308B1EFF-0C3F-4894-9EBD-848034D81CE7}" type="pres">
      <dgm:prSet presAssocID="{61776F17-CDAA-47AE-8182-F36FB85DEC95}" presName="connectorText" presStyleLbl="sibTrans2D1" presStyleIdx="0" presStyleCnt="2"/>
      <dgm:spPr/>
    </dgm:pt>
    <dgm:pt modelId="{61CC0EE5-A67B-4403-A2B6-0F331A093CB1}" type="pres">
      <dgm:prSet presAssocID="{B59600EB-34E0-4846-8CC1-8E73659C3367}" presName="node" presStyleLbl="node1" presStyleIdx="1" presStyleCnt="3" custLinFactNeighborX="-46954">
        <dgm:presLayoutVars>
          <dgm:bulletEnabled val="1"/>
        </dgm:presLayoutVars>
      </dgm:prSet>
      <dgm:spPr/>
    </dgm:pt>
    <dgm:pt modelId="{3D46F26C-33A8-468F-81D9-770C4AD811C7}" type="pres">
      <dgm:prSet presAssocID="{6ECFCB15-A899-4EA0-8528-360CD23EE726}" presName="sibTrans" presStyleLbl="sibTrans2D1" presStyleIdx="1" presStyleCnt="2" custLinFactNeighborX="-23408"/>
      <dgm:spPr/>
    </dgm:pt>
    <dgm:pt modelId="{830BB6F7-8CA8-4F33-9297-D5EF8AFBC2C7}" type="pres">
      <dgm:prSet presAssocID="{6ECFCB15-A899-4EA0-8528-360CD23EE726}" presName="connectorText" presStyleLbl="sibTrans2D1" presStyleIdx="1" presStyleCnt="2"/>
      <dgm:spPr/>
    </dgm:pt>
    <dgm:pt modelId="{529F1DBD-AF2A-4695-979D-CA6F5532D0D4}" type="pres">
      <dgm:prSet presAssocID="{9B8556D5-7D7B-4975-94EB-B359D796B0A8}" presName="node" presStyleLbl="node1" presStyleIdx="2" presStyleCnt="3" custLinFactNeighborX="-91917">
        <dgm:presLayoutVars>
          <dgm:bulletEnabled val="1"/>
        </dgm:presLayoutVars>
      </dgm:prSet>
      <dgm:spPr/>
    </dgm:pt>
  </dgm:ptLst>
  <dgm:cxnLst>
    <dgm:cxn modelId="{BEA2B346-8CF5-4418-85FA-D82B4332612C}" srcId="{86381D37-8A0B-4F3C-BA03-17FD8F106F01}" destId="{08E6F552-3D1F-4BC9-AAEA-66773B58411B}" srcOrd="0" destOrd="0" parTransId="{A69146A9-EBB0-41CC-9E47-34CDFBF7C1DE}" sibTransId="{61776F17-CDAA-47AE-8182-F36FB85DEC95}"/>
    <dgm:cxn modelId="{A4F152AC-81CB-4DBD-B16F-14B774661BE9}" srcId="{86381D37-8A0B-4F3C-BA03-17FD8F106F01}" destId="{9B8556D5-7D7B-4975-94EB-B359D796B0A8}" srcOrd="2" destOrd="0" parTransId="{4710A90D-2505-465D-9D94-6C076B405BED}" sibTransId="{1D685E8C-3966-404E-A943-9693CCC4E740}"/>
    <dgm:cxn modelId="{F0CCD017-6258-44BB-91FB-EF2BC23EBA6D}" type="presOf" srcId="{86381D37-8A0B-4F3C-BA03-17FD8F106F01}" destId="{25E54714-AF7D-4580-B474-867732564176}" srcOrd="0" destOrd="0" presId="urn:microsoft.com/office/officeart/2005/8/layout/process1"/>
    <dgm:cxn modelId="{296B098E-E4EA-49ED-84EB-8B672502E442}" type="presOf" srcId="{61776F17-CDAA-47AE-8182-F36FB85DEC95}" destId="{308B1EFF-0C3F-4894-9EBD-848034D81CE7}" srcOrd="1" destOrd="0" presId="urn:microsoft.com/office/officeart/2005/8/layout/process1"/>
    <dgm:cxn modelId="{0550F60A-2F51-4039-9F8C-9879EE075892}" type="presOf" srcId="{B59600EB-34E0-4846-8CC1-8E73659C3367}" destId="{61CC0EE5-A67B-4403-A2B6-0F331A093CB1}" srcOrd="0" destOrd="0" presId="urn:microsoft.com/office/officeart/2005/8/layout/process1"/>
    <dgm:cxn modelId="{9E70DE74-F28A-469A-BCDA-A3C5317E6078}" type="presOf" srcId="{6ECFCB15-A899-4EA0-8528-360CD23EE726}" destId="{830BB6F7-8CA8-4F33-9297-D5EF8AFBC2C7}" srcOrd="1" destOrd="0" presId="urn:microsoft.com/office/officeart/2005/8/layout/process1"/>
    <dgm:cxn modelId="{4DC2B7B5-B152-49EB-9529-412BB0F515C4}" type="presOf" srcId="{61776F17-CDAA-47AE-8182-F36FB85DEC95}" destId="{5D94FF6C-F61C-4005-BF69-C3176BBD12D4}" srcOrd="0" destOrd="0" presId="urn:microsoft.com/office/officeart/2005/8/layout/process1"/>
    <dgm:cxn modelId="{416C645C-49DD-4989-A5AF-92A824513397}" type="presOf" srcId="{6ECFCB15-A899-4EA0-8528-360CD23EE726}" destId="{3D46F26C-33A8-468F-81D9-770C4AD811C7}" srcOrd="0" destOrd="0" presId="urn:microsoft.com/office/officeart/2005/8/layout/process1"/>
    <dgm:cxn modelId="{B5ACFBD1-7133-45CE-8C32-AEC8B4D7FAE9}" type="presOf" srcId="{08E6F552-3D1F-4BC9-AAEA-66773B58411B}" destId="{2F01BC06-237F-46AE-B07D-16D220F59BB8}" srcOrd="0" destOrd="0" presId="urn:microsoft.com/office/officeart/2005/8/layout/process1"/>
    <dgm:cxn modelId="{090236EF-C4D7-45F2-8C4F-B1800667C892}" type="presOf" srcId="{9B8556D5-7D7B-4975-94EB-B359D796B0A8}" destId="{529F1DBD-AF2A-4695-979D-CA6F5532D0D4}" srcOrd="0" destOrd="0" presId="urn:microsoft.com/office/officeart/2005/8/layout/process1"/>
    <dgm:cxn modelId="{1FD1BB7E-139B-432D-AD51-F38396D5E1A4}" srcId="{86381D37-8A0B-4F3C-BA03-17FD8F106F01}" destId="{B59600EB-34E0-4846-8CC1-8E73659C3367}" srcOrd="1" destOrd="0" parTransId="{F23F24AD-0541-4711-B1C8-38D394761191}" sibTransId="{6ECFCB15-A899-4EA0-8528-360CD23EE726}"/>
    <dgm:cxn modelId="{32BEFC95-F5B8-4324-A8DD-A139B5516AE5}" type="presParOf" srcId="{25E54714-AF7D-4580-B474-867732564176}" destId="{2F01BC06-237F-46AE-B07D-16D220F59BB8}" srcOrd="0" destOrd="0" presId="urn:microsoft.com/office/officeart/2005/8/layout/process1"/>
    <dgm:cxn modelId="{C832B46C-9B48-4805-BDC9-DA85046C3D7B}" type="presParOf" srcId="{25E54714-AF7D-4580-B474-867732564176}" destId="{5D94FF6C-F61C-4005-BF69-C3176BBD12D4}" srcOrd="1" destOrd="0" presId="urn:microsoft.com/office/officeart/2005/8/layout/process1"/>
    <dgm:cxn modelId="{9FD29E39-795C-4440-929E-8893A228D451}" type="presParOf" srcId="{5D94FF6C-F61C-4005-BF69-C3176BBD12D4}" destId="{308B1EFF-0C3F-4894-9EBD-848034D81CE7}" srcOrd="0" destOrd="0" presId="urn:microsoft.com/office/officeart/2005/8/layout/process1"/>
    <dgm:cxn modelId="{E168372E-9C45-445F-8829-4D530E69AB44}" type="presParOf" srcId="{25E54714-AF7D-4580-B474-867732564176}" destId="{61CC0EE5-A67B-4403-A2B6-0F331A093CB1}" srcOrd="2" destOrd="0" presId="urn:microsoft.com/office/officeart/2005/8/layout/process1"/>
    <dgm:cxn modelId="{33950FCF-FF2B-4B29-8368-7EC647F0210B}" type="presParOf" srcId="{25E54714-AF7D-4580-B474-867732564176}" destId="{3D46F26C-33A8-468F-81D9-770C4AD811C7}" srcOrd="3" destOrd="0" presId="urn:microsoft.com/office/officeart/2005/8/layout/process1"/>
    <dgm:cxn modelId="{5E9F02CD-8EF3-4D5F-92FD-445F360C5C8E}" type="presParOf" srcId="{3D46F26C-33A8-468F-81D9-770C4AD811C7}" destId="{830BB6F7-8CA8-4F33-9297-D5EF8AFBC2C7}" srcOrd="0" destOrd="0" presId="urn:microsoft.com/office/officeart/2005/8/layout/process1"/>
    <dgm:cxn modelId="{9EF493B4-47B8-470B-9B1B-FBBD4FDEBE51}" type="presParOf" srcId="{25E54714-AF7D-4580-B474-867732564176}" destId="{529F1DBD-AF2A-4695-979D-CA6F5532D0D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1BC06-237F-46AE-B07D-16D220F59BB8}">
      <dsp:nvSpPr>
        <dsp:cNvPr id="0" name=""/>
        <dsp:cNvSpPr/>
      </dsp:nvSpPr>
      <dsp:spPr>
        <a:xfrm>
          <a:off x="5365" y="0"/>
          <a:ext cx="1603776" cy="919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M/L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Engineer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86" y="26921"/>
        <a:ext cx="1549934" cy="865320"/>
      </dsp:txXfrm>
    </dsp:sp>
    <dsp:sp modelId="{5D94FF6C-F61C-4005-BF69-C3176BBD12D4}">
      <dsp:nvSpPr>
        <dsp:cNvPr id="0" name=""/>
        <dsp:cNvSpPr/>
      </dsp:nvSpPr>
      <dsp:spPr>
        <a:xfrm>
          <a:off x="1665539" y="260712"/>
          <a:ext cx="180356" cy="397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665539" y="340259"/>
        <a:ext cx="126249" cy="238642"/>
      </dsp:txXfrm>
    </dsp:sp>
    <dsp:sp modelId="{61CC0EE5-A67B-4403-A2B6-0F331A093CB1}">
      <dsp:nvSpPr>
        <dsp:cNvPr id="0" name=""/>
        <dsp:cNvSpPr/>
      </dsp:nvSpPr>
      <dsp:spPr>
        <a:xfrm>
          <a:off x="1949437" y="0"/>
          <a:ext cx="1603776" cy="919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Data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Preparation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76358" y="26921"/>
        <a:ext cx="1549934" cy="865320"/>
      </dsp:txXfrm>
    </dsp:sp>
    <dsp:sp modelId="{3D46F26C-33A8-468F-81D9-770C4AD811C7}">
      <dsp:nvSpPr>
        <dsp:cNvPr id="0" name=""/>
        <dsp:cNvSpPr/>
      </dsp:nvSpPr>
      <dsp:spPr>
        <a:xfrm>
          <a:off x="3597678" y="260712"/>
          <a:ext cx="187126" cy="397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597678" y="340259"/>
        <a:ext cx="130988" cy="238642"/>
      </dsp:txXfrm>
    </dsp:sp>
    <dsp:sp modelId="{529F1DBD-AF2A-4695-979D-CA6F5532D0D4}">
      <dsp:nvSpPr>
        <dsp:cNvPr id="0" name=""/>
        <dsp:cNvSpPr/>
      </dsp:nvSpPr>
      <dsp:spPr>
        <a:xfrm>
          <a:off x="3906281" y="0"/>
          <a:ext cx="1603776" cy="919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Feature Store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33202" y="26921"/>
        <a:ext cx="1549934" cy="865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3F8F-4846-46A4-8FFD-DE40031822C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59746-942C-4934-8251-E587420A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8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59746-942C-4934-8251-E587420AC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8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59746-942C-4934-8251-E587420AC3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196-B9AD-41B1-8B9A-26D18A138D7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28B-3540-4C05-80FB-724A921F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6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196-B9AD-41B1-8B9A-26D18A138D7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28B-3540-4C05-80FB-724A921F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7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196-B9AD-41B1-8B9A-26D18A138D7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28B-3540-4C05-80FB-724A921F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4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196-B9AD-41B1-8B9A-26D18A138D7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28B-3540-4C05-80FB-724A921F2A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998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196-B9AD-41B1-8B9A-26D18A138D7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28B-3540-4C05-80FB-724A921F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6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196-B9AD-41B1-8B9A-26D18A138D7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28B-3540-4C05-80FB-724A921F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3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196-B9AD-41B1-8B9A-26D18A138D7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28B-3540-4C05-80FB-724A921F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25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196-B9AD-41B1-8B9A-26D18A138D7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28B-3540-4C05-80FB-724A921F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34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196-B9AD-41B1-8B9A-26D18A138D7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28B-3540-4C05-80FB-724A921F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1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196-B9AD-41B1-8B9A-26D18A138D7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28B-3540-4C05-80FB-724A921F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1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196-B9AD-41B1-8B9A-26D18A138D7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28B-3540-4C05-80FB-724A921F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196-B9AD-41B1-8B9A-26D18A138D7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28B-3540-4C05-80FB-724A921F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2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196-B9AD-41B1-8B9A-26D18A138D7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28B-3540-4C05-80FB-724A921F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196-B9AD-41B1-8B9A-26D18A138D7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28B-3540-4C05-80FB-724A921F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196-B9AD-41B1-8B9A-26D18A138D7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28B-3540-4C05-80FB-724A921F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5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196-B9AD-41B1-8B9A-26D18A138D7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28B-3540-4C05-80FB-724A921F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3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196-B9AD-41B1-8B9A-26D18A138D7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28B-3540-4C05-80FB-724A921F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0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0F7196-B9AD-41B1-8B9A-26D18A138D7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7F28B-3540-4C05-80FB-724A921F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66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CLOUD NATIVE ARTIFICIAL INTELLIGENCE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(CNAI)</a:t>
            </a:r>
            <a:endParaRPr lang="en-US" sz="4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642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typical ML pipeline is comprised of: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Preparation (collection, cleaning/pre-processing, feature engineering)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Model Training (model selection, architecture,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hyper parameter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tuning)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CI/CD, Model Registry (storage)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Model Serving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Observability (usage load, model drift, security)</a:t>
            </a:r>
          </a:p>
        </p:txBody>
      </p:sp>
    </p:spTree>
    <p:extLst>
      <p:ext uri="{BB962C8B-B14F-4D97-AF65-F5344CB8AC3E}">
        <p14:creationId xmlns:p14="http://schemas.microsoft.com/office/powerpoint/2010/main" val="2102306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1. Data Preparation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the first phase in an AI/ML pipeline, data preparation can present various challenges. These can be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broadly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grouped into three main categories: managing large data sizes, ensuring data synchronization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during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 and deployment, and adhering to data governance policies.</a:t>
            </a:r>
          </a:p>
        </p:txBody>
      </p:sp>
    </p:spTree>
    <p:extLst>
      <p:ext uri="{BB962C8B-B14F-4D97-AF65-F5344CB8AC3E}">
        <p14:creationId xmlns:p14="http://schemas.microsoft.com/office/powerpoint/2010/main" val="1238896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 Data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demand for data to build better AI/ML models is increasing faster than Moore’s Law, doubling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18 months.30Whether it’s data management/handling, data processing, or data analysis, there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rapid escalation in data demands for building AI/ML models. Therefore, distributed Cloud Native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efficient data movement and storage become essential to bridge the gap between these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computational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demands and hardware capabilities.</a:t>
            </a:r>
          </a:p>
        </p:txBody>
      </p:sp>
    </p:spTree>
    <p:extLst>
      <p:ext uri="{BB962C8B-B14F-4D97-AF65-F5344CB8AC3E}">
        <p14:creationId xmlns:p14="http://schemas.microsoft.com/office/powerpoint/2010/main" val="714205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(ii). Data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may need to be sourced from multiple disparate locations in different formats; the developer and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environments, more often than not, are different, and all this is in addition to handling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complexity arising from distributed computing, such as partitioning and synchronization. Let us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take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closer look at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latter.                                                                                                                         In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processing systems like Spark, the industry-standard interface, SQL, plays a crucial role in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users with a familiar uniform experience, whether they are prototyping locally or running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workloads in a distributed manner. However, ML workloads don’t have an industry-standard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Consequently, data scientists develop their ML Python scripts with small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locally, and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distributed systems engineers rewrite these scripts for distributed execution. If the distributed ML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workloads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 not function as expected, data scientists might need to debug the issues using their local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scripts. This process is inefficient and often ineffective. This is true despite the availability of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observability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tools and the reproducibility afforded by container technology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222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(iii). Data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governance is crucial to building trust and ensuring responsible AI development. One should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critical pillars regarding data governance.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(a). Privacy and Security</a:t>
            </a:r>
            <a:r>
              <a:rPr lang="en-US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:                  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essential to navigate the complex landscape of data privacy regulations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such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 GDPR31 and CCPA32. Robust security measures should be implemented to safeguard sensitive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used in AI models. Encryption, access controls, and regular vulnerability assessments should be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protect valuable information.</a:t>
            </a:r>
          </a:p>
        </p:txBody>
      </p:sp>
    </p:spTree>
    <p:extLst>
      <p:ext uri="{BB962C8B-B14F-4D97-AF65-F5344CB8AC3E}">
        <p14:creationId xmlns:p14="http://schemas.microsoft.com/office/powerpoint/2010/main" val="551374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(b) Ownership and Lineage: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imperative to clearly define who owns and has access to the data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throughout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AI lifecycle, from collection to use. Data lineage tracking tools should be utilized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data flows through the system, ensuring transparency and accountability. Doing so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helps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prevent unauthorized access and misuse of sensitive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2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(c) Mitigating Bias: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models are only as good as the data they are trained on. Hence, it is essential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actively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monitor and address potential biases in the data and algorithms. This includes using diverse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employing fairness metrics, and continuously evaluating the model to ensure it delivers fair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ethical outcomes, including capturing its limitations. Model Cards33 are evolving to capture these.</a:t>
            </a:r>
          </a:p>
        </p:txBody>
      </p:sp>
    </p:spTree>
    <p:extLst>
      <p:ext uri="{BB962C8B-B14F-4D97-AF65-F5344CB8AC3E}">
        <p14:creationId xmlns:p14="http://schemas.microsoft.com/office/powerpoint/2010/main" val="370961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2.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training data volumes have risen exponentially, resulting in a need for distributed processing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accelerators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achieve even more parallelism. Further training is an iterative multi-step process, which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makes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scaling a complex multi-component coordinated task. We review these aspects in greater detail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section.</a:t>
            </a:r>
          </a:p>
        </p:txBody>
      </p:sp>
    </p:spTree>
    <p:extLst>
      <p:ext uri="{BB962C8B-B14F-4D97-AF65-F5344CB8AC3E}">
        <p14:creationId xmlns:p14="http://schemas.microsoft.com/office/powerpoint/2010/main" val="333269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). Rising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Processing Demands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LLMs are rapidly pushing the boundaries to meet the growing AI/ML training and inference computing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demands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accelerators are becoming popular. These range from GPUs from multiple vendors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capabilities to Google’s tensor processing units (TPUs), Intel’s Gaudi,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evenfield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programmable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gate arrays (FPGAs). These varied compute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esources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 virtualization support,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drivers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 ability to configure and share them, and CN scheduler enhancements. Further, these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accelerators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 limited availability and cost have prompted the exploration of multi-cloud resource banding,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sky34 computing.</a:t>
            </a:r>
          </a:p>
        </p:txBody>
      </p:sp>
    </p:spTree>
    <p:extLst>
      <p:ext uri="{BB962C8B-B14F-4D97-AF65-F5344CB8AC3E}">
        <p14:creationId xmlns:p14="http://schemas.microsoft.com/office/powerpoint/2010/main" val="3609448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(ii). Cost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elasticity and scalability inherent in Cloud Native environments allow organizations to provision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scale resources dynamically based on fluctuating demands. This aspect also applies to AI tasks.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resource proper sizing and reactive scheduling to meet varying workload demands are even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compelling in the context of accelerators such as GPUs, which are expensive and limited in supply.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drives the need to be able to fractionalize GPUs to utilize them better. Responsible development of ML models can include metadata on carbon footprints to aid in tracking and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reporting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impact of model emissions on the environment. Additional tooling, such as mlco240 and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codecarbon41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exists, with limitations, to help predict the carbon footprint of new neural networks before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physical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training.</a:t>
            </a:r>
          </a:p>
        </p:txBody>
      </p:sp>
    </p:spTree>
    <p:extLst>
      <p:ext uri="{BB962C8B-B14F-4D97-AF65-F5344CB8AC3E}">
        <p14:creationId xmlns:p14="http://schemas.microsoft.com/office/powerpoint/2010/main" val="246729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Cloud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Native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Computing?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Native technologies empower organizations to build and run scalable applications in modern,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dynamic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environments such as public, private, and hybrid clouds. Containers, service meshes,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micro services,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immutable infrastructure, and declarative APIs exemplify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approach.                                                                      These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techniques enable loosely coupled systems that are resilient, manageable,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observable. Combined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robust automation, they allow engineers to make high-impact changes frequently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predictably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minimal toil.</a:t>
            </a:r>
          </a:p>
        </p:txBody>
      </p:sp>
    </p:spTree>
    <p:extLst>
      <p:ext uri="{BB962C8B-B14F-4D97-AF65-F5344CB8AC3E}">
        <p14:creationId xmlns:p14="http://schemas.microsoft.com/office/powerpoint/2010/main" val="3385694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(iii). Scalability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AI/ML workflows are complex and characterized by diverse components that run in a distributed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In the context of training, this complexity is particularly exacerbated by the data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volumes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being handled and the need to support multiple rounds of training until model convergence.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Coordinating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scaling of various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with each encapsulating specific AI functionalities,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demands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intricate orchestration to ensure seamless communication and synchronization. Furthermore,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heterogeneity of AI models and frameworks complicates standardization, making creating generic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scaling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solutions applicable across various applications challenging.</a:t>
            </a:r>
          </a:p>
        </p:txBody>
      </p:sp>
    </p:spTree>
    <p:extLst>
      <p:ext uri="{BB962C8B-B14F-4D97-AF65-F5344CB8AC3E}">
        <p14:creationId xmlns:p14="http://schemas.microsoft.com/office/powerpoint/2010/main" val="111623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(iv). Orchestration/Scheduling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 alluded to earlier, Cloud Native tools and projects simplify the orchestration and scheduling of AI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workloads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leveraging the inherent features of containerization,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scalable cloud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Complex AI workflows can be decomposed into modular components, making it easier to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manage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scale specific functions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independently. However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as mentioned earlier, GPUs are a precious and in-demand resource, and the ability to more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efficiently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manage their sharing and scheduling for GPU-based AI workloads is critical to the success of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development teams. Well-tested tools for addressing advanced scheduling needs like bin packing,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placement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resource contention, and pre-emption will be essential and foundational for cloud native AI to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thrive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Better scheduling support is evolving in Kubernetes through efforts such as Yunikorn,42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Volcano,43and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Kueue,44 the latter two addressing batch scheduling, which is particularly valuable for efficient AI/ML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Training jobs benefit from gang (or group) scheduling,45 as the container replicas belonging to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job need an all-or-nothing placement policy to function correctly, and those jobs are not easily scaled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up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 down. Gang scheduling support is an area of opportunity.</a:t>
            </a:r>
          </a:p>
        </p:txBody>
      </p:sp>
    </p:spTree>
    <p:extLst>
      <p:ext uri="{BB962C8B-B14F-4D97-AF65-F5344CB8AC3E}">
        <p14:creationId xmlns:p14="http://schemas.microsoft.com/office/powerpoint/2010/main" val="302562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(v). Custom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applications often rely on specific frameworks and versions of libraries, and these dependencies may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readily available or compatible with standard container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images. Since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AI workloads benefit from GPU acceleration, having the necessary GPU drivers and libraries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 running workloads on GPUs can be challenging, especially when dealing with different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vendors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GPU architectures. For example, when running distributed training on NVIDIA devices,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use NVIDIA Collective Communications Library (NCCL), to take advantage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optimized multi GPU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multi-node communication primitives.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versions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library might lead to different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Reproducible builds, a good build hygiene practice for all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software, require using versioned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dependencies to avoid runtime incompatibilities and performance surprises.</a:t>
            </a:r>
          </a:p>
        </p:txBody>
      </p:sp>
    </p:spTree>
    <p:extLst>
      <p:ext uri="{BB962C8B-B14F-4D97-AF65-F5344CB8AC3E}">
        <p14:creationId xmlns:p14="http://schemas.microsoft.com/office/powerpoint/2010/main" val="57179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3. Model Serving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serving differs chiefly from data processing and training because of load variability and often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latency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requirements. Further, there are considerations of service resiliency in addition to sharing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infrastructure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reduce costs. Also, AI model characteristics are distinct, varying significantly across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classical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ML, Deep Learning (DL), Generative AI (GAI) LLMs, and, more recently, the multi-modal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approaches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(e.g., text to video). Different workloads necessitate varied support from ML infrastructure.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example, before the emergence of LLMs, model serving typically required only a single GPU. Some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opted for CPU-based inference if the workloads were not latency-sensitive. However, when serving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the performance bottleneck shifts from being compute-bound to memory-bound due to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autoregressive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nature of the Transformer decoder</a:t>
            </a:r>
          </a:p>
        </p:txBody>
      </p:sp>
    </p:spTree>
    <p:extLst>
      <p:ext uri="{BB962C8B-B14F-4D97-AF65-F5344CB8AC3E}">
        <p14:creationId xmlns:p14="http://schemas.microsoft.com/office/powerpoint/2010/main" val="1002150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). Microservice Architecture and Developer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 is based on microservice architecture. However, this may pose a challenge for AI, dealing with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stage in the ML pipeline as a separate microservice. Many components may make maintaining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synchronizing their outputs and hand-offs challenging. Even if users only want to play with these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 their laptops, they might still need to create tens of Pods. The complexity makes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infrastructure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lack the flexibility to adapt to versatile ML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workloads. Second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microservice based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ML infrastructure leads to a fragmented user experience. For example,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their daily workflows, AI Practitioners may need to build container images, write custom resource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YAML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files, use workflow orchestrators, and so on instead of focusing solely on their ML Python scripts.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complexity also manifests as a steeper learning curve, requiring users to learn many systems outside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their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expertise and/or interest.</a:t>
            </a:r>
          </a:p>
        </p:txBody>
      </p:sp>
    </p:spTree>
    <p:extLst>
      <p:ext uri="{BB962C8B-B14F-4D97-AF65-F5344CB8AC3E}">
        <p14:creationId xmlns:p14="http://schemas.microsoft.com/office/powerpoint/2010/main" val="1577828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(ii). Model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Users ideally like to deploy multiple, possibly unrelated, models for inference in a single cluster while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seeking to share the inference framework to reduce costs and obtain model isolation. Further,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resiliency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they want replicas in different failure zones. Kubernetes provides affinity and anti-affinity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mechanisms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schedule workloads in different topology domains (e.g., zone, node),52 but usability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improvements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help users take advantage of these features.</a:t>
            </a:r>
          </a:p>
        </p:txBody>
      </p:sp>
    </p:spTree>
    <p:extLst>
      <p:ext uri="{BB962C8B-B14F-4D97-AF65-F5344CB8AC3E}">
        <p14:creationId xmlns:p14="http://schemas.microsoft.com/office/powerpoint/2010/main" val="29607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(iii). Resource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serving requires handling, chiefly, the model parameters. The number of parameters and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size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indicate the memory needed. Unless dealing with a trillion parameter LLM, these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typically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require only a portion of a GPU. This highlights the need to be able to fractionalize expensive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accelerators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like GPUs. The DRA project,53 which is still in alpha, seeks to make GPU scheduling more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flexible. Another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consideration is response latency, which depends significantly on the use case. For instance,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response latency desired to detect objects on the road in an autonomous driving context is several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orders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lower than tolerable while creating an image or writing a poem. Additional serving instances may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be launched for low-latency applications under high-load conditions. These could land on a CPU,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or other computing resource if the desired latency can be honored. Support for such cascading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opportunistic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scheduling on available resources is still evolving in Kubernetes.</a:t>
            </a:r>
          </a:p>
        </p:txBody>
      </p:sp>
    </p:spTree>
    <p:extLst>
      <p:ext uri="{BB962C8B-B14F-4D97-AF65-F5344CB8AC3E}">
        <p14:creationId xmlns:p14="http://schemas.microsoft.com/office/powerpoint/2010/main" val="171260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PATH FORWARD WITH CLOUD NATIVE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section provides a forward looking approach to taking the initiative to implement CNAI. We begin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recommendations (or actions), then enumerate existing yet evolving solutions (i.e., CNAI software),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finally consider opportunities for further development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Recommendations: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29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a). 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Sometimes, the variety of options regarding AI can become overwhelming. Fortunately, thanks to many,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popular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 and techniques remain valid in this new world. From REST interfaces for interface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cloud based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resources and services, CN technologies work well today and will continue to work well as new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offerings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evolve.</a:t>
            </a:r>
          </a:p>
        </p:txBody>
      </p:sp>
    </p:spTree>
    <p:extLst>
      <p:ext uri="{BB962C8B-B14F-4D97-AF65-F5344CB8AC3E}">
        <p14:creationId xmlns:p14="http://schemas.microsoft.com/office/powerpoint/2010/main" val="229818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b). Sustainability :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Improving the accountability of AI workload environmental impact is crucial for ecological sustainability,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particularly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the cloud native landscape. This can be achieved by supporting projects, methodologies,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taxonomy that help clarify, classify, and catalyze AI workload on ecological sustainability.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Additionally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integrating cloud native technologies to optimize AI workload scheduling,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autos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tuning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necessary. Furthermore, advocating for adopting standardized methodologies in environmental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impact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assessments is vital. It is also important to promote the development and use of energy-efficient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models and foster transparency in model development and usage, primarily through cloud native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stacks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such as Kubeflow. Finally, emphasizing the importance of purposeful and efficient AI usage will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help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minimize unnecessary computational loads.</a:t>
            </a:r>
          </a:p>
        </p:txBody>
      </p:sp>
    </p:spTree>
    <p:extLst>
      <p:ext uri="{BB962C8B-B14F-4D97-AF65-F5344CB8AC3E}">
        <p14:creationId xmlns:p14="http://schemas.microsoft.com/office/powerpoint/2010/main" val="4025692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Cloud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Native Artificial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(CNAI)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Native Artificial Intelligence (CNAI) refers to approaches and patterns for building and deploying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applications and workloads using the principles of Cloud Native. Enabling repeatable and scalable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AI-focused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workflows allows AI practitioners to focus on their domain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                        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words,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Native Artificial Intelligence allows the construction of practical systems to deploy, run, and scale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workloads.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37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c). Custom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Platform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recommend ensuring the Cloud Native environment has the required GPU drivers and supports GPU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acceleration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AI workloads. This is crucial as AI applications often depend on specific frameworks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versions that may not be easily accessible or compatible with standard container images. This will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help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the challenge of having various vendors and GPU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727870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d). Reference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Given the number and complexity of the tools involved in AI development, it may be advisable to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value of a Cloud Native,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Open Tofu-based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reference implementation of a user-friendly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combination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various tools that can provide a product-like experience for any team around the world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get started doing AI/ML in the Cloud quickly. Combining the best available open source tools for data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feature store, training, tuning, model registry, and serving can help teams get started doing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learning quickly and scale up their work efficiently using the power of the Cloud. Consider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value/power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combining a sophisticated set of technologies into a functional and scalable distribution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serve such a purpose.</a:t>
            </a:r>
          </a:p>
        </p:txBody>
      </p:sp>
    </p:spTree>
    <p:extLst>
      <p:ext uri="{BB962C8B-B14F-4D97-AF65-F5344CB8AC3E}">
        <p14:creationId xmlns:p14="http://schemas.microsoft.com/office/powerpoint/2010/main" val="3623379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e). Industry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Acceptance of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Terminology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AI becomes ubiquitous, it becomes increasingly complex in some dimensions but simpler in others.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example, terminology evolves, providing businesses with more effortless conversations about AI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e.g., terms such as “repurpose” to reuse existing content). This also applies to more technical terms,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RAG, Reason, and Refinement.</a:t>
            </a:r>
          </a:p>
        </p:txBody>
      </p:sp>
    </p:spTree>
    <p:extLst>
      <p:ext uri="{BB962C8B-B14F-4D97-AF65-F5344CB8AC3E}">
        <p14:creationId xmlns:p14="http://schemas.microsoft.com/office/powerpoint/2010/main" val="1235986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2. Evolving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Solutions for AI/ML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following are just a few examples of specific tools or technologies that have become options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AI, including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CNAI.</a:t>
            </a:r>
          </a:p>
          <a:p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a). Orchestration </a:t>
            </a:r>
            <a:r>
              <a:rPr lang="en-US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– Kubeflow: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Kubeflow is an example of a CNAI tool supporting ML Operations (MLOps). Using technologies such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as Kubernetes, stateless architectures, and distributed systems, Kubeflow helps AI/ML communities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adopt Cloud Native tools more efficiently. The successful adoption of Kubeflow highlights the successful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integration of Cloud Native technologies for AI/ML/DL. Kubeflow has been highly progressive in its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ability to apply machine learning concepts to elastic substrates provided by Kubernetes, with many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other projects following suit.72Kubeflow follows Kubernetes best practices and applies them to the AI/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ML space, such as declarative APIs,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composability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and portability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633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b). Context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- Vector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LLMs are trained with vast volumes of, typically, publicly available data at a point in time. We interact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them via prompts. But to make the responses more valuable without the user having to enter longer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multiple prompts and possibly retrieve more domain-specific responses, it is helpful to “enrich”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prompt. This is where vector databases come in. They are giant, indexed stores of vectors, a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mathematical representation of data in numerical form.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a specific vector representation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each additional piece of data, often proprietary, domain specific, or newer, that aims to capture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relationships and similarities (context) between the data they represent. The user-provided LLM prompt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transformed using the same embedding used by the vector database, and the resulting vector is then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find similar vectors in the database. They are then merged to provide additional context before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feeding into the LLM to generate a response. Multi-modal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systems would handle prompts that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might be text, images, audio, or other, with the embedding ability to handle diverse input.</a:t>
            </a:r>
          </a:p>
        </p:txBody>
      </p:sp>
    </p:spTree>
    <p:extLst>
      <p:ext uri="{BB962C8B-B14F-4D97-AF65-F5344CB8AC3E}">
        <p14:creationId xmlns:p14="http://schemas.microsoft.com/office/powerpoint/2010/main" val="2517027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c). Observability -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OpenLLMetry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OpenLLMetry77 is a project that builds on top of OpenTelemetry78 to enable thorough and vendor-neutral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instrumentation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LLM Observability. Because Generative AI is not debuggable in the traditional sense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i.e., you can’t “just step through the code”), developers must turn towards Observability tools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practices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improve their use of Generative AI over time. This data is also often the source of evaluations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fine-tuning workflows.</a:t>
            </a:r>
          </a:p>
        </p:txBody>
      </p:sp>
    </p:spTree>
    <p:extLst>
      <p:ext uri="{BB962C8B-B14F-4D97-AF65-F5344CB8AC3E}">
        <p14:creationId xmlns:p14="http://schemas.microsoft.com/office/powerpoint/2010/main" val="591620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3.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a).CNCF </a:t>
            </a:r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Landscape :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Several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Linux Foundation (LF) groups, including CNCF, LF AI79 &amp; Data, along with partners such as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Alliance,80 and more, provide a hub for AI projects that both AI and cloud engineers can use. Existing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such as the Cloud Native Landscape,81 give a bird’s eye view into the CN ecosystem.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following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lists established and evolving projects grouped by their functional area.</a:t>
            </a:r>
          </a:p>
        </p:txBody>
      </p:sp>
    </p:spTree>
    <p:extLst>
      <p:ext uri="{BB962C8B-B14F-4D97-AF65-F5344CB8AC3E}">
        <p14:creationId xmlns:p14="http://schemas.microsoft.com/office/powerpoint/2010/main" val="603763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392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b). CNAI for Kids and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Kids already use AI assistive technologies like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daily and have no idea how they work. The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underpinnings of modern AI, like discriminative and generative AI algorithms, are a black box that kids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even technology savvy parents don’t understand, so it is difficult to take an interest in it. Rather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than just taking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LLMs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granted, students’ education should include the basics of neural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networks and machine learning algorithms to explain how AI technologies work and how to use them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better in their future careers.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Cloud Native community and successful programs like CNCF Kids Day82 at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KubeCon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provide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educational opportunities on Cloud Native and AI technologies. Introducing kids to AI technologies early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will also prevent the diversity, equity, and inclusion issues plaguing computer science. AI is an equalizing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technology because people of every race, sexual orientation, and socioeconomic status can experience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AI/ML daily and help improve this technology with the proper training and education.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AI/ML revolution is analogous to the dot-com era, where web technology became ubiquitous,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even ordinary workers embraced this technology to improve their business. As AI/ML technology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becomes ubiquitous in society, we must ensure that students keep pace with the advances in AI and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Cloud Native technologies.</a:t>
            </a:r>
          </a:p>
        </p:txBody>
      </p:sp>
    </p:spTree>
    <p:extLst>
      <p:ext uri="{BB962C8B-B14F-4D97-AF65-F5344CB8AC3E}">
        <p14:creationId xmlns:p14="http://schemas.microsoft.com/office/powerpoint/2010/main" val="4143836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c).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AI grows, more opportunities for education and involvement happen. There is room for AI specialists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e.g., Ph.D. in ML to Data Scientists) and AI generalists (e.g., operators and end-users). Educational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programs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as MOOCs83 and certifications have emerged to focus on AI tooling and techniques on all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Professional societies (e.g., ACM84 and IEEE85)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meetups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provide chances to meet in person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 and discuss challenges. Industry groups such as the CNCF,86 along with Linux Foundation AI, AI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Alliance,87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others, provide the ability to coordinate projects and protocols at scale.</a:t>
            </a:r>
          </a:p>
        </p:txBody>
      </p:sp>
    </p:spTree>
    <p:extLst>
      <p:ext uri="{BB962C8B-B14F-4D97-AF65-F5344CB8AC3E}">
        <p14:creationId xmlns:p14="http://schemas.microsoft.com/office/powerpoint/2010/main" val="18497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Evolution of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Intelligence, first introduced as a term in 1956,12 is the ability of machines to simulate human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Over the decades, it has been used in applications such as speech recognition, machine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image processing, game playing, and even excelling as a Jeopardy player.13 But, AI has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exploded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mindshare more recently thanks to innovations in artificial neural networks and deep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mainly applied to natural language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279017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d). Trust and Safety / Safety By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 we build AI and Cloud Native technology, there is a significant risk of unintended consequences 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negative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impacts. These can be due to unintentional design issues causing adverse impacts on vulnerable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for example, recommending algorithms that inadvertently promote hate-based, violent,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extremist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material. They can also be due to individuals or groups’ malicious use of systems and/or tools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harm deliberately, such as using Generative AI tools to create misinformation and disinformation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campaigns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 individuals purposely fine-turning LLMs to produce child sexual abuse material. The World Economic Forum states: “Safety by Design puts user safety and rights at the center of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development of online products 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”.This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proactive and preventative approach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focuses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 embedding safety into the culture and leadership of an organization. It emphasizes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accountability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aims to foster more positive, civil, and rewarding online experiences for everyone.</a:t>
            </a:r>
          </a:p>
        </p:txBody>
      </p:sp>
    </p:spTree>
    <p:extLst>
      <p:ext uri="{BB962C8B-B14F-4D97-AF65-F5344CB8AC3E}">
        <p14:creationId xmlns:p14="http://schemas.microsoft.com/office/powerpoint/2010/main" val="2189833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e). The Emergence of a New Engineering Discipline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last two decades, we have seen how the tech industry has been creating and changing engineering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job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roles rapidly, depending on their responsibilities. We have witnessed the rise of roles such as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Engineer, SRE Engineer, and Infrastructure Engineer. We foresee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MLDevOps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AI engineer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becoming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glue between Data Science, Infrastructure and Development in the next few months 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It’s important to know that this industry area is developing, and the role titles can fluctuate; only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tell. Different terms may also become a reality. In the future, that role will need to focus more 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tooling, infra, and deploying AI chains and agents.</a:t>
            </a:r>
          </a:p>
        </p:txBody>
      </p:sp>
    </p:spTree>
    <p:extLst>
      <p:ext uri="{BB962C8B-B14F-4D97-AF65-F5344CB8AC3E}">
        <p14:creationId xmlns:p14="http://schemas.microsoft.com/office/powerpoint/2010/main" val="2261992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 FOR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CLOUD 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This paper has focused mainly on Cloud Native supporting AI development and usage. But AI can </a:t>
            </a:r>
            <a:r>
              <a:rPr lang="en-US" dirty="0" smtClean="0"/>
              <a:t>enhance </a:t>
            </a:r>
            <a:r>
              <a:rPr lang="en-US" dirty="0"/>
              <a:t>Cloud Native in many ways – from anticipating load and better resource scheduling, particularly </a:t>
            </a:r>
            <a:r>
              <a:rPr lang="en-US" dirty="0" smtClean="0"/>
              <a:t>with </a:t>
            </a:r>
            <a:r>
              <a:rPr lang="en-US" dirty="0"/>
              <a:t>multiple optimization criteria involved, such as power conservation, increased resource utilization, </a:t>
            </a:r>
            <a:r>
              <a:rPr lang="en-US" dirty="0" smtClean="0"/>
              <a:t>reducing </a:t>
            </a:r>
            <a:r>
              <a:rPr lang="en-US" dirty="0"/>
              <a:t>latency, honoring priorities, enhancing security, understanding logs and traces, and much </a:t>
            </a:r>
            <a:r>
              <a:rPr lang="en-US" dirty="0" smtClean="0"/>
              <a:t>more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40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1. Natural Language Interface for Cluster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Cloud Native AI + HPC Day in Chicago in 202399 Kubernetes Controllers with a natural language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were demonstrated to tackle cluster-related tasks. It used an LLM in that back-end that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comprehended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requests and translated them to Kubernetes API calls. It further supported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launching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chaos tests to ascertain service resiliency, scan for CVEs, and more. It is a precursor to more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intuitive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orchestration and management of Kubernetes clusters and, in time, lowers the learning curve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administrators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site reliability engineers.</a:t>
            </a:r>
          </a:p>
        </p:txBody>
      </p:sp>
    </p:spTree>
    <p:extLst>
      <p:ext uri="{BB962C8B-B14F-4D97-AF65-F5344CB8AC3E}">
        <p14:creationId xmlns:p14="http://schemas.microsoft.com/office/powerpoint/2010/main" val="1792996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2.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 can analyze massive datasets to rapidly identify patterns and predict potential threats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weaknesses in the system. Integrating AI in red teaming100 accelerates identifying security gaps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allows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organizations to strengthen their defenses against emerging cyber threats. ML models that detect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anomalous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behavior can just as easily be used in clusters to protect workloads or across a fleet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clusters for edge deployments.</a:t>
            </a:r>
          </a:p>
        </p:txBody>
      </p:sp>
    </p:spTree>
    <p:extLst>
      <p:ext uri="{BB962C8B-B14F-4D97-AF65-F5344CB8AC3E}">
        <p14:creationId xmlns:p14="http://schemas.microsoft.com/office/powerpoint/2010/main" val="7747429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3. Smarter Orchestration/Scheduling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can analyze historical cluster usage over the day/week/month to identify workload patterns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availability, to understand when and how to deploy workloads, whether to scale them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horizontally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vertically, when to consolidate workloads on a few nodes to put others into quiescence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savings or even drop them from the cluster to reduce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costs.ML-driven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 can optimize task sequencing, automate decision-making processes, and enhance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overall efficiency of workload management. A natural language interface facilitates the whole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orchestration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scheduling process. These enhancements would make it easier for organizations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schedule complex workflows in dynamic cloud environments. Processor power models 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built to help plan and optimize for reduced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320699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4. AI Integration Efforts in Flight and Under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Fine-tuned </a:t>
            </a:r>
            <a:r>
              <a:rPr lang="en-US" dirty="0"/>
              <a:t>custom LLMs to analyze logs.</a:t>
            </a:r>
          </a:p>
          <a:p>
            <a:r>
              <a:rPr lang="en-US" dirty="0" smtClean="0"/>
              <a:t> </a:t>
            </a:r>
            <a:r>
              <a:rPr lang="en-US" dirty="0"/>
              <a:t>MLOps pipeline to capture and maintain data provenance.</a:t>
            </a:r>
          </a:p>
          <a:p>
            <a:r>
              <a:rPr lang="en-US" dirty="0" smtClean="0"/>
              <a:t> </a:t>
            </a:r>
            <a:r>
              <a:rPr lang="en-US" dirty="0"/>
              <a:t>AI semantic conventions to CNCF projects like OpenTelemetry.101</a:t>
            </a:r>
          </a:p>
          <a:p>
            <a:r>
              <a:rPr lang="en-US" dirty="0" smtClean="0"/>
              <a:t> </a:t>
            </a:r>
            <a:r>
              <a:rPr lang="en-US" dirty="0"/>
              <a:t>AI-powered development environments (IDEs) are used to develop and deploy AI applications.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two primary classifications of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Discriminative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seeks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learn decision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boundaries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classifications, with the knowledge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captured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“model,” which is used to predict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data. For example, classifying email as spam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not, distinguishing between images of cats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much more. Discriminative AI is typically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tasks where the desired output is known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e.g., via Supervised Learning, a form of machine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AI excels in sequence prediction,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guessing with a high probability what we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next by analyzing large bodies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text, including our personal writing styles.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19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Generative AI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learns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latent structures 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within data. It enables synthesizing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using these structures or representations,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creating stories, music, and visual art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prompts. Generative AI is used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tasks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the desired output is unknown, or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correct” output is ill-defined. With Generative AI,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transcended into what humans consider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original, and sublime. </a:t>
            </a:r>
          </a:p>
        </p:txBody>
      </p:sp>
    </p:spTree>
    <p:extLst>
      <p:ext uri="{BB962C8B-B14F-4D97-AF65-F5344CB8AC3E}">
        <p14:creationId xmlns:p14="http://schemas.microsoft.com/office/powerpoint/2010/main" val="118216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Why Cloud Native Artificial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its elastic, always-on infrastructure, the cloud has allowed enterprises, startups, and developers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prototype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quickly, offer new services, scale solutions, and much more. It also does so cost-effectively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resource sharing. The average user no longer has to worry about ordering hardware or dealing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logistics like space, power, network connectivity, cooling, software licensing, and installation. AI has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similar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concerns – rapid prototyping, accessing storage, networking, and computing resources to tackle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small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large-scale training and inference tasks.</a:t>
            </a:r>
          </a:p>
        </p:txBody>
      </p:sp>
    </p:spTree>
    <p:extLst>
      <p:ext uri="{BB962C8B-B14F-4D97-AF65-F5344CB8AC3E}">
        <p14:creationId xmlns:p14="http://schemas.microsoft.com/office/powerpoint/2010/main" val="1586433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CHALLENGES FOR CLOUD NATIVE 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It’s important to note that CNAI challenges will vary between the different personas.26 And, while Cloud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Native’s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flexible, scalable platform is a promising fit for AI workloads, AI’s scale and latency needs pose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expose gaps in CN technologies while also presenting opportunities. We tease these out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context of an end-to-end ML pipeline.27 also referred to in the literature as MLOps.28 Issues with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traditional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trade-offs of time and space, parallelism, and synchronization all surface, exposing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ease of use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gaps.</a:t>
            </a:r>
          </a:p>
        </p:txBody>
      </p:sp>
    </p:spTree>
    <p:extLst>
      <p:ext uri="{BB962C8B-B14F-4D97-AF65-F5344CB8AC3E}">
        <p14:creationId xmlns:p14="http://schemas.microsoft.com/office/powerpoint/2010/main" val="396322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To summarize, the ML Lifecycle looks as follows: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367051"/>
              </p:ext>
            </p:extLst>
          </p:nvPr>
        </p:nvGraphicFramePr>
        <p:xfrm>
          <a:off x="360361" y="2052638"/>
          <a:ext cx="6105081" cy="919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944820" y="2290047"/>
            <a:ext cx="287111" cy="417374"/>
            <a:chOff x="4244772" y="170740"/>
            <a:chExt cx="359475" cy="420518"/>
          </a:xfrm>
        </p:grpSpPr>
        <p:sp>
          <p:nvSpPr>
            <p:cNvPr id="8" name="Right Arrow 7"/>
            <p:cNvSpPr/>
            <p:nvPr/>
          </p:nvSpPr>
          <p:spPr>
            <a:xfrm>
              <a:off x="4244772" y="170740"/>
              <a:ext cx="359475" cy="4205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4"/>
            <p:cNvSpPr/>
            <p:nvPr/>
          </p:nvSpPr>
          <p:spPr>
            <a:xfrm>
              <a:off x="4244772" y="254844"/>
              <a:ext cx="251633" cy="252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83171" y="2299568"/>
            <a:ext cx="260703" cy="420518"/>
            <a:chOff x="4244772" y="170740"/>
            <a:chExt cx="359475" cy="420518"/>
          </a:xfrm>
        </p:grpSpPr>
        <p:sp>
          <p:nvSpPr>
            <p:cNvPr id="14" name="Right Arrow 13"/>
            <p:cNvSpPr/>
            <p:nvPr/>
          </p:nvSpPr>
          <p:spPr>
            <a:xfrm>
              <a:off x="4244772" y="170740"/>
              <a:ext cx="359475" cy="4205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ight Arrow 4"/>
            <p:cNvSpPr/>
            <p:nvPr/>
          </p:nvSpPr>
          <p:spPr>
            <a:xfrm>
              <a:off x="4244772" y="254844"/>
              <a:ext cx="251633" cy="252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850090" y="2323376"/>
            <a:ext cx="260703" cy="420518"/>
            <a:chOff x="4244772" y="170740"/>
            <a:chExt cx="359475" cy="420518"/>
          </a:xfrm>
        </p:grpSpPr>
        <p:sp>
          <p:nvSpPr>
            <p:cNvPr id="32" name="Right Arrow 31"/>
            <p:cNvSpPr/>
            <p:nvPr/>
          </p:nvSpPr>
          <p:spPr>
            <a:xfrm>
              <a:off x="4244772" y="170740"/>
              <a:ext cx="359475" cy="4205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ight Arrow 4"/>
            <p:cNvSpPr/>
            <p:nvPr/>
          </p:nvSpPr>
          <p:spPr>
            <a:xfrm>
              <a:off x="4244772" y="254844"/>
              <a:ext cx="251633" cy="252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222811" y="2069291"/>
            <a:ext cx="1603776" cy="919162"/>
            <a:chOff x="3906281" y="0"/>
            <a:chExt cx="1603776" cy="919162"/>
          </a:xfrm>
        </p:grpSpPr>
        <p:sp>
          <p:nvSpPr>
            <p:cNvPr id="39" name="Rounded Rectangle 38"/>
            <p:cNvSpPr/>
            <p:nvPr/>
          </p:nvSpPr>
          <p:spPr>
            <a:xfrm>
              <a:off x="3906281" y="0"/>
              <a:ext cx="1603776" cy="9191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3933202" y="26921"/>
              <a:ext cx="1549934" cy="865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Model Development</a:t>
              </a:r>
              <a:endParaRPr lang="en-US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65914" y="2069297"/>
            <a:ext cx="1603776" cy="919162"/>
            <a:chOff x="3906281" y="0"/>
            <a:chExt cx="1603776" cy="919162"/>
          </a:xfrm>
        </p:grpSpPr>
        <p:sp>
          <p:nvSpPr>
            <p:cNvPr id="42" name="Rounded Rectangle 41"/>
            <p:cNvSpPr/>
            <p:nvPr/>
          </p:nvSpPr>
          <p:spPr>
            <a:xfrm>
              <a:off x="3906281" y="0"/>
              <a:ext cx="1603776" cy="9191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3933202" y="26921"/>
              <a:ext cx="1549934" cy="865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Model Storage</a:t>
              </a:r>
              <a:endParaRPr lang="en-US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137589" y="2083587"/>
            <a:ext cx="1603776" cy="919162"/>
            <a:chOff x="3906281" y="0"/>
            <a:chExt cx="1603776" cy="919162"/>
          </a:xfrm>
        </p:grpSpPr>
        <p:sp>
          <p:nvSpPr>
            <p:cNvPr id="45" name="Rounded Rectangle 44"/>
            <p:cNvSpPr/>
            <p:nvPr/>
          </p:nvSpPr>
          <p:spPr>
            <a:xfrm>
              <a:off x="3906281" y="0"/>
              <a:ext cx="1603776" cy="9191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3933202" y="26921"/>
              <a:ext cx="1549934" cy="865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Model Serving</a:t>
              </a:r>
              <a:endParaRPr lang="en-US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2" name="Straight Connector 51"/>
          <p:cNvCxnSpPr>
            <a:endCxn id="45" idx="2"/>
          </p:cNvCxnSpPr>
          <p:nvPr/>
        </p:nvCxnSpPr>
        <p:spPr>
          <a:xfrm flipV="1">
            <a:off x="10939477" y="3002749"/>
            <a:ext cx="0" cy="126921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986088" y="4271963"/>
            <a:ext cx="7953390" cy="2692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986088" y="2988453"/>
            <a:ext cx="0" cy="1310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9" idx="2"/>
          </p:cNvCxnSpPr>
          <p:nvPr/>
        </p:nvCxnSpPr>
        <p:spPr>
          <a:xfrm flipV="1">
            <a:off x="7024699" y="2988453"/>
            <a:ext cx="0" cy="1296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318314" y="3793341"/>
            <a:ext cx="1603776" cy="919162"/>
            <a:chOff x="3906281" y="0"/>
            <a:chExt cx="1603776" cy="919162"/>
          </a:xfrm>
        </p:grpSpPr>
        <p:sp>
          <p:nvSpPr>
            <p:cNvPr id="71" name="Rounded Rectangle 70"/>
            <p:cNvSpPr/>
            <p:nvPr/>
          </p:nvSpPr>
          <p:spPr>
            <a:xfrm>
              <a:off x="3906281" y="0"/>
              <a:ext cx="1603776" cy="9191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Rounded Rectangle 4"/>
            <p:cNvSpPr/>
            <p:nvPr/>
          </p:nvSpPr>
          <p:spPr>
            <a:xfrm>
              <a:off x="3933202" y="26921"/>
              <a:ext cx="1549934" cy="865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Repeat Process</a:t>
              </a:r>
              <a:endParaRPr lang="en-US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257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905</TotalTime>
  <Words>4657</Words>
  <Application>Microsoft Office PowerPoint</Application>
  <PresentationFormat>Widescreen</PresentationFormat>
  <Paragraphs>141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Century Gothic</vt:lpstr>
      <vt:lpstr>Wingdings 3</vt:lpstr>
      <vt:lpstr>Ion</vt:lpstr>
      <vt:lpstr>CLOUD NATIVE ARTIFICIAL INTELLIGENCE</vt:lpstr>
      <vt:lpstr>What is Cloud Native Computing?</vt:lpstr>
      <vt:lpstr>What is Cloud Native Artificial Intelligence (CNAI)?</vt:lpstr>
      <vt:lpstr>Evolution of Artificial Intelligence</vt:lpstr>
      <vt:lpstr>two primary classifications of AI</vt:lpstr>
      <vt:lpstr>PowerPoint Presentation</vt:lpstr>
      <vt:lpstr>Why Cloud Native Artificial Intelligence?</vt:lpstr>
      <vt:lpstr>CHALLENGES FOR CLOUD NATIVE  ARTIFICIAL INTELLIGENCE</vt:lpstr>
      <vt:lpstr>To summarize, the ML Lifecycle looks as follows:</vt:lpstr>
      <vt:lpstr>The typical ML pipeline is comprised of:</vt:lpstr>
      <vt:lpstr>1. Data Preparation</vt:lpstr>
      <vt:lpstr>(i). Data Size</vt:lpstr>
      <vt:lpstr>(ii). Data Synchronization</vt:lpstr>
      <vt:lpstr>(iii). Data Governance</vt:lpstr>
      <vt:lpstr>(b) Ownership and Lineage:</vt:lpstr>
      <vt:lpstr>(c) Mitigating Bias: </vt:lpstr>
      <vt:lpstr>2. Model Training</vt:lpstr>
      <vt:lpstr>(i). Rising Processing Demands</vt:lpstr>
      <vt:lpstr>(ii). Cost Efficiency</vt:lpstr>
      <vt:lpstr>(iii). Scalability</vt:lpstr>
      <vt:lpstr>(iv). Orchestration/Scheduling</vt:lpstr>
      <vt:lpstr>(v). Custom Dependencies</vt:lpstr>
      <vt:lpstr>3. Model Serving</vt:lpstr>
      <vt:lpstr>(i). Microservice Architecture and Developer Experience</vt:lpstr>
      <vt:lpstr>(ii). Model Placement</vt:lpstr>
      <vt:lpstr>(iii). Resource Allocation</vt:lpstr>
      <vt:lpstr>PATH FORWARD WITH CLOUD NATIVE ARTIFICIAL INTELLIGENCE</vt:lpstr>
      <vt:lpstr>a). Flexibility</vt:lpstr>
      <vt:lpstr>b). Sustainability :</vt:lpstr>
      <vt:lpstr>c). Custom Platform Dependencies</vt:lpstr>
      <vt:lpstr>d). Reference Implementation</vt:lpstr>
      <vt:lpstr>e). Industry Acceptance of      Terminology</vt:lpstr>
      <vt:lpstr>2. Evolving Solutions for AI/ML</vt:lpstr>
      <vt:lpstr>b). Context - Vector Databases</vt:lpstr>
      <vt:lpstr>c). Observability - OpenLLMetry</vt:lpstr>
      <vt:lpstr>3. Opportunities</vt:lpstr>
      <vt:lpstr>PowerPoint Presentation</vt:lpstr>
      <vt:lpstr>b). CNAI for Kids and Students</vt:lpstr>
      <vt:lpstr>c). Participation</vt:lpstr>
      <vt:lpstr>d). Trust and Safety / Safety By Design</vt:lpstr>
      <vt:lpstr>e). The Emergence of a New Engineering Discipline</vt:lpstr>
      <vt:lpstr>ARTIFICIAL INTELLIGENCE FOR CLOUD NATIVE</vt:lpstr>
      <vt:lpstr>1. Natural Language Interface for Cluster Control</vt:lpstr>
      <vt:lpstr>2. Security</vt:lpstr>
      <vt:lpstr>3. Smarter Orchestration/Scheduling</vt:lpstr>
      <vt:lpstr>4. AI Integration Efforts in Flight and Under Exploration</vt:lpstr>
    </vt:vector>
  </TitlesOfParts>
  <Company>CyberSpace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NATIVE ARTIFICIAL INTELLIGENCE</dc:title>
  <dc:creator>Microsoft account</dc:creator>
  <cp:lastModifiedBy>Microsoft account</cp:lastModifiedBy>
  <cp:revision>50</cp:revision>
  <dcterms:created xsi:type="dcterms:W3CDTF">2024-04-27T15:10:54Z</dcterms:created>
  <dcterms:modified xsi:type="dcterms:W3CDTF">2024-04-28T06:16:51Z</dcterms:modified>
</cp:coreProperties>
</file>