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314" r:id="rId4"/>
    <p:sldId id="315" r:id="rId5"/>
    <p:sldId id="316" r:id="rId6"/>
    <p:sldId id="317" r:id="rId7"/>
    <p:sldId id="318" r:id="rId8"/>
    <p:sldId id="325" r:id="rId9"/>
    <p:sldId id="319" r:id="rId10"/>
    <p:sldId id="320" r:id="rId11"/>
    <p:sldId id="324" r:id="rId12"/>
    <p:sldId id="321" r:id="rId13"/>
    <p:sldId id="326" r:id="rId14"/>
    <p:sldId id="303" r:id="rId15"/>
    <p:sldId id="311" r:id="rId16"/>
    <p:sldId id="309" r:id="rId17"/>
    <p:sldId id="322" r:id="rId18"/>
    <p:sldId id="323" r:id="rId19"/>
    <p:sldId id="32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C0B48-8DAA-40C3-850C-811B0052B3C6}" type="datetimeFigureOut">
              <a:rPr lang="en-US" smtClean="0"/>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FFA1A-5B35-423D-9C34-59D3E21FA6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6FFA1A-5B35-423D-9C34-59D3E21FA6D1}"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43C414-6958-46C1-A245-D68B7E71EBE5}"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6FA3-27BC-4920-8480-70EAFEAB33E6}"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6FA3-27BC-4920-8480-70EAFEAB33E6}"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6FA3-27BC-4920-8480-70EAFEAB33E6}"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6FA3-27BC-4920-8480-70EAFEAB33E6}"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B6FA3-27BC-4920-8480-70EAFEAB33E6}"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16E5C-D7A8-421A-A636-89186F96B13E}"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995832-D292-4136-A4F6-94BAEB65D662}"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1FC79-293F-4F66-88B0-D0D4F7038FFD}"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FE90A6-0BA1-47F7-A121-C6308D1BA49D}"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40828-B122-48E5-B3A3-5D9BB4D97C6A}" type="datetime1">
              <a:rPr lang="en-US" smtClean="0"/>
              <a:pPr/>
              <a:t>5/10/2022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436CB5-1E2F-4EFE-8630-3A8EC2C79EF9}" type="datetime1">
              <a:rPr lang="en-US" smtClean="0"/>
              <a:pPr/>
              <a:t>5/10/2022</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 GIT</a:t>
            </a:r>
            <a:endParaRPr lang="en-US"/>
          </a:p>
        </p:txBody>
      </p:sp>
      <p:sp>
        <p:nvSpPr>
          <p:cNvPr id="9" name="Slide Number Placeholder 8"/>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715F9-D7AF-487A-BCE5-DA7819BCB1D5}" type="datetime1">
              <a:rPr lang="en-US" smtClean="0"/>
              <a:pPr/>
              <a:t>5/10/2022</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 GIT</a:t>
            </a:r>
            <a:endParaRPr lang="en-US"/>
          </a:p>
        </p:txBody>
      </p:sp>
      <p:sp>
        <p:nvSpPr>
          <p:cNvPr id="5" name="Slide Number Placeholder 4"/>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64FA5-A48C-4D29-BE70-E9BAB1AE687D}" type="datetime1">
              <a:rPr lang="en-US" smtClean="0"/>
              <a:pPr/>
              <a:t>5/10/2022</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 GIT</a:t>
            </a:r>
            <a:endParaRPr lang="en-US"/>
          </a:p>
        </p:txBody>
      </p:sp>
      <p:sp>
        <p:nvSpPr>
          <p:cNvPr id="4" name="Slide Number Placeholder 3"/>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522BD-7499-4319-8AF6-479AEEDC9D0E}" type="datetime1">
              <a:rPr lang="en-US" smtClean="0"/>
              <a:pPr/>
              <a:t>5/10/2022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0B222-21E0-42BE-B571-313DBE7FAF88}" type="datetime1">
              <a:rPr lang="en-US" smtClean="0"/>
              <a:pPr/>
              <a:t>5/10/2022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3B6FA3-27BC-4920-8480-70EAFEAB33E6}" type="datetime1">
              <a:rPr lang="en-US" smtClean="0"/>
              <a:pPr/>
              <a:t>5/10/2022</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Department of Computer Science and Engineering, GIT</a:t>
            </a:r>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B0B02D3A-A394-4771-B24F-736CAC40B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smtClean="0">
                <a:solidFill>
                  <a:srgbClr val="00B050"/>
                </a:solidFill>
                <a:effectLst>
                  <a:outerShdw blurRad="38100" dist="38100" dir="2700000" algn="tl">
                    <a:srgbClr val="000000">
                      <a:alpha val="43137"/>
                    </a:srgbClr>
                  </a:outerShdw>
                </a:effectLst>
              </a:rPr>
              <a:t>Experiment No. 3</a:t>
            </a:r>
          </a:p>
          <a:p>
            <a:endParaRPr lang="en-US" dirty="0" smtClean="0">
              <a:solidFill>
                <a:srgbClr val="FF0000"/>
              </a:solidFill>
              <a:effectLst>
                <a:outerShdw blurRad="38100" dist="38100" dir="2700000" algn="tl">
                  <a:srgbClr val="000000">
                    <a:alpha val="43137"/>
                  </a:srgbClr>
                </a:outerShdw>
              </a:effectLst>
            </a:endParaRPr>
          </a:p>
          <a:p>
            <a:pPr lvl="0" algn="just"/>
            <a:r>
              <a:rPr lang="en-US" sz="2800" cap="small" dirty="0" smtClean="0">
                <a:solidFill>
                  <a:srgbClr val="9900CC"/>
                </a:solidFill>
                <a:effectLst>
                  <a:outerShdw blurRad="38100" dist="38100" dir="2700000" algn="tl">
                    <a:srgbClr val="000000">
                      <a:alpha val="43137"/>
                    </a:srgbClr>
                  </a:outerShdw>
                </a:effectLst>
              </a:rPr>
              <a:t>Problem Definition</a:t>
            </a:r>
            <a:r>
              <a:rPr lang="en-US" sz="2800" dirty="0" smtClean="0">
                <a:solidFill>
                  <a:srgbClr val="9900CC"/>
                </a:solidFill>
                <a:effectLst>
                  <a:outerShdw blurRad="38100" dist="38100" dir="2700000" algn="tl">
                    <a:srgbClr val="000000">
                      <a:alpha val="43137"/>
                    </a:srgbClr>
                  </a:outerShdw>
                </a:effectLst>
              </a:rPr>
              <a:t>: To interface 16x2 Liquid Crystal Display(LCD) to 8051 Microcontroller and write an 8051 ‘C’ code to display the message “GITCSE”</a:t>
            </a:r>
            <a:endParaRPr lang="en-US" sz="2800" dirty="0" smtClean="0">
              <a:solidFill>
                <a:srgbClr val="9900CC"/>
              </a:solidFill>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1</a:t>
            </a:fld>
            <a:endParaRPr lang="en-US" dirty="0"/>
          </a:p>
        </p:txBody>
      </p:sp>
      <p:sp>
        <p:nvSpPr>
          <p:cNvPr id="11" name="TextBox 10"/>
          <p:cNvSpPr txBox="1"/>
          <p:nvPr/>
        </p:nvSpPr>
        <p:spPr>
          <a:xfrm>
            <a:off x="6019800" y="5257800"/>
            <a:ext cx="1828800" cy="369332"/>
          </a:xfrm>
          <a:prstGeom prst="rect">
            <a:avLst/>
          </a:prstGeom>
          <a:noFill/>
        </p:spPr>
        <p:txBody>
          <a:bodyPr wrap="square" rtlCol="0">
            <a:spAutoFit/>
          </a:bodyPr>
          <a:lstStyle/>
          <a:p>
            <a:r>
              <a:rPr lang="en-US" dirty="0" smtClean="0"/>
              <a:t>          </a:t>
            </a:r>
            <a:endParaRPr lang="en-US"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3" name="Content Placeholder 2"/>
          <p:cNvSpPr>
            <a:spLocks noGrp="1"/>
          </p:cNvSpPr>
          <p:nvPr>
            <p:ph idx="1"/>
          </p:nvPr>
        </p:nvSpPr>
        <p:spPr/>
        <p:txBody>
          <a:bodyPr>
            <a:normAutofit/>
          </a:bodyPr>
          <a:lstStyle/>
          <a:p>
            <a:pPr algn="just"/>
            <a:r>
              <a:rPr lang="en-US" sz="2800" b="1" dirty="0" smtClean="0">
                <a:solidFill>
                  <a:srgbClr val="FF0000"/>
                </a:solidFill>
              </a:rPr>
              <a:t>Lcd4_Shift_Left() </a:t>
            </a:r>
            <a:r>
              <a:rPr lang="en-US" sz="2800" b="1" dirty="0" smtClean="0">
                <a:solidFill>
                  <a:srgbClr val="9900CC"/>
                </a:solidFill>
              </a:rPr>
              <a:t>: These functions are used to shift display left without changing the data in display RAM.</a:t>
            </a:r>
          </a:p>
          <a:p>
            <a:pPr algn="just"/>
            <a:r>
              <a:rPr lang="en-US" sz="2800" b="1" dirty="0" smtClean="0">
                <a:solidFill>
                  <a:srgbClr val="FF0000"/>
                </a:solidFill>
              </a:rPr>
              <a:t>Lcd4_Shift_Right()</a:t>
            </a:r>
            <a:r>
              <a:rPr lang="en-US" sz="2800" b="1" dirty="0" smtClean="0">
                <a:solidFill>
                  <a:srgbClr val="9900CC"/>
                </a:solidFill>
              </a:rPr>
              <a:t> : These functions are used to shift display right without changing the data in display RAM.</a:t>
            </a:r>
          </a:p>
          <a:p>
            <a:pPr algn="just"/>
            <a:endParaRPr lang="en-US" sz="2800" dirty="0">
              <a:solidFill>
                <a:srgbClr val="9900CC"/>
              </a:solidFill>
            </a:endParaRP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B0B02D3A-A394-4771-B24F-736CAC40B58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 Interfacing</a:t>
            </a:r>
            <a:endParaRPr lang="en-US" dirty="0"/>
          </a:p>
        </p:txBody>
      </p:sp>
      <p:sp>
        <p:nvSpPr>
          <p:cNvPr id="6" name="Slide Number Placeholder 5"/>
          <p:cNvSpPr>
            <a:spLocks noGrp="1"/>
          </p:cNvSpPr>
          <p:nvPr>
            <p:ph type="sldNum" sz="quarter" idx="12"/>
          </p:nvPr>
        </p:nvSpPr>
        <p:spPr/>
        <p:txBody>
          <a:bodyPr/>
          <a:lstStyle/>
          <a:p>
            <a:fld id="{B0B02D3A-A394-4771-B24F-736CAC40B58E}" type="slidenum">
              <a:rPr lang="en-US" smtClean="0"/>
              <a:pPr/>
              <a:t>11</a:t>
            </a:fld>
            <a:endParaRPr lang="en-US"/>
          </a:p>
        </p:txBody>
      </p:sp>
      <p:pic>
        <p:nvPicPr>
          <p:cNvPr id="7" name="Content Placeholder 6" descr="https://electrosome.com/wp-content/uploads/2013/05/16x2-Character-LCD.jpg"/>
          <p:cNvPicPr>
            <a:picLocks noGrp="1"/>
          </p:cNvPicPr>
          <p:nvPr>
            <p:ph idx="1"/>
          </p:nvPr>
        </p:nvPicPr>
        <p:blipFill>
          <a:blip r:embed="rId2" cstate="print"/>
          <a:srcRect/>
          <a:stretch>
            <a:fillRect/>
          </a:stretch>
        </p:blipFill>
        <p:spPr bwMode="auto">
          <a:xfrm>
            <a:off x="1143794" y="2160588"/>
            <a:ext cx="5175249" cy="3881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 (4-bit mode) interfacing diagram</a:t>
            </a:r>
            <a:endParaRPr lang="en-US" dirty="0"/>
          </a:p>
        </p:txBody>
      </p:sp>
      <p:sp>
        <p:nvSpPr>
          <p:cNvPr id="6" name="Slide Number Placeholder 5"/>
          <p:cNvSpPr>
            <a:spLocks noGrp="1"/>
          </p:cNvSpPr>
          <p:nvPr>
            <p:ph type="sldNum" sz="quarter" idx="12"/>
          </p:nvPr>
        </p:nvSpPr>
        <p:spPr/>
        <p:txBody>
          <a:bodyPr/>
          <a:lstStyle/>
          <a:p>
            <a:fld id="{B0B02D3A-A394-4771-B24F-736CAC40B58E}" type="slidenum">
              <a:rPr lang="en-US" smtClean="0"/>
              <a:pPr/>
              <a:t>12</a:t>
            </a:fld>
            <a:endParaRPr lang="en-US"/>
          </a:p>
        </p:txBody>
      </p:sp>
      <p:sp>
        <p:nvSpPr>
          <p:cNvPr id="5" name="Content Placeholder 4"/>
          <p:cNvSpPr>
            <a:spLocks noGrp="1"/>
          </p:cNvSpPr>
          <p:nvPr>
            <p:ph idx="1"/>
          </p:nvPr>
        </p:nvSpPr>
        <p:spPr/>
        <p:txBody>
          <a:bodyPr/>
          <a:lstStyle/>
          <a:p>
            <a:endParaRPr lang="en-US"/>
          </a:p>
        </p:txBody>
      </p:sp>
      <p:pic>
        <p:nvPicPr>
          <p:cNvPr id="3" name="Picture 2" descr="LCD Interfacing_New1"/>
          <p:cNvPicPr>
            <a:picLocks noChangeAspect="1" noChangeArrowheads="1"/>
          </p:cNvPicPr>
          <p:nvPr/>
        </p:nvPicPr>
        <p:blipFill>
          <a:blip r:embed="rId2" cstate="print"/>
          <a:srcRect/>
          <a:stretch>
            <a:fillRect/>
          </a:stretch>
        </p:blipFill>
        <p:spPr bwMode="auto">
          <a:xfrm>
            <a:off x="457200" y="2209800"/>
            <a:ext cx="6934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403850" y="6041363"/>
            <a:ext cx="1039148" cy="365125"/>
          </a:xfrm>
        </p:spPr>
        <p:txBody>
          <a:bodyPr/>
          <a:lstStyle/>
          <a:p>
            <a:fld id="{B171FC79-293F-4F66-88B0-D0D4F7038FFD}"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13</a:t>
            </a:fld>
            <a:endParaRPr lang="en-US"/>
          </a:p>
        </p:txBody>
      </p:sp>
      <p:pic>
        <p:nvPicPr>
          <p:cNvPr id="7" name="Content Placeholder 6"/>
          <p:cNvPicPr>
            <a:picLocks noGrp="1" noChangeAspect="1"/>
          </p:cNvPicPr>
          <p:nvPr>
            <p:ph idx="4294967295"/>
          </p:nvPr>
        </p:nvPicPr>
        <p:blipFill rotWithShape="1">
          <a:blip r:embed="rId2"/>
          <a:srcRect t="1383"/>
          <a:stretch/>
        </p:blipFill>
        <p:spPr>
          <a:xfrm>
            <a:off x="0" y="609600"/>
            <a:ext cx="7467600" cy="5432425"/>
          </a:xfrm>
          <a:prstGeom prst="rect">
            <a:avLst/>
          </a:prstGeom>
          <a:solidFill>
            <a:schemeClr val="accent1">
              <a:alpha val="45000"/>
            </a:schemeClr>
          </a:solidFill>
        </p:spPr>
      </p:pic>
    </p:spTree>
    <p:extLst>
      <p:ext uri="{BB962C8B-B14F-4D97-AF65-F5344CB8AC3E}">
        <p14:creationId xmlns:p14="http://schemas.microsoft.com/office/powerpoint/2010/main" val="133785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7315200" cy="6096000"/>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sz="1900" dirty="0" smtClean="0">
                <a:solidFill>
                  <a:srgbClr val="9900CC"/>
                </a:solidFill>
                <a:effectLst>
                  <a:outerShdw blurRad="38100" dist="38100" dir="2700000" algn="tl">
                    <a:srgbClr val="000000">
                      <a:alpha val="43137"/>
                    </a:srgbClr>
                  </a:outerShdw>
                </a:effectLst>
              </a:rPr>
              <a:t>Algorithm for the experiment</a:t>
            </a:r>
          </a:p>
          <a:p>
            <a:pPr algn="just"/>
            <a:r>
              <a:rPr lang="en-IN" sz="2100" dirty="0" smtClean="0">
                <a:solidFill>
                  <a:srgbClr val="9900CC"/>
                </a:solidFill>
              </a:rPr>
              <a:t>STEP 1 : INCLUDE THE HEADER FILE  ‘’at89c51ed2.h’’ </a:t>
            </a:r>
          </a:p>
          <a:p>
            <a:pPr algn="just"/>
            <a:r>
              <a:rPr lang="en-IN" sz="2100" dirty="0" smtClean="0">
                <a:solidFill>
                  <a:srgbClr val="9900CC"/>
                </a:solidFill>
              </a:rPr>
              <a:t>STEP 2 : INCLUDE THE HEADER FILE  &lt;intrins.h&gt; AND  ADD LCD ROUTINE  FILE IN THE </a:t>
            </a:r>
          </a:p>
          <a:p>
            <a:pPr algn="just"/>
            <a:r>
              <a:rPr lang="en-IN" sz="2100" dirty="0" smtClean="0">
                <a:solidFill>
                  <a:srgbClr val="9900CC"/>
                </a:solidFill>
              </a:rPr>
              <a:t>             SOURCE GROUP (</a:t>
            </a:r>
            <a:r>
              <a:rPr lang="en-US" dirty="0"/>
              <a:t>The </a:t>
            </a:r>
            <a:r>
              <a:rPr lang="en-US" b="1" dirty="0"/>
              <a:t>INTRINS.H</a:t>
            </a:r>
            <a:r>
              <a:rPr lang="en-US" dirty="0"/>
              <a:t>  include file contains prototypes for routines that instruct the </a:t>
            </a:r>
            <a:endParaRPr lang="en-US" dirty="0" smtClean="0"/>
          </a:p>
          <a:p>
            <a:pPr algn="just"/>
            <a:r>
              <a:rPr lang="en-US" dirty="0"/>
              <a:t> </a:t>
            </a:r>
            <a:r>
              <a:rPr lang="en-US" dirty="0" smtClean="0"/>
              <a:t>              compiler </a:t>
            </a:r>
            <a:r>
              <a:rPr lang="en-US" dirty="0"/>
              <a:t>to generate in-line intrinsic code. </a:t>
            </a:r>
            <a:r>
              <a:rPr lang="en-IN" sz="2100" dirty="0" smtClean="0">
                <a:solidFill>
                  <a:srgbClr val="9900CC"/>
                </a:solidFill>
              </a:rPr>
              <a:t>)</a:t>
            </a:r>
          </a:p>
          <a:p>
            <a:pPr algn="just"/>
            <a:r>
              <a:rPr lang="en-IN" sz="2100" dirty="0" smtClean="0">
                <a:solidFill>
                  <a:srgbClr val="9900CC"/>
                </a:solidFill>
              </a:rPr>
              <a:t>STEP 3 : DECLARE LCD FUNCTION PROTOTYPES: INITIALIZATION, COMMAND,  </a:t>
            </a:r>
          </a:p>
          <a:p>
            <a:pPr algn="just"/>
            <a:r>
              <a:rPr lang="en-IN" sz="2100" dirty="0" smtClean="0">
                <a:solidFill>
                  <a:srgbClr val="9900CC"/>
                </a:solidFill>
              </a:rPr>
              <a:t>             AND DATA .  </a:t>
            </a:r>
            <a:r>
              <a:rPr lang="en-IN" sz="2100" b="1" dirty="0" smtClean="0">
                <a:solidFill>
                  <a:srgbClr val="002060"/>
                </a:solidFill>
              </a:rPr>
              <a:t>lcd_init(), lcd_comm() AND lcd_data().</a:t>
            </a:r>
            <a:endParaRPr lang="en-IN" sz="2100" b="1" dirty="0" smtClean="0">
              <a:solidFill>
                <a:srgbClr val="002060"/>
              </a:solidFill>
              <a:sym typeface="Wingdings" panose="05000000000000000000" pitchFamily="2" charset="2"/>
            </a:endParaRPr>
          </a:p>
          <a:p>
            <a:pPr algn="just"/>
            <a:r>
              <a:rPr lang="en-IN" sz="2100" dirty="0" smtClean="0">
                <a:solidFill>
                  <a:srgbClr val="9900CC"/>
                </a:solidFill>
                <a:sym typeface="Wingdings" panose="05000000000000000000" pitchFamily="2" charset="2"/>
              </a:rPr>
              <a:t>STEP 4 : DECLARE VARIABLES arr, temp1, temp2, i=0.</a:t>
            </a:r>
          </a:p>
          <a:p>
            <a:pPr algn="just"/>
            <a:r>
              <a:rPr lang="en-IN" sz="2100" dirty="0" smtClean="0">
                <a:solidFill>
                  <a:srgbClr val="9900CC"/>
                </a:solidFill>
                <a:sym typeface="Wingdings" panose="05000000000000000000" pitchFamily="2" charset="2"/>
              </a:rPr>
              <a:t>STEP 5 : BEGIN MAIN</a:t>
            </a:r>
          </a:p>
          <a:p>
            <a:pPr algn="just"/>
            <a:r>
              <a:rPr lang="en-IN" sz="2100" dirty="0" smtClean="0">
                <a:solidFill>
                  <a:srgbClr val="9900CC"/>
                </a:solidFill>
                <a:sym typeface="Wingdings" panose="05000000000000000000" pitchFamily="2" charset="2"/>
              </a:rPr>
              <a:t>STEP 6 : INITIALIZE </a:t>
            </a:r>
            <a:r>
              <a:rPr lang="en-IN" sz="2100" b="1" dirty="0" smtClean="0">
                <a:solidFill>
                  <a:srgbClr val="002060"/>
                </a:solidFill>
                <a:sym typeface="Wingdings" panose="05000000000000000000" pitchFamily="2" charset="2"/>
              </a:rPr>
              <a:t>AUXR=0x10</a:t>
            </a:r>
            <a:r>
              <a:rPr lang="en-IN" sz="2100" dirty="0" smtClean="0">
                <a:solidFill>
                  <a:srgbClr val="9900CC"/>
                </a:solidFill>
                <a:sym typeface="Wingdings" panose="05000000000000000000" pitchFamily="2" charset="2"/>
              </a:rPr>
              <a:t> TO ACCESS FULL EXTERNAL RAM. </a:t>
            </a:r>
            <a:r>
              <a:rPr lang="en-IN" sz="2100" b="1" dirty="0" smtClean="0">
                <a:solidFill>
                  <a:srgbClr val="002060"/>
                </a:solidFill>
                <a:sym typeface="Wingdings" panose="05000000000000000000" pitchFamily="2" charset="2"/>
              </a:rPr>
              <a:t>lcd_init()</a:t>
            </a:r>
          </a:p>
          <a:p>
            <a:pPr algn="just"/>
            <a:r>
              <a:rPr lang="en-IN" sz="2100" dirty="0" smtClean="0">
                <a:solidFill>
                  <a:srgbClr val="9900CC"/>
                </a:solidFill>
                <a:sym typeface="Wingdings" panose="05000000000000000000" pitchFamily="2" charset="2"/>
              </a:rPr>
              <a:t>STEP 7:  </a:t>
            </a:r>
            <a:r>
              <a:rPr lang="en-IN" sz="2100" b="1" dirty="0" smtClean="0">
                <a:solidFill>
                  <a:srgbClr val="002060"/>
                </a:solidFill>
                <a:sym typeface="Wingdings" panose="05000000000000000000" pitchFamily="2" charset="2"/>
              </a:rPr>
              <a:t>temp1=0X80</a:t>
            </a:r>
            <a:r>
              <a:rPr lang="en-IN" sz="2100" dirty="0" smtClean="0">
                <a:solidFill>
                  <a:srgbClr val="9900CC"/>
                </a:solidFill>
                <a:sym typeface="Wingdings" panose="05000000000000000000" pitchFamily="2" charset="2"/>
              </a:rPr>
              <a:t>; WRITE COMMAND;</a:t>
            </a:r>
            <a:r>
              <a:rPr lang="en-IN" sz="2100" b="1" dirty="0" smtClean="0">
                <a:solidFill>
                  <a:srgbClr val="002060"/>
                </a:solidFill>
                <a:sym typeface="Wingdings" panose="05000000000000000000" pitchFamily="2" charset="2"/>
              </a:rPr>
              <a:t> lcd_comm(); </a:t>
            </a:r>
            <a:r>
              <a:rPr lang="en-IN" sz="2100" dirty="0" smtClean="0">
                <a:solidFill>
                  <a:srgbClr val="9900CC"/>
                </a:solidFill>
                <a:sym typeface="Wingdings" panose="05000000000000000000" pitchFamily="2" charset="2"/>
              </a:rPr>
              <a:t>TO DISPLAY THE DATA  </a:t>
            </a:r>
          </a:p>
          <a:p>
            <a:pPr algn="just"/>
            <a:r>
              <a:rPr lang="en-IN" sz="2100" dirty="0" smtClean="0">
                <a:solidFill>
                  <a:srgbClr val="9900CC"/>
                </a:solidFill>
                <a:sym typeface="Wingdings" panose="05000000000000000000" pitchFamily="2" charset="2"/>
              </a:rPr>
              <a:t>             </a:t>
            </a:r>
            <a:r>
              <a:rPr lang="en-IN" sz="2100" b="1" dirty="0" smtClean="0">
                <a:solidFill>
                  <a:srgbClr val="9900CC"/>
                </a:solidFill>
                <a:sym typeface="Wingdings" panose="05000000000000000000" pitchFamily="2" charset="2"/>
              </a:rPr>
              <a:t>“GITCSE” </a:t>
            </a:r>
            <a:r>
              <a:rPr lang="en-IN" sz="2100" dirty="0" smtClean="0">
                <a:solidFill>
                  <a:srgbClr val="9900CC"/>
                </a:solidFill>
                <a:sym typeface="Wingdings" panose="05000000000000000000" pitchFamily="2" charset="2"/>
              </a:rPr>
              <a:t>FROM FIRST LINE.</a:t>
            </a:r>
          </a:p>
          <a:p>
            <a:pPr algn="just"/>
            <a:r>
              <a:rPr lang="en-IN" sz="2100" dirty="0" smtClean="0">
                <a:solidFill>
                  <a:srgbClr val="9900CC"/>
                </a:solidFill>
                <a:sym typeface="Wingdings" panose="05000000000000000000" pitchFamily="2" charset="2"/>
              </a:rPr>
              <a:t>STEP 8:  INITIALIZE FOR LOOP TO DISPLAY 6 CHARACTERS. For(i=0; i&lt;6; i++)</a:t>
            </a:r>
          </a:p>
          <a:p>
            <a:pPr algn="just"/>
            <a:r>
              <a:rPr lang="en-IN" sz="2100" dirty="0" smtClean="0">
                <a:solidFill>
                  <a:srgbClr val="9900CC"/>
                </a:solidFill>
                <a:sym typeface="Wingdings" panose="05000000000000000000" pitchFamily="2" charset="2"/>
              </a:rPr>
              <a:t>STEP 9:  LOAD temp2 WITH CHARACTERS: arr[i]</a:t>
            </a:r>
          </a:p>
          <a:p>
            <a:pPr algn="just"/>
            <a:r>
              <a:rPr lang="en-IN" sz="2100" dirty="0" smtClean="0">
                <a:solidFill>
                  <a:srgbClr val="9900CC"/>
                </a:solidFill>
                <a:sym typeface="Wingdings" panose="05000000000000000000" pitchFamily="2" charset="2"/>
              </a:rPr>
              <a:t>STEP10:  WRITE DATA; </a:t>
            </a:r>
            <a:r>
              <a:rPr lang="en-IN" sz="2100" b="1" dirty="0" smtClean="0">
                <a:solidFill>
                  <a:srgbClr val="002060"/>
                </a:solidFill>
                <a:sym typeface="Wingdings" panose="05000000000000000000" pitchFamily="2" charset="2"/>
              </a:rPr>
              <a:t>lcd_data</a:t>
            </a:r>
          </a:p>
          <a:p>
            <a:pPr algn="just"/>
            <a:r>
              <a:rPr lang="en-IN" sz="2100" b="1" dirty="0" smtClean="0">
                <a:solidFill>
                  <a:srgbClr val="002060"/>
                </a:solidFill>
                <a:sym typeface="Wingdings" panose="05000000000000000000" pitchFamily="2" charset="2"/>
              </a:rPr>
              <a:t>STEP11: TO DISPLAY ANOTHER STRING(EXAMPLE: MICROCONTROLLER) IN</a:t>
            </a:r>
          </a:p>
          <a:p>
            <a:pPr algn="just"/>
            <a:r>
              <a:rPr lang="en-IN" sz="2100" b="1" dirty="0" smtClean="0">
                <a:solidFill>
                  <a:srgbClr val="002060"/>
                </a:solidFill>
                <a:sym typeface="Wingdings" panose="05000000000000000000" pitchFamily="2" charset="2"/>
              </a:rPr>
              <a:t>              SECOND LINE REPEAT STEPS 7 TO 10 WITH temp1=0XC0 AND FOR </a:t>
            </a:r>
          </a:p>
          <a:p>
            <a:pPr algn="just"/>
            <a:r>
              <a:rPr lang="en-IN" sz="2100" b="1" dirty="0" smtClean="0">
                <a:solidFill>
                  <a:srgbClr val="002060"/>
                </a:solidFill>
                <a:sym typeface="Wingdings" panose="05000000000000000000" pitchFamily="2" charset="2"/>
              </a:rPr>
              <a:t>              LOOP INITIALIZED WITH 0 TO NUMBER OF CHARACTERS IN SECOND </a:t>
            </a:r>
          </a:p>
          <a:p>
            <a:pPr algn="just"/>
            <a:r>
              <a:rPr lang="en-IN" sz="2100" b="1" dirty="0" smtClean="0">
                <a:solidFill>
                  <a:srgbClr val="002060"/>
                </a:solidFill>
                <a:sym typeface="Wingdings" panose="05000000000000000000" pitchFamily="2" charset="2"/>
              </a:rPr>
              <a:t>              STRING .</a:t>
            </a:r>
          </a:p>
          <a:p>
            <a:pPr algn="just"/>
            <a:r>
              <a:rPr lang="en-IN" sz="2100" cap="all" dirty="0" smtClean="0">
                <a:solidFill>
                  <a:srgbClr val="9900CC"/>
                </a:solidFill>
                <a:sym typeface="Wingdings" panose="05000000000000000000" pitchFamily="2" charset="2"/>
              </a:rPr>
              <a:t>STEP12:  REPEAT FOREVER; while(1)</a:t>
            </a:r>
            <a:endParaRPr lang="en-IN" sz="2900" cap="all" dirty="0" smtClean="0">
              <a:sym typeface="Wingdings" panose="05000000000000000000" pitchFamily="2" charset="2"/>
            </a:endParaRPr>
          </a:p>
          <a:p>
            <a:pPr algn="l"/>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14</a:t>
            </a:fld>
            <a:endParaRPr lang="en-US"/>
          </a:p>
        </p:txBody>
      </p:sp>
      <p:sp>
        <p:nvSpPr>
          <p:cNvPr id="7" name="Rectangle 3"/>
          <p:cNvSpPr txBox="1">
            <a:spLocks noChangeArrowheads="1"/>
          </p:cNvSpPr>
          <p:nvPr/>
        </p:nvSpPr>
        <p:spPr>
          <a:xfrm>
            <a:off x="381000" y="1447800"/>
            <a:ext cx="8305800" cy="4683125"/>
          </a:xfrm>
          <a:prstGeom prst="rect">
            <a:avLst/>
          </a:prstGeom>
        </p:spPr>
        <p:txBody>
          <a:bodyPr vert="horz" lIns="91440" tIns="45720" rIns="91440" bIns="45720" rtlCol="0">
            <a:normAutofit/>
          </a:bodyPr>
          <a:lstStyle/>
          <a:p>
            <a:pPr marL="114300" indent="57150" algn="just">
              <a:lnSpc>
                <a:spcPct val="150000"/>
              </a:lnSpc>
            </a:pPr>
            <a:endParaRPr kumimoji="0" lang="en-US" sz="2400" i="0" u="none" strike="noStrike" kern="1200" cap="none" spc="0" normalizeH="0" baseline="0" noProof="0" dirty="0" smtClean="0">
              <a:ln>
                <a:noFill/>
              </a:ln>
              <a:effectLst/>
              <a:uLnTx/>
              <a:uFillTx/>
              <a:latin typeface="Times New Roman" pitchFamily="16" charset="0"/>
              <a:ea typeface="+mn-ea"/>
              <a:cs typeface="+mn-cs"/>
            </a:endParaRPr>
          </a:p>
          <a:p>
            <a:pPr marL="571500" marR="0" lvl="0" indent="-571500" defTabSz="914400" rtl="0" eaLnBrk="1" fontAlgn="auto" latinLnBrk="0" hangingPunct="1">
              <a:lnSpc>
                <a:spcPct val="100000"/>
              </a:lnSpc>
              <a:spcBef>
                <a:spcPct val="20000"/>
              </a:spcBef>
              <a:spcAft>
                <a:spcPts val="0"/>
              </a:spcAft>
              <a:buClrTx/>
              <a:buSzTx/>
              <a:buFont typeface="Wingdings" charset="2"/>
              <a:buNone/>
              <a:tabLst/>
              <a:defRPr/>
            </a:pPr>
            <a:endParaRPr kumimoji="0" lang="en-US" sz="2400" i="0" u="none" strike="noStrike" kern="1200" cap="none" spc="0" normalizeH="0" baseline="0" noProof="0" dirty="0" smtClean="0">
              <a:ln>
                <a:noFill/>
              </a:ln>
              <a:effectLst/>
              <a:uLnTx/>
              <a:uFillTx/>
              <a:latin typeface="Times New Roman" pitchFamily="16" charset="0"/>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77500" lnSpcReduction="20000"/>
          </a:bodyPr>
          <a:lstStyle/>
          <a:p>
            <a:pPr>
              <a:buNone/>
            </a:pPr>
            <a:r>
              <a:rPr lang="en-US" sz="3800" dirty="0" smtClean="0">
                <a:solidFill>
                  <a:srgbClr val="9900CC"/>
                </a:solidFill>
              </a:rPr>
              <a:t>#include "at89c51ed2.h"</a:t>
            </a:r>
          </a:p>
          <a:p>
            <a:pPr>
              <a:buNone/>
            </a:pPr>
            <a:r>
              <a:rPr lang="en-US" sz="3800" dirty="0" smtClean="0">
                <a:solidFill>
                  <a:srgbClr val="9900CC"/>
                </a:solidFill>
              </a:rPr>
              <a:t>#include &lt;intrins.h&gt;</a:t>
            </a:r>
          </a:p>
          <a:p>
            <a:pPr>
              <a:buNone/>
            </a:pPr>
            <a:endParaRPr lang="en-US" sz="3800" dirty="0" smtClean="0">
              <a:solidFill>
                <a:srgbClr val="9900CC"/>
              </a:solidFill>
            </a:endParaRPr>
          </a:p>
          <a:p>
            <a:pPr>
              <a:buNone/>
            </a:pPr>
            <a:r>
              <a:rPr lang="en-US" sz="3800" dirty="0" smtClean="0">
                <a:solidFill>
                  <a:srgbClr val="9900CC"/>
                </a:solidFill>
              </a:rPr>
              <a:t>// LCD FUNCTION PROTOTYPE</a:t>
            </a:r>
          </a:p>
          <a:p>
            <a:pPr>
              <a:buNone/>
            </a:pPr>
            <a:r>
              <a:rPr lang="en-US" sz="3800" dirty="0" smtClean="0">
                <a:solidFill>
                  <a:srgbClr val="9900CC"/>
                </a:solidFill>
              </a:rPr>
              <a:t>void lcd_init(void);</a:t>
            </a:r>
          </a:p>
          <a:p>
            <a:pPr>
              <a:buNone/>
            </a:pPr>
            <a:r>
              <a:rPr lang="en-US" sz="3800" dirty="0" smtClean="0">
                <a:solidFill>
                  <a:srgbClr val="9900CC"/>
                </a:solidFill>
              </a:rPr>
              <a:t>void lcd_comm(void); </a:t>
            </a:r>
          </a:p>
          <a:p>
            <a:pPr>
              <a:buNone/>
            </a:pPr>
            <a:r>
              <a:rPr lang="en-US" sz="3800" dirty="0" smtClean="0">
                <a:solidFill>
                  <a:srgbClr val="9900CC"/>
                </a:solidFill>
              </a:rPr>
              <a:t>void lcd_data(void);</a:t>
            </a:r>
          </a:p>
          <a:p>
            <a:pPr>
              <a:buNone/>
            </a:pPr>
            <a:endParaRPr lang="en-US" sz="3800" dirty="0" smtClean="0">
              <a:solidFill>
                <a:srgbClr val="9900CC"/>
              </a:solidFill>
            </a:endParaRPr>
          </a:p>
          <a:p>
            <a:pPr>
              <a:buNone/>
            </a:pPr>
            <a:r>
              <a:rPr lang="en-US" sz="3800" dirty="0" smtClean="0">
                <a:solidFill>
                  <a:srgbClr val="9900CC"/>
                </a:solidFill>
              </a:rPr>
              <a:t>unsigned char xdata arr[16]={“GITCSE"};</a:t>
            </a:r>
          </a:p>
          <a:p>
            <a:pPr>
              <a:buNone/>
            </a:pPr>
            <a:r>
              <a:rPr lang="en-US" sz="3800" dirty="0" smtClean="0">
                <a:solidFill>
                  <a:srgbClr val="9900CC"/>
                </a:solidFill>
              </a:rPr>
              <a:t>unsigned char temp1=0x00;</a:t>
            </a:r>
          </a:p>
          <a:p>
            <a:pPr>
              <a:buNone/>
            </a:pPr>
            <a:r>
              <a:rPr lang="en-US" sz="3800" dirty="0" smtClean="0">
                <a:solidFill>
                  <a:srgbClr val="9900CC"/>
                </a:solidFill>
              </a:rPr>
              <a:t>unsigned char temp2;</a:t>
            </a:r>
          </a:p>
          <a:p>
            <a:pPr>
              <a:buNone/>
            </a:pPr>
            <a:r>
              <a:rPr lang="en-US" sz="3800" dirty="0" smtClean="0">
                <a:solidFill>
                  <a:srgbClr val="9900CC"/>
                </a:solidFill>
              </a:rPr>
              <a:t>unsigned int i=0;</a:t>
            </a:r>
            <a:endParaRPr lang="en-US" sz="3800" dirty="0">
              <a:solidFill>
                <a:srgbClr val="9900CC"/>
              </a:solidFill>
            </a:endParaRP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B0B02D3A-A394-4771-B24F-736CAC40B58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a:noFill/>
        </p:spPr>
        <p:style>
          <a:lnRef idx="2">
            <a:schemeClr val="accent2"/>
          </a:lnRef>
          <a:fillRef idx="1">
            <a:schemeClr val="lt1"/>
          </a:fillRef>
          <a:effectRef idx="0">
            <a:schemeClr val="accent2"/>
          </a:effectRef>
          <a:fontRef idx="minor">
            <a:schemeClr val="dk1"/>
          </a:fontRef>
        </p:style>
        <p:txBody>
          <a:bodyPr>
            <a:normAutofit/>
          </a:bodyPr>
          <a:lstStyle/>
          <a:p>
            <a:pPr algn="l"/>
            <a:r>
              <a:rPr lang="en-US" dirty="0" smtClean="0">
                <a:solidFill>
                  <a:srgbClr val="9900CC"/>
                </a:solidFill>
                <a:effectLst>
                  <a:outerShdw blurRad="38100" dist="38100" dir="2700000" algn="tl">
                    <a:srgbClr val="000000">
                      <a:alpha val="43137"/>
                    </a:srgbClr>
                  </a:outerShdw>
                </a:effectLst>
              </a:rPr>
              <a:t>void main(void)</a:t>
            </a:r>
          </a:p>
          <a:p>
            <a:pPr algn="l"/>
            <a:r>
              <a:rPr lang="en-US" dirty="0" smtClean="0">
                <a:solidFill>
                  <a:srgbClr val="9900CC"/>
                </a:solidFill>
                <a:effectLst>
                  <a:outerShdw blurRad="38100" dist="38100" dir="2700000" algn="tl">
                    <a:srgbClr val="000000">
                      <a:alpha val="43137"/>
                    </a:srgbClr>
                  </a:outerShdw>
                </a:effectLst>
              </a:rPr>
              <a:t>{</a:t>
            </a:r>
          </a:p>
          <a:p>
            <a:pPr algn="l"/>
            <a:r>
              <a:rPr lang="en-US" dirty="0" smtClean="0">
                <a:solidFill>
                  <a:srgbClr val="9900CC"/>
                </a:solidFill>
                <a:effectLst>
                  <a:outerShdw blurRad="38100" dist="38100" dir="2700000" algn="tl">
                    <a:srgbClr val="000000">
                      <a:alpha val="43137"/>
                    </a:srgbClr>
                  </a:outerShdw>
                </a:effectLst>
              </a:rPr>
              <a:t>	AUXR = 0x10;                                // Accessing Full XRAM</a:t>
            </a:r>
          </a:p>
          <a:p>
            <a:pPr algn="l"/>
            <a:r>
              <a:rPr lang="en-US" dirty="0" smtClean="0">
                <a:solidFill>
                  <a:srgbClr val="9900CC"/>
                </a:solidFill>
                <a:effectLst>
                  <a:outerShdw blurRad="38100" dist="38100" dir="2700000" algn="tl">
                    <a:srgbClr val="000000">
                      <a:alpha val="43137"/>
                    </a:srgbClr>
                  </a:outerShdw>
                </a:effectLst>
              </a:rPr>
              <a:t>       lcd_init();</a:t>
            </a:r>
          </a:p>
          <a:p>
            <a:pPr algn="l"/>
            <a:r>
              <a:rPr lang="en-US" dirty="0" smtClean="0">
                <a:solidFill>
                  <a:srgbClr val="9900CC"/>
                </a:solidFill>
                <a:effectLst>
                  <a:outerShdw blurRad="38100" dist="38100" dir="2700000" algn="tl">
                    <a:srgbClr val="000000">
                      <a:alpha val="43137"/>
                    </a:srgbClr>
                  </a:outerShdw>
                </a:effectLst>
              </a:rPr>
              <a:t>       temp1 = 0x80;                             // To display from the first line</a:t>
            </a:r>
          </a:p>
          <a:p>
            <a:pPr algn="l"/>
            <a:r>
              <a:rPr lang="en-US" dirty="0" smtClean="0">
                <a:solidFill>
                  <a:srgbClr val="9900CC"/>
                </a:solidFill>
                <a:effectLst>
                  <a:outerShdw blurRad="38100" dist="38100" dir="2700000" algn="tl">
                    <a:srgbClr val="000000">
                      <a:alpha val="43137"/>
                    </a:srgbClr>
                  </a:outerShdw>
                </a:effectLst>
              </a:rPr>
              <a:t>       lcd_comm();                               //  Command writing</a:t>
            </a:r>
          </a:p>
          <a:p>
            <a:pPr algn="l"/>
            <a:r>
              <a:rPr lang="en-US" dirty="0" smtClean="0">
                <a:solidFill>
                  <a:srgbClr val="9900CC"/>
                </a:solidFill>
                <a:effectLst>
                  <a:outerShdw blurRad="38100" dist="38100" dir="2700000" algn="tl">
                    <a:srgbClr val="000000">
                      <a:alpha val="43137"/>
                    </a:srgbClr>
                  </a:outerShdw>
                </a:effectLst>
              </a:rPr>
              <a:t>       for(</a:t>
            </a:r>
            <a:r>
              <a:rPr lang="en-US" dirty="0" err="1" smtClean="0">
                <a:solidFill>
                  <a:srgbClr val="9900CC"/>
                </a:solidFill>
                <a:effectLst>
                  <a:outerShdw blurRad="38100" dist="38100" dir="2700000" algn="tl">
                    <a:srgbClr val="000000">
                      <a:alpha val="43137"/>
                    </a:srgbClr>
                  </a:outerShdw>
                </a:effectLst>
              </a:rPr>
              <a:t>i</a:t>
            </a:r>
            <a:r>
              <a:rPr lang="en-US" dirty="0" smtClean="0">
                <a:solidFill>
                  <a:srgbClr val="9900CC"/>
                </a:solidFill>
                <a:effectLst>
                  <a:outerShdw blurRad="38100" dist="38100" dir="2700000" algn="tl">
                    <a:srgbClr val="000000">
                      <a:alpha val="43137"/>
                    </a:srgbClr>
                  </a:outerShdw>
                </a:effectLst>
              </a:rPr>
              <a:t>=0;i&lt;6;i++) </a:t>
            </a:r>
          </a:p>
          <a:p>
            <a:pPr algn="l"/>
            <a:r>
              <a:rPr lang="en-US" dirty="0" smtClean="0">
                <a:solidFill>
                  <a:srgbClr val="9900CC"/>
                </a:solidFill>
                <a:effectLst>
                  <a:outerShdw blurRad="38100" dist="38100" dir="2700000" algn="tl">
                    <a:srgbClr val="000000">
                      <a:alpha val="43137"/>
                    </a:srgbClr>
                  </a:outerShdw>
                </a:effectLst>
              </a:rPr>
              <a:t>	{</a:t>
            </a:r>
          </a:p>
          <a:p>
            <a:pPr algn="l"/>
            <a:r>
              <a:rPr lang="en-US" dirty="0" smtClean="0">
                <a:solidFill>
                  <a:srgbClr val="9900CC"/>
                </a:solidFill>
                <a:effectLst>
                  <a:outerShdw blurRad="38100" dist="38100" dir="2700000" algn="tl">
                    <a:srgbClr val="000000">
                      <a:alpha val="43137"/>
                    </a:srgbClr>
                  </a:outerShdw>
                </a:effectLst>
              </a:rPr>
              <a:t>		temp2 = arr[i];</a:t>
            </a:r>
          </a:p>
          <a:p>
            <a:pPr algn="l"/>
            <a:r>
              <a:rPr lang="en-US" dirty="0" smtClean="0">
                <a:solidFill>
                  <a:srgbClr val="9900CC"/>
                </a:solidFill>
                <a:effectLst>
                  <a:outerShdw blurRad="38100" dist="38100" dir="2700000" algn="tl">
                    <a:srgbClr val="000000">
                      <a:alpha val="43137"/>
                    </a:srgbClr>
                  </a:outerShdw>
                </a:effectLst>
              </a:rPr>
              <a:t>              lcd_data();                         // Data writing</a:t>
            </a:r>
          </a:p>
          <a:p>
            <a:pPr algn="l"/>
            <a:r>
              <a:rPr lang="en-US" dirty="0" smtClean="0">
                <a:solidFill>
                  <a:srgbClr val="9900CC"/>
                </a:solidFill>
                <a:effectLst>
                  <a:outerShdw blurRad="38100" dist="38100" dir="2700000" algn="tl">
                    <a:srgbClr val="000000">
                      <a:alpha val="43137"/>
                    </a:srgbClr>
                  </a:outerShdw>
                </a:effectLst>
              </a:rPr>
              <a:t>       }</a:t>
            </a:r>
          </a:p>
          <a:p>
            <a:pPr algn="l"/>
            <a:r>
              <a:rPr lang="en-US" dirty="0" smtClean="0">
                <a:solidFill>
                  <a:srgbClr val="9900CC"/>
                </a:solidFill>
                <a:effectLst>
                  <a:outerShdw blurRad="38100" dist="38100" dir="2700000" algn="tl">
                    <a:srgbClr val="000000">
                      <a:alpha val="43137"/>
                    </a:srgbClr>
                  </a:outerShdw>
                </a:effectLst>
              </a:rPr>
              <a:t>       while(1)</a:t>
            </a:r>
          </a:p>
          <a:p>
            <a:pPr algn="l"/>
            <a:r>
              <a:rPr lang="en-US" dirty="0" smtClean="0">
                <a:solidFill>
                  <a:srgbClr val="9900CC"/>
                </a:solidFill>
                <a:effectLst>
                  <a:outerShdw blurRad="38100" dist="38100" dir="2700000" algn="tl">
                    <a:srgbClr val="000000">
                      <a:alpha val="43137"/>
                    </a:srgbClr>
                  </a:outerShdw>
                </a:effectLst>
              </a:rPr>
              <a:t>   {</a:t>
            </a:r>
          </a:p>
          <a:p>
            <a:pPr algn="l"/>
            <a:r>
              <a:rPr lang="en-US" dirty="0" smtClean="0">
                <a:solidFill>
                  <a:srgbClr val="9900CC"/>
                </a:solidFill>
                <a:effectLst>
                  <a:outerShdw blurRad="38100" dist="38100" dir="2700000" algn="tl">
                    <a:srgbClr val="000000">
                      <a:alpha val="43137"/>
                    </a:srgbClr>
                  </a:outerShdw>
                </a:effectLst>
              </a:rPr>
              <a:t>   }</a:t>
            </a:r>
          </a:p>
          <a:p>
            <a:pPr algn="l"/>
            <a:r>
              <a:rPr lang="en-US" dirty="0" smtClean="0">
                <a:solidFill>
                  <a:srgbClr val="9900CC"/>
                </a:solidFill>
                <a:effectLst>
                  <a:outerShdw blurRad="38100" dist="38100" dir="2700000" algn="tl">
                    <a:srgbClr val="000000">
                      <a:alpha val="43137"/>
                    </a:srgbClr>
                  </a:outerShdw>
                </a:effectLst>
              </a:rPr>
              <a:t>  }</a:t>
            </a:r>
          </a:p>
        </p:txBody>
      </p:sp>
      <p:sp>
        <p:nvSpPr>
          <p:cNvPr id="6" name="Slide Number Placeholder 5"/>
          <p:cNvSpPr>
            <a:spLocks noGrp="1"/>
          </p:cNvSpPr>
          <p:nvPr>
            <p:ph type="sldNum" sz="quarter" idx="12"/>
          </p:nvPr>
        </p:nvSpPr>
        <p:spPr/>
        <p:txBody>
          <a:bodyPr/>
          <a:lstStyle/>
          <a:p>
            <a:fld id="{B0B02D3A-A394-4771-B24F-736CAC40B58E}" type="slidenum">
              <a:rPr lang="en-US" smtClean="0"/>
              <a:pPr/>
              <a:t>16</a:t>
            </a:fld>
            <a:endParaRPr lang="en-US"/>
          </a:p>
        </p:txBody>
      </p:sp>
      <p:sp>
        <p:nvSpPr>
          <p:cNvPr id="9" name="Content Placeholder 2"/>
          <p:cNvSpPr txBox="1">
            <a:spLocks/>
          </p:cNvSpPr>
          <p:nvPr/>
        </p:nvSpPr>
        <p:spPr>
          <a:xfrm>
            <a:off x="228600" y="1295400"/>
            <a:ext cx="8763000" cy="5181600"/>
          </a:xfrm>
          <a:prstGeom prst="rect">
            <a:avLst/>
          </a:prstGeom>
        </p:spPr>
        <p:txBody>
          <a:bodyPr vert="horz" lIns="91440" tIns="45720" rIns="91440" bIns="45720" rtlCol="0">
            <a:noAutofit/>
          </a:bodyPr>
          <a:lstStyle/>
          <a:p>
            <a:pPr marL="0" marR="0" lvl="0" indent="0" defTabSz="914400" rtl="0" eaLnBrk="1" fontAlgn="auto" latinLnBrk="0" hangingPunct="1">
              <a:lnSpc>
                <a:spcPct val="160000"/>
              </a:lnSpc>
              <a:spcBef>
                <a:spcPct val="20000"/>
              </a:spcBef>
              <a:spcAft>
                <a:spcPts val="0"/>
              </a:spcAft>
              <a:buClrTx/>
              <a:buSzTx/>
              <a:buFont typeface="Arial" pitchFamily="34" charset="0"/>
              <a:buNone/>
              <a:tabLst/>
              <a:defRPr/>
            </a:pPr>
            <a:endParaRPr lang="en-US" sz="2000" b="1" dirty="0" smtClean="0"/>
          </a:p>
          <a:p>
            <a:pPr>
              <a:lnSpc>
                <a:spcPct val="160000"/>
              </a:lnSpc>
              <a:spcBef>
                <a:spcPct val="20000"/>
              </a:spcBef>
            </a:pPr>
            <a:endParaRPr lang="en-US" sz="2000" dirty="0" smtClean="0"/>
          </a:p>
          <a:p>
            <a:pPr>
              <a:lnSpc>
                <a:spcPct val="160000"/>
              </a:lnSpc>
              <a:spcBef>
                <a:spcPct val="20000"/>
              </a:spcBef>
            </a:pPr>
            <a:endParaRPr lang="en-US" sz="2000" dirty="0" smtClean="0"/>
          </a:p>
          <a:p>
            <a:pPr>
              <a:lnSpc>
                <a:spcPct val="160000"/>
              </a:lnSpc>
              <a:spcBef>
                <a:spcPct val="20000"/>
              </a:spcBef>
            </a:pPr>
            <a:endParaRPr lang="en-US" sz="2000" b="1" dirty="0" smtClean="0">
              <a:solidFill>
                <a:srgbClr val="0070C0"/>
              </a:solidFill>
            </a:endParaRPr>
          </a:p>
          <a:p>
            <a:pPr marL="0" marR="0" lvl="0" indent="0" defTabSz="914400" rtl="0" eaLnBrk="1" fontAlgn="auto" latinLnBrk="0" hangingPunct="1">
              <a:lnSpc>
                <a:spcPct val="16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effectLst>
                  <a:outerShdw blurRad="38100" dist="38100" dir="2700000" algn="tl">
                    <a:srgbClr val="000000">
                      <a:alpha val="43137"/>
                    </a:srgbClr>
                  </a:outerShdw>
                </a:effectLst>
              </a:rPr>
              <a:t>Connection Details</a:t>
            </a:r>
            <a:br>
              <a:rPr lang="en-US" dirty="0" smtClean="0">
                <a:solidFill>
                  <a:srgbClr val="00B050"/>
                </a:solidFill>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800" dirty="0" smtClean="0">
                <a:solidFill>
                  <a:srgbClr val="9900CC"/>
                </a:solidFill>
                <a:effectLst>
                  <a:outerShdw blurRad="38100" dist="38100" dir="2700000" algn="tl">
                    <a:srgbClr val="000000">
                      <a:alpha val="43137"/>
                    </a:srgbClr>
                  </a:outerShdw>
                </a:effectLst>
              </a:rPr>
              <a:t>Port 2 to CN6 of Microcontroller Evaluation       Board</a:t>
            </a:r>
            <a:r>
              <a:rPr lang="en-US" sz="2800" dirty="0"/>
              <a:t>.</a:t>
            </a:r>
            <a:endParaRPr lang="en-US" sz="2800" dirty="0" smtClean="0">
              <a:solidFill>
                <a:srgbClr val="9900CC"/>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00B050"/>
                </a:solidFill>
                <a:effectLst>
                  <a:outerShdw blurRad="38100" dist="38100" dir="2700000" algn="tl">
                    <a:srgbClr val="000000">
                      <a:alpha val="43137"/>
                    </a:srgbClr>
                  </a:outerShdw>
                </a:effectLst>
              </a:rPr>
              <a:t>Learning Outcomes of the Experiment</a:t>
            </a:r>
          </a:p>
          <a:p>
            <a:pPr algn="l"/>
            <a:endParaRPr lang="en-US" sz="2000" dirty="0" smtClean="0">
              <a:solidFill>
                <a:srgbClr val="FF0000"/>
              </a:solidFill>
              <a:effectLst>
                <a:outerShdw blurRad="38100" dist="38100" dir="2700000" algn="tl">
                  <a:srgbClr val="000000">
                    <a:alpha val="43137"/>
                  </a:srgbClr>
                </a:outerShdw>
              </a:effectLst>
            </a:endParaRPr>
          </a:p>
          <a:p>
            <a:pPr algn="l"/>
            <a:r>
              <a:rPr lang="en-US" sz="2000" dirty="0" smtClean="0">
                <a:solidFill>
                  <a:srgbClr val="9900CC"/>
                </a:solidFill>
                <a:effectLst>
                  <a:outerShdw blurRad="38100" dist="38100" dir="2700000" algn="tl">
                    <a:srgbClr val="000000">
                      <a:alpha val="43137"/>
                    </a:srgbClr>
                  </a:outerShdw>
                </a:effectLst>
              </a:rPr>
              <a:t>At the end of the session, students should be able to :</a:t>
            </a:r>
          </a:p>
          <a:p>
            <a:pPr algn="l"/>
            <a:endParaRPr lang="en-US" sz="2000" dirty="0" smtClean="0">
              <a:solidFill>
                <a:srgbClr val="9900CC"/>
              </a:solidFill>
              <a:effectLst>
                <a:outerShdw blurRad="38100" dist="38100" dir="2700000" algn="tl">
                  <a:srgbClr val="000000">
                    <a:alpha val="43137"/>
                  </a:srgbClr>
                </a:outerShdw>
              </a:effectLst>
            </a:endParaRPr>
          </a:p>
          <a:p>
            <a:pPr algn="l">
              <a:buFont typeface="Arial" pitchFamily="34" charset="0"/>
              <a:buChar char="•"/>
            </a:pPr>
            <a:r>
              <a:rPr lang="en-US" sz="2000" dirty="0" smtClean="0">
                <a:solidFill>
                  <a:srgbClr val="9900CC"/>
                </a:solidFill>
                <a:effectLst>
                  <a:outerShdw blurRad="38100" dist="38100" dir="2700000" algn="tl">
                    <a:srgbClr val="000000">
                      <a:alpha val="43137"/>
                    </a:srgbClr>
                  </a:outerShdw>
                </a:effectLst>
              </a:rPr>
              <a:t>Interface 16x2 LCD  to 8051 Microcontroller </a:t>
            </a:r>
          </a:p>
          <a:p>
            <a:pPr algn="l">
              <a:buFont typeface="Arial" pitchFamily="34" charset="0"/>
              <a:buChar char="•"/>
            </a:pPr>
            <a:r>
              <a:rPr lang="en-US" sz="2000" dirty="0" smtClean="0">
                <a:solidFill>
                  <a:srgbClr val="9900CC"/>
                </a:solidFill>
                <a:effectLst>
                  <a:outerShdw blurRad="38100" dist="38100" dir="2700000" algn="tl">
                    <a:srgbClr val="000000">
                      <a:alpha val="43137"/>
                    </a:srgbClr>
                  </a:outerShdw>
                </a:effectLst>
              </a:rPr>
              <a:t>Write ‘C’ code  to display the message “GITCSE” on LCD display.</a:t>
            </a:r>
          </a:p>
          <a:p>
            <a:pPr algn="l">
              <a:buFont typeface="Arial" pitchFamily="34" charset="0"/>
              <a:buChar char="•"/>
            </a:pPr>
            <a:r>
              <a:rPr lang="en-US" sz="2000" dirty="0" smtClean="0">
                <a:solidFill>
                  <a:srgbClr val="9900CC"/>
                </a:solidFill>
                <a:effectLst>
                  <a:outerShdw blurRad="38100" dist="38100" dir="2700000" algn="tl">
                    <a:srgbClr val="000000">
                      <a:alpha val="43137"/>
                    </a:srgbClr>
                  </a:outerShdw>
                </a:effectLst>
              </a:rPr>
              <a:t>Understand the applications of LCD for various purposes.</a:t>
            </a:r>
          </a:p>
          <a:p>
            <a:pPr algn="l"/>
            <a:endParaRPr lang="en-US" sz="2000" dirty="0" smtClean="0">
              <a:solidFill>
                <a:srgbClr val="9900CC"/>
              </a:solidFill>
              <a:effectLst>
                <a:outerShdw blurRad="38100" dist="38100" dir="2700000" algn="tl">
                  <a:srgbClr val="000000">
                    <a:alpha val="43137"/>
                  </a:srgbClr>
                </a:outerShdw>
              </a:effectLst>
            </a:endParaRPr>
          </a:p>
          <a:p>
            <a:pPr lvl="0" algn="just">
              <a:lnSpc>
                <a:spcPct val="150000"/>
              </a:lnSpc>
            </a:pPr>
            <a:endParaRPr lang="en-US" sz="2000" dirty="0" smtClean="0">
              <a:solidFill>
                <a:srgbClr val="0070C0"/>
              </a:solidFill>
              <a:effectLst>
                <a:outerShdw blurRad="38100" dist="38100" dir="2700000" algn="tl">
                  <a:srgbClr val="000000">
                    <a:alpha val="43137"/>
                  </a:srgbClr>
                </a:outerShdw>
              </a:effectLst>
            </a:endParaRPr>
          </a:p>
          <a:p>
            <a:pPr marL="457200" indent="-457200" algn="l"/>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Inquiry based learning</a:t>
            </a:r>
            <a:endParaRPr lang="en-IN" dirty="0"/>
          </a:p>
        </p:txBody>
      </p:sp>
      <p:sp>
        <p:nvSpPr>
          <p:cNvPr id="3" name="Content Placeholder 2"/>
          <p:cNvSpPr>
            <a:spLocks noGrp="1"/>
          </p:cNvSpPr>
          <p:nvPr>
            <p:ph idx="1"/>
          </p:nvPr>
        </p:nvSpPr>
        <p:spPr/>
        <p:txBody>
          <a:bodyPr/>
          <a:lstStyle/>
          <a:p>
            <a:r>
              <a:rPr lang="en-IN" dirty="0"/>
              <a:t>To interface 16x2 Liquid Crystal Display(LCD) to 8051 Microcontroller and write an 8051 ‘C’ code to display the </a:t>
            </a:r>
            <a:r>
              <a:rPr lang="en-IN" dirty="0" smtClean="0"/>
              <a:t>messages on both the lines of LCD</a:t>
            </a:r>
            <a:endParaRPr lang="en-IN" dirty="0"/>
          </a:p>
        </p:txBody>
      </p:sp>
      <p:sp>
        <p:nvSpPr>
          <p:cNvPr id="4" name="Date Placeholder 3"/>
          <p:cNvSpPr>
            <a:spLocks noGrp="1"/>
          </p:cNvSpPr>
          <p:nvPr>
            <p:ph type="dt" sz="half" idx="10"/>
          </p:nvPr>
        </p:nvSpPr>
        <p:spPr/>
        <p:txBody>
          <a:bodyPr/>
          <a:lstStyle/>
          <a:p>
            <a:fld id="{B171FC79-293F-4F66-88B0-D0D4F7038FFD}"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19</a:t>
            </a:fld>
            <a:endParaRPr lang="en-US"/>
          </a:p>
        </p:txBody>
      </p:sp>
    </p:spTree>
    <p:extLst>
      <p:ext uri="{BB962C8B-B14F-4D97-AF65-F5344CB8AC3E}">
        <p14:creationId xmlns:p14="http://schemas.microsoft.com/office/powerpoint/2010/main" val="250951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2800" dirty="0" smtClean="0">
                <a:solidFill>
                  <a:srgbClr val="00B050"/>
                </a:solidFill>
                <a:effectLst>
                  <a:outerShdw blurRad="38100" dist="38100" dir="2700000" algn="tl">
                    <a:srgbClr val="000000">
                      <a:alpha val="43137"/>
                    </a:srgbClr>
                  </a:outerShdw>
                </a:effectLst>
              </a:rPr>
              <a:t>Objectives of the Experiment:</a:t>
            </a:r>
            <a:endParaRPr lang="en-US" sz="2800" dirty="0">
              <a:solidFill>
                <a:srgbClr val="00B050"/>
              </a:solidFill>
              <a:effectLst>
                <a:outerShdw blurRad="38100" dist="38100" dir="2700000" algn="tl">
                  <a:srgbClr val="000000">
                    <a:alpha val="43137"/>
                  </a:srgbClr>
                </a:outerShdw>
              </a:effectLst>
            </a:endParaRPr>
          </a:p>
          <a:p>
            <a:pPr marL="514350" indent="-514350" algn="just">
              <a:lnSpc>
                <a:spcPct val="150000"/>
              </a:lnSpc>
              <a:buFont typeface="Arial" pitchFamily="34" charset="0"/>
              <a:buAutoNum type="arabicPeriod"/>
            </a:pPr>
            <a:r>
              <a:rPr lang="en-US" sz="2800" dirty="0" smtClean="0">
                <a:solidFill>
                  <a:srgbClr val="9900CC"/>
                </a:solidFill>
                <a:effectLst>
                  <a:outerShdw blurRad="38100" dist="38100" dir="2700000" algn="tl">
                    <a:srgbClr val="000000">
                      <a:alpha val="43137"/>
                    </a:srgbClr>
                  </a:outerShdw>
                </a:effectLst>
              </a:rPr>
              <a:t>To demonstrate the interfacing of 16x2 LCD with 8051 Microcontroller.</a:t>
            </a:r>
          </a:p>
          <a:p>
            <a:pPr marL="514350" indent="-514350" algn="just">
              <a:lnSpc>
                <a:spcPct val="150000"/>
              </a:lnSpc>
              <a:buFont typeface="Arial" pitchFamily="34" charset="0"/>
              <a:buAutoNum type="arabicPeriod"/>
            </a:pPr>
            <a:r>
              <a:rPr lang="en-US" sz="2800" dirty="0" smtClean="0">
                <a:solidFill>
                  <a:srgbClr val="9900CC"/>
                </a:solidFill>
                <a:effectLst>
                  <a:outerShdw blurRad="38100" dist="38100" dir="2700000" algn="tl">
                    <a:srgbClr val="000000">
                      <a:alpha val="43137"/>
                    </a:srgbClr>
                  </a:outerShdw>
                </a:effectLst>
              </a:rPr>
              <a:t>To develop an 8051 ‘C’ code to display the message “GITCSE”</a:t>
            </a:r>
          </a:p>
          <a:p>
            <a:pPr marL="514350" indent="-514350" algn="l"/>
            <a:endParaRPr lang="en-US" dirty="0" smtClean="0">
              <a:solidFill>
                <a:srgbClr val="00B050"/>
              </a:solidFill>
              <a:effectLst>
                <a:outerShdw blurRad="38100" dist="38100" dir="2700000" algn="tl">
                  <a:srgbClr val="000000">
                    <a:alpha val="43137"/>
                  </a:srgbClr>
                </a:outerShdw>
              </a:effectLst>
            </a:endParaRPr>
          </a:p>
          <a:p>
            <a:pPr marL="514350" indent="-514350" algn="l"/>
            <a:endParaRPr lang="en-US" dirty="0" smtClean="0">
              <a:solidFill>
                <a:srgbClr val="00B050"/>
              </a:solidFill>
              <a:effectLst>
                <a:outerShdw blurRad="38100" dist="38100" dir="2700000" algn="tl">
                  <a:srgbClr val="000000">
                    <a:alpha val="43137"/>
                  </a:srgbClr>
                </a:outerShdw>
              </a:effectLst>
            </a:endParaRPr>
          </a:p>
          <a:p>
            <a:pPr marL="514350" indent="-514350" algn="l">
              <a:buAutoNum type="arabicPeriod"/>
            </a:pPr>
            <a:endParaRPr lang="en-US" dirty="0" smtClean="0">
              <a:solidFill>
                <a:srgbClr val="00B050"/>
              </a:solidFill>
              <a:effectLst>
                <a:outerShdw blurRad="38100" dist="38100" dir="2700000" algn="tl">
                  <a:srgbClr val="000000">
                    <a:alpha val="43137"/>
                  </a:srgbClr>
                </a:outerShdw>
              </a:effectLst>
            </a:endParaRPr>
          </a:p>
          <a:p>
            <a:pPr marL="514350" indent="-514350" algn="l"/>
            <a:endParaRPr lang="en-US" dirty="0" smtClean="0">
              <a:solidFill>
                <a:srgbClr val="00B05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p>
          <a:p>
            <a:pPr algn="l"/>
            <a:endParaRPr lang="en-US" dirty="0">
              <a:solidFill>
                <a:srgbClr val="7030A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3" name="Content Placeholder 2"/>
          <p:cNvSpPr>
            <a:spLocks noGrp="1"/>
          </p:cNvSpPr>
          <p:nvPr>
            <p:ph idx="1"/>
          </p:nvPr>
        </p:nvSpPr>
        <p:spPr>
          <a:xfrm>
            <a:off x="508001" y="2160590"/>
            <a:ext cx="6730999" cy="4316410"/>
          </a:xfrm>
        </p:spPr>
        <p:txBody>
          <a:bodyPr>
            <a:noAutofit/>
          </a:bodyPr>
          <a:lstStyle/>
          <a:p>
            <a:pPr algn="just"/>
            <a:r>
              <a:rPr lang="en-US" sz="2400" dirty="0" smtClean="0">
                <a:solidFill>
                  <a:srgbClr val="9900CC"/>
                </a:solidFill>
              </a:rPr>
              <a:t>LCD is very commonly used electronic display module and having a wide range of applications such as calculators, laptops, mobile phones etc. </a:t>
            </a:r>
          </a:p>
          <a:p>
            <a:pPr algn="just"/>
            <a:r>
              <a:rPr lang="en-US" sz="2400" dirty="0" smtClean="0">
                <a:solidFill>
                  <a:srgbClr val="9900CC"/>
                </a:solidFill>
              </a:rPr>
              <a:t>16×2 character is very basic module which is commonly used in electronics devices and projects.</a:t>
            </a:r>
          </a:p>
          <a:p>
            <a:pPr algn="just"/>
            <a:r>
              <a:rPr lang="en-US" sz="2400" dirty="0" smtClean="0">
                <a:solidFill>
                  <a:srgbClr val="9900CC"/>
                </a:solidFill>
              </a:rPr>
              <a:t>It can display 2 lines of 16 characters.</a:t>
            </a:r>
          </a:p>
          <a:p>
            <a:pPr algn="just"/>
            <a:r>
              <a:rPr lang="en-US" sz="2400" dirty="0" smtClean="0">
                <a:solidFill>
                  <a:srgbClr val="9900CC"/>
                </a:solidFill>
              </a:rPr>
              <a:t>Each character is displayed using 5×7 or 5×10 pixel matrix.</a:t>
            </a:r>
          </a:p>
          <a:p>
            <a:pPr algn="just"/>
            <a:endParaRPr lang="en-US" sz="2400" dirty="0">
              <a:solidFill>
                <a:srgbClr val="9900CC"/>
              </a:solidFill>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smtClean="0">
                <a:solidFill>
                  <a:srgbClr val="9900CC"/>
                </a:solidFill>
              </a:rPr>
              <a:t>LCD can be interfaced with microcontroller in 4 Bit or 8 Bit mode. </a:t>
            </a:r>
          </a:p>
          <a:p>
            <a:pPr algn="just">
              <a:buFont typeface="Arial" pitchFamily="34" charset="0"/>
              <a:buChar char="•"/>
            </a:pPr>
            <a:r>
              <a:rPr lang="en-US" sz="2400" dirty="0" smtClean="0">
                <a:solidFill>
                  <a:srgbClr val="9900CC"/>
                </a:solidFill>
              </a:rPr>
              <a:t>These differs in how data is sent to LCD. </a:t>
            </a:r>
          </a:p>
          <a:p>
            <a:pPr algn="just">
              <a:buFont typeface="Arial" pitchFamily="34" charset="0"/>
              <a:buChar char="•"/>
            </a:pPr>
            <a:r>
              <a:rPr lang="en-US" sz="2400" dirty="0" smtClean="0">
                <a:solidFill>
                  <a:srgbClr val="9900CC"/>
                </a:solidFill>
              </a:rPr>
              <a:t>In 8 bit mode to write a character, 8 bit ASCII data is sent through the data lines D0 – D7 and data strobe is given through EN of the LCD. </a:t>
            </a:r>
          </a:p>
          <a:p>
            <a:pPr algn="just">
              <a:buFont typeface="Arial" pitchFamily="34" charset="0"/>
              <a:buChar char="•"/>
            </a:pPr>
            <a:r>
              <a:rPr lang="en-US" sz="2400" dirty="0" smtClean="0">
                <a:solidFill>
                  <a:srgbClr val="9900CC"/>
                </a:solidFill>
              </a:rPr>
              <a:t>LCD commands which are also 8 bit are written to LCD in similar way.</a:t>
            </a:r>
          </a:p>
          <a:p>
            <a:pPr algn="just">
              <a:buNone/>
            </a:pPr>
            <a:endParaRPr lang="en-US" sz="2400" dirty="0">
              <a:solidFill>
                <a:srgbClr val="9900CC"/>
              </a:solidFill>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3" name="Content Placeholder 2"/>
          <p:cNvSpPr>
            <a:spLocks noGrp="1"/>
          </p:cNvSpPr>
          <p:nvPr>
            <p:ph idx="1"/>
          </p:nvPr>
        </p:nvSpPr>
        <p:spPr/>
        <p:txBody>
          <a:bodyPr>
            <a:normAutofit fontScale="77500" lnSpcReduction="20000"/>
          </a:bodyPr>
          <a:lstStyle/>
          <a:p>
            <a:pPr algn="just"/>
            <a:r>
              <a:rPr lang="en-US" sz="2800" dirty="0" smtClean="0">
                <a:solidFill>
                  <a:srgbClr val="9900CC"/>
                </a:solidFill>
              </a:rPr>
              <a:t>4 Bit Mode uses only 4 data lines D4 – D7. </a:t>
            </a:r>
          </a:p>
          <a:p>
            <a:pPr algn="just"/>
            <a:r>
              <a:rPr lang="en-US" sz="2800" dirty="0" smtClean="0">
                <a:solidFill>
                  <a:srgbClr val="9900CC"/>
                </a:solidFill>
              </a:rPr>
              <a:t>In this mode 8 bit character ASCII data and command data are divided into two parts and send sequentially through data lines.</a:t>
            </a:r>
          </a:p>
          <a:p>
            <a:pPr algn="just"/>
            <a:r>
              <a:rPr lang="en-US" sz="2800" dirty="0" smtClean="0">
                <a:solidFill>
                  <a:srgbClr val="9900CC"/>
                </a:solidFill>
              </a:rPr>
              <a:t> The idea of 4 bit communication is used save pins of microcontroller. </a:t>
            </a:r>
          </a:p>
          <a:p>
            <a:pPr algn="just"/>
            <a:r>
              <a:rPr lang="en-US" sz="2800" dirty="0" smtClean="0">
                <a:solidFill>
                  <a:srgbClr val="9900CC"/>
                </a:solidFill>
              </a:rPr>
              <a:t>4 bit communication is a bit slower than 8 bit communication but this speed difference can be neglected since LCDs are slow speed devices. </a:t>
            </a:r>
          </a:p>
          <a:p>
            <a:pPr algn="just"/>
            <a:r>
              <a:rPr lang="en-US" sz="2800" dirty="0" smtClean="0">
                <a:solidFill>
                  <a:srgbClr val="9900CC"/>
                </a:solidFill>
              </a:rPr>
              <a:t>Thus 4 bit mode data transfer is most commonly used.</a:t>
            </a:r>
          </a:p>
        </p:txBody>
      </p:sp>
      <p:sp>
        <p:nvSpPr>
          <p:cNvPr id="6" name="Slide Number Placeholder 5"/>
          <p:cNvSpPr>
            <a:spLocks noGrp="1"/>
          </p:cNvSpPr>
          <p:nvPr>
            <p:ph type="sldNum" sz="quarter" idx="12"/>
          </p:nvPr>
        </p:nvSpPr>
        <p:spPr/>
        <p:txBody>
          <a:bodyPr/>
          <a:lstStyle/>
          <a:p>
            <a:fld id="{B0B02D3A-A394-4771-B24F-736CAC40B58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3" name="Content Placeholder 2"/>
          <p:cNvSpPr>
            <a:spLocks noGrp="1"/>
          </p:cNvSpPr>
          <p:nvPr>
            <p:ph idx="1"/>
          </p:nvPr>
        </p:nvSpPr>
        <p:spPr/>
        <p:txBody>
          <a:bodyPr>
            <a:noAutofit/>
          </a:bodyPr>
          <a:lstStyle/>
          <a:p>
            <a:pPr algn="just"/>
            <a:r>
              <a:rPr lang="en-US" sz="2800" b="1" dirty="0" smtClean="0">
                <a:solidFill>
                  <a:srgbClr val="9900CC"/>
                </a:solidFill>
              </a:rPr>
              <a:t>Lcd4_Init () :</a:t>
            </a:r>
            <a:r>
              <a:rPr lang="en-US" sz="2800" dirty="0" smtClean="0">
                <a:solidFill>
                  <a:srgbClr val="9900CC"/>
                </a:solidFill>
              </a:rPr>
              <a:t> These function will initialize the LCD module which is connected to pins defined by following bit addressable variables.</a:t>
            </a:r>
          </a:p>
          <a:p>
            <a:pPr algn="just"/>
            <a:endParaRPr lang="en-US" sz="2800" dirty="0">
              <a:solidFill>
                <a:srgbClr val="9900CC"/>
              </a:solidFill>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Initialization </a:t>
            </a:r>
            <a:endParaRPr lang="en-US" dirty="0">
              <a:solidFill>
                <a:srgbClr val="00B050"/>
              </a:solidFill>
            </a:endParaRPr>
          </a:p>
        </p:txBody>
      </p:sp>
      <p:sp>
        <p:nvSpPr>
          <p:cNvPr id="3" name="Content Placeholder 2"/>
          <p:cNvSpPr>
            <a:spLocks noGrp="1"/>
          </p:cNvSpPr>
          <p:nvPr>
            <p:ph idx="1"/>
          </p:nvPr>
        </p:nvSpPr>
        <p:spPr>
          <a:xfrm>
            <a:off x="304800" y="1143000"/>
            <a:ext cx="8534399" cy="5486400"/>
          </a:xfrm>
        </p:spPr>
        <p:txBody>
          <a:bodyPr>
            <a:noAutofit/>
          </a:bodyPr>
          <a:lstStyle/>
          <a:p>
            <a:pPr algn="just"/>
            <a:r>
              <a:rPr lang="en-US" sz="2400" b="1" dirty="0" smtClean="0">
                <a:solidFill>
                  <a:srgbClr val="9900CC"/>
                </a:solidFill>
              </a:rPr>
              <a:t>//LCD Module Connections</a:t>
            </a:r>
          </a:p>
          <a:p>
            <a:pPr algn="just">
              <a:buNone/>
            </a:pPr>
            <a:r>
              <a:rPr lang="en-US" sz="2400" b="1" dirty="0" smtClean="0">
                <a:solidFill>
                  <a:srgbClr val="9900CC"/>
                </a:solidFill>
              </a:rPr>
              <a:t>sbit RS(Register Select) = P2^7;</a:t>
            </a:r>
          </a:p>
          <a:p>
            <a:pPr algn="just">
              <a:buNone/>
            </a:pPr>
            <a:r>
              <a:rPr lang="en-US" sz="2400" b="1" dirty="0" smtClean="0">
                <a:solidFill>
                  <a:srgbClr val="9900CC"/>
                </a:solidFill>
              </a:rPr>
              <a:t>sbit EN (Enable)            = P2^6;</a:t>
            </a:r>
          </a:p>
          <a:p>
            <a:pPr algn="just">
              <a:buNone/>
            </a:pPr>
            <a:r>
              <a:rPr lang="en-US" sz="2400" b="1" dirty="0" smtClean="0">
                <a:solidFill>
                  <a:srgbClr val="9900CC"/>
                </a:solidFill>
              </a:rPr>
              <a:t>sbit R/W(Read/Write)    = P2.5;</a:t>
            </a:r>
          </a:p>
          <a:p>
            <a:pPr algn="just">
              <a:buNone/>
            </a:pPr>
            <a:r>
              <a:rPr lang="en-US" sz="2400" b="1" dirty="0" smtClean="0">
                <a:solidFill>
                  <a:srgbClr val="9900CC"/>
                </a:solidFill>
              </a:rPr>
              <a:t>sbit Data D4                  = P2^0;</a:t>
            </a:r>
          </a:p>
          <a:p>
            <a:pPr algn="just">
              <a:buNone/>
            </a:pPr>
            <a:r>
              <a:rPr lang="en-US" sz="2400" b="1" dirty="0" smtClean="0">
                <a:solidFill>
                  <a:srgbClr val="9900CC"/>
                </a:solidFill>
              </a:rPr>
              <a:t>sbit Data D5                  = P2^1;</a:t>
            </a:r>
          </a:p>
          <a:p>
            <a:pPr algn="just">
              <a:buNone/>
            </a:pPr>
            <a:r>
              <a:rPr lang="en-US" sz="2400" b="1" dirty="0" smtClean="0">
                <a:solidFill>
                  <a:srgbClr val="9900CC"/>
                </a:solidFill>
              </a:rPr>
              <a:t>sbit Data D6                  = P2^2;</a:t>
            </a:r>
          </a:p>
          <a:p>
            <a:pPr algn="just">
              <a:buNone/>
            </a:pPr>
            <a:r>
              <a:rPr lang="en-US" sz="2400" b="1" dirty="0" smtClean="0">
                <a:solidFill>
                  <a:srgbClr val="9900CC"/>
                </a:solidFill>
              </a:rPr>
              <a:t>sbit Data D7                  = P2^3;</a:t>
            </a:r>
          </a:p>
          <a:p>
            <a:pPr algn="just">
              <a:buNone/>
            </a:pPr>
            <a:r>
              <a:rPr lang="en-US" sz="2400" b="1" dirty="0" smtClean="0">
                <a:solidFill>
                  <a:srgbClr val="9900CC"/>
                </a:solidFill>
              </a:rPr>
              <a:t>Data D0, D1, D2, D3      = No connection</a:t>
            </a:r>
          </a:p>
          <a:p>
            <a:pPr algn="just">
              <a:buNone/>
            </a:pPr>
            <a:r>
              <a:rPr lang="en-US" sz="2400" b="1" dirty="0" smtClean="0">
                <a:solidFill>
                  <a:srgbClr val="9900CC"/>
                </a:solidFill>
              </a:rPr>
              <a:t>//End LCD Module Connections</a:t>
            </a:r>
            <a:endParaRPr lang="en-US" sz="2400" b="1" dirty="0">
              <a:solidFill>
                <a:srgbClr val="9900CC"/>
              </a:solidFill>
            </a:endParaRPr>
          </a:p>
        </p:txBody>
      </p:sp>
      <p:sp>
        <p:nvSpPr>
          <p:cNvPr id="6" name="Slide Number Placeholder 5"/>
          <p:cNvSpPr>
            <a:spLocks noGrp="1"/>
          </p:cNvSpPr>
          <p:nvPr>
            <p:ph type="sldNum" sz="quarter" idx="12"/>
          </p:nvPr>
        </p:nvSpPr>
        <p:spPr/>
        <p:txBody>
          <a:bodyPr/>
          <a:lstStyle/>
          <a:p>
            <a:fld id="{B0B02D3A-A394-4771-B24F-736CAC40B58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Initialization </a:t>
            </a:r>
            <a:endParaRPr lang="en-US" dirty="0"/>
          </a:p>
        </p:txBody>
      </p:sp>
      <p:sp>
        <p:nvSpPr>
          <p:cNvPr id="3" name="Content Placeholder 2"/>
          <p:cNvSpPr>
            <a:spLocks noGrp="1"/>
          </p:cNvSpPr>
          <p:nvPr>
            <p:ph idx="1"/>
          </p:nvPr>
        </p:nvSpPr>
        <p:spPr/>
        <p:txBody>
          <a:bodyPr>
            <a:normAutofit/>
          </a:bodyPr>
          <a:lstStyle/>
          <a:p>
            <a:r>
              <a:rPr lang="en-US" sz="2800" b="1" dirty="0" smtClean="0">
                <a:solidFill>
                  <a:srgbClr val="9900CC"/>
                </a:solidFill>
              </a:rPr>
              <a:t>RS= 0 for sending Command to the LCD</a:t>
            </a:r>
          </a:p>
          <a:p>
            <a:r>
              <a:rPr lang="en-US" sz="2800" b="1" dirty="0" smtClean="0">
                <a:solidFill>
                  <a:srgbClr val="9900CC"/>
                </a:solidFill>
              </a:rPr>
              <a:t>RS=1 for sending Data to the LCD</a:t>
            </a:r>
          </a:p>
          <a:p>
            <a:r>
              <a:rPr lang="en-US" sz="2800" b="1" dirty="0" smtClean="0">
                <a:solidFill>
                  <a:srgbClr val="9900CC"/>
                </a:solidFill>
              </a:rPr>
              <a:t>R/W= 0 for reading from the LCD</a:t>
            </a:r>
          </a:p>
          <a:p>
            <a:r>
              <a:rPr lang="en-US" sz="2800" b="1" dirty="0" smtClean="0">
                <a:solidFill>
                  <a:srgbClr val="9900CC"/>
                </a:solidFill>
              </a:rPr>
              <a:t>R/W=1 for writing to the LCD</a:t>
            </a:r>
          </a:p>
          <a:p>
            <a:r>
              <a:rPr lang="en-US" sz="2800" b="1" dirty="0" smtClean="0">
                <a:solidFill>
                  <a:srgbClr val="9900CC"/>
                </a:solidFill>
              </a:rPr>
              <a:t>EN=0 for disabling the LCD</a:t>
            </a:r>
          </a:p>
          <a:p>
            <a:r>
              <a:rPr lang="en-US" sz="2800" b="1" dirty="0" smtClean="0">
                <a:solidFill>
                  <a:srgbClr val="9900CC"/>
                </a:solidFill>
              </a:rPr>
              <a:t>EN=1 for enabling the LCD</a:t>
            </a:r>
            <a:endParaRPr lang="en-US" sz="2800" b="1" dirty="0">
              <a:solidFill>
                <a:srgbClr val="9900CC"/>
              </a:solidFill>
            </a:endParaRPr>
          </a:p>
        </p:txBody>
      </p:sp>
      <p:sp>
        <p:nvSpPr>
          <p:cNvPr id="4" name="Date Placeholder 3"/>
          <p:cNvSpPr>
            <a:spLocks noGrp="1"/>
          </p:cNvSpPr>
          <p:nvPr>
            <p:ph type="dt" sz="half" idx="10"/>
          </p:nvPr>
        </p:nvSpPr>
        <p:spPr/>
        <p:txBody>
          <a:bodyPr/>
          <a:lstStyle/>
          <a:p>
            <a:fld id="{B171FC79-293F-4F66-88B0-D0D4F7038FFD}"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LCD Interfacing</a:t>
            </a:r>
            <a:endParaRPr lang="en-US" dirty="0">
              <a:solidFill>
                <a:srgbClr val="00B050"/>
              </a:solidFill>
            </a:endParaRPr>
          </a:p>
        </p:txBody>
      </p:sp>
      <p:sp>
        <p:nvSpPr>
          <p:cNvPr id="4" name="Date Placeholder 3"/>
          <p:cNvSpPr>
            <a:spLocks noGrp="1"/>
          </p:cNvSpPr>
          <p:nvPr>
            <p:ph type="dt" sz="half" idx="10"/>
          </p:nvPr>
        </p:nvSpPr>
        <p:spPr/>
        <p:txBody>
          <a:bodyPr/>
          <a:lstStyle/>
          <a:p>
            <a:fld id="{B171FC79-293F-4F66-88B0-D0D4F7038FFD}" type="datetime1">
              <a:rPr lang="en-US" smtClean="0"/>
              <a:pPr/>
              <a:t>5/10/2022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9</a:t>
            </a:fld>
            <a:endParaRPr lang="en-US"/>
          </a:p>
        </p:txBody>
      </p:sp>
      <p:sp>
        <p:nvSpPr>
          <p:cNvPr id="9" name="Content Placeholder 8"/>
          <p:cNvSpPr>
            <a:spLocks noGrp="1"/>
          </p:cNvSpPr>
          <p:nvPr>
            <p:ph idx="1"/>
          </p:nvPr>
        </p:nvSpPr>
        <p:spPr>
          <a:xfrm>
            <a:off x="304800" y="1270000"/>
            <a:ext cx="6934200" cy="4978400"/>
          </a:xfrm>
        </p:spPr>
        <p:txBody>
          <a:bodyPr>
            <a:normAutofit lnSpcReduction="10000"/>
          </a:bodyPr>
          <a:lstStyle/>
          <a:p>
            <a:pPr algn="just"/>
            <a:r>
              <a:rPr lang="en-US" sz="2800" b="1" dirty="0" smtClean="0">
                <a:solidFill>
                  <a:srgbClr val="FF0000"/>
                </a:solidFill>
              </a:rPr>
              <a:t>Lcd4_Clear() </a:t>
            </a:r>
            <a:r>
              <a:rPr lang="en-US" sz="2800" b="1" dirty="0" smtClean="0">
                <a:solidFill>
                  <a:srgbClr val="9900CC"/>
                </a:solidFill>
              </a:rPr>
              <a:t>: These functions will clear the LCD screen when interfaced with 8051 in 4 bit mode.</a:t>
            </a:r>
          </a:p>
          <a:p>
            <a:pPr algn="just"/>
            <a:r>
              <a:rPr lang="en-US" sz="2800" b="1" dirty="0" smtClean="0">
                <a:solidFill>
                  <a:srgbClr val="FF0000"/>
                </a:solidFill>
              </a:rPr>
              <a:t>Lcd4_Set_Cursor() </a:t>
            </a:r>
            <a:r>
              <a:rPr lang="en-US" sz="2800" b="1" dirty="0" smtClean="0">
                <a:solidFill>
                  <a:srgbClr val="9900CC"/>
                </a:solidFill>
              </a:rPr>
              <a:t>: These functions are used to set the cursor position on the LCD screen. By using this function we can change the position of character and string displayed by the following functions.</a:t>
            </a:r>
          </a:p>
          <a:p>
            <a:pPr algn="just"/>
            <a:r>
              <a:rPr lang="en-US" sz="2800" b="1" dirty="0" smtClean="0">
                <a:solidFill>
                  <a:srgbClr val="FF0000"/>
                </a:solidFill>
              </a:rPr>
              <a:t>Lcd4_Write_Char() </a:t>
            </a:r>
            <a:r>
              <a:rPr lang="en-US" sz="2800" b="1" dirty="0" smtClean="0">
                <a:solidFill>
                  <a:srgbClr val="9900CC"/>
                </a:solidFill>
              </a:rPr>
              <a:t>: These functions are used to write a character to the LCD screen.</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7750</TotalTime>
  <Words>644</Words>
  <Application>Microsoft Office PowerPoint</Application>
  <PresentationFormat>On-screen Show (4:3)</PresentationFormat>
  <Paragraphs>155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PowerPoint Presentation</vt:lpstr>
      <vt:lpstr>PowerPoint Presentation</vt:lpstr>
      <vt:lpstr>LCD Interfacing</vt:lpstr>
      <vt:lpstr>LCD Interfacing</vt:lpstr>
      <vt:lpstr>LCD interfacing</vt:lpstr>
      <vt:lpstr>LCD Interfacing</vt:lpstr>
      <vt:lpstr>LCD Initialization </vt:lpstr>
      <vt:lpstr>LCD Initialization </vt:lpstr>
      <vt:lpstr>LCD Interfacing</vt:lpstr>
      <vt:lpstr>LCD Interfacing</vt:lpstr>
      <vt:lpstr>LCD Interfacing</vt:lpstr>
      <vt:lpstr>LCD (4-bit mode) interfacing diagram</vt:lpstr>
      <vt:lpstr>PowerPoint Presentation</vt:lpstr>
      <vt:lpstr>PowerPoint Presentation</vt:lpstr>
      <vt:lpstr>PowerPoint Presentation</vt:lpstr>
      <vt:lpstr>PowerPoint Presentation</vt:lpstr>
      <vt:lpstr>Connection Details </vt:lpstr>
      <vt:lpstr>PowerPoint Presentation</vt:lpstr>
      <vt:lpstr>Inquiry based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admin</cp:lastModifiedBy>
  <cp:revision>519</cp:revision>
  <dcterms:created xsi:type="dcterms:W3CDTF">2016-02-15T09:31:48Z</dcterms:created>
  <dcterms:modified xsi:type="dcterms:W3CDTF">2022-05-10T10:36:35Z</dcterms:modified>
</cp:coreProperties>
</file>