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314" r:id="rId4"/>
    <p:sldId id="315" r:id="rId5"/>
    <p:sldId id="316" r:id="rId6"/>
    <p:sldId id="317" r:id="rId7"/>
    <p:sldId id="324" r:id="rId8"/>
    <p:sldId id="303" r:id="rId9"/>
    <p:sldId id="311" r:id="rId10"/>
    <p:sldId id="309" r:id="rId11"/>
    <p:sldId id="325" r:id="rId12"/>
    <p:sldId id="326" r:id="rId13"/>
    <p:sldId id="322" r:id="rId14"/>
    <p:sldId id="323" r:id="rId15"/>
    <p:sldId id="32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06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C0B48-8DAA-40C3-850C-811B0052B3C6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FFA1A-5B35-423D-9C34-59D3E21FA6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8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FFA1A-5B35-423D-9C34-59D3E21F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7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414-6958-46C1-A245-D68B7E71EBE5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6FA3-27BC-4920-8480-70EAFEAB33E6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6FA3-27BC-4920-8480-70EAFEAB33E6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6FA3-27BC-4920-8480-70EAFEAB33E6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6FA3-27BC-4920-8480-70EAFEAB33E6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6FA3-27BC-4920-8480-70EAFEAB33E6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6E5C-D7A8-421A-A636-89186F96B13E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5832-D292-4136-A4F6-94BAEB65D662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90A6-0BA1-47F7-A121-C6308D1BA49D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828-B122-48E5-B3A3-5D9BB4D97C6A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6CB5-1E2F-4EFE-8630-3A8EC2C79EF9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15F9-D7AF-487A-BCE5-DA7819BCB1D5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4FA5-A48C-4D29-BE70-E9BAB1AE687D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22BD-7499-4319-8AF6-479AEEDC9D0E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B222-21E0-42BE-B571-313DBE7FAF88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B6FA3-27BC-4920-8480-70EAFEAB33E6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1</a:t>
            </a: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just"/>
            <a:r>
              <a:rPr lang="en-US" sz="2800" cap="small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Definition</a:t>
            </a:r>
            <a:r>
              <a:rPr lang="en-US" sz="28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To implement MOD-4 counter on LEDs connected to Port 2 using </a:t>
            </a:r>
          </a:p>
          <a:p>
            <a:pPr marL="571500" lvl="0" indent="-571500" algn="just">
              <a:buAutoNum type="romanLcParenR"/>
            </a:pPr>
            <a:r>
              <a:rPr lang="en-US" sz="28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delay</a:t>
            </a:r>
          </a:p>
          <a:p>
            <a:pPr marL="571500" lvl="0" indent="-571500" algn="just">
              <a:buAutoNum type="romanLcParenR"/>
            </a:pPr>
            <a:r>
              <a:rPr lang="en-US" sz="28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delay</a:t>
            </a:r>
            <a:endParaRPr lang="en-US" sz="2800" dirty="0" smtClean="0">
              <a:solidFill>
                <a:srgbClr val="9900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5257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3800" dirty="0">
              <a:solidFill>
                <a:srgbClr val="9900CC"/>
              </a:solidFill>
            </a:endParaRPr>
          </a:p>
          <a:p>
            <a:pPr algn="just"/>
            <a:r>
              <a:rPr lang="en-US" sz="2400" dirty="0" smtClean="0">
                <a:solidFill>
                  <a:srgbClr val="9900CC"/>
                </a:solidFill>
              </a:rPr>
              <a:t>//SOFTWARE DELAY GENERATION</a:t>
            </a:r>
          </a:p>
          <a:p>
            <a:pPr algn="just"/>
            <a:r>
              <a:rPr lang="en-US" sz="2400" dirty="0" smtClean="0">
                <a:solidFill>
                  <a:srgbClr val="9900CC"/>
                </a:solidFill>
              </a:rPr>
              <a:t>void </a:t>
            </a:r>
            <a:r>
              <a:rPr lang="en-US" sz="2400" dirty="0">
                <a:solidFill>
                  <a:srgbClr val="9900CC"/>
                </a:solidFill>
              </a:rPr>
              <a:t>delay(unsigned </a:t>
            </a:r>
            <a:r>
              <a:rPr lang="en-US" sz="2400" dirty="0" err="1">
                <a:solidFill>
                  <a:srgbClr val="9900CC"/>
                </a:solidFill>
              </a:rPr>
              <a:t>int</a:t>
            </a:r>
            <a:r>
              <a:rPr lang="en-US" sz="2400" dirty="0">
                <a:solidFill>
                  <a:srgbClr val="9900CC"/>
                </a:solidFill>
              </a:rPr>
              <a:t> </a:t>
            </a:r>
            <a:r>
              <a:rPr lang="en-US" sz="2400" dirty="0" err="1">
                <a:solidFill>
                  <a:srgbClr val="9900CC"/>
                </a:solidFill>
              </a:rPr>
              <a:t>itime</a:t>
            </a:r>
            <a:r>
              <a:rPr lang="en-US" sz="2400" dirty="0">
                <a:solidFill>
                  <a:srgbClr val="9900CC"/>
                </a:solidFill>
              </a:rPr>
              <a:t>)</a:t>
            </a:r>
          </a:p>
          <a:p>
            <a:pPr algn="just"/>
            <a:r>
              <a:rPr lang="en-US" sz="2400" dirty="0">
                <a:solidFill>
                  <a:srgbClr val="9900CC"/>
                </a:solidFill>
              </a:rPr>
              <a:t>{</a:t>
            </a:r>
          </a:p>
          <a:p>
            <a:pPr marL="0" lvl="1" algn="just"/>
            <a:r>
              <a:rPr lang="en-US" sz="2400" dirty="0">
                <a:solidFill>
                  <a:srgbClr val="9900CC"/>
                </a:solidFill>
              </a:rPr>
              <a:t>     unsigned </a:t>
            </a:r>
            <a:r>
              <a:rPr lang="en-US" sz="2400" dirty="0" err="1">
                <a:solidFill>
                  <a:srgbClr val="9900CC"/>
                </a:solidFill>
              </a:rPr>
              <a:t>int</a:t>
            </a:r>
            <a:r>
              <a:rPr lang="en-US" sz="2400" dirty="0">
                <a:solidFill>
                  <a:srgbClr val="9900CC"/>
                </a:solidFill>
              </a:rPr>
              <a:t> </a:t>
            </a:r>
            <a:r>
              <a:rPr lang="en-US" sz="2400" dirty="0" err="1">
                <a:solidFill>
                  <a:srgbClr val="9900CC"/>
                </a:solidFill>
              </a:rPr>
              <a:t>i,j</a:t>
            </a:r>
            <a:r>
              <a:rPr lang="en-US" sz="2400" dirty="0">
                <a:solidFill>
                  <a:srgbClr val="9900CC"/>
                </a:solidFill>
              </a:rPr>
              <a:t>;</a:t>
            </a:r>
          </a:p>
          <a:p>
            <a:pPr algn="just"/>
            <a:r>
              <a:rPr lang="en-US" sz="2400" dirty="0">
                <a:solidFill>
                  <a:srgbClr val="9900CC"/>
                </a:solidFill>
              </a:rPr>
              <a:t>     </a:t>
            </a:r>
            <a:r>
              <a:rPr lang="en-US" sz="2400" dirty="0" smtClean="0">
                <a:solidFill>
                  <a:srgbClr val="9900CC"/>
                </a:solidFill>
              </a:rPr>
              <a:t>for(i=0;i&lt;</a:t>
            </a:r>
            <a:r>
              <a:rPr lang="en-US" sz="2400" dirty="0" err="1" smtClean="0">
                <a:solidFill>
                  <a:srgbClr val="9900CC"/>
                </a:solidFill>
              </a:rPr>
              <a:t>itime;i</a:t>
            </a:r>
            <a:r>
              <a:rPr lang="en-US" sz="2400" dirty="0">
                <a:solidFill>
                  <a:srgbClr val="9900CC"/>
                </a:solidFill>
              </a:rPr>
              <a:t>++)</a:t>
            </a:r>
          </a:p>
          <a:p>
            <a:pPr algn="just"/>
            <a:r>
              <a:rPr lang="en-US" sz="2400" dirty="0">
                <a:solidFill>
                  <a:srgbClr val="9900CC"/>
                </a:solidFill>
              </a:rPr>
              <a:t>     for(j=0;j&lt;1275;j</a:t>
            </a:r>
            <a:r>
              <a:rPr lang="en-US" sz="2400" dirty="0" smtClean="0">
                <a:solidFill>
                  <a:srgbClr val="9900CC"/>
                </a:solidFill>
              </a:rPr>
              <a:t>++);</a:t>
            </a:r>
          </a:p>
          <a:p>
            <a:pPr algn="just"/>
            <a:r>
              <a:rPr lang="en-IN" sz="2400" dirty="0" smtClean="0">
                <a:solidFill>
                  <a:srgbClr val="9900CC"/>
                </a:solidFill>
              </a:rPr>
              <a:t>}</a:t>
            </a:r>
            <a:endParaRPr lang="en-US" sz="2400" dirty="0">
              <a:solidFill>
                <a:srgbClr val="9900CC"/>
              </a:solidFill>
            </a:endParaRPr>
          </a:p>
          <a:p>
            <a:pPr algn="l"/>
            <a:endParaRPr lang="en-US" dirty="0" smtClean="0">
              <a:solidFill>
                <a:srgbClr val="99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1295400"/>
            <a:ext cx="8763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b="1" dirty="0" smtClean="0"/>
          </a:p>
          <a:p>
            <a:pPr>
              <a:lnSpc>
                <a:spcPct val="160000"/>
              </a:lnSpc>
              <a:spcBef>
                <a:spcPct val="20000"/>
              </a:spcBef>
            </a:pPr>
            <a:endParaRPr lang="en-US" sz="2000" dirty="0" smtClean="0"/>
          </a:p>
          <a:p>
            <a:pPr>
              <a:lnSpc>
                <a:spcPct val="160000"/>
              </a:lnSpc>
              <a:spcBef>
                <a:spcPct val="20000"/>
              </a:spcBef>
            </a:pPr>
            <a:endParaRPr lang="en-US" sz="2000" dirty="0" smtClean="0"/>
          </a:p>
          <a:p>
            <a:pPr>
              <a:lnSpc>
                <a:spcPct val="160000"/>
              </a:lnSpc>
              <a:spcBef>
                <a:spcPct val="20000"/>
              </a:spcBef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304800"/>
            <a:ext cx="8331199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9900CC"/>
                </a:solidFill>
              </a:rPr>
              <a:t>#include "at89c51ed2.h“</a:t>
            </a:r>
          </a:p>
          <a:p>
            <a:pPr>
              <a:buNone/>
            </a:pPr>
            <a:r>
              <a:rPr lang="en-US" dirty="0">
                <a:solidFill>
                  <a:srgbClr val="9900CC"/>
                </a:solidFill>
              </a:rPr>
              <a:t>void </a:t>
            </a:r>
            <a:r>
              <a:rPr lang="en-US" dirty="0" smtClean="0">
                <a:solidFill>
                  <a:srgbClr val="9900CC"/>
                </a:solidFill>
              </a:rPr>
              <a:t>T0M1delay(void);</a:t>
            </a:r>
            <a:endParaRPr lang="en-US" dirty="0">
              <a:solidFill>
                <a:srgbClr val="9900CC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9900CC"/>
                </a:solidFill>
              </a:rPr>
              <a:t>void main(void)</a:t>
            </a:r>
          </a:p>
          <a:p>
            <a:pPr>
              <a:buNone/>
            </a:pPr>
            <a:r>
              <a:rPr lang="en-US" dirty="0">
                <a:solidFill>
                  <a:srgbClr val="9900CC"/>
                </a:solidFill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9900CC"/>
                </a:solidFill>
              </a:rPr>
              <a:t>	while(1)</a:t>
            </a:r>
          </a:p>
          <a:p>
            <a:pPr>
              <a:buNone/>
            </a:pPr>
            <a:r>
              <a:rPr lang="en-US" dirty="0">
                <a:solidFill>
                  <a:srgbClr val="9900CC"/>
                </a:solidFill>
              </a:rPr>
              <a:t>	{</a:t>
            </a:r>
          </a:p>
          <a:p>
            <a:pPr>
              <a:buNone/>
            </a:pPr>
            <a:r>
              <a:rPr lang="en-US" dirty="0">
                <a:solidFill>
                  <a:srgbClr val="9900CC"/>
                </a:solidFill>
              </a:rPr>
              <a:t>         P2=0x00;</a:t>
            </a:r>
          </a:p>
          <a:p>
            <a:pPr>
              <a:buNone/>
            </a:pPr>
            <a:r>
              <a:rPr lang="en-US" dirty="0">
                <a:solidFill>
                  <a:srgbClr val="9900CC"/>
                </a:solidFill>
              </a:rPr>
              <a:t>         </a:t>
            </a:r>
            <a:r>
              <a:rPr lang="en-US" dirty="0" smtClean="0">
                <a:solidFill>
                  <a:srgbClr val="9900CC"/>
                </a:solidFill>
              </a:rPr>
              <a:t>delay();</a:t>
            </a:r>
            <a:endParaRPr lang="en-US" dirty="0">
              <a:solidFill>
                <a:srgbClr val="9900CC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9900CC"/>
                </a:solidFill>
              </a:rPr>
              <a:t>         P2=0x10;</a:t>
            </a:r>
          </a:p>
          <a:p>
            <a:pPr>
              <a:buNone/>
            </a:pPr>
            <a:r>
              <a:rPr lang="en-US" dirty="0">
                <a:solidFill>
                  <a:srgbClr val="9900CC"/>
                </a:solidFill>
              </a:rPr>
              <a:t>         </a:t>
            </a:r>
            <a:r>
              <a:rPr lang="en-US" dirty="0" smtClean="0">
                <a:solidFill>
                  <a:srgbClr val="9900CC"/>
                </a:solidFill>
              </a:rPr>
              <a:t>delay();</a:t>
            </a:r>
            <a:endParaRPr lang="en-US" dirty="0">
              <a:solidFill>
                <a:srgbClr val="9900CC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9900CC"/>
                </a:solidFill>
              </a:rPr>
              <a:t>         P2=0x20;</a:t>
            </a:r>
          </a:p>
          <a:p>
            <a:pPr>
              <a:buNone/>
            </a:pPr>
            <a:r>
              <a:rPr lang="en-US" dirty="0">
                <a:solidFill>
                  <a:srgbClr val="9900CC"/>
                </a:solidFill>
              </a:rPr>
              <a:t>         </a:t>
            </a:r>
            <a:r>
              <a:rPr lang="en-US" dirty="0" smtClean="0">
                <a:solidFill>
                  <a:srgbClr val="9900CC"/>
                </a:solidFill>
              </a:rPr>
              <a:t>delay();</a:t>
            </a:r>
            <a:endParaRPr lang="en-US" dirty="0">
              <a:solidFill>
                <a:srgbClr val="9900CC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9900CC"/>
                </a:solidFill>
              </a:rPr>
              <a:t>         P2=0x30;</a:t>
            </a:r>
          </a:p>
          <a:p>
            <a:pPr>
              <a:buNone/>
            </a:pPr>
            <a:r>
              <a:rPr lang="en-US" dirty="0">
                <a:solidFill>
                  <a:srgbClr val="9900CC"/>
                </a:solidFill>
              </a:rPr>
              <a:t>         </a:t>
            </a:r>
            <a:r>
              <a:rPr lang="en-US" dirty="0" smtClean="0">
                <a:solidFill>
                  <a:srgbClr val="9900CC"/>
                </a:solidFill>
              </a:rPr>
              <a:t>delay();</a:t>
            </a:r>
            <a:endParaRPr lang="en-US" dirty="0">
              <a:solidFill>
                <a:srgbClr val="9900CC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9900CC"/>
                </a:solidFill>
              </a:rPr>
              <a:t>     }</a:t>
            </a:r>
          </a:p>
          <a:p>
            <a:pPr>
              <a:buNone/>
            </a:pPr>
            <a:r>
              <a:rPr lang="en-US" dirty="0">
                <a:solidFill>
                  <a:srgbClr val="9900CC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153400" cy="6248400"/>
          </a:xfrm>
        </p:spPr>
        <p:txBody>
          <a:bodyPr/>
          <a:lstStyle/>
          <a:p>
            <a:pPr marL="0" indent="0" algn="just">
              <a:buNone/>
            </a:pPr>
            <a:endParaRPr lang="en-US" dirty="0" smtClean="0">
              <a:solidFill>
                <a:srgbClr val="9900CC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9900CC"/>
                </a:solidFill>
              </a:rPr>
              <a:t>// HARDWARE DELAY GENERATION USING TIMER 0 IN MODE1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9900CC"/>
                </a:solidFill>
              </a:rPr>
              <a:t>void </a:t>
            </a:r>
            <a:r>
              <a:rPr lang="en-US" dirty="0">
                <a:solidFill>
                  <a:srgbClr val="9900CC"/>
                </a:solidFill>
              </a:rPr>
              <a:t>T0M1Delay(void)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9900CC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9900CC"/>
                </a:solidFill>
              </a:rPr>
              <a:t>TMOD=0X01;  //TIMER 0 MODE 1(16-BIT MODE)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9900CC"/>
                </a:solidFill>
              </a:rPr>
              <a:t>TL0= 0XFE;   // LOAD TL0 WITH COUNT 0FE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9900CC"/>
                </a:solidFill>
              </a:rPr>
              <a:t>TH0=0X4B;   // LOAD TH0 WITH COUNT 4B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9900CC"/>
                </a:solidFill>
              </a:rPr>
              <a:t>TR0=1;		  // START TIMER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9900CC"/>
                </a:solidFill>
              </a:rPr>
              <a:t>while(TF0==0); //WAIT FOR TF0 TO ROLL OVER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9900CC"/>
                </a:solidFill>
              </a:rPr>
              <a:t>TR0=0;         //TURN OFF T0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9900CC"/>
                </a:solidFill>
              </a:rPr>
              <a:t>TF0=0;         // CLEAR TF0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9900CC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7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Details</a:t>
            </a:r>
            <a:b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 2 to CN11 of Microcontroller Evaluation       Board</a:t>
            </a:r>
            <a:r>
              <a:rPr lang="en-US" sz="2800" dirty="0"/>
              <a:t>.</a:t>
            </a:r>
            <a:endParaRPr lang="en-US" sz="2800" dirty="0" smtClean="0">
              <a:solidFill>
                <a:srgbClr val="99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 of the Experiment</a:t>
            </a:r>
          </a:p>
          <a:p>
            <a:pPr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0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the session, students should be able to :</a:t>
            </a:r>
          </a:p>
          <a:p>
            <a:pPr algn="l"/>
            <a:endParaRPr lang="en-US" sz="2000" dirty="0" smtClean="0">
              <a:solidFill>
                <a:srgbClr val="99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 LEDs connected to Port 2 of 8051 Microcontroller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  ‘C’ code  to display the MOD-4 count 00, 01, 10, 11 on LEDs connected to 8051 Microcontroller.</a:t>
            </a:r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/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nquiry </a:t>
            </a:r>
            <a:r>
              <a:rPr lang="en-IN" dirty="0" smtClean="0"/>
              <a:t>based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Interface 8051 with the LEDs connected to PORT 2.</a:t>
            </a:r>
          </a:p>
          <a:p>
            <a:r>
              <a:rPr lang="en-IN" dirty="0" smtClean="0"/>
              <a:t>Develop the algorithm and 8051 Embedded ‘C’ program to implement MOD-4 DOWN counter.</a:t>
            </a:r>
          </a:p>
          <a:p>
            <a:r>
              <a:rPr lang="en-IN" dirty="0"/>
              <a:t>Develop the algorithm and 8051 Embedded ‘C’ program to implement </a:t>
            </a:r>
            <a:r>
              <a:rPr lang="en-IN" dirty="0" smtClean="0"/>
              <a:t>2 bit UP/DOWN </a:t>
            </a:r>
            <a:r>
              <a:rPr lang="en-IN" dirty="0"/>
              <a:t>counter.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8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of the Experiment:</a:t>
            </a:r>
            <a:endParaRPr 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8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demonstrate the interfacing of LEDs connected to Port2 of 8051 Microcontroller.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8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develop an 8051 ‘C’ code to display the MOD-4 count 00,01,10,11 on LEDs connected to Port2</a:t>
            </a:r>
          </a:p>
          <a:p>
            <a:pPr marL="514350" indent="-514350" algn="l"/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/>
          </a:p>
          <a:p>
            <a:pPr algn="l"/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MOD-4 Counter Implementation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60590"/>
            <a:ext cx="6730999" cy="431641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rgbClr val="9900CC"/>
                </a:solidFill>
              </a:rPr>
              <a:t>MOD-4 counter has four count states 00,01,10,11.</a:t>
            </a:r>
          </a:p>
          <a:p>
            <a:pPr algn="just"/>
            <a:r>
              <a:rPr lang="en-US" sz="2400" dirty="0" smtClean="0">
                <a:solidFill>
                  <a:srgbClr val="9900CC"/>
                </a:solidFill>
              </a:rPr>
              <a:t>Two LEDs are connected to Port 2 pins 4 and 5.</a:t>
            </a:r>
          </a:p>
          <a:p>
            <a:pPr algn="just"/>
            <a:r>
              <a:rPr lang="en-US" sz="2400" dirty="0" smtClean="0">
                <a:solidFill>
                  <a:srgbClr val="9900CC"/>
                </a:solidFill>
              </a:rPr>
              <a:t>To display the count 00, 01,10,11 on LEDs Port 2 is loaded with the data 0x00, 0x10,0x20, 0x30 respectively.</a:t>
            </a:r>
          </a:p>
          <a:p>
            <a:pPr algn="just"/>
            <a:endParaRPr lang="en-US" sz="2400" dirty="0">
              <a:solidFill>
                <a:srgbClr val="9900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Delay Generation using software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400" dirty="0" smtClean="0">
                <a:solidFill>
                  <a:srgbClr val="9900CC"/>
                </a:solidFill>
              </a:rPr>
              <a:t>Delay can be generated by for loop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9900CC"/>
                </a:solidFill>
              </a:rPr>
              <a:t>Example: The delay routine shown below generates 250 milliseconds of time delay(for </a:t>
            </a:r>
            <a:r>
              <a:rPr lang="en-US" sz="2400" dirty="0" err="1" smtClean="0">
                <a:solidFill>
                  <a:srgbClr val="9900CC"/>
                </a:solidFill>
              </a:rPr>
              <a:t>itime</a:t>
            </a:r>
            <a:r>
              <a:rPr lang="en-US" sz="2400" dirty="0" smtClean="0">
                <a:solidFill>
                  <a:srgbClr val="9900CC"/>
                </a:solidFill>
              </a:rPr>
              <a:t>=250)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9900CC"/>
                </a:solidFill>
              </a:rPr>
              <a:t>v</a:t>
            </a:r>
            <a:r>
              <a:rPr lang="en-US" sz="2400" dirty="0" smtClean="0">
                <a:solidFill>
                  <a:srgbClr val="9900CC"/>
                </a:solidFill>
              </a:rPr>
              <a:t>oid delay(unsigned </a:t>
            </a:r>
            <a:r>
              <a:rPr lang="en-US" sz="2400" dirty="0" err="1" smtClean="0">
                <a:solidFill>
                  <a:srgbClr val="9900CC"/>
                </a:solidFill>
              </a:rPr>
              <a:t>int</a:t>
            </a:r>
            <a:r>
              <a:rPr lang="en-US" sz="2400" dirty="0" smtClean="0">
                <a:solidFill>
                  <a:srgbClr val="9900CC"/>
                </a:solidFill>
              </a:rPr>
              <a:t> </a:t>
            </a:r>
            <a:r>
              <a:rPr lang="en-US" sz="2400" dirty="0" err="1" smtClean="0">
                <a:solidFill>
                  <a:srgbClr val="9900CC"/>
                </a:solidFill>
              </a:rPr>
              <a:t>itime</a:t>
            </a:r>
            <a:r>
              <a:rPr lang="en-US" sz="2400" dirty="0" smtClean="0">
                <a:solidFill>
                  <a:srgbClr val="9900CC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9900CC"/>
                </a:solidFill>
              </a:rPr>
              <a:t>{</a:t>
            </a:r>
          </a:p>
          <a:p>
            <a:pPr marL="0" lvl="1" indent="0" algn="just">
              <a:buNone/>
            </a:pPr>
            <a:r>
              <a:rPr lang="en-US" sz="2400" dirty="0" smtClean="0">
                <a:solidFill>
                  <a:srgbClr val="9900CC"/>
                </a:solidFill>
              </a:rPr>
              <a:t>     unsigned </a:t>
            </a:r>
            <a:r>
              <a:rPr lang="en-US" sz="2400" dirty="0" err="1">
                <a:solidFill>
                  <a:srgbClr val="9900CC"/>
                </a:solidFill>
              </a:rPr>
              <a:t>int</a:t>
            </a:r>
            <a:r>
              <a:rPr lang="en-US" sz="2400" dirty="0">
                <a:solidFill>
                  <a:srgbClr val="9900CC"/>
                </a:solidFill>
              </a:rPr>
              <a:t> </a:t>
            </a:r>
            <a:r>
              <a:rPr lang="en-US" sz="2400" dirty="0" err="1">
                <a:solidFill>
                  <a:srgbClr val="9900CC"/>
                </a:solidFill>
              </a:rPr>
              <a:t>i,j</a:t>
            </a:r>
            <a:r>
              <a:rPr lang="en-US" sz="2400" dirty="0">
                <a:solidFill>
                  <a:srgbClr val="9900CC"/>
                </a:solidFill>
              </a:rPr>
              <a:t>;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9900CC"/>
                </a:solidFill>
              </a:rPr>
              <a:t>     for(i=0;i&lt;</a:t>
            </a:r>
            <a:r>
              <a:rPr lang="en-US" sz="2400" dirty="0" err="1" smtClean="0">
                <a:solidFill>
                  <a:srgbClr val="9900CC"/>
                </a:solidFill>
              </a:rPr>
              <a:t>itime;i</a:t>
            </a:r>
            <a:r>
              <a:rPr lang="en-US" sz="2400" dirty="0" smtClean="0">
                <a:solidFill>
                  <a:srgbClr val="9900CC"/>
                </a:solidFill>
              </a:rPr>
              <a:t>++)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9900CC"/>
                </a:solidFill>
              </a:rPr>
              <a:t> </a:t>
            </a:r>
            <a:r>
              <a:rPr lang="en-US" sz="2400" dirty="0" smtClean="0">
                <a:solidFill>
                  <a:srgbClr val="9900CC"/>
                </a:solidFill>
              </a:rPr>
              <a:t>    for(j=0;j&lt;1275;j++);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9900CC"/>
                </a:solidFill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Delay Generation using Hardware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9900CC"/>
                </a:solidFill>
              </a:rPr>
              <a:t>Delay can be generated by Hardware(Timer)</a:t>
            </a:r>
          </a:p>
          <a:p>
            <a:pPr algn="just"/>
            <a:r>
              <a:rPr lang="en-US" sz="2800" dirty="0" smtClean="0">
                <a:solidFill>
                  <a:srgbClr val="9900CC"/>
                </a:solidFill>
              </a:rPr>
              <a:t>Example: 50ms Time delay generation using Timer 0 in Mode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47501" cy="13208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Delay Generation using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54999" cy="5562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9900CC"/>
                </a:solidFill>
              </a:rPr>
              <a:t>void </a:t>
            </a:r>
            <a:r>
              <a:rPr lang="en-US" sz="2800" dirty="0" smtClean="0">
                <a:solidFill>
                  <a:srgbClr val="9900CC"/>
                </a:solidFill>
              </a:rPr>
              <a:t>T0M1Delay(void</a:t>
            </a:r>
            <a:r>
              <a:rPr lang="en-US" sz="2800" dirty="0">
                <a:solidFill>
                  <a:srgbClr val="9900CC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9900CC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9900CC"/>
                </a:solidFill>
              </a:rPr>
              <a:t>TMOD=0X01;  //TIMER </a:t>
            </a:r>
            <a:r>
              <a:rPr lang="en-US" sz="2800" dirty="0">
                <a:solidFill>
                  <a:srgbClr val="9900CC"/>
                </a:solidFill>
              </a:rPr>
              <a:t>0 MODE </a:t>
            </a:r>
            <a:r>
              <a:rPr lang="en-US" sz="2800" dirty="0" smtClean="0">
                <a:solidFill>
                  <a:srgbClr val="9900CC"/>
                </a:solidFill>
              </a:rPr>
              <a:t>1(16-BIT MODE)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9900CC"/>
                </a:solidFill>
              </a:rPr>
              <a:t>TL0= 0XFE;   // LOAD TL0 WITH COUNT 0FE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9900CC"/>
                </a:solidFill>
              </a:rPr>
              <a:t>TH0=0X4B;   // LOAD TH0 WITH COUNT 4B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9900CC"/>
                </a:solidFill>
              </a:rPr>
              <a:t>TR0=1;		  // START TIMER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9900CC"/>
                </a:solidFill>
              </a:rPr>
              <a:t>while(TF0==0); //WAIT FOR TF0 TO ROLL OVER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9900CC"/>
                </a:solidFill>
              </a:rPr>
              <a:t>TR0=0;         //TURN OFF T0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9900CC"/>
                </a:solidFill>
              </a:rPr>
              <a:t>TF0=0;         // CLEAR TF0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9900CC"/>
                </a:solidFill>
              </a:rPr>
              <a:t>}</a:t>
            </a:r>
          </a:p>
          <a:p>
            <a:pPr marL="0" indent="0" algn="just">
              <a:buNone/>
            </a:pPr>
            <a:endParaRPr lang="en-US" sz="2800" dirty="0" smtClean="0">
              <a:solidFill>
                <a:srgbClr val="9900CC"/>
              </a:solidFill>
            </a:endParaRPr>
          </a:p>
          <a:p>
            <a:pPr marL="0" indent="0" algn="just">
              <a:buNone/>
            </a:pPr>
            <a:endParaRPr lang="en-US" sz="2800" dirty="0" smtClean="0">
              <a:solidFill>
                <a:srgbClr val="9900CC"/>
              </a:solidFill>
            </a:endParaRPr>
          </a:p>
          <a:p>
            <a:pPr marL="0" indent="0" algn="just">
              <a:buNone/>
            </a:pPr>
            <a:endParaRPr lang="en-US" sz="2800" dirty="0">
              <a:solidFill>
                <a:srgbClr val="9900CC"/>
              </a:solidFill>
            </a:endParaRPr>
          </a:p>
          <a:p>
            <a:pPr marL="0" indent="0" algn="just">
              <a:buNone/>
            </a:pPr>
            <a:endParaRPr lang="en-US" sz="2800" dirty="0">
              <a:solidFill>
                <a:srgbClr val="9900CC"/>
              </a:solidFill>
            </a:endParaRPr>
          </a:p>
          <a:p>
            <a:pPr algn="just"/>
            <a:endParaRPr lang="en-US" sz="2800" dirty="0">
              <a:solidFill>
                <a:srgbClr val="9900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BLOCK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60590"/>
            <a:ext cx="7264399" cy="43164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3276600"/>
            <a:ext cx="22098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8051 MICROCONTROLLER</a:t>
            </a:r>
          </a:p>
          <a:p>
            <a:pPr algn="ctr"/>
            <a:r>
              <a:rPr lang="en-US" dirty="0" smtClean="0"/>
              <a:t>                     P2.4</a:t>
            </a:r>
            <a:endParaRPr lang="en-US" dirty="0"/>
          </a:p>
          <a:p>
            <a:pPr algn="ctr"/>
            <a:r>
              <a:rPr lang="en-US" dirty="0" smtClean="0"/>
              <a:t>                     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                    P2.5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44196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LED0</a:t>
            </a:r>
          </a:p>
          <a:p>
            <a:pPr algn="ctr"/>
            <a:endParaRPr lang="en-US" dirty="0"/>
          </a:p>
          <a:p>
            <a:r>
              <a:rPr lang="en-US" dirty="0" smtClean="0"/>
              <a:t>LED1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3733800" y="46101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33800" y="5029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7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9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for the experiment</a:t>
            </a:r>
          </a:p>
          <a:p>
            <a:pPr algn="l"/>
            <a:r>
              <a:rPr lang="en-IN" sz="2100" dirty="0" smtClean="0">
                <a:solidFill>
                  <a:srgbClr val="9900CC"/>
                </a:solidFill>
              </a:rPr>
              <a:t>STEP 1 : INCLUDE THE HEADER FILE  ‘’at89c51ed2.h’’ </a:t>
            </a:r>
          </a:p>
          <a:p>
            <a:pPr algn="l"/>
            <a:r>
              <a:rPr lang="en-IN" sz="2100" dirty="0" smtClean="0">
                <a:solidFill>
                  <a:srgbClr val="9900CC"/>
                </a:solidFill>
              </a:rPr>
              <a:t>STEP 2 : DECLARE THE DELAY ROUTINE (CASE1: SOFTWARE DELAY,   </a:t>
            </a:r>
          </a:p>
          <a:p>
            <a:pPr algn="l"/>
            <a:r>
              <a:rPr lang="en-IN" sz="2100" dirty="0">
                <a:solidFill>
                  <a:srgbClr val="9900CC"/>
                </a:solidFill>
              </a:rPr>
              <a:t> </a:t>
            </a:r>
            <a:r>
              <a:rPr lang="en-IN" sz="2100" dirty="0" smtClean="0">
                <a:solidFill>
                  <a:srgbClr val="9900CC"/>
                </a:solidFill>
              </a:rPr>
              <a:t>           </a:t>
            </a:r>
            <a:r>
              <a:rPr lang="en-IN" sz="2100" dirty="0">
                <a:solidFill>
                  <a:srgbClr val="9900CC"/>
                </a:solidFill>
              </a:rPr>
              <a:t> </a:t>
            </a:r>
            <a:r>
              <a:rPr lang="en-IN" sz="2100" dirty="0" smtClean="0">
                <a:solidFill>
                  <a:srgbClr val="9900CC"/>
                </a:solidFill>
              </a:rPr>
              <a:t>CASE 2: HARDWARE DELAY)</a:t>
            </a:r>
          </a:p>
          <a:p>
            <a:pPr algn="l"/>
            <a:r>
              <a:rPr lang="en-IN" sz="2100" dirty="0" smtClean="0">
                <a:solidFill>
                  <a:srgbClr val="9900CC"/>
                </a:solidFill>
              </a:rPr>
              <a:t>STEP 3 : DECLARE VARIABLES i, j, </a:t>
            </a:r>
            <a:r>
              <a:rPr lang="en-IN" sz="2100" dirty="0" err="1" smtClean="0">
                <a:solidFill>
                  <a:srgbClr val="9900CC"/>
                </a:solidFill>
              </a:rPr>
              <a:t>itime</a:t>
            </a:r>
            <a:endParaRPr lang="en-IN" sz="2100" b="1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algn="l"/>
            <a:r>
              <a:rPr lang="en-IN" sz="2100" dirty="0" smtClean="0">
                <a:solidFill>
                  <a:srgbClr val="9900CC"/>
                </a:solidFill>
                <a:sym typeface="Wingdings" panose="05000000000000000000" pitchFamily="2" charset="2"/>
              </a:rPr>
              <a:t>STEP 4 : BEGIN MAIN</a:t>
            </a:r>
          </a:p>
          <a:p>
            <a:pPr algn="l"/>
            <a:r>
              <a:rPr lang="en-IN" sz="2100" dirty="0" smtClean="0">
                <a:solidFill>
                  <a:srgbClr val="9900CC"/>
                </a:solidFill>
                <a:sym typeface="Wingdings" panose="05000000000000000000" pitchFamily="2" charset="2"/>
              </a:rPr>
              <a:t>STEP 5 : REPEAT LOOP FOREVER USING WHILE(1)</a:t>
            </a:r>
          </a:p>
          <a:p>
            <a:pPr algn="l"/>
            <a:r>
              <a:rPr lang="en-IN" sz="21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STEP 6:  SEND THE VALUE 0X00, 0X10,0X20,0X30  ON P2 </a:t>
            </a:r>
          </a:p>
          <a:p>
            <a:pPr algn="l"/>
            <a:r>
              <a:rPr lang="en-IN" sz="21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STEP 7:  CALL DELAY BETWEEN EACH VALUE </a:t>
            </a:r>
          </a:p>
          <a:p>
            <a:pPr algn="l"/>
            <a:r>
              <a:rPr lang="en-IN" sz="21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STEP 8:  END</a:t>
            </a:r>
          </a:p>
          <a:p>
            <a:pPr algn="l"/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1447800"/>
            <a:ext cx="8305800" cy="468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indent="57150" algn="just">
              <a:lnSpc>
                <a:spcPct val="150000"/>
              </a:lnSpc>
            </a:pP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6" charset="0"/>
              <a:ea typeface="+mn-ea"/>
              <a:cs typeface="+mn-cs"/>
            </a:endParaRPr>
          </a:p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629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800" dirty="0" smtClean="0">
                <a:solidFill>
                  <a:srgbClr val="9900CC"/>
                </a:solidFill>
              </a:rPr>
              <a:t>#include "at89c51ed2.h“</a:t>
            </a:r>
          </a:p>
          <a:p>
            <a:pPr>
              <a:buNone/>
            </a:pPr>
            <a:r>
              <a:rPr lang="en-US" sz="3800" dirty="0">
                <a:solidFill>
                  <a:srgbClr val="9900CC"/>
                </a:solidFill>
              </a:rPr>
              <a:t>v</a:t>
            </a:r>
            <a:r>
              <a:rPr lang="en-US" sz="3800" dirty="0" smtClean="0">
                <a:solidFill>
                  <a:srgbClr val="9900CC"/>
                </a:solidFill>
              </a:rPr>
              <a:t>oid delay(unsigned </a:t>
            </a:r>
            <a:r>
              <a:rPr lang="en-US" sz="3800" dirty="0" err="1" smtClean="0">
                <a:solidFill>
                  <a:srgbClr val="9900CC"/>
                </a:solidFill>
              </a:rPr>
              <a:t>int</a:t>
            </a:r>
            <a:r>
              <a:rPr lang="en-US" sz="3800" dirty="0" smtClean="0">
                <a:solidFill>
                  <a:srgbClr val="9900CC"/>
                </a:solidFill>
              </a:rPr>
              <a:t>);</a:t>
            </a:r>
          </a:p>
          <a:p>
            <a:pPr>
              <a:buNone/>
            </a:pPr>
            <a:r>
              <a:rPr lang="en-US" sz="3800" dirty="0">
                <a:solidFill>
                  <a:srgbClr val="9900CC"/>
                </a:solidFill>
              </a:rPr>
              <a:t>v</a:t>
            </a:r>
            <a:r>
              <a:rPr lang="en-US" sz="3800" dirty="0" smtClean="0">
                <a:solidFill>
                  <a:srgbClr val="9900CC"/>
                </a:solidFill>
              </a:rPr>
              <a:t>oid main(void)</a:t>
            </a:r>
          </a:p>
          <a:p>
            <a:pPr>
              <a:buNone/>
            </a:pPr>
            <a:r>
              <a:rPr lang="en-US" sz="3800" dirty="0" smtClean="0">
                <a:solidFill>
                  <a:srgbClr val="9900CC"/>
                </a:solidFill>
              </a:rPr>
              <a:t>{</a:t>
            </a:r>
          </a:p>
          <a:p>
            <a:pPr>
              <a:buNone/>
            </a:pPr>
            <a:r>
              <a:rPr lang="en-US" sz="3800" dirty="0">
                <a:solidFill>
                  <a:srgbClr val="9900CC"/>
                </a:solidFill>
              </a:rPr>
              <a:t>	</a:t>
            </a:r>
            <a:r>
              <a:rPr lang="en-US" sz="3800" dirty="0" smtClean="0">
                <a:solidFill>
                  <a:srgbClr val="9900CC"/>
                </a:solidFill>
              </a:rPr>
              <a:t>while(1)</a:t>
            </a:r>
          </a:p>
          <a:p>
            <a:pPr>
              <a:buNone/>
            </a:pPr>
            <a:r>
              <a:rPr lang="en-US" sz="3800" dirty="0">
                <a:solidFill>
                  <a:srgbClr val="9900CC"/>
                </a:solidFill>
              </a:rPr>
              <a:t>	</a:t>
            </a:r>
            <a:r>
              <a:rPr lang="en-US" sz="3800" dirty="0" smtClean="0">
                <a:solidFill>
                  <a:srgbClr val="9900CC"/>
                </a:solidFill>
              </a:rPr>
              <a:t>{</a:t>
            </a:r>
          </a:p>
          <a:p>
            <a:pPr>
              <a:buNone/>
            </a:pPr>
            <a:r>
              <a:rPr lang="en-US" sz="3800" dirty="0">
                <a:solidFill>
                  <a:srgbClr val="9900CC"/>
                </a:solidFill>
              </a:rPr>
              <a:t> </a:t>
            </a:r>
            <a:r>
              <a:rPr lang="en-US" sz="3800" dirty="0" smtClean="0">
                <a:solidFill>
                  <a:srgbClr val="9900CC"/>
                </a:solidFill>
              </a:rPr>
              <a:t>        P2=0x00;</a:t>
            </a:r>
          </a:p>
          <a:p>
            <a:pPr>
              <a:buNone/>
            </a:pPr>
            <a:r>
              <a:rPr lang="en-US" sz="3800" dirty="0">
                <a:solidFill>
                  <a:srgbClr val="9900CC"/>
                </a:solidFill>
              </a:rPr>
              <a:t> </a:t>
            </a:r>
            <a:r>
              <a:rPr lang="en-US" sz="3800" dirty="0" smtClean="0">
                <a:solidFill>
                  <a:srgbClr val="9900CC"/>
                </a:solidFill>
              </a:rPr>
              <a:t>        delay(250);</a:t>
            </a:r>
          </a:p>
          <a:p>
            <a:pPr>
              <a:buNone/>
            </a:pPr>
            <a:r>
              <a:rPr lang="en-US" sz="3800" dirty="0">
                <a:solidFill>
                  <a:srgbClr val="9900CC"/>
                </a:solidFill>
              </a:rPr>
              <a:t> </a:t>
            </a:r>
            <a:r>
              <a:rPr lang="en-US" sz="3800" dirty="0" smtClean="0">
                <a:solidFill>
                  <a:srgbClr val="9900CC"/>
                </a:solidFill>
              </a:rPr>
              <a:t>        P2=0x10</a:t>
            </a:r>
            <a:r>
              <a:rPr lang="en-US" sz="3800" dirty="0">
                <a:solidFill>
                  <a:srgbClr val="9900CC"/>
                </a:solidFill>
              </a:rPr>
              <a:t>;</a:t>
            </a:r>
          </a:p>
          <a:p>
            <a:pPr>
              <a:buNone/>
            </a:pPr>
            <a:r>
              <a:rPr lang="en-US" sz="3800" dirty="0">
                <a:solidFill>
                  <a:srgbClr val="9900CC"/>
                </a:solidFill>
              </a:rPr>
              <a:t>         delay(250);</a:t>
            </a:r>
          </a:p>
          <a:p>
            <a:pPr>
              <a:buNone/>
            </a:pPr>
            <a:r>
              <a:rPr lang="en-US" sz="3800" dirty="0" smtClean="0">
                <a:solidFill>
                  <a:srgbClr val="9900CC"/>
                </a:solidFill>
              </a:rPr>
              <a:t>         P2=0x20</a:t>
            </a:r>
            <a:r>
              <a:rPr lang="en-US" sz="3800" dirty="0">
                <a:solidFill>
                  <a:srgbClr val="9900CC"/>
                </a:solidFill>
              </a:rPr>
              <a:t>;</a:t>
            </a:r>
          </a:p>
          <a:p>
            <a:pPr>
              <a:buNone/>
            </a:pPr>
            <a:r>
              <a:rPr lang="en-US" sz="3800" dirty="0">
                <a:solidFill>
                  <a:srgbClr val="9900CC"/>
                </a:solidFill>
              </a:rPr>
              <a:t>         delay(250);</a:t>
            </a:r>
          </a:p>
          <a:p>
            <a:pPr>
              <a:buNone/>
            </a:pPr>
            <a:r>
              <a:rPr lang="en-US" sz="3800" dirty="0" smtClean="0">
                <a:solidFill>
                  <a:srgbClr val="9900CC"/>
                </a:solidFill>
              </a:rPr>
              <a:t>         P2=0x30</a:t>
            </a:r>
            <a:r>
              <a:rPr lang="en-US" sz="3800" dirty="0">
                <a:solidFill>
                  <a:srgbClr val="9900CC"/>
                </a:solidFill>
              </a:rPr>
              <a:t>;</a:t>
            </a:r>
          </a:p>
          <a:p>
            <a:pPr>
              <a:buNone/>
            </a:pPr>
            <a:r>
              <a:rPr lang="en-US" sz="3800" dirty="0">
                <a:solidFill>
                  <a:srgbClr val="9900CC"/>
                </a:solidFill>
              </a:rPr>
              <a:t>         delay(250</a:t>
            </a:r>
            <a:r>
              <a:rPr lang="en-US" sz="3800" dirty="0" smtClean="0">
                <a:solidFill>
                  <a:srgbClr val="9900CC"/>
                </a:solidFill>
              </a:rPr>
              <a:t>);</a:t>
            </a:r>
          </a:p>
          <a:p>
            <a:pPr>
              <a:buNone/>
            </a:pPr>
            <a:r>
              <a:rPr lang="en-US" sz="3800" dirty="0">
                <a:solidFill>
                  <a:srgbClr val="9900CC"/>
                </a:solidFill>
              </a:rPr>
              <a:t> </a:t>
            </a:r>
            <a:r>
              <a:rPr lang="en-US" sz="3800" dirty="0" smtClean="0">
                <a:solidFill>
                  <a:srgbClr val="9900CC"/>
                </a:solidFill>
              </a:rPr>
              <a:t>    }</a:t>
            </a:r>
          </a:p>
          <a:p>
            <a:pPr>
              <a:buNone/>
            </a:pPr>
            <a:r>
              <a:rPr lang="en-US" sz="3800" dirty="0" smtClean="0">
                <a:solidFill>
                  <a:srgbClr val="9900CC"/>
                </a:solidFill>
              </a:rPr>
              <a:t>}</a:t>
            </a:r>
            <a:endParaRPr lang="en-US" sz="3800" dirty="0">
              <a:solidFill>
                <a:srgbClr val="9900CC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9900CC"/>
              </a:solidFill>
            </a:endParaRPr>
          </a:p>
          <a:p>
            <a:pPr>
              <a:buNone/>
            </a:pPr>
            <a:endParaRPr lang="en-US" sz="3800" dirty="0" smtClean="0">
              <a:solidFill>
                <a:srgbClr val="9900C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7762</TotalTime>
  <Words>551</Words>
  <Application>Microsoft Office PowerPoint</Application>
  <PresentationFormat>On-screen Show (4:3)</PresentationFormat>
  <Paragraphs>160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MOD-4 Counter Implementation </vt:lpstr>
      <vt:lpstr>Delay Generation using software</vt:lpstr>
      <vt:lpstr>Delay Generation using Hardware</vt:lpstr>
      <vt:lpstr>Delay Generation using Hardware</vt:lpstr>
      <vt:lpstr>INTERFACING BLOCK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Connection Details </vt:lpstr>
      <vt:lpstr>PowerPoint Presentation</vt:lpstr>
      <vt:lpstr>Inquiry based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admin</cp:lastModifiedBy>
  <cp:revision>542</cp:revision>
  <dcterms:created xsi:type="dcterms:W3CDTF">2016-02-15T09:31:48Z</dcterms:created>
  <dcterms:modified xsi:type="dcterms:W3CDTF">2022-05-10T10:31:18Z</dcterms:modified>
</cp:coreProperties>
</file>