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8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9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8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15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6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2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8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8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16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1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8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8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B16B39-8DD9-4518-8B38-65141FC70E98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0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4236749"/>
          </a:xfrm>
        </p:spPr>
        <p:txBody>
          <a:bodyPr>
            <a:normAutofit/>
          </a:bodyPr>
          <a:lstStyle/>
          <a:p>
            <a:r>
              <a:rPr lang="en-IN" b="1" dirty="0" smtClean="0"/>
              <a:t>Experiment 5: </a:t>
            </a:r>
            <a:br>
              <a:rPr lang="en-IN" b="1" dirty="0" smtClean="0"/>
            </a:br>
            <a:r>
              <a:rPr lang="en-IN" b="1" dirty="0" smtClean="0"/>
              <a:t>Title of the experiment: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b="1" dirty="0" smtClean="0">
                <a:solidFill>
                  <a:srgbClr val="FF0000"/>
                </a:solidFill>
              </a:rPr>
              <a:t>Develop </a:t>
            </a:r>
            <a:r>
              <a:rPr lang="en-IN" sz="4000" b="1" dirty="0">
                <a:solidFill>
                  <a:srgbClr val="FF0000"/>
                </a:solidFill>
              </a:rPr>
              <a:t>an Embedded ‘C’ program to blink the </a:t>
            </a:r>
            <a:r>
              <a:rPr lang="en-IN" sz="4000" b="1" dirty="0" smtClean="0">
                <a:solidFill>
                  <a:srgbClr val="FF0000"/>
                </a:solidFill>
              </a:rPr>
              <a:t>LEDs </a:t>
            </a:r>
            <a:r>
              <a:rPr lang="en-IN" sz="4000" b="1" dirty="0">
                <a:solidFill>
                  <a:srgbClr val="FF0000"/>
                </a:solidFill>
              </a:rPr>
              <a:t>connected to Arduino </a:t>
            </a:r>
            <a:r>
              <a:rPr lang="en-IN" sz="4000" b="1" dirty="0" smtClean="0">
                <a:solidFill>
                  <a:srgbClr val="FF0000"/>
                </a:solidFill>
              </a:rPr>
              <a:t>upon </a:t>
            </a:r>
            <a:r>
              <a:rPr lang="en-IN" sz="4000" b="1" dirty="0">
                <a:solidFill>
                  <a:srgbClr val="FF0000"/>
                </a:solidFill>
              </a:rPr>
              <a:t>pressing </a:t>
            </a:r>
            <a:r>
              <a:rPr lang="en-IN" sz="4000" b="1" dirty="0" smtClean="0">
                <a:solidFill>
                  <a:srgbClr val="FF0000"/>
                </a:solidFill>
              </a:rPr>
              <a:t>push buttons.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" y="91743"/>
            <a:ext cx="11847444" cy="961805"/>
          </a:xfrm>
        </p:spPr>
        <p:txBody>
          <a:bodyPr/>
          <a:lstStyle/>
          <a:p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7930" y="1162878"/>
            <a:ext cx="11757992" cy="569512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Push buttons 1, 2, 3 and 4 are connected to Arduino pins 13,12,11,10 respectively.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Led 1, 2, 3 and 4 are connected to pins a5,a4, a3, a2 respectively.</a:t>
            </a:r>
          </a:p>
          <a:p>
            <a:r>
              <a:rPr lang="en-IN" b="1" dirty="0">
                <a:solidFill>
                  <a:srgbClr val="FF0000"/>
                </a:solidFill>
              </a:rPr>
              <a:t> Set Pins to Outputs Or </a:t>
            </a:r>
            <a:r>
              <a:rPr lang="en-IN" b="1" dirty="0" smtClean="0">
                <a:solidFill>
                  <a:srgbClr val="FF0000"/>
                </a:solidFill>
              </a:rPr>
              <a:t>Inputs</a:t>
            </a:r>
          </a:p>
          <a:p>
            <a:pPr lvl="1"/>
            <a:r>
              <a:rPr lang="en-IN" sz="2000" b="1" dirty="0">
                <a:solidFill>
                  <a:srgbClr val="FF0000"/>
                </a:solidFill>
              </a:rPr>
              <a:t>initialize the pushbutton pins as an </a:t>
            </a:r>
            <a:r>
              <a:rPr lang="en-IN" sz="2000" b="1" dirty="0" smtClean="0">
                <a:solidFill>
                  <a:srgbClr val="FF0000"/>
                </a:solidFill>
              </a:rPr>
              <a:t>inputs</a:t>
            </a:r>
          </a:p>
          <a:p>
            <a:pPr lvl="1"/>
            <a:r>
              <a:rPr lang="en-IN" sz="2000" b="1" dirty="0">
                <a:solidFill>
                  <a:srgbClr val="FF0000"/>
                </a:solidFill>
              </a:rPr>
              <a:t>initialize the LED pins as an </a:t>
            </a:r>
            <a:r>
              <a:rPr lang="en-IN" sz="2000" b="1" dirty="0" smtClean="0">
                <a:solidFill>
                  <a:srgbClr val="FF0000"/>
                </a:solidFill>
              </a:rPr>
              <a:t>outputs</a:t>
            </a:r>
          </a:p>
          <a:p>
            <a:r>
              <a:rPr lang="en-IN" b="1" dirty="0">
                <a:solidFill>
                  <a:srgbClr val="FF0000"/>
                </a:solidFill>
              </a:rPr>
              <a:t>read current states of the pushbutton </a:t>
            </a:r>
            <a:r>
              <a:rPr lang="en-IN" b="1" dirty="0" smtClean="0">
                <a:solidFill>
                  <a:srgbClr val="FF0000"/>
                </a:solidFill>
              </a:rPr>
              <a:t>value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check </a:t>
            </a:r>
            <a:r>
              <a:rPr lang="en-IN" b="1" dirty="0">
                <a:solidFill>
                  <a:srgbClr val="FF0000"/>
                </a:solidFill>
              </a:rPr>
              <a:t>if the pushbutton is pressed </a:t>
            </a:r>
            <a:r>
              <a:rPr lang="en-IN" b="1" dirty="0" err="1">
                <a:solidFill>
                  <a:srgbClr val="FF0000"/>
                </a:solidFill>
              </a:rPr>
              <a:t>buttonState</a:t>
            </a:r>
            <a:r>
              <a:rPr lang="en-IN" b="1" dirty="0">
                <a:solidFill>
                  <a:srgbClr val="FF0000"/>
                </a:solidFill>
              </a:rPr>
              <a:t># == HIGH/LOW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if </a:t>
            </a:r>
            <a:r>
              <a:rPr lang="en-IN" b="1" dirty="0">
                <a:solidFill>
                  <a:srgbClr val="FF0000"/>
                </a:solidFill>
              </a:rPr>
              <a:t>pressed change </a:t>
            </a:r>
            <a:r>
              <a:rPr lang="en-IN" b="1" dirty="0" err="1">
                <a:solidFill>
                  <a:srgbClr val="FF0000"/>
                </a:solidFill>
              </a:rPr>
              <a:t>buttonState</a:t>
            </a:r>
            <a:r>
              <a:rPr lang="en-IN" b="1" dirty="0">
                <a:solidFill>
                  <a:srgbClr val="FF0000"/>
                </a:solidFill>
              </a:rPr>
              <a:t> == HIGH to turn on </a:t>
            </a:r>
            <a:r>
              <a:rPr lang="en-IN" b="1" dirty="0" err="1">
                <a:solidFill>
                  <a:srgbClr val="FF0000"/>
                </a:solidFill>
              </a:rPr>
              <a:t>ledPin</a:t>
            </a:r>
            <a:r>
              <a:rPr lang="en-IN" b="1" dirty="0">
                <a:solidFill>
                  <a:srgbClr val="FF0000"/>
                </a:solidFill>
              </a:rPr>
              <a:t>#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else </a:t>
            </a:r>
            <a:r>
              <a:rPr lang="en-IN" b="1" dirty="0">
                <a:solidFill>
                  <a:srgbClr val="FF0000"/>
                </a:solidFill>
              </a:rPr>
              <a:t>if </a:t>
            </a:r>
            <a:r>
              <a:rPr lang="en-IN" b="1" dirty="0" err="1">
                <a:solidFill>
                  <a:srgbClr val="FF0000"/>
                </a:solidFill>
              </a:rPr>
              <a:t>buttonState</a:t>
            </a:r>
            <a:r>
              <a:rPr lang="en-IN" b="1" dirty="0">
                <a:solidFill>
                  <a:srgbClr val="FF0000"/>
                </a:solidFill>
              </a:rPr>
              <a:t> == LOW then </a:t>
            </a:r>
            <a:r>
              <a:rPr lang="en-IN" b="1" dirty="0" err="1">
                <a:solidFill>
                  <a:srgbClr val="FF0000"/>
                </a:solidFill>
              </a:rPr>
              <a:t>digitalWrite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err="1">
                <a:solidFill>
                  <a:srgbClr val="FF0000"/>
                </a:solidFill>
              </a:rPr>
              <a:t>ledPin</a:t>
            </a:r>
            <a:r>
              <a:rPr lang="en-IN" b="1" dirty="0">
                <a:solidFill>
                  <a:srgbClr val="FF0000"/>
                </a:solidFill>
              </a:rPr>
              <a:t>#, LOW) Keeps Led off.</a:t>
            </a:r>
          </a:p>
          <a:p>
            <a:r>
              <a:rPr lang="en-IN" b="1" dirty="0">
                <a:solidFill>
                  <a:srgbClr val="FF0000"/>
                </a:solidFill>
              </a:rPr>
              <a:t>Print </a:t>
            </a:r>
            <a:r>
              <a:rPr lang="en-IN" b="1" dirty="0" err="1">
                <a:solidFill>
                  <a:srgbClr val="FF0000"/>
                </a:solidFill>
              </a:rPr>
              <a:t>buttonState</a:t>
            </a:r>
            <a:r>
              <a:rPr lang="en-IN" b="1" dirty="0">
                <a:solidFill>
                  <a:srgbClr val="FF0000"/>
                </a:solidFill>
              </a:rPr>
              <a:t> to </a:t>
            </a:r>
            <a:r>
              <a:rPr lang="en-IN" b="1" dirty="0" smtClean="0">
                <a:solidFill>
                  <a:srgbClr val="FF0000"/>
                </a:solidFill>
              </a:rPr>
              <a:t>serial monitor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4262" y="101682"/>
            <a:ext cx="10364451" cy="713327"/>
          </a:xfrm>
        </p:spPr>
        <p:txBody>
          <a:bodyPr/>
          <a:lstStyle/>
          <a:p>
            <a:r>
              <a:rPr lang="en-IN" dirty="0" smtClean="0"/>
              <a:t>  code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93" y="0"/>
            <a:ext cx="5285454" cy="68400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3413" cy="6840000"/>
          </a:xfrm>
        </p:spPr>
      </p:pic>
    </p:spTree>
    <p:extLst>
      <p:ext uri="{BB962C8B-B14F-4D97-AF65-F5344CB8AC3E}">
        <p14:creationId xmlns:p14="http://schemas.microsoft.com/office/powerpoint/2010/main" val="5473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Connection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</a:rPr>
              <a:t>Connect cn9 to cn4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of the session, students should be able to :</a:t>
            </a:r>
          </a:p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pushbuttons and LEDs to Arduino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r3.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 ‘C’ code  to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on led when push button is pressed.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8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Inquiry based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Develop an embedded ‘c’ program to generate a sequence on </a:t>
            </a:r>
            <a:r>
              <a:rPr lang="en-IN" smtClean="0"/>
              <a:t>led’s</a:t>
            </a:r>
            <a:r>
              <a:rPr lang="en-IN" dirty="0" smtClean="0"/>
              <a:t> upon pressing a push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interfacing of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buttons and LEDs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 to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‘C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blink </a:t>
            </a:r>
            <a:r>
              <a:rPr lang="en-I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LEDs connected to Arduino upon pressing push </a:t>
            </a:r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Arduino </a:t>
            </a:r>
            <a:r>
              <a:rPr lang="en-IN" b="1" dirty="0" err="1" smtClean="0"/>
              <a:t>uno</a:t>
            </a:r>
            <a:r>
              <a:rPr lang="en-IN" b="1" dirty="0" smtClean="0"/>
              <a:t> r3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Arduino is an open-source hardware, software and content platform with a </a:t>
            </a:r>
            <a:r>
              <a:rPr lang="en-IN" sz="3200" b="1" dirty="0" smtClean="0">
                <a:solidFill>
                  <a:srgbClr val="FF0000"/>
                </a:solidFill>
              </a:rPr>
              <a:t>global community</a:t>
            </a:r>
            <a:r>
              <a:rPr lang="en-IN" sz="3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3774" y="245097"/>
            <a:ext cx="10364452" cy="763571"/>
          </a:xfrm>
        </p:spPr>
        <p:txBody>
          <a:bodyPr/>
          <a:lstStyle/>
          <a:p>
            <a:r>
              <a:rPr lang="en-IN" b="1" dirty="0"/>
              <a:t>Specifications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924025" y="1331372"/>
            <a:ext cx="3298976" cy="4910402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Micro-controller: ATmega328.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Operating Voltage: 5V.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Input Voltage (recommended): 7-12V.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Input Voltage (limits): 6-20V.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Digital I/O Pins: 14 (of which 6 provide PWM output).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Analog Input Pins: 6.</a:t>
            </a:r>
          </a:p>
          <a:p>
            <a:pPr algn="l"/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92" y="1859943"/>
            <a:ext cx="2552700" cy="19964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4444324" y="1331371"/>
            <a:ext cx="3303351" cy="28478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7973298" y="1331372"/>
            <a:ext cx="3304928" cy="4661924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</a:rPr>
              <a:t>DC Current per I/O Pin: 40 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DC Current for 3.3V Pin: 50 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Flash Memory: 32 KB of which 0.5 KB used by boot-loader.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SRAM: 2 KB (ATmega328).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EEPROM: 1 KB (ATmega328).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Clock Speed: 16 MHz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2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3775" y="337931"/>
            <a:ext cx="10364451" cy="914399"/>
          </a:xfrm>
        </p:spPr>
        <p:txBody>
          <a:bodyPr/>
          <a:lstStyle/>
          <a:p>
            <a:r>
              <a:rPr lang="en-IN" b="1" dirty="0" smtClean="0"/>
              <a:t>Arduino software ide on windows </a:t>
            </a:r>
            <a:endParaRPr lang="en-IN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1441174"/>
            <a:ext cx="10363826" cy="5208104"/>
          </a:xfrm>
        </p:spPr>
        <p:txBody>
          <a:bodyPr/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For installation details, refer to the manual.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Getting Started with </a:t>
            </a:r>
            <a:r>
              <a:rPr lang="en-IN" sz="2400" b="1" dirty="0" smtClean="0">
                <a:solidFill>
                  <a:srgbClr val="FF0000"/>
                </a:solidFill>
              </a:rPr>
              <a:t>Sketch</a:t>
            </a:r>
          </a:p>
          <a:p>
            <a:pPr lvl="1"/>
            <a:r>
              <a:rPr lang="en-IN" sz="2400" b="1" dirty="0">
                <a:solidFill>
                  <a:srgbClr val="FF0000"/>
                </a:solidFill>
              </a:rPr>
              <a:t>Open the LED blink example sketch: File &gt; Examples &gt;01.Basics &gt; Blink</a:t>
            </a:r>
            <a:r>
              <a:rPr lang="en-IN" sz="24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IN" sz="2400" b="1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40" y="3238122"/>
            <a:ext cx="70203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3775" y="337932"/>
            <a:ext cx="10364451" cy="586408"/>
          </a:xfrm>
        </p:spPr>
        <p:txBody>
          <a:bodyPr/>
          <a:lstStyle/>
          <a:p>
            <a:r>
              <a:rPr lang="en-IN" b="1" dirty="0" smtClean="0"/>
              <a:t>Arduino software ide on windows </a:t>
            </a:r>
            <a:endParaRPr lang="en-IN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8417" y="924340"/>
            <a:ext cx="11748053" cy="572493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Select the Board Type and Port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You'll need to select the entry in the Tools &gt; Board menu that corresponds to your </a:t>
            </a:r>
            <a:r>
              <a:rPr lang="en-IN" sz="2800" b="1" dirty="0" smtClean="0">
                <a:solidFill>
                  <a:srgbClr val="FF0000"/>
                </a:solidFill>
              </a:rPr>
              <a:t>Arduino or </a:t>
            </a:r>
            <a:r>
              <a:rPr lang="en-IN" sz="2800" b="1" dirty="0" err="1">
                <a:solidFill>
                  <a:srgbClr val="FF0000"/>
                </a:solidFill>
              </a:rPr>
              <a:t>Genuino</a:t>
            </a:r>
            <a:r>
              <a:rPr lang="en-IN" sz="2800" b="1" dirty="0">
                <a:solidFill>
                  <a:srgbClr val="FF0000"/>
                </a:solidFill>
              </a:rPr>
              <a:t> board</a:t>
            </a:r>
            <a:r>
              <a:rPr lang="en-IN" sz="28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12" y="2834603"/>
            <a:ext cx="793258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" y="618518"/>
            <a:ext cx="11698355" cy="693448"/>
          </a:xfrm>
        </p:spPr>
        <p:txBody>
          <a:bodyPr/>
          <a:lstStyle/>
          <a:p>
            <a:r>
              <a:rPr lang="en-IN" b="1" dirty="0"/>
              <a:t>Arduino software ide on windows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147" y="1391478"/>
            <a:ext cx="11807687" cy="5267739"/>
          </a:xfrm>
        </p:spPr>
        <p:txBody>
          <a:bodyPr/>
          <a:lstStyle/>
          <a:p>
            <a:pPr algn="just"/>
            <a:r>
              <a:rPr lang="en-IN" sz="2200" b="1" dirty="0">
                <a:solidFill>
                  <a:srgbClr val="FF0000"/>
                </a:solidFill>
              </a:rPr>
              <a:t>Select the serial device of the board from the Tools </a:t>
            </a:r>
            <a:r>
              <a:rPr lang="en-IN" sz="2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IN" sz="2200" b="1" dirty="0" smtClean="0">
                <a:solidFill>
                  <a:srgbClr val="FF0000"/>
                </a:solidFill>
              </a:rPr>
              <a:t>Serial </a:t>
            </a:r>
            <a:r>
              <a:rPr lang="en-IN" sz="2200" b="1" dirty="0">
                <a:solidFill>
                  <a:srgbClr val="FF0000"/>
                </a:solidFill>
              </a:rPr>
              <a:t>Port menu. </a:t>
            </a:r>
            <a:endParaRPr lang="en-IN" sz="2200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2200" b="1" dirty="0" smtClean="0">
                <a:solidFill>
                  <a:srgbClr val="FF0000"/>
                </a:solidFill>
              </a:rPr>
              <a:t>This </a:t>
            </a:r>
            <a:r>
              <a:rPr lang="en-IN" sz="2200" b="1" dirty="0">
                <a:solidFill>
                  <a:srgbClr val="FF0000"/>
                </a:solidFill>
              </a:rPr>
              <a:t>is likely to be COM3 or higher (COM1 and COM2 are usually reserved for hardware serial ports). </a:t>
            </a:r>
            <a:endParaRPr lang="en-IN" sz="2200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2200" b="1" dirty="0" smtClean="0">
                <a:solidFill>
                  <a:srgbClr val="FF0000"/>
                </a:solidFill>
              </a:rPr>
              <a:t>To </a:t>
            </a:r>
            <a:r>
              <a:rPr lang="en-IN" sz="2200" b="1" dirty="0">
                <a:solidFill>
                  <a:srgbClr val="FF0000"/>
                </a:solidFill>
              </a:rPr>
              <a:t>find out, you can disconnect your board and re-open the menu; the entry that disappears should be the Arduino or </a:t>
            </a:r>
            <a:r>
              <a:rPr lang="en-IN" sz="2200" b="1" dirty="0" err="1">
                <a:solidFill>
                  <a:srgbClr val="FF0000"/>
                </a:solidFill>
              </a:rPr>
              <a:t>Genuino</a:t>
            </a:r>
            <a:r>
              <a:rPr lang="en-IN" sz="2200" b="1" dirty="0">
                <a:solidFill>
                  <a:srgbClr val="FF0000"/>
                </a:solidFill>
              </a:rPr>
              <a:t> board. Reconnect the board and select that serial port.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76" y="3858729"/>
            <a:ext cx="634606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08722"/>
            <a:ext cx="10364451" cy="824948"/>
          </a:xfrm>
        </p:spPr>
        <p:txBody>
          <a:bodyPr/>
          <a:lstStyle/>
          <a:p>
            <a:r>
              <a:rPr lang="en-IN" b="1" dirty="0"/>
              <a:t>Arduino software ide on windows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42392"/>
            <a:ext cx="10363826" cy="45488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</a:rPr>
              <a:t>Upload the Program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Now, simply click the "Upload" button in the environment. Wait for few seconds </a:t>
            </a:r>
            <a:r>
              <a:rPr lang="en-IN" sz="2400" b="1" dirty="0" smtClean="0">
                <a:solidFill>
                  <a:srgbClr val="FF0000"/>
                </a:solidFill>
              </a:rPr>
              <a:t>you should </a:t>
            </a:r>
            <a:r>
              <a:rPr lang="en-IN" sz="2400" b="1" dirty="0">
                <a:solidFill>
                  <a:srgbClr val="FF0000"/>
                </a:solidFill>
              </a:rPr>
              <a:t>see the RX and TX LEDs on the board flashing. If the upload is successful, </a:t>
            </a:r>
            <a:r>
              <a:rPr lang="en-IN" sz="2400" b="1" dirty="0" smtClean="0">
                <a:solidFill>
                  <a:srgbClr val="FF0000"/>
                </a:solidFill>
              </a:rPr>
              <a:t>the message </a:t>
            </a:r>
            <a:r>
              <a:rPr lang="en-IN" sz="2400" b="1" dirty="0">
                <a:solidFill>
                  <a:srgbClr val="FF0000"/>
                </a:solidFill>
              </a:rPr>
              <a:t>"Done uploading." will appear in the status bar</a:t>
            </a:r>
            <a:r>
              <a:rPr lang="en-IN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A few seconds after the upload finishes, you should see the pin 13 LED on the board starts blinking (in orange).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43" y="2941572"/>
            <a:ext cx="435118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8662"/>
            <a:ext cx="10364451" cy="755374"/>
          </a:xfrm>
        </p:spPr>
        <p:txBody>
          <a:bodyPr/>
          <a:lstStyle/>
          <a:p>
            <a:r>
              <a:rPr lang="en-IN" b="1" dirty="0" smtClean="0"/>
              <a:t>Interfacing block 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62878"/>
            <a:ext cx="10363826" cy="5218044"/>
          </a:xfrm>
        </p:spPr>
        <p:txBody>
          <a:bodyPr/>
          <a:lstStyle/>
          <a:p>
            <a:pPr algn="just"/>
            <a:r>
              <a:rPr lang="en-IN" sz="2400" b="1" dirty="0">
                <a:solidFill>
                  <a:srgbClr val="FF0000"/>
                </a:solidFill>
              </a:rPr>
              <a:t>Switch and LED's are combination of 4 LED's and 4 switches which are </a:t>
            </a:r>
            <a:r>
              <a:rPr lang="en-IN" sz="2400" b="1" dirty="0" smtClean="0">
                <a:solidFill>
                  <a:srgbClr val="FF0000"/>
                </a:solidFill>
              </a:rPr>
              <a:t>programmed to </a:t>
            </a:r>
            <a:r>
              <a:rPr lang="en-IN" sz="2400" b="1" dirty="0">
                <a:solidFill>
                  <a:srgbClr val="FF0000"/>
                </a:solidFill>
              </a:rPr>
              <a:t>operate LED's using the switches</a:t>
            </a:r>
            <a:r>
              <a:rPr lang="en-IN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70" t="7909" r="23168" b="22241"/>
          <a:stretch/>
        </p:blipFill>
        <p:spPr>
          <a:xfrm>
            <a:off x="3677479" y="2345635"/>
            <a:ext cx="455905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</TotalTime>
  <Words>574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Droplet</vt:lpstr>
      <vt:lpstr>Experiment 5:  Title of the experiment:   Develop an Embedded ‘C’ program to blink the LEDs connected to Arduino upon pressing push buttons.</vt:lpstr>
      <vt:lpstr>Objectives of the Experiment: </vt:lpstr>
      <vt:lpstr>Arduino uno r3</vt:lpstr>
      <vt:lpstr>Specifications</vt:lpstr>
      <vt:lpstr>Arduino software ide on windows </vt:lpstr>
      <vt:lpstr>Arduino software ide on windows </vt:lpstr>
      <vt:lpstr>Arduino software ide on windows </vt:lpstr>
      <vt:lpstr>Arduino software ide on windows </vt:lpstr>
      <vt:lpstr>Interfacing block diagram</vt:lpstr>
      <vt:lpstr>algorithm</vt:lpstr>
      <vt:lpstr>  code</vt:lpstr>
      <vt:lpstr>Connection details</vt:lpstr>
      <vt:lpstr>Learning Outcomes of the Experiment  </vt:lpstr>
      <vt:lpstr>Inquiry based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admin</cp:lastModifiedBy>
  <cp:revision>59</cp:revision>
  <dcterms:created xsi:type="dcterms:W3CDTF">2021-06-14T17:00:04Z</dcterms:created>
  <dcterms:modified xsi:type="dcterms:W3CDTF">2022-05-10T10:41:50Z</dcterms:modified>
</cp:coreProperties>
</file>