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0" r:id="rId2"/>
    <p:sldId id="256" r:id="rId3"/>
    <p:sldId id="257" r:id="rId4"/>
    <p:sldId id="258" r:id="rId5"/>
    <p:sldId id="26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72" r:id="rId15"/>
    <p:sldId id="325" r:id="rId16"/>
    <p:sldId id="274" r:id="rId17"/>
    <p:sldId id="275" r:id="rId18"/>
    <p:sldId id="276" r:id="rId19"/>
    <p:sldId id="277" r:id="rId20"/>
    <p:sldId id="278" r:id="rId21"/>
    <p:sldId id="279" r:id="rId22"/>
    <p:sldId id="282" r:id="rId23"/>
    <p:sldId id="281" r:id="rId24"/>
    <p:sldId id="283" r:id="rId25"/>
    <p:sldId id="284" r:id="rId26"/>
    <p:sldId id="285" r:id="rId27"/>
    <p:sldId id="289" r:id="rId28"/>
    <p:sldId id="326" r:id="rId29"/>
    <p:sldId id="286" r:id="rId30"/>
    <p:sldId id="287" r:id="rId31"/>
    <p:sldId id="288" r:id="rId32"/>
    <p:sldId id="290" r:id="rId33"/>
    <p:sldId id="291" r:id="rId34"/>
    <p:sldId id="292" r:id="rId35"/>
    <p:sldId id="293" r:id="rId36"/>
    <p:sldId id="294" r:id="rId37"/>
    <p:sldId id="295" r:id="rId38"/>
    <p:sldId id="298" r:id="rId39"/>
    <p:sldId id="299" r:id="rId40"/>
    <p:sldId id="297" r:id="rId41"/>
    <p:sldId id="296" r:id="rId42"/>
    <p:sldId id="301" r:id="rId43"/>
    <p:sldId id="324" r:id="rId44"/>
    <p:sldId id="303" r:id="rId45"/>
    <p:sldId id="304" r:id="rId46"/>
    <p:sldId id="327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6858" autoAdjust="0"/>
  </p:normalViewPr>
  <p:slideViewPr>
    <p:cSldViewPr>
      <p:cViewPr>
        <p:scale>
          <a:sx n="70" d="100"/>
          <a:sy n="70" d="100"/>
        </p:scale>
        <p:origin x="-438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LR Parser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81200"/>
            <a:ext cx="6400800" cy="41910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Introduction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Attractive features of an LR parser.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Drawback of LR parser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Model and working of an LR parser.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Techniques for construction of parsing table  and classification of LR parser.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LR parsing Algorithm and its Trace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Construction of Parsing table for Simple LR or SLR</a:t>
            </a:r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Driver/Parser program:</a:t>
            </a:r>
          </a:p>
          <a:p>
            <a:pPr>
              <a:buNone/>
            </a:pPr>
            <a:r>
              <a:rPr lang="en-US" dirty="0" smtClean="0"/>
              <a:t>It is software program that controls the entire parsing process. It reads the character from the input buffer one at a time. It determines the </a:t>
            </a:r>
            <a:r>
              <a:rPr lang="en-US" b="1" dirty="0" smtClean="0">
                <a:solidFill>
                  <a:srgbClr val="FF0000"/>
                </a:solidFill>
              </a:rPr>
              <a:t>‘</a:t>
            </a:r>
            <a:r>
              <a:rPr lang="en-US" b="1" dirty="0" err="1" smtClean="0">
                <a:solidFill>
                  <a:srgbClr val="FF0000"/>
                </a:solidFill>
              </a:rPr>
              <a:t>Sm</a:t>
            </a:r>
            <a:r>
              <a:rPr lang="en-US" b="1" dirty="0" smtClean="0">
                <a:solidFill>
                  <a:srgbClr val="FF0000"/>
                </a:solidFill>
              </a:rPr>
              <a:t>’ </a:t>
            </a:r>
            <a:r>
              <a:rPr lang="en-US" dirty="0" smtClean="0"/>
              <a:t>the state currently on the top stack and</a:t>
            </a:r>
            <a:r>
              <a:rPr lang="en-US" b="1" dirty="0" smtClean="0">
                <a:solidFill>
                  <a:srgbClr val="FF0000"/>
                </a:solidFill>
              </a:rPr>
              <a:t> ‘</a:t>
            </a:r>
            <a:r>
              <a:rPr lang="en-US" b="1" dirty="0" err="1" smtClean="0">
                <a:solidFill>
                  <a:srgbClr val="FF0000"/>
                </a:solidFill>
              </a:rPr>
              <a:t>ai</a:t>
            </a:r>
            <a:r>
              <a:rPr lang="en-US" b="1" dirty="0" smtClean="0">
                <a:solidFill>
                  <a:srgbClr val="FF0000"/>
                </a:solidFill>
              </a:rPr>
              <a:t>’</a:t>
            </a:r>
            <a:r>
              <a:rPr lang="en-US" dirty="0" smtClean="0"/>
              <a:t> the current input symbol. It then consults the parsing action table entry </a:t>
            </a:r>
            <a:r>
              <a:rPr lang="en-US" b="1" dirty="0" smtClean="0">
                <a:solidFill>
                  <a:srgbClr val="FF0000"/>
                </a:solidFill>
              </a:rPr>
              <a:t>action[</a:t>
            </a:r>
            <a:r>
              <a:rPr lang="en-US" b="1" dirty="0" err="1" smtClean="0">
                <a:solidFill>
                  <a:srgbClr val="FF0000"/>
                </a:solidFill>
              </a:rPr>
              <a:t>Sm,ai</a:t>
            </a:r>
            <a:r>
              <a:rPr lang="en-US" b="1" dirty="0" smtClean="0">
                <a:solidFill>
                  <a:srgbClr val="FF0000"/>
                </a:solidFill>
              </a:rPr>
              <a:t>], </a:t>
            </a:r>
            <a:r>
              <a:rPr lang="en-US" dirty="0" smtClean="0"/>
              <a:t>which can have the following values:</a:t>
            </a:r>
          </a:p>
          <a:p>
            <a:pPr>
              <a:buNone/>
            </a:pPr>
            <a:r>
              <a:rPr lang="en-US" dirty="0" smtClean="0"/>
              <a:t>      1. Shift </a:t>
            </a:r>
            <a:r>
              <a:rPr lang="en-US" b="1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 where </a:t>
            </a:r>
            <a:r>
              <a:rPr lang="en-US" b="1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 is state.</a:t>
            </a:r>
          </a:p>
          <a:p>
            <a:pPr>
              <a:buNone/>
            </a:pPr>
            <a:r>
              <a:rPr lang="en-US" dirty="0" smtClean="0"/>
              <a:t>      2. Reduce by a production </a:t>
            </a:r>
            <a:r>
              <a:rPr lang="en-US" b="1" dirty="0" smtClean="0">
                <a:solidFill>
                  <a:srgbClr val="FF0000"/>
                </a:solidFill>
              </a:rPr>
              <a:t>A-&gt;</a:t>
            </a:r>
            <a:r>
              <a:rPr lang="el-GR" b="1" dirty="0" smtClean="0">
                <a:solidFill>
                  <a:srgbClr val="FF0000"/>
                </a:solidFill>
              </a:rPr>
              <a:t>β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      3. Error </a:t>
            </a:r>
          </a:p>
          <a:p>
            <a:pPr>
              <a:buNone/>
            </a:pPr>
            <a:r>
              <a:rPr lang="en-US" dirty="0" smtClean="0"/>
              <a:t>      4. Accept </a:t>
            </a:r>
          </a:p>
          <a:p>
            <a:pPr>
              <a:buNone/>
            </a:pPr>
            <a:r>
              <a:rPr lang="en-US" dirty="0" smtClean="0"/>
              <a:t>      whenever  reduce action is performed, it also consults the parsing </a:t>
            </a:r>
            <a:r>
              <a:rPr lang="en-US" b="1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/>
              <a:t> table entry </a:t>
            </a:r>
            <a:r>
              <a:rPr lang="en-US" b="1" dirty="0" err="1" smtClean="0">
                <a:solidFill>
                  <a:srgbClr val="FF0000"/>
                </a:solidFill>
              </a:rPr>
              <a:t>goto</a:t>
            </a:r>
            <a:r>
              <a:rPr lang="en-US" b="1" dirty="0" smtClean="0">
                <a:solidFill>
                  <a:srgbClr val="FF0000"/>
                </a:solidFill>
              </a:rPr>
              <a:t>[S, A] </a:t>
            </a:r>
            <a:r>
              <a:rPr lang="en-US" dirty="0" smtClean="0"/>
              <a:t>to determine the next state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 parsing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Set </a:t>
            </a:r>
            <a:r>
              <a:rPr lang="en-US" b="1" dirty="0" err="1" smtClean="0">
                <a:solidFill>
                  <a:srgbClr val="FF0000"/>
                </a:solidFill>
              </a:rPr>
              <a:t>ip</a:t>
            </a:r>
            <a:r>
              <a:rPr lang="en-US" dirty="0" smtClean="0"/>
              <a:t> to point o the first symbol of </a:t>
            </a:r>
            <a:r>
              <a:rPr lang="en-US" b="1" dirty="0" smtClean="0">
                <a:solidFill>
                  <a:srgbClr val="FF0000"/>
                </a:solidFill>
              </a:rPr>
              <a:t>w$</a:t>
            </a:r>
          </a:p>
          <a:p>
            <a:pPr>
              <a:buNone/>
            </a:pPr>
            <a:r>
              <a:rPr lang="en-US" dirty="0" smtClean="0"/>
              <a:t>Repeat forever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>
              <a:buNone/>
            </a:pPr>
            <a:r>
              <a:rPr lang="en-US" dirty="0" smtClean="0"/>
              <a:t>       let</a:t>
            </a:r>
            <a:r>
              <a:rPr lang="en-US" b="1" dirty="0" smtClean="0">
                <a:solidFill>
                  <a:srgbClr val="FF0000"/>
                </a:solidFill>
              </a:rPr>
              <a:t> ‘s’ </a:t>
            </a:r>
            <a:r>
              <a:rPr lang="en-US" dirty="0" smtClean="0"/>
              <a:t>be the state on top of the stack and </a:t>
            </a:r>
            <a:r>
              <a:rPr lang="en-US" b="1" dirty="0" smtClean="0">
                <a:solidFill>
                  <a:srgbClr val="FF0000"/>
                </a:solidFill>
              </a:rPr>
              <a:t>‘a’       </a:t>
            </a:r>
          </a:p>
          <a:p>
            <a:pPr>
              <a:buNone/>
            </a:pPr>
            <a:r>
              <a:rPr lang="en-US" dirty="0" smtClean="0"/>
              <a:t>       be the symbol pointed by the </a:t>
            </a:r>
            <a:r>
              <a:rPr lang="en-US" b="1" dirty="0" err="1" smtClean="0">
                <a:solidFill>
                  <a:srgbClr val="FF0000"/>
                </a:solidFill>
              </a:rPr>
              <a:t>ip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if </a:t>
            </a:r>
            <a:r>
              <a:rPr lang="en-US" b="1" dirty="0" smtClean="0">
                <a:solidFill>
                  <a:srgbClr val="FF0000"/>
                </a:solidFill>
              </a:rPr>
              <a:t>action[</a:t>
            </a:r>
            <a:r>
              <a:rPr lang="en-US" b="1" dirty="0" err="1" smtClean="0">
                <a:solidFill>
                  <a:srgbClr val="FF0000"/>
                </a:solidFill>
              </a:rPr>
              <a:t>s,a</a:t>
            </a:r>
            <a:r>
              <a:rPr lang="en-US" b="1" dirty="0" smtClean="0">
                <a:solidFill>
                  <a:srgbClr val="FF0000"/>
                </a:solidFill>
              </a:rPr>
              <a:t>] = shift s’ </a:t>
            </a:r>
            <a:r>
              <a:rPr lang="en-US" dirty="0" smtClean="0"/>
              <a:t>then</a:t>
            </a:r>
          </a:p>
          <a:p>
            <a:pPr>
              <a:buNone/>
            </a:pPr>
            <a:r>
              <a:rPr lang="en-US" dirty="0" smtClean="0"/>
              <a:t>       begin</a:t>
            </a:r>
          </a:p>
          <a:p>
            <a:pPr>
              <a:buNone/>
            </a:pPr>
            <a:r>
              <a:rPr lang="en-US" dirty="0" smtClean="0"/>
              <a:t>                push </a:t>
            </a:r>
            <a:r>
              <a:rPr lang="en-US" b="1" dirty="0" smtClean="0">
                <a:solidFill>
                  <a:srgbClr val="FF0000"/>
                </a:solidFill>
              </a:rPr>
              <a:t>‘a’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FF0000"/>
                </a:solidFill>
              </a:rPr>
              <a:t>‘s’ </a:t>
            </a:r>
            <a:r>
              <a:rPr lang="en-US" dirty="0" smtClean="0"/>
              <a:t>on top of the stack;</a:t>
            </a:r>
          </a:p>
          <a:p>
            <a:pPr>
              <a:buNone/>
            </a:pPr>
            <a:r>
              <a:rPr lang="en-US" dirty="0" smtClean="0"/>
              <a:t>                 advance </a:t>
            </a:r>
            <a:r>
              <a:rPr lang="en-US" b="1" dirty="0" err="1" smtClean="0">
                <a:solidFill>
                  <a:srgbClr val="FF0000"/>
                </a:solidFill>
              </a:rPr>
              <a:t>ip</a:t>
            </a:r>
            <a:r>
              <a:rPr lang="en-US" dirty="0" smtClean="0"/>
              <a:t> to the next input symbol</a:t>
            </a:r>
          </a:p>
          <a:p>
            <a:pPr>
              <a:buNone/>
            </a:pPr>
            <a:r>
              <a:rPr lang="en-US" dirty="0" smtClean="0"/>
              <a:t>        end</a:t>
            </a:r>
          </a:p>
          <a:p>
            <a:pPr>
              <a:buNone/>
            </a:pPr>
            <a:r>
              <a:rPr lang="en-US" dirty="0" smtClean="0"/>
              <a:t>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        </a:t>
            </a:r>
            <a:r>
              <a:rPr lang="en-US" sz="4400" dirty="0" smtClean="0"/>
              <a:t> else </a:t>
            </a:r>
            <a:r>
              <a:rPr lang="en-US" sz="4400" b="1" dirty="0" smtClean="0">
                <a:solidFill>
                  <a:srgbClr val="FF0000"/>
                </a:solidFill>
              </a:rPr>
              <a:t>if action[s, a] = reduce A</a:t>
            </a:r>
            <a:r>
              <a:rPr lang="en-US" sz="4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→</a:t>
            </a:r>
            <a:r>
              <a:rPr lang="el-GR" sz="4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β</a:t>
            </a:r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/>
              <a:t>then</a:t>
            </a:r>
          </a:p>
          <a:p>
            <a:pPr>
              <a:buNone/>
            </a:pPr>
            <a:r>
              <a:rPr lang="en-US" sz="4400" dirty="0" smtClean="0"/>
              <a:t>         Begin</a:t>
            </a:r>
          </a:p>
          <a:p>
            <a:pPr>
              <a:buNone/>
            </a:pPr>
            <a:r>
              <a:rPr lang="en-US" sz="4400" dirty="0" smtClean="0"/>
              <a:t>                pop</a:t>
            </a:r>
            <a:r>
              <a:rPr lang="en-US" sz="4400" b="1" dirty="0" smtClean="0">
                <a:solidFill>
                  <a:srgbClr val="FF0000"/>
                </a:solidFill>
              </a:rPr>
              <a:t> 2*|</a:t>
            </a:r>
            <a:r>
              <a:rPr lang="el-GR" sz="4400" b="1" dirty="0" smtClean="0">
                <a:solidFill>
                  <a:srgbClr val="FF0000"/>
                </a:solidFill>
              </a:rPr>
              <a:t>β</a:t>
            </a:r>
            <a:r>
              <a:rPr lang="en-US" sz="4400" b="1" dirty="0" smtClean="0">
                <a:solidFill>
                  <a:srgbClr val="FF0000"/>
                </a:solidFill>
              </a:rPr>
              <a:t> | </a:t>
            </a:r>
            <a:r>
              <a:rPr lang="en-US" sz="4400" dirty="0" smtClean="0"/>
              <a:t>symbols off the stack;</a:t>
            </a:r>
          </a:p>
          <a:p>
            <a:pPr>
              <a:buNone/>
            </a:pPr>
            <a:r>
              <a:rPr lang="en-US" sz="4400" dirty="0" smtClean="0"/>
              <a:t>                let</a:t>
            </a:r>
            <a:r>
              <a:rPr lang="en-US" sz="4400" b="1" dirty="0" smtClean="0">
                <a:solidFill>
                  <a:srgbClr val="FF0000"/>
                </a:solidFill>
              </a:rPr>
              <a:t> ‘s’ ’</a:t>
            </a:r>
            <a:r>
              <a:rPr lang="en-US" sz="4400" dirty="0" smtClean="0"/>
              <a:t>be the state now on top of the stack</a:t>
            </a:r>
          </a:p>
          <a:p>
            <a:pPr>
              <a:buNone/>
            </a:pPr>
            <a:r>
              <a:rPr lang="en-US" sz="4400" dirty="0" smtClean="0"/>
              <a:t>            push </a:t>
            </a:r>
            <a:r>
              <a:rPr lang="en-US" sz="4400" b="1" dirty="0" smtClean="0">
                <a:solidFill>
                  <a:srgbClr val="FF0000"/>
                </a:solidFill>
              </a:rPr>
              <a:t>A</a:t>
            </a:r>
            <a:r>
              <a:rPr lang="en-US" sz="4400" dirty="0" smtClean="0"/>
              <a:t> then </a:t>
            </a:r>
            <a:r>
              <a:rPr lang="en-US" sz="4400" b="1" dirty="0" err="1" smtClean="0">
                <a:solidFill>
                  <a:srgbClr val="FF0000"/>
                </a:solidFill>
              </a:rPr>
              <a:t>goto</a:t>
            </a:r>
            <a:r>
              <a:rPr lang="en-US" sz="4400" b="1" dirty="0" smtClean="0">
                <a:solidFill>
                  <a:srgbClr val="FF0000"/>
                </a:solidFill>
              </a:rPr>
              <a:t>[s’, A] </a:t>
            </a:r>
            <a:r>
              <a:rPr lang="en-US" sz="4400" dirty="0" smtClean="0"/>
              <a:t>on top of the  stack;</a:t>
            </a:r>
          </a:p>
          <a:p>
            <a:pPr>
              <a:buNone/>
            </a:pPr>
            <a:r>
              <a:rPr lang="en-US" sz="4400" dirty="0" smtClean="0"/>
              <a:t>           output the production </a:t>
            </a:r>
            <a:r>
              <a:rPr lang="en-US" sz="4400" b="1" dirty="0" smtClean="0">
                <a:solidFill>
                  <a:srgbClr val="FF0000"/>
                </a:solidFill>
              </a:rPr>
              <a:t>A</a:t>
            </a:r>
            <a:r>
              <a:rPr lang="en-US" sz="4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→</a:t>
            </a:r>
            <a:r>
              <a:rPr lang="el-GR" sz="4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β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4400" dirty="0" smtClean="0"/>
              <a:t>          end </a:t>
            </a:r>
          </a:p>
          <a:p>
            <a:pPr>
              <a:buNone/>
            </a:pPr>
            <a:r>
              <a:rPr lang="en-US" sz="4400" dirty="0" smtClean="0"/>
              <a:t>          else </a:t>
            </a:r>
            <a:r>
              <a:rPr lang="en-US" sz="4400" b="1" dirty="0" smtClean="0">
                <a:solidFill>
                  <a:srgbClr val="FF0000"/>
                </a:solidFill>
              </a:rPr>
              <a:t>if action[s, a] = accept </a:t>
            </a:r>
            <a:r>
              <a:rPr lang="en-US" sz="4400" dirty="0" smtClean="0"/>
              <a:t>then</a:t>
            </a:r>
          </a:p>
          <a:p>
            <a:pPr>
              <a:buNone/>
            </a:pPr>
            <a:r>
              <a:rPr lang="en-US" sz="4400" dirty="0" smtClean="0"/>
              <a:t>           begin</a:t>
            </a:r>
          </a:p>
          <a:p>
            <a:pPr>
              <a:buNone/>
            </a:pPr>
            <a:r>
              <a:rPr lang="en-US" sz="4400" dirty="0" smtClean="0"/>
              <a:t>                     print(“ successful completion of parsing”)</a:t>
            </a:r>
          </a:p>
          <a:p>
            <a:pPr>
              <a:buNone/>
            </a:pPr>
            <a:r>
              <a:rPr lang="en-US" sz="4400" dirty="0" smtClean="0"/>
              <a:t>                      return;</a:t>
            </a:r>
          </a:p>
          <a:p>
            <a:pPr>
              <a:buNone/>
            </a:pPr>
            <a:r>
              <a:rPr lang="en-US" sz="4400" dirty="0" smtClean="0"/>
              <a:t>            end</a:t>
            </a:r>
          </a:p>
          <a:p>
            <a:pPr>
              <a:buNone/>
            </a:pPr>
            <a:r>
              <a:rPr lang="en-US" sz="4400" dirty="0" smtClean="0"/>
              <a:t>            else   error();</a:t>
            </a:r>
          </a:p>
          <a:p>
            <a:pPr>
              <a:buNone/>
            </a:pPr>
            <a:r>
              <a:rPr lang="en-US" sz="4400" dirty="0" smtClean="0"/>
              <a:t>end </a:t>
            </a:r>
            <a:r>
              <a:rPr lang="en-US" dirty="0" smtClean="0"/>
              <a:t> 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(SLR) Parsing Tables for Expression Grammar</a:t>
            </a:r>
          </a:p>
        </p:txBody>
      </p:sp>
      <p:graphicFrame>
        <p:nvGraphicFramePr>
          <p:cNvPr id="289136" name="Group 368"/>
          <p:cNvGraphicFramePr>
            <a:graphicFrameLocks noGrp="1"/>
          </p:cNvGraphicFramePr>
          <p:nvPr/>
        </p:nvGraphicFramePr>
        <p:xfrm>
          <a:off x="2743200" y="1447800"/>
          <a:ext cx="5368485" cy="4754880"/>
        </p:xfrm>
        <a:graphic>
          <a:graphicData uri="http://schemas.openxmlformats.org/drawingml/2006/table">
            <a:tbl>
              <a:tblPr/>
              <a:tblGrid>
                <a:gridCol w="633046"/>
                <a:gridCol w="512885"/>
                <a:gridCol w="515815"/>
                <a:gridCol w="514350"/>
                <a:gridCol w="512885"/>
                <a:gridCol w="514350"/>
                <a:gridCol w="512885"/>
                <a:gridCol w="194212"/>
                <a:gridCol w="531934"/>
                <a:gridCol w="498231"/>
                <a:gridCol w="427892"/>
              </a:tblGrid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state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id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+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*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 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s5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s4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s6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acc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r2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s7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r2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r2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r4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r4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r4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r4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s5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s4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r6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r6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r6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r6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s5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s4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s5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s4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s6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s11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r1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s7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r1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r1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r3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r3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r3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r3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r5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r5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r5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r5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89" name="Text Box 367"/>
          <p:cNvSpPr txBox="1">
            <a:spLocks noChangeArrowheads="1"/>
          </p:cNvSpPr>
          <p:nvPr/>
        </p:nvSpPr>
        <p:spPr bwMode="auto">
          <a:xfrm>
            <a:off x="4079631" y="990600"/>
            <a:ext cx="13368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/>
              <a:t>Action Table</a:t>
            </a:r>
          </a:p>
        </p:txBody>
      </p:sp>
      <p:sp>
        <p:nvSpPr>
          <p:cNvPr id="9390" name="Text Box 369"/>
          <p:cNvSpPr txBox="1">
            <a:spLocks noChangeArrowheads="1"/>
          </p:cNvSpPr>
          <p:nvPr/>
        </p:nvSpPr>
        <p:spPr bwMode="auto">
          <a:xfrm>
            <a:off x="6611816" y="990600"/>
            <a:ext cx="11967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/>
              <a:t>Goto Table</a:t>
            </a:r>
          </a:p>
        </p:txBody>
      </p:sp>
      <p:sp>
        <p:nvSpPr>
          <p:cNvPr id="9391" name="Text Box 370"/>
          <p:cNvSpPr txBox="1">
            <a:spLocks noChangeArrowheads="1"/>
          </p:cNvSpPr>
          <p:nvPr/>
        </p:nvSpPr>
        <p:spPr bwMode="auto">
          <a:xfrm>
            <a:off x="492369" y="1447800"/>
            <a:ext cx="131638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>
                <a:sym typeface="Symbol" pitchFamily="18" charset="2"/>
              </a:rPr>
              <a:t>1)   E  E+T</a:t>
            </a:r>
          </a:p>
          <a:p>
            <a:pPr>
              <a:spcBef>
                <a:spcPct val="20000"/>
              </a:spcBef>
            </a:pPr>
            <a:r>
              <a:rPr lang="en-US">
                <a:sym typeface="Symbol" pitchFamily="18" charset="2"/>
              </a:rPr>
              <a:t>2)   E  T</a:t>
            </a:r>
          </a:p>
          <a:p>
            <a:pPr>
              <a:spcBef>
                <a:spcPct val="20000"/>
              </a:spcBef>
            </a:pPr>
            <a:r>
              <a:rPr lang="en-US">
                <a:sym typeface="Symbol" pitchFamily="18" charset="2"/>
              </a:rPr>
              <a:t>3)   T  T*F</a:t>
            </a:r>
          </a:p>
          <a:p>
            <a:pPr>
              <a:spcBef>
                <a:spcPct val="20000"/>
              </a:spcBef>
            </a:pPr>
            <a:r>
              <a:rPr lang="en-US">
                <a:sym typeface="Symbol" pitchFamily="18" charset="2"/>
              </a:rPr>
              <a:t>4)   T  F</a:t>
            </a:r>
          </a:p>
          <a:p>
            <a:pPr>
              <a:spcBef>
                <a:spcPct val="20000"/>
              </a:spcBef>
            </a:pPr>
            <a:r>
              <a:rPr lang="en-US">
                <a:sym typeface="Symbol" pitchFamily="18" charset="2"/>
              </a:rPr>
              <a:t>5)   F  (E)</a:t>
            </a:r>
          </a:p>
          <a:p>
            <a:pPr>
              <a:spcBef>
                <a:spcPct val="20000"/>
              </a:spcBef>
            </a:pPr>
            <a:r>
              <a:rPr lang="en-US">
                <a:sym typeface="Symbol" pitchFamily="18" charset="2"/>
              </a:rPr>
              <a:t>6)   F  id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dirty="0" smtClean="0"/>
              <a:t>Actions of A (S)LR-Parser -- Example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800" b="1" u="sng" dirty="0" smtClean="0"/>
              <a:t>stack</a:t>
            </a:r>
            <a:r>
              <a:rPr lang="en-US" sz="1800" b="1" dirty="0" smtClean="0"/>
              <a:t>		</a:t>
            </a:r>
            <a:r>
              <a:rPr lang="en-US" sz="1800" b="1" u="sng" dirty="0" smtClean="0"/>
              <a:t>input</a:t>
            </a:r>
            <a:r>
              <a:rPr lang="en-US" sz="1800" b="1" dirty="0" smtClean="0"/>
              <a:t>		</a:t>
            </a:r>
            <a:r>
              <a:rPr lang="en-US" sz="1800" b="1" u="sng" dirty="0" smtClean="0"/>
              <a:t>action</a:t>
            </a:r>
            <a:r>
              <a:rPr lang="en-US" sz="1800" b="1" dirty="0" smtClean="0"/>
              <a:t>			</a:t>
            </a:r>
            <a:r>
              <a:rPr lang="en-US" sz="1800" b="1" u="sng" dirty="0" smtClean="0"/>
              <a:t>output</a:t>
            </a:r>
          </a:p>
          <a:p>
            <a:pPr>
              <a:buFontTx/>
              <a:buNone/>
            </a:pPr>
            <a:r>
              <a:rPr lang="en-US" sz="1800" dirty="0" smtClean="0"/>
              <a:t>0			id*</a:t>
            </a:r>
            <a:r>
              <a:rPr lang="en-US" sz="1800" dirty="0" err="1" smtClean="0"/>
              <a:t>id+id</a:t>
            </a:r>
            <a:r>
              <a:rPr lang="en-US" sz="1800" dirty="0" smtClean="0"/>
              <a:t>$	shift 5</a:t>
            </a:r>
          </a:p>
          <a:p>
            <a:pPr>
              <a:buFontTx/>
              <a:buNone/>
            </a:pPr>
            <a:r>
              <a:rPr lang="en-US" sz="1800" dirty="0" smtClean="0"/>
              <a:t>0id5		  *</a:t>
            </a:r>
            <a:r>
              <a:rPr lang="en-US" sz="1800" dirty="0" err="1" smtClean="0"/>
              <a:t>id+id</a:t>
            </a:r>
            <a:r>
              <a:rPr lang="en-US" sz="1800" dirty="0" smtClean="0"/>
              <a:t>$		reduce by </a:t>
            </a:r>
            <a:r>
              <a:rPr lang="en-US" sz="1800" dirty="0" err="1" smtClean="0"/>
              <a:t>F</a:t>
            </a:r>
            <a:r>
              <a:rPr lang="en-US" sz="1800" dirty="0" err="1" smtClean="0">
                <a:sym typeface="Symbol" pitchFamily="18" charset="2"/>
              </a:rPr>
              <a:t>id</a:t>
            </a:r>
            <a:r>
              <a:rPr lang="en-US" sz="1800" dirty="0" smtClean="0">
                <a:sym typeface="Symbol" pitchFamily="18" charset="2"/>
              </a:rPr>
              <a:t>	 	</a:t>
            </a:r>
            <a:r>
              <a:rPr lang="en-US" sz="1800" dirty="0" err="1" smtClean="0"/>
              <a:t>F</a:t>
            </a:r>
            <a:r>
              <a:rPr lang="en-US" sz="1800" dirty="0" err="1" smtClean="0">
                <a:sym typeface="Symbol" pitchFamily="18" charset="2"/>
              </a:rPr>
              <a:t>id</a:t>
            </a:r>
            <a:r>
              <a:rPr lang="en-US" sz="1800" dirty="0" smtClean="0">
                <a:sym typeface="Symbol" pitchFamily="18" charset="2"/>
              </a:rPr>
              <a:t>	</a:t>
            </a:r>
          </a:p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0F3		  </a:t>
            </a:r>
            <a:r>
              <a:rPr lang="en-US" sz="1800" dirty="0" smtClean="0"/>
              <a:t>*</a:t>
            </a:r>
            <a:r>
              <a:rPr lang="en-US" sz="1800" dirty="0" err="1" smtClean="0"/>
              <a:t>id+id</a:t>
            </a:r>
            <a:r>
              <a:rPr lang="en-US" sz="1800" dirty="0" smtClean="0"/>
              <a:t>$		reduce by T</a:t>
            </a:r>
            <a:r>
              <a:rPr lang="en-US" sz="1800" dirty="0" smtClean="0">
                <a:sym typeface="Symbol" pitchFamily="18" charset="2"/>
              </a:rPr>
              <a:t>F	 	</a:t>
            </a:r>
            <a:r>
              <a:rPr lang="en-US" sz="1800" dirty="0" err="1" smtClean="0"/>
              <a:t>T</a:t>
            </a:r>
            <a:r>
              <a:rPr lang="en-US" sz="1800" dirty="0" err="1" smtClean="0">
                <a:sym typeface="Symbol" pitchFamily="18" charset="2"/>
              </a:rPr>
              <a:t>F</a:t>
            </a:r>
            <a:r>
              <a:rPr lang="en-US" sz="1800" dirty="0" smtClean="0">
                <a:sym typeface="Symbol" pitchFamily="18" charset="2"/>
              </a:rPr>
              <a:t>	</a:t>
            </a:r>
          </a:p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0T2		   </a:t>
            </a:r>
            <a:r>
              <a:rPr lang="en-US" sz="1800" dirty="0" smtClean="0"/>
              <a:t>*</a:t>
            </a:r>
            <a:r>
              <a:rPr lang="en-US" sz="1800" dirty="0" err="1" smtClean="0"/>
              <a:t>id+id</a:t>
            </a:r>
            <a:r>
              <a:rPr lang="en-US" sz="1800" dirty="0" smtClean="0"/>
              <a:t>$	shift 7</a:t>
            </a:r>
          </a:p>
          <a:p>
            <a:pPr>
              <a:buFontTx/>
              <a:buNone/>
            </a:pPr>
            <a:r>
              <a:rPr lang="en-US" sz="1800" dirty="0" smtClean="0"/>
              <a:t>0T2*7		     </a:t>
            </a:r>
            <a:r>
              <a:rPr lang="en-US" sz="1800" dirty="0" err="1" smtClean="0"/>
              <a:t>id+id</a:t>
            </a:r>
            <a:r>
              <a:rPr lang="en-US" sz="1800" dirty="0" smtClean="0"/>
              <a:t>$	shift 5</a:t>
            </a:r>
          </a:p>
          <a:p>
            <a:pPr>
              <a:buFontTx/>
              <a:buNone/>
            </a:pPr>
            <a:r>
              <a:rPr lang="en-US" sz="1800" dirty="0" smtClean="0"/>
              <a:t>0T2*7id5	        +id$	reduce by </a:t>
            </a:r>
            <a:r>
              <a:rPr lang="en-US" sz="1800" dirty="0" err="1" smtClean="0"/>
              <a:t>F</a:t>
            </a:r>
            <a:r>
              <a:rPr lang="en-US" sz="1800" dirty="0" err="1" smtClean="0">
                <a:sym typeface="Symbol" pitchFamily="18" charset="2"/>
              </a:rPr>
              <a:t>id</a:t>
            </a:r>
            <a:r>
              <a:rPr lang="en-US" sz="1800" dirty="0" smtClean="0">
                <a:sym typeface="Symbol" pitchFamily="18" charset="2"/>
              </a:rPr>
              <a:t>	 	</a:t>
            </a:r>
            <a:r>
              <a:rPr lang="en-US" sz="1800" dirty="0" err="1" smtClean="0"/>
              <a:t>F</a:t>
            </a:r>
            <a:r>
              <a:rPr lang="en-US" sz="1800" dirty="0" err="1" smtClean="0">
                <a:sym typeface="Symbol" pitchFamily="18" charset="2"/>
              </a:rPr>
              <a:t>id</a:t>
            </a:r>
            <a:endParaRPr lang="en-US" sz="1800" dirty="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1800" dirty="0" smtClean="0"/>
              <a:t>0T2*7F10	        +id$	reduce by T</a:t>
            </a:r>
            <a:r>
              <a:rPr lang="en-US" sz="1800" dirty="0" smtClean="0">
                <a:sym typeface="Symbol" pitchFamily="18" charset="2"/>
              </a:rPr>
              <a:t>T*F 	</a:t>
            </a:r>
            <a:r>
              <a:rPr lang="en-US" sz="1800" dirty="0" smtClean="0"/>
              <a:t>T</a:t>
            </a:r>
            <a:r>
              <a:rPr lang="en-US" sz="1800" dirty="0" smtClean="0">
                <a:sym typeface="Symbol" pitchFamily="18" charset="2"/>
              </a:rPr>
              <a:t>T*F</a:t>
            </a:r>
          </a:p>
          <a:p>
            <a:pPr>
              <a:buFontTx/>
              <a:buNone/>
            </a:pPr>
            <a:r>
              <a:rPr lang="en-US" sz="1800" dirty="0" smtClean="0"/>
              <a:t>0T2		         +id$	reduce by E</a:t>
            </a:r>
            <a:r>
              <a:rPr lang="en-US" sz="1800" dirty="0" smtClean="0">
                <a:sym typeface="Symbol" pitchFamily="18" charset="2"/>
              </a:rPr>
              <a:t>T	 	</a:t>
            </a:r>
            <a:r>
              <a:rPr lang="en-US" sz="1800" dirty="0" err="1" smtClean="0"/>
              <a:t>E</a:t>
            </a:r>
            <a:r>
              <a:rPr lang="en-US" sz="1800" dirty="0" err="1" smtClean="0">
                <a:sym typeface="Symbol" pitchFamily="18" charset="2"/>
              </a:rPr>
              <a:t>T</a:t>
            </a:r>
            <a:endParaRPr lang="en-US" sz="1800" dirty="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0E1		         +id$	shift 6</a:t>
            </a:r>
          </a:p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0E1+6		           id$	shift 5</a:t>
            </a:r>
          </a:p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0E1+6id5	              $	</a:t>
            </a:r>
            <a:r>
              <a:rPr lang="en-US" sz="1800" dirty="0" smtClean="0"/>
              <a:t>reduce by </a:t>
            </a:r>
            <a:r>
              <a:rPr lang="en-US" sz="1800" dirty="0" err="1" smtClean="0"/>
              <a:t>F</a:t>
            </a:r>
            <a:r>
              <a:rPr lang="en-US" sz="1800" dirty="0" err="1" smtClean="0">
                <a:sym typeface="Symbol" pitchFamily="18" charset="2"/>
              </a:rPr>
              <a:t>id</a:t>
            </a:r>
            <a:r>
              <a:rPr lang="en-US" sz="1800" dirty="0" smtClean="0">
                <a:sym typeface="Symbol" pitchFamily="18" charset="2"/>
              </a:rPr>
              <a:t>	 	</a:t>
            </a:r>
            <a:r>
              <a:rPr lang="en-US" sz="1800" dirty="0" err="1" smtClean="0"/>
              <a:t>F</a:t>
            </a:r>
            <a:r>
              <a:rPr lang="en-US" sz="1800" dirty="0" err="1" smtClean="0">
                <a:sym typeface="Symbol" pitchFamily="18" charset="2"/>
              </a:rPr>
              <a:t>id</a:t>
            </a:r>
            <a:endParaRPr lang="en-US" sz="1800" dirty="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0E1+6F3	              $	</a:t>
            </a:r>
            <a:r>
              <a:rPr lang="en-US" sz="1800" dirty="0" smtClean="0"/>
              <a:t>reduce by T</a:t>
            </a:r>
            <a:r>
              <a:rPr lang="en-US" sz="1800" dirty="0" smtClean="0">
                <a:sym typeface="Symbol" pitchFamily="18" charset="2"/>
              </a:rPr>
              <a:t>F	 	</a:t>
            </a:r>
            <a:r>
              <a:rPr lang="en-US" sz="1800" dirty="0" err="1" smtClean="0"/>
              <a:t>T</a:t>
            </a:r>
            <a:r>
              <a:rPr lang="en-US" sz="1800" dirty="0" err="1" smtClean="0">
                <a:sym typeface="Symbol" pitchFamily="18" charset="2"/>
              </a:rPr>
              <a:t>F</a:t>
            </a:r>
            <a:endParaRPr lang="en-US" sz="1800" dirty="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0E1+6T9	              $	</a:t>
            </a:r>
            <a:r>
              <a:rPr lang="en-US" sz="1800" dirty="0" smtClean="0"/>
              <a:t>reduce by E</a:t>
            </a:r>
            <a:r>
              <a:rPr lang="en-US" sz="1800" dirty="0" smtClean="0">
                <a:sym typeface="Symbol" pitchFamily="18" charset="2"/>
              </a:rPr>
              <a:t>E+T 	</a:t>
            </a:r>
            <a:r>
              <a:rPr lang="en-US" sz="1800" dirty="0" err="1" smtClean="0"/>
              <a:t>E</a:t>
            </a:r>
            <a:r>
              <a:rPr lang="en-US" sz="1800" dirty="0" err="1" smtClean="0">
                <a:sym typeface="Symbol" pitchFamily="18" charset="2"/>
              </a:rPr>
              <a:t>E+T</a:t>
            </a:r>
            <a:endParaRPr lang="en-US" sz="1800" dirty="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0E1		              $</a:t>
            </a:r>
            <a:r>
              <a:rPr lang="en-US" sz="1800" smtClean="0">
                <a:sym typeface="Symbol" pitchFamily="18" charset="2"/>
              </a:rPr>
              <a:t>	accept</a:t>
            </a:r>
            <a:endParaRPr lang="en-US" sz="1800" dirty="0" smtClean="0">
              <a:sym typeface="Symbol" pitchFamily="18" charset="2"/>
            </a:endParaRPr>
          </a:p>
          <a:p>
            <a:pPr>
              <a:buFontTx/>
              <a:buNone/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of Parsing table for LR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Collection of canonical sets of LR(0) items               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             What is augment grammar?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             What is LR(0) item ? 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dirty="0" smtClean="0"/>
              <a:t>             What is  Closure Operation ?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dirty="0" smtClean="0"/>
              <a:t>             Algorithm for computation of Closure 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dirty="0" smtClean="0"/>
              <a:t>             What is  </a:t>
            </a:r>
            <a:r>
              <a:rPr lang="en-US" dirty="0" err="1" smtClean="0"/>
              <a:t>Goto</a:t>
            </a:r>
            <a:r>
              <a:rPr lang="en-US" dirty="0" smtClean="0"/>
              <a:t> Operation ?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dirty="0" smtClean="0"/>
              <a:t>Algorithm  for Collection of canonical sets of LR(0) items.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dirty="0" smtClean="0"/>
              <a:t>Algorithm for Constructing SLR Parsing Table     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 grammar and LR(0) 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b="1" i="1" dirty="0" smtClean="0">
                <a:solidFill>
                  <a:srgbClr val="FF0000"/>
                </a:solidFill>
                <a:sym typeface="Symbol" pitchFamily="18" charset="2"/>
              </a:rPr>
              <a:t>Augmented Grammar</a:t>
            </a:r>
            <a:r>
              <a:rPr lang="en-US" b="1" dirty="0" smtClean="0">
                <a:solidFill>
                  <a:srgbClr val="FF0000"/>
                </a:solidFill>
                <a:sym typeface="Symbol" pitchFamily="18" charset="2"/>
              </a:rPr>
              <a:t>:</a:t>
            </a:r>
          </a:p>
          <a:p>
            <a:pPr>
              <a:buFontTx/>
              <a:buNone/>
            </a:pPr>
            <a:r>
              <a:rPr lang="en-US" dirty="0" smtClean="0">
                <a:sym typeface="Symbol" pitchFamily="18" charset="2"/>
              </a:rPr>
              <a:t>	If </a:t>
            </a:r>
            <a:r>
              <a:rPr lang="en-US" b="1" dirty="0" smtClean="0">
                <a:solidFill>
                  <a:srgbClr val="FF0000"/>
                </a:solidFill>
                <a:sym typeface="Symbol" pitchFamily="18" charset="2"/>
              </a:rPr>
              <a:t>G</a:t>
            </a:r>
            <a:r>
              <a:rPr lang="en-US" dirty="0" smtClean="0">
                <a:sym typeface="Symbol" pitchFamily="18" charset="2"/>
              </a:rPr>
              <a:t> is a grammar with </a:t>
            </a:r>
            <a:r>
              <a:rPr lang="en-US" b="1" dirty="0" smtClean="0">
                <a:solidFill>
                  <a:srgbClr val="FF0000"/>
                </a:solidFill>
                <a:sym typeface="Symbol" pitchFamily="18" charset="2"/>
              </a:rPr>
              <a:t>start symbol S</a:t>
            </a:r>
            <a:r>
              <a:rPr lang="en-US" dirty="0" smtClean="0">
                <a:sym typeface="Symbol" pitchFamily="18" charset="2"/>
              </a:rPr>
              <a:t>, then </a:t>
            </a:r>
            <a:r>
              <a:rPr lang="en-US" b="1" dirty="0" smtClean="0">
                <a:solidFill>
                  <a:srgbClr val="FF0000"/>
                </a:solidFill>
                <a:sym typeface="Symbol" pitchFamily="18" charset="2"/>
              </a:rPr>
              <a:t>G’ </a:t>
            </a:r>
            <a:r>
              <a:rPr lang="en-US" dirty="0" smtClean="0">
                <a:sym typeface="Symbol" pitchFamily="18" charset="2"/>
              </a:rPr>
              <a:t>is an augment grammar for </a:t>
            </a:r>
            <a:r>
              <a:rPr lang="en-US" b="1" dirty="0" smtClean="0">
                <a:solidFill>
                  <a:srgbClr val="FF0000"/>
                </a:solidFill>
                <a:sym typeface="Symbol" pitchFamily="18" charset="2"/>
              </a:rPr>
              <a:t>G</a:t>
            </a:r>
            <a:r>
              <a:rPr lang="en-US" dirty="0" smtClean="0">
                <a:sym typeface="Symbol" pitchFamily="18" charset="2"/>
              </a:rPr>
              <a:t> with a new start symbol</a:t>
            </a:r>
            <a:r>
              <a:rPr lang="en-US" b="1" dirty="0" smtClean="0">
                <a:solidFill>
                  <a:srgbClr val="FF0000"/>
                </a:solidFill>
                <a:sym typeface="Symbol" pitchFamily="18" charset="2"/>
              </a:rPr>
              <a:t> S’ </a:t>
            </a:r>
            <a:r>
              <a:rPr lang="en-US" dirty="0" smtClean="0">
                <a:sym typeface="Symbol" pitchFamily="18" charset="2"/>
              </a:rPr>
              <a:t>and  new production rule </a:t>
            </a:r>
            <a:r>
              <a:rPr lang="en-US" b="1" dirty="0" smtClean="0">
                <a:solidFill>
                  <a:srgbClr val="FF0000"/>
                </a:solidFill>
                <a:sym typeface="Symbol" pitchFamily="18" charset="2"/>
              </a:rPr>
              <a:t>S’S</a:t>
            </a:r>
            <a:r>
              <a:rPr lang="en-US" dirty="0" smtClean="0">
                <a:sym typeface="Symbol" pitchFamily="18" charset="2"/>
              </a:rPr>
              <a:t>.</a:t>
            </a:r>
          </a:p>
          <a:p>
            <a:pPr>
              <a:buFontTx/>
              <a:buNone/>
            </a:pPr>
            <a:endParaRPr lang="en-US" dirty="0" smtClean="0">
              <a:sym typeface="Symbol" pitchFamily="18" charset="2"/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An LR(0) item </a:t>
            </a:r>
            <a:r>
              <a:rPr lang="en-US" dirty="0" smtClean="0"/>
              <a:t>of a grammar </a:t>
            </a:r>
            <a:r>
              <a:rPr lang="en-US" b="1" dirty="0" smtClean="0">
                <a:solidFill>
                  <a:srgbClr val="FF0000"/>
                </a:solidFill>
              </a:rPr>
              <a:t>G</a:t>
            </a:r>
            <a:r>
              <a:rPr lang="en-US" dirty="0" smtClean="0"/>
              <a:t> is a production of </a:t>
            </a:r>
            <a:r>
              <a:rPr lang="en-US" b="1" dirty="0" smtClean="0">
                <a:solidFill>
                  <a:srgbClr val="FF0000"/>
                </a:solidFill>
              </a:rPr>
              <a:t>G</a:t>
            </a:r>
            <a:r>
              <a:rPr lang="en-US" dirty="0" smtClean="0"/>
              <a:t> with a </a:t>
            </a:r>
            <a:r>
              <a:rPr lang="en-US" b="1" dirty="0" smtClean="0">
                <a:solidFill>
                  <a:srgbClr val="FF0000"/>
                </a:solidFill>
              </a:rPr>
              <a:t>dot </a:t>
            </a:r>
            <a:r>
              <a:rPr lang="en-US" dirty="0" smtClean="0"/>
              <a:t>at the some position of the right side.</a:t>
            </a:r>
          </a:p>
          <a:p>
            <a:pPr>
              <a:lnSpc>
                <a:spcPts val="2400"/>
              </a:lnSpc>
              <a:spcBef>
                <a:spcPts val="400"/>
              </a:spcBef>
              <a:buNone/>
            </a:pPr>
            <a:r>
              <a:rPr lang="en-US" dirty="0" smtClean="0"/>
              <a:t>      Ex:	A </a:t>
            </a:r>
            <a:r>
              <a:rPr lang="en-US" dirty="0" smtClean="0">
                <a:sym typeface="Symbol" pitchFamily="18" charset="2"/>
              </a:rPr>
              <a:t> </a:t>
            </a:r>
            <a:r>
              <a:rPr lang="en-US" dirty="0" err="1" smtClean="0">
                <a:sym typeface="Symbol" pitchFamily="18" charset="2"/>
              </a:rPr>
              <a:t>aBb</a:t>
            </a:r>
            <a:endParaRPr lang="en-US" dirty="0" smtClean="0">
              <a:sym typeface="Symbol" pitchFamily="18" charset="2"/>
            </a:endParaRPr>
          </a:p>
          <a:p>
            <a:pPr>
              <a:lnSpc>
                <a:spcPts val="2400"/>
              </a:lnSpc>
              <a:spcBef>
                <a:spcPts val="400"/>
              </a:spcBef>
              <a:buNone/>
            </a:pPr>
            <a:r>
              <a:rPr lang="en-US" dirty="0" smtClean="0">
                <a:sym typeface="Symbol" pitchFamily="18" charset="2"/>
              </a:rPr>
              <a:t>            Possible LR(0) </a:t>
            </a:r>
            <a:r>
              <a:rPr lang="en-US" i="1" dirty="0" smtClean="0">
                <a:sym typeface="Symbol" pitchFamily="18" charset="2"/>
              </a:rPr>
              <a:t>Items</a:t>
            </a:r>
            <a:r>
              <a:rPr lang="en-US" dirty="0" smtClean="0">
                <a:sym typeface="Symbol" pitchFamily="18" charset="2"/>
              </a:rPr>
              <a:t>:		</a:t>
            </a:r>
            <a:r>
              <a:rPr lang="en-US" dirty="0" smtClean="0"/>
              <a:t>A </a:t>
            </a:r>
            <a:r>
              <a:rPr lang="en-US" dirty="0" smtClean="0">
                <a:sym typeface="Symbol" pitchFamily="18" charset="2"/>
              </a:rPr>
              <a:t> </a:t>
            </a:r>
            <a:r>
              <a:rPr lang="en-US" sz="8000" dirty="0" smtClean="0">
                <a:sym typeface="Symbol" pitchFamily="18" charset="2"/>
              </a:rPr>
              <a:t>.</a:t>
            </a:r>
            <a:r>
              <a:rPr lang="en-US" dirty="0" err="1" smtClean="0">
                <a:sym typeface="Symbol" pitchFamily="18" charset="2"/>
              </a:rPr>
              <a:t>aBb</a:t>
            </a:r>
            <a:endParaRPr lang="en-US" dirty="0" smtClean="0">
              <a:sym typeface="Symbol" pitchFamily="18" charset="2"/>
            </a:endParaRPr>
          </a:p>
          <a:p>
            <a:pPr>
              <a:lnSpc>
                <a:spcPts val="2400"/>
              </a:lnSpc>
              <a:spcBef>
                <a:spcPts val="400"/>
              </a:spcBef>
              <a:buFontTx/>
              <a:buNone/>
            </a:pPr>
            <a:r>
              <a:rPr lang="en-US" dirty="0" smtClean="0"/>
              <a:t>		   </a:t>
            </a:r>
            <a:r>
              <a:rPr lang="en-US" sz="2400" dirty="0" smtClean="0"/>
              <a:t>(four different possibility)</a:t>
            </a:r>
            <a:r>
              <a:rPr lang="en-US" dirty="0" smtClean="0"/>
              <a:t>	 	A </a:t>
            </a:r>
            <a:r>
              <a:rPr lang="en-US" dirty="0" smtClean="0">
                <a:sym typeface="Symbol" pitchFamily="18" charset="2"/>
              </a:rPr>
              <a:t> </a:t>
            </a:r>
            <a:r>
              <a:rPr lang="en-US" dirty="0" err="1" smtClean="0">
                <a:sym typeface="Symbol" pitchFamily="18" charset="2"/>
              </a:rPr>
              <a:t>a</a:t>
            </a:r>
            <a:r>
              <a:rPr lang="en-US" sz="8000" dirty="0" err="1" smtClean="0">
                <a:sym typeface="Symbol" pitchFamily="18" charset="2"/>
              </a:rPr>
              <a:t>.</a:t>
            </a:r>
            <a:r>
              <a:rPr lang="en-US" dirty="0" err="1" smtClean="0">
                <a:sym typeface="Symbol" pitchFamily="18" charset="2"/>
              </a:rPr>
              <a:t>Bb</a:t>
            </a:r>
            <a:endParaRPr lang="en-US" dirty="0" smtClean="0">
              <a:sym typeface="Symbol" pitchFamily="18" charset="2"/>
            </a:endParaRPr>
          </a:p>
          <a:p>
            <a:pPr>
              <a:lnSpc>
                <a:spcPts val="2400"/>
              </a:lnSpc>
              <a:spcBef>
                <a:spcPts val="400"/>
              </a:spcBef>
              <a:buFontTx/>
              <a:buNone/>
            </a:pPr>
            <a:r>
              <a:rPr lang="en-US" dirty="0" smtClean="0">
                <a:sym typeface="Symbol" pitchFamily="18" charset="2"/>
              </a:rPr>
              <a:t>						 	</a:t>
            </a:r>
            <a:r>
              <a:rPr lang="en-US" dirty="0" smtClean="0"/>
              <a:t>A </a:t>
            </a:r>
            <a:r>
              <a:rPr lang="en-US" dirty="0" smtClean="0">
                <a:sym typeface="Symbol" pitchFamily="18" charset="2"/>
              </a:rPr>
              <a:t> </a:t>
            </a:r>
            <a:r>
              <a:rPr lang="en-US" dirty="0" err="1" smtClean="0">
                <a:sym typeface="Symbol" pitchFamily="18" charset="2"/>
              </a:rPr>
              <a:t>aB</a:t>
            </a:r>
            <a:r>
              <a:rPr lang="en-US" sz="8000" dirty="0" err="1" smtClean="0">
                <a:sym typeface="Symbol" pitchFamily="18" charset="2"/>
              </a:rPr>
              <a:t>.</a:t>
            </a:r>
            <a:r>
              <a:rPr lang="en-US" dirty="0" err="1" smtClean="0">
                <a:sym typeface="Symbol" pitchFamily="18" charset="2"/>
              </a:rPr>
              <a:t>b</a:t>
            </a:r>
            <a:endParaRPr lang="en-US" dirty="0" smtClean="0">
              <a:sym typeface="Symbol" pitchFamily="18" charset="2"/>
            </a:endParaRPr>
          </a:p>
          <a:p>
            <a:pPr>
              <a:lnSpc>
                <a:spcPts val="2400"/>
              </a:lnSpc>
              <a:spcBef>
                <a:spcPts val="400"/>
              </a:spcBef>
              <a:buFontTx/>
              <a:buNone/>
            </a:pPr>
            <a:r>
              <a:rPr lang="en-US" dirty="0" smtClean="0">
                <a:sym typeface="Symbol" pitchFamily="18" charset="2"/>
              </a:rPr>
              <a:t>					 		</a:t>
            </a:r>
            <a:r>
              <a:rPr lang="en-US" dirty="0" smtClean="0"/>
              <a:t>A </a:t>
            </a:r>
            <a:r>
              <a:rPr lang="en-US" dirty="0" smtClean="0">
                <a:sym typeface="Symbol" pitchFamily="18" charset="2"/>
              </a:rPr>
              <a:t> </a:t>
            </a:r>
            <a:r>
              <a:rPr lang="en-US" dirty="0" err="1" smtClean="0">
                <a:sym typeface="Symbol" pitchFamily="18" charset="2"/>
              </a:rPr>
              <a:t>aBb</a:t>
            </a:r>
            <a:r>
              <a:rPr lang="en-US" sz="8000" dirty="0" err="1" smtClean="0">
                <a:sym typeface="Symbol" pitchFamily="18" charset="2"/>
              </a:rPr>
              <a:t>.</a:t>
            </a:r>
            <a:endParaRPr lang="en-US" sz="8000" dirty="0" smtClean="0">
              <a:sym typeface="Symbol" pitchFamily="18" charset="2"/>
            </a:endParaRPr>
          </a:p>
          <a:p>
            <a:pPr>
              <a:buFontTx/>
              <a:buNone/>
            </a:pPr>
            <a:endParaRPr lang="en-US" dirty="0" smtClean="0">
              <a:sym typeface="Symbol" pitchFamily="18" charset="2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457200" indent="-457200"/>
            <a:r>
              <a:rPr lang="en-US" sz="2800" dirty="0" smtClean="0"/>
              <a:t>If</a:t>
            </a:r>
            <a:r>
              <a:rPr lang="en-US" sz="2800" b="1" i="1" dirty="0" smtClean="0"/>
              <a:t>  </a:t>
            </a:r>
            <a:r>
              <a:rPr lang="en-US" sz="2800" b="1" i="1" dirty="0" smtClean="0">
                <a:solidFill>
                  <a:srgbClr val="FF0000"/>
                </a:solidFill>
              </a:rPr>
              <a:t>I </a:t>
            </a:r>
            <a:r>
              <a:rPr lang="en-US" sz="2800" dirty="0" smtClean="0"/>
              <a:t> is a set of </a:t>
            </a:r>
            <a:r>
              <a:rPr lang="en-US" sz="2800" b="1" dirty="0" smtClean="0">
                <a:solidFill>
                  <a:srgbClr val="FF0000"/>
                </a:solidFill>
              </a:rPr>
              <a:t>LR(0) items </a:t>
            </a:r>
            <a:r>
              <a:rPr lang="en-US" sz="2800" dirty="0" smtClean="0"/>
              <a:t>for a grammar G, then  </a:t>
            </a:r>
            <a:r>
              <a:rPr lang="en-US" sz="2800" b="1" i="1" dirty="0" smtClean="0">
                <a:solidFill>
                  <a:srgbClr val="FF0000"/>
                </a:solidFill>
              </a:rPr>
              <a:t>closure(I)  </a:t>
            </a:r>
            <a:r>
              <a:rPr lang="en-US" sz="2800" dirty="0" smtClean="0"/>
              <a:t>is the set of LR(0) items constructed from </a:t>
            </a:r>
            <a:r>
              <a:rPr lang="en-US" sz="2800" b="1" i="1" dirty="0" smtClean="0">
                <a:solidFill>
                  <a:srgbClr val="FF0000"/>
                </a:solidFill>
              </a:rPr>
              <a:t>I</a:t>
            </a:r>
            <a:r>
              <a:rPr lang="en-US" sz="2800" dirty="0" smtClean="0"/>
              <a:t> by the two rules:</a:t>
            </a:r>
          </a:p>
          <a:p>
            <a:pPr marL="457200" indent="-457200"/>
            <a:endParaRPr lang="en-US" sz="2800" dirty="0" smtClean="0"/>
          </a:p>
          <a:p>
            <a:pPr marL="800100" lvl="1" indent="-342900">
              <a:lnSpc>
                <a:spcPts val="2800"/>
              </a:lnSpc>
              <a:spcBef>
                <a:spcPts val="400"/>
              </a:spcBef>
              <a:buFontTx/>
              <a:buAutoNum type="arabicPeriod"/>
            </a:pPr>
            <a:r>
              <a:rPr lang="en-US" dirty="0" smtClean="0"/>
              <a:t>Initially, every </a:t>
            </a:r>
            <a:r>
              <a:rPr lang="en-US" b="1" dirty="0" smtClean="0">
                <a:solidFill>
                  <a:srgbClr val="FF0000"/>
                </a:solidFill>
              </a:rPr>
              <a:t>LR(0) item </a:t>
            </a:r>
            <a:r>
              <a:rPr lang="en-US" dirty="0" smtClean="0"/>
              <a:t>in </a:t>
            </a:r>
            <a:r>
              <a:rPr lang="en-US" b="1" i="1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 is added to </a:t>
            </a:r>
            <a:r>
              <a:rPr lang="en-US" b="1" dirty="0" smtClean="0">
                <a:solidFill>
                  <a:srgbClr val="FF0000"/>
                </a:solidFill>
              </a:rPr>
              <a:t>closure(I).</a:t>
            </a:r>
          </a:p>
          <a:p>
            <a:pPr marL="800100" lvl="1" indent="-342900">
              <a:lnSpc>
                <a:spcPts val="2800"/>
              </a:lnSpc>
              <a:spcBef>
                <a:spcPts val="400"/>
              </a:spcBef>
              <a:buFontTx/>
              <a:buAutoNum type="arabicPeriod"/>
            </a:pPr>
            <a:r>
              <a:rPr lang="en-US" dirty="0" smtClean="0"/>
              <a:t>If </a:t>
            </a:r>
            <a:r>
              <a:rPr lang="en-US" b="1" dirty="0" smtClean="0">
                <a:solidFill>
                  <a:srgbClr val="FF0000"/>
                </a:solidFill>
              </a:rPr>
              <a:t>A </a:t>
            </a:r>
            <a:r>
              <a:rPr lang="en-US" b="1" dirty="0" smtClean="0">
                <a:solidFill>
                  <a:srgbClr val="FF0000"/>
                </a:solidFill>
                <a:sym typeface="Symbol" pitchFamily="18" charset="2"/>
              </a:rPr>
              <a:t> .B</a:t>
            </a:r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  </a:t>
            </a:r>
            <a:r>
              <a:rPr lang="en-US" dirty="0" smtClean="0">
                <a:sym typeface="Symbol" pitchFamily="18" charset="2"/>
              </a:rPr>
              <a:t>is in </a:t>
            </a:r>
            <a:r>
              <a:rPr lang="en-US" b="1" dirty="0" smtClean="0">
                <a:solidFill>
                  <a:srgbClr val="FF0000"/>
                </a:solidFill>
                <a:sym typeface="Symbol" pitchFamily="18" charset="2"/>
              </a:rPr>
              <a:t>closure(I)  </a:t>
            </a:r>
            <a:r>
              <a:rPr lang="en-US" dirty="0" smtClean="0">
                <a:sym typeface="Symbol" pitchFamily="18" charset="2"/>
              </a:rPr>
              <a:t>and </a:t>
            </a:r>
            <a:r>
              <a:rPr lang="en-US" b="1" dirty="0" smtClean="0">
                <a:solidFill>
                  <a:srgbClr val="FF0000"/>
                </a:solidFill>
                <a:sym typeface="Symbol" pitchFamily="18" charset="2"/>
              </a:rPr>
              <a:t>B </a:t>
            </a:r>
            <a:r>
              <a:rPr lang="en-US" dirty="0" smtClean="0"/>
              <a:t>is a production rule of G;  then </a:t>
            </a:r>
            <a:r>
              <a:rPr lang="en-US" b="1" dirty="0" smtClean="0">
                <a:solidFill>
                  <a:srgbClr val="FF0000"/>
                </a:solidFill>
                <a:sym typeface="Symbol" pitchFamily="18" charset="2"/>
              </a:rPr>
              <a:t>B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  <a:sym typeface="Symbol" pitchFamily="18" charset="2"/>
              </a:rPr>
              <a:t>•</a:t>
            </a:r>
            <a:r>
              <a:rPr lang="en-US" b="1" dirty="0" smtClean="0">
                <a:solidFill>
                  <a:srgbClr val="FF0000"/>
                </a:solidFill>
                <a:sym typeface="Symbol" pitchFamily="18" charset="2"/>
              </a:rPr>
              <a:t>  </a:t>
            </a:r>
            <a:r>
              <a:rPr lang="en-US" dirty="0" smtClean="0"/>
              <a:t>will be in the </a:t>
            </a:r>
            <a:r>
              <a:rPr lang="en-US" b="1" dirty="0" smtClean="0">
                <a:solidFill>
                  <a:srgbClr val="FF0000"/>
                </a:solidFill>
              </a:rPr>
              <a:t>closure(I). </a:t>
            </a:r>
            <a:r>
              <a:rPr lang="en-US" dirty="0" smtClean="0"/>
              <a:t>We will apply this rule until no more new </a:t>
            </a:r>
            <a:r>
              <a:rPr lang="en-US" b="1" dirty="0" smtClean="0">
                <a:solidFill>
                  <a:srgbClr val="FF0000"/>
                </a:solidFill>
              </a:rPr>
              <a:t>LR(0) items </a:t>
            </a:r>
            <a:r>
              <a:rPr lang="en-US" dirty="0" smtClean="0"/>
              <a:t>can be added to </a:t>
            </a:r>
            <a:r>
              <a:rPr lang="en-US" b="1" dirty="0" smtClean="0">
                <a:solidFill>
                  <a:srgbClr val="FF0000"/>
                </a:solidFill>
              </a:rPr>
              <a:t>closure(I).</a:t>
            </a:r>
            <a:endParaRPr lang="en-US" b="1" dirty="0" smtClean="0">
              <a:solidFill>
                <a:srgbClr val="FF0000"/>
              </a:solidFill>
              <a:sym typeface="Symbol" pitchFamily="18" charset="2"/>
            </a:endParaRPr>
          </a:p>
          <a:p>
            <a:pPr marL="457200" indent="-457200">
              <a:buFontTx/>
              <a:buNone/>
            </a:pPr>
            <a:r>
              <a:rPr lang="en-US" sz="2800" dirty="0" smtClean="0">
                <a:sym typeface="Symbol" pitchFamily="18" charset="2"/>
              </a:rPr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Closure Operation  -- Example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ln>
            <a:solidFill>
              <a:srgbClr val="CC0000"/>
            </a:solidFill>
          </a:ln>
        </p:spPr>
        <p:txBody>
          <a:bodyPr>
            <a:norm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  <a:buFontTx/>
              <a:buNone/>
            </a:pPr>
            <a:r>
              <a:rPr lang="en-US" sz="2800" dirty="0" smtClean="0">
                <a:sym typeface="Symbol" pitchFamily="18" charset="2"/>
              </a:rPr>
              <a:t>E’  E 		closure({E’  .E}) =</a:t>
            </a:r>
          </a:p>
          <a:p>
            <a:pPr>
              <a:lnSpc>
                <a:spcPts val="3000"/>
              </a:lnSpc>
              <a:spcBef>
                <a:spcPts val="600"/>
              </a:spcBef>
              <a:buFontTx/>
              <a:buNone/>
            </a:pPr>
            <a:r>
              <a:rPr lang="en-US" sz="2800" dirty="0" smtClean="0">
                <a:sym typeface="Symbol" pitchFamily="18" charset="2"/>
              </a:rPr>
              <a:t> </a:t>
            </a:r>
          </a:p>
          <a:p>
            <a:pPr>
              <a:lnSpc>
                <a:spcPts val="3000"/>
              </a:lnSpc>
              <a:spcBef>
                <a:spcPts val="600"/>
              </a:spcBef>
              <a:buFontTx/>
              <a:buNone/>
            </a:pPr>
            <a:r>
              <a:rPr lang="en-US" sz="2800" dirty="0" smtClean="0">
                <a:sym typeface="Symbol" pitchFamily="18" charset="2"/>
              </a:rPr>
              <a:t>E  E+T	      { </a:t>
            </a:r>
            <a:r>
              <a:rPr lang="en-US" sz="2800" dirty="0" smtClean="0">
                <a:solidFill>
                  <a:srgbClr val="CC0000"/>
                </a:solidFill>
                <a:sym typeface="Symbol" pitchFamily="18" charset="2"/>
              </a:rPr>
              <a:t>E’  .E   ----</a:t>
            </a:r>
            <a:r>
              <a:rPr lang="en-US" sz="2800" dirty="0" smtClean="0">
                <a:solidFill>
                  <a:srgbClr val="CC0000"/>
                </a:solidFill>
                <a:sym typeface="Wingdings" pitchFamily="2" charset="2"/>
              </a:rPr>
              <a:t></a:t>
            </a:r>
            <a:r>
              <a:rPr lang="en-US" sz="2800" dirty="0" smtClean="0">
                <a:solidFill>
                  <a:srgbClr val="CC0000"/>
                </a:solidFill>
                <a:sym typeface="Symbol" pitchFamily="18" charset="2"/>
              </a:rPr>
              <a:t>  kernel items</a:t>
            </a:r>
          </a:p>
          <a:p>
            <a:pPr>
              <a:lnSpc>
                <a:spcPts val="3000"/>
              </a:lnSpc>
              <a:spcBef>
                <a:spcPts val="600"/>
              </a:spcBef>
              <a:buFontTx/>
              <a:buNone/>
            </a:pPr>
            <a:r>
              <a:rPr lang="en-US" sz="2800" dirty="0" smtClean="0">
                <a:sym typeface="Symbol" pitchFamily="18" charset="2"/>
              </a:rPr>
              <a:t>E  T           	E  .E+T</a:t>
            </a:r>
          </a:p>
          <a:p>
            <a:pPr>
              <a:lnSpc>
                <a:spcPts val="3000"/>
              </a:lnSpc>
              <a:spcBef>
                <a:spcPts val="600"/>
              </a:spcBef>
              <a:buFontTx/>
              <a:buNone/>
            </a:pPr>
            <a:r>
              <a:rPr lang="en-US" sz="2800" dirty="0" smtClean="0">
                <a:sym typeface="Symbol" pitchFamily="18" charset="2"/>
              </a:rPr>
              <a:t>T  T*F		E  .T</a:t>
            </a:r>
          </a:p>
          <a:p>
            <a:pPr>
              <a:lnSpc>
                <a:spcPts val="3000"/>
              </a:lnSpc>
              <a:spcBef>
                <a:spcPts val="600"/>
              </a:spcBef>
              <a:buFontTx/>
              <a:buNone/>
            </a:pPr>
            <a:r>
              <a:rPr lang="en-US" sz="2800" dirty="0" smtClean="0">
                <a:sym typeface="Symbol" pitchFamily="18" charset="2"/>
              </a:rPr>
              <a:t>T  F		T  .T*F</a:t>
            </a:r>
          </a:p>
          <a:p>
            <a:pPr>
              <a:lnSpc>
                <a:spcPts val="3000"/>
              </a:lnSpc>
              <a:spcBef>
                <a:spcPts val="600"/>
              </a:spcBef>
              <a:buFontTx/>
              <a:buNone/>
            </a:pPr>
            <a:r>
              <a:rPr lang="en-US" sz="2800" dirty="0" smtClean="0">
                <a:sym typeface="Symbol" pitchFamily="18" charset="2"/>
              </a:rPr>
              <a:t>F  (E)		T  .F	</a:t>
            </a:r>
          </a:p>
          <a:p>
            <a:pPr>
              <a:lnSpc>
                <a:spcPts val="3000"/>
              </a:lnSpc>
              <a:spcBef>
                <a:spcPts val="600"/>
              </a:spcBef>
              <a:buFontTx/>
              <a:buNone/>
            </a:pPr>
            <a:r>
              <a:rPr lang="en-US" sz="2800" dirty="0" smtClean="0">
                <a:sym typeface="Symbol" pitchFamily="18" charset="2"/>
              </a:rPr>
              <a:t>F  id		F  .(E)</a:t>
            </a:r>
          </a:p>
          <a:p>
            <a:pPr>
              <a:lnSpc>
                <a:spcPts val="3000"/>
              </a:lnSpc>
              <a:spcBef>
                <a:spcPts val="600"/>
              </a:spcBef>
              <a:buFontTx/>
              <a:buNone/>
            </a:pPr>
            <a:r>
              <a:rPr lang="en-US" sz="2800" dirty="0" smtClean="0">
                <a:sym typeface="Symbol" pitchFamily="18" charset="2"/>
              </a:rPr>
              <a:t>				F  .id   }</a:t>
            </a:r>
            <a:endParaRPr lang="en-US" sz="2800" dirty="0" smtClean="0"/>
          </a:p>
          <a:p>
            <a:pPr>
              <a:buFontTx/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92369" y="381000"/>
            <a:ext cx="8651631" cy="914400"/>
          </a:xfrm>
        </p:spPr>
        <p:txBody>
          <a:bodyPr/>
          <a:lstStyle/>
          <a:p>
            <a:r>
              <a:rPr lang="en-US" sz="3600" smtClean="0"/>
              <a:t>Computation of Closure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195754" y="1371601"/>
            <a:ext cx="7033846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function closure ( I )</a:t>
            </a:r>
          </a:p>
          <a:p>
            <a:r>
              <a:rPr lang="en-US" sz="2000" dirty="0"/>
              <a:t>begin</a:t>
            </a:r>
          </a:p>
          <a:p>
            <a:r>
              <a:rPr lang="en-US" sz="2000" dirty="0"/>
              <a:t>	J := I;</a:t>
            </a:r>
          </a:p>
          <a:p>
            <a:r>
              <a:rPr lang="en-US" sz="2000" dirty="0"/>
              <a:t>	repeat 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for </a:t>
            </a:r>
            <a:r>
              <a:rPr lang="en-US" sz="2000" dirty="0"/>
              <a:t>each item </a:t>
            </a:r>
            <a:r>
              <a:rPr lang="en-US" sz="2000" b="1" dirty="0">
                <a:solidFill>
                  <a:srgbClr val="FF0000"/>
                </a:solidFill>
              </a:rPr>
              <a:t>A </a:t>
            </a:r>
            <a:r>
              <a:rPr lang="en-US" sz="2000" b="1" dirty="0">
                <a:solidFill>
                  <a:srgbClr val="FF0000"/>
                </a:solidFill>
                <a:sym typeface="Symbol" pitchFamily="18" charset="2"/>
              </a:rPr>
              <a:t> .B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sz="2000" dirty="0">
                <a:sym typeface="Symbol" pitchFamily="18" charset="2"/>
              </a:rPr>
              <a:t>in J and each production</a:t>
            </a:r>
          </a:p>
          <a:p>
            <a:r>
              <a:rPr lang="en-US" sz="2000" dirty="0">
                <a:sym typeface="Symbol" pitchFamily="18" charset="2"/>
              </a:rPr>
              <a:t>		 </a:t>
            </a:r>
            <a:r>
              <a:rPr lang="en-US" sz="2000" b="1" dirty="0">
                <a:solidFill>
                  <a:srgbClr val="FF0000"/>
                </a:solidFill>
              </a:rPr>
              <a:t>B</a:t>
            </a:r>
            <a:r>
              <a:rPr lang="en-US" sz="2000" b="1" dirty="0">
                <a:solidFill>
                  <a:srgbClr val="FF0000"/>
                </a:solidFill>
                <a:sym typeface="Symbol" pitchFamily="18" charset="2"/>
              </a:rPr>
              <a:t>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of G such that </a:t>
            </a:r>
            <a:r>
              <a:rPr lang="en-US" sz="2000" b="1" dirty="0">
                <a:solidFill>
                  <a:srgbClr val="FF0000"/>
                </a:solidFill>
              </a:rPr>
              <a:t>B</a:t>
            </a:r>
            <a:r>
              <a:rPr lang="en-US" sz="2000" b="1" dirty="0">
                <a:solidFill>
                  <a:srgbClr val="FF0000"/>
                </a:solidFill>
                <a:sym typeface="Symbol" pitchFamily="18" charset="2"/>
              </a:rPr>
              <a:t>.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is not in J do</a:t>
            </a:r>
          </a:p>
          <a:p>
            <a:r>
              <a:rPr lang="en-US" sz="2000" dirty="0"/>
              <a:t>			</a:t>
            </a:r>
            <a:r>
              <a:rPr lang="en-US" sz="2000" dirty="0" smtClean="0"/>
              <a:t>add </a:t>
            </a:r>
            <a:r>
              <a:rPr lang="en-US" sz="2000" b="1" dirty="0">
                <a:solidFill>
                  <a:srgbClr val="FF0000"/>
                </a:solidFill>
              </a:rPr>
              <a:t>B</a:t>
            </a:r>
            <a:r>
              <a:rPr lang="en-US" sz="2000" b="1" dirty="0">
                <a:solidFill>
                  <a:srgbClr val="FF0000"/>
                </a:solidFill>
                <a:sym typeface="Symbol" pitchFamily="18" charset="2"/>
              </a:rPr>
              <a:t>.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to J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until </a:t>
            </a:r>
            <a:r>
              <a:rPr lang="en-US" sz="2000" dirty="0"/>
              <a:t>no more items can be added to </a:t>
            </a:r>
            <a:r>
              <a:rPr lang="en-US" sz="2000" dirty="0" smtClean="0"/>
              <a:t>J</a:t>
            </a:r>
          </a:p>
          <a:p>
            <a:r>
              <a:rPr lang="en-US" sz="2000" dirty="0" smtClean="0"/>
              <a:t>                 return J</a:t>
            </a:r>
          </a:p>
          <a:p>
            <a:endParaRPr lang="en-US" sz="2000" dirty="0"/>
          </a:p>
          <a:p>
            <a:r>
              <a:rPr lang="en-US" sz="2000" dirty="0"/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685799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76400"/>
            <a:ext cx="6400800" cy="4572000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This is one of the best method for syntactic recognition of  programming language constructs.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It uses Shift-Reduce technique discussed earlier and hence LR(k) parser is an example of Shift Reduce Parser.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Here L stands for Left-to- right scanning of the input , R stands for construction of right most derivation in reverse and k stands for number of look ahead input symbols  used in making parsing decisions. The value of k is either 0 or 1. if (k) omitted then k is assumed to be 1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dirty="0" err="1" smtClean="0"/>
              <a:t>Goto</a:t>
            </a:r>
            <a:r>
              <a:rPr lang="en-US" dirty="0" smtClean="0"/>
              <a:t> Operation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92369" y="990600"/>
            <a:ext cx="8651631" cy="5410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If I is a set of LR(0) items and X is a grammar symbol (terminal or non-terminal), then </a:t>
            </a:r>
            <a:r>
              <a:rPr lang="en-US" sz="2000" dirty="0" err="1" smtClean="0"/>
              <a:t>goto</a:t>
            </a:r>
            <a:r>
              <a:rPr lang="en-US" sz="2000" dirty="0" smtClean="0"/>
              <a:t>(I,X) is defined as follows:</a:t>
            </a:r>
          </a:p>
          <a:p>
            <a:pPr lvl="1">
              <a:lnSpc>
                <a:spcPts val="2800"/>
              </a:lnSpc>
              <a:spcBef>
                <a:spcPts val="600"/>
              </a:spcBef>
            </a:pPr>
            <a:r>
              <a:rPr lang="en-US" sz="2000" dirty="0" smtClean="0"/>
              <a:t>If  A </a:t>
            </a:r>
            <a:r>
              <a:rPr lang="en-US" sz="2000" dirty="0" smtClean="0">
                <a:sym typeface="Symbol" pitchFamily="18" charset="2"/>
              </a:rPr>
              <a:t> </a:t>
            </a:r>
            <a:r>
              <a:rPr lang="en-US" sz="6000" dirty="0" smtClean="0">
                <a:sym typeface="Symbol" pitchFamily="18" charset="2"/>
              </a:rPr>
              <a:t>.</a:t>
            </a:r>
            <a:r>
              <a:rPr lang="en-US" sz="2000" dirty="0" smtClean="0">
                <a:sym typeface="Symbol" pitchFamily="18" charset="2"/>
              </a:rPr>
              <a:t>X  in I then every item in </a:t>
            </a:r>
            <a:r>
              <a:rPr lang="en-US" sz="2000" b="1" dirty="0" smtClean="0">
                <a:sym typeface="Symbol" pitchFamily="18" charset="2"/>
              </a:rPr>
              <a:t>closure({</a:t>
            </a:r>
            <a:r>
              <a:rPr lang="en-US" sz="2000" b="1" dirty="0" smtClean="0"/>
              <a:t>A </a:t>
            </a:r>
            <a:r>
              <a:rPr lang="en-US" sz="2000" b="1" dirty="0" smtClean="0">
                <a:sym typeface="Symbol" pitchFamily="18" charset="2"/>
              </a:rPr>
              <a:t> X</a:t>
            </a:r>
            <a:r>
              <a:rPr lang="en-US" sz="6000" dirty="0" smtClean="0">
                <a:sym typeface="Symbol" pitchFamily="18" charset="2"/>
              </a:rPr>
              <a:t>.</a:t>
            </a:r>
            <a:r>
              <a:rPr lang="en-US" sz="2000" b="1" dirty="0" smtClean="0">
                <a:sym typeface="Symbol" pitchFamily="18" charset="2"/>
              </a:rPr>
              <a:t>})</a:t>
            </a:r>
            <a:r>
              <a:rPr lang="en-US" sz="2000" dirty="0" smtClean="0">
                <a:sym typeface="Symbol" pitchFamily="18" charset="2"/>
              </a:rPr>
              <a:t> will be in </a:t>
            </a:r>
            <a:r>
              <a:rPr lang="en-US" sz="2000" dirty="0" err="1" smtClean="0">
                <a:sym typeface="Symbol" pitchFamily="18" charset="2"/>
              </a:rPr>
              <a:t>goto</a:t>
            </a:r>
            <a:r>
              <a:rPr lang="en-US" sz="2000" dirty="0" smtClean="0">
                <a:sym typeface="Symbol" pitchFamily="18" charset="2"/>
              </a:rPr>
              <a:t>(I,X).</a:t>
            </a:r>
            <a:endParaRPr lang="en-US" sz="700" dirty="0" smtClean="0">
              <a:sym typeface="Symbol" pitchFamily="18" charset="2"/>
            </a:endParaRPr>
          </a:p>
          <a:p>
            <a:pPr>
              <a:lnSpc>
                <a:spcPts val="2600"/>
              </a:lnSpc>
              <a:spcBef>
                <a:spcPts val="400"/>
              </a:spcBef>
              <a:buFontTx/>
              <a:buNone/>
            </a:pPr>
            <a:r>
              <a:rPr lang="en-US" sz="2800" dirty="0" smtClean="0">
                <a:sym typeface="Symbol" pitchFamily="18" charset="2"/>
              </a:rPr>
              <a:t>Example:</a:t>
            </a:r>
          </a:p>
          <a:p>
            <a:pPr>
              <a:lnSpc>
                <a:spcPts val="2400"/>
              </a:lnSpc>
              <a:spcBef>
                <a:spcPts val="200"/>
              </a:spcBef>
              <a:buFontTx/>
              <a:buNone/>
            </a:pPr>
            <a:r>
              <a:rPr lang="en-US" sz="2800" dirty="0" smtClean="0">
                <a:sym typeface="Symbol" pitchFamily="18" charset="2"/>
              </a:rPr>
              <a:t>	</a:t>
            </a:r>
            <a:r>
              <a:rPr lang="en-US" sz="2000" dirty="0" smtClean="0">
                <a:sym typeface="Symbol" pitchFamily="18" charset="2"/>
              </a:rPr>
              <a:t>I ={	 E’  </a:t>
            </a:r>
            <a:r>
              <a:rPr lang="en-US" sz="6600" dirty="0" smtClean="0">
                <a:sym typeface="Symbol" pitchFamily="18" charset="2"/>
              </a:rPr>
              <a:t>.</a:t>
            </a:r>
            <a:r>
              <a:rPr lang="en-US" sz="2000" dirty="0" smtClean="0">
                <a:sym typeface="Symbol" pitchFamily="18" charset="2"/>
              </a:rPr>
              <a:t>E,   E  </a:t>
            </a:r>
            <a:r>
              <a:rPr lang="en-US" sz="6600" dirty="0" smtClean="0">
                <a:sym typeface="Symbol" pitchFamily="18" charset="2"/>
              </a:rPr>
              <a:t>.</a:t>
            </a:r>
            <a:r>
              <a:rPr lang="en-US" sz="2000" dirty="0" smtClean="0">
                <a:sym typeface="Symbol" pitchFamily="18" charset="2"/>
              </a:rPr>
              <a:t>E+T,   E  </a:t>
            </a:r>
            <a:r>
              <a:rPr lang="en-US" sz="6600" dirty="0" smtClean="0">
                <a:sym typeface="Symbol" pitchFamily="18" charset="2"/>
              </a:rPr>
              <a:t>.</a:t>
            </a:r>
            <a:r>
              <a:rPr lang="en-US" sz="2000" dirty="0" smtClean="0">
                <a:sym typeface="Symbol" pitchFamily="18" charset="2"/>
              </a:rPr>
              <a:t>T, </a:t>
            </a:r>
          </a:p>
          <a:p>
            <a:pPr>
              <a:lnSpc>
                <a:spcPts val="2400"/>
              </a:lnSpc>
              <a:spcBef>
                <a:spcPts val="200"/>
              </a:spcBef>
              <a:buFontTx/>
              <a:buNone/>
            </a:pPr>
            <a:r>
              <a:rPr lang="en-US" sz="2000" dirty="0" smtClean="0">
                <a:sym typeface="Symbol" pitchFamily="18" charset="2"/>
              </a:rPr>
              <a:t>		 T  </a:t>
            </a:r>
            <a:r>
              <a:rPr lang="en-US" sz="6600" dirty="0" smtClean="0">
                <a:sym typeface="Symbol" pitchFamily="18" charset="2"/>
              </a:rPr>
              <a:t>.</a:t>
            </a:r>
            <a:r>
              <a:rPr lang="en-US" sz="2000" dirty="0" smtClean="0">
                <a:sym typeface="Symbol" pitchFamily="18" charset="2"/>
              </a:rPr>
              <a:t>T*F,  T  </a:t>
            </a:r>
            <a:r>
              <a:rPr lang="en-US" sz="6600" dirty="0" smtClean="0">
                <a:sym typeface="Symbol" pitchFamily="18" charset="2"/>
              </a:rPr>
              <a:t>.</a:t>
            </a:r>
            <a:r>
              <a:rPr lang="en-US" sz="2000" dirty="0" smtClean="0">
                <a:sym typeface="Symbol" pitchFamily="18" charset="2"/>
              </a:rPr>
              <a:t>F, </a:t>
            </a:r>
          </a:p>
          <a:p>
            <a:pPr>
              <a:lnSpc>
                <a:spcPts val="2400"/>
              </a:lnSpc>
              <a:spcBef>
                <a:spcPts val="200"/>
              </a:spcBef>
              <a:buFontTx/>
              <a:buNone/>
            </a:pPr>
            <a:r>
              <a:rPr lang="en-US" sz="2000" dirty="0" smtClean="0">
                <a:sym typeface="Symbol" pitchFamily="18" charset="2"/>
              </a:rPr>
              <a:t>		 F  </a:t>
            </a:r>
            <a:r>
              <a:rPr lang="en-US" sz="6600" dirty="0" smtClean="0">
                <a:sym typeface="Symbol" pitchFamily="18" charset="2"/>
              </a:rPr>
              <a:t>.</a:t>
            </a:r>
            <a:r>
              <a:rPr lang="en-US" sz="2000" dirty="0" smtClean="0">
                <a:sym typeface="Symbol" pitchFamily="18" charset="2"/>
              </a:rPr>
              <a:t>(E),   F  </a:t>
            </a:r>
            <a:r>
              <a:rPr lang="en-US" sz="6600" dirty="0" smtClean="0">
                <a:sym typeface="Symbol" pitchFamily="18" charset="2"/>
              </a:rPr>
              <a:t>.</a:t>
            </a:r>
            <a:r>
              <a:rPr lang="en-US" sz="2000" dirty="0" smtClean="0">
                <a:sym typeface="Symbol" pitchFamily="18" charset="2"/>
              </a:rPr>
              <a:t>id  }</a:t>
            </a:r>
          </a:p>
          <a:p>
            <a:pPr>
              <a:lnSpc>
                <a:spcPts val="2400"/>
              </a:lnSpc>
              <a:spcBef>
                <a:spcPts val="200"/>
              </a:spcBef>
              <a:buFontTx/>
              <a:buNone/>
            </a:pPr>
            <a:r>
              <a:rPr lang="en-US" sz="2000" dirty="0" smtClean="0">
                <a:sym typeface="Symbol" pitchFamily="18" charset="2"/>
              </a:rPr>
              <a:t>	</a:t>
            </a:r>
            <a:r>
              <a:rPr lang="en-US" sz="2000" dirty="0" err="1" smtClean="0">
                <a:sym typeface="Symbol" pitchFamily="18" charset="2"/>
              </a:rPr>
              <a:t>goto</a:t>
            </a:r>
            <a:r>
              <a:rPr lang="en-US" sz="2000" dirty="0" smtClean="0">
                <a:sym typeface="Symbol" pitchFamily="18" charset="2"/>
              </a:rPr>
              <a:t>(I,E) = { </a:t>
            </a:r>
            <a:r>
              <a:rPr lang="en-US" sz="2000" dirty="0" smtClean="0">
                <a:solidFill>
                  <a:schemeClr val="accent2"/>
                </a:solidFill>
                <a:sym typeface="Symbol" pitchFamily="18" charset="2"/>
              </a:rPr>
              <a:t>E’  E</a:t>
            </a:r>
            <a:r>
              <a:rPr lang="en-US" sz="6600" dirty="0" smtClean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2000" dirty="0" smtClean="0">
                <a:solidFill>
                  <a:schemeClr val="accent2"/>
                </a:solidFill>
                <a:sym typeface="Symbol" pitchFamily="18" charset="2"/>
              </a:rPr>
              <a:t>, E  E</a:t>
            </a:r>
            <a:r>
              <a:rPr lang="en-US" sz="6600" dirty="0" smtClean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2000" dirty="0" smtClean="0">
                <a:solidFill>
                  <a:schemeClr val="accent2"/>
                </a:solidFill>
                <a:sym typeface="Symbol" pitchFamily="18" charset="2"/>
              </a:rPr>
              <a:t>+T</a:t>
            </a:r>
            <a:r>
              <a:rPr lang="en-US" sz="2000" dirty="0" smtClean="0">
                <a:sym typeface="Symbol" pitchFamily="18" charset="2"/>
              </a:rPr>
              <a:t> }</a:t>
            </a:r>
          </a:p>
          <a:p>
            <a:pPr>
              <a:lnSpc>
                <a:spcPts val="2400"/>
              </a:lnSpc>
              <a:spcBef>
                <a:spcPts val="200"/>
              </a:spcBef>
              <a:buFontTx/>
              <a:buNone/>
            </a:pPr>
            <a:r>
              <a:rPr lang="en-US" sz="2000" dirty="0" smtClean="0">
                <a:sym typeface="Symbol" pitchFamily="18" charset="2"/>
              </a:rPr>
              <a:t>	</a:t>
            </a:r>
            <a:r>
              <a:rPr lang="en-US" sz="2000" dirty="0" err="1" smtClean="0">
                <a:sym typeface="Symbol" pitchFamily="18" charset="2"/>
              </a:rPr>
              <a:t>goto</a:t>
            </a:r>
            <a:r>
              <a:rPr lang="en-US" sz="2000" dirty="0" smtClean="0">
                <a:sym typeface="Symbol" pitchFamily="18" charset="2"/>
              </a:rPr>
              <a:t>(I,T) = { </a:t>
            </a:r>
            <a:r>
              <a:rPr lang="en-US" sz="2000" dirty="0" smtClean="0">
                <a:solidFill>
                  <a:schemeClr val="accent2"/>
                </a:solidFill>
                <a:sym typeface="Symbol" pitchFamily="18" charset="2"/>
              </a:rPr>
              <a:t>E  T</a:t>
            </a:r>
            <a:r>
              <a:rPr lang="en-US" sz="6600" dirty="0" smtClean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2000" dirty="0" smtClean="0">
                <a:solidFill>
                  <a:schemeClr val="accent2"/>
                </a:solidFill>
                <a:sym typeface="Symbol" pitchFamily="18" charset="2"/>
              </a:rPr>
              <a:t>, T  T</a:t>
            </a:r>
            <a:r>
              <a:rPr lang="en-US" sz="6600" dirty="0" smtClean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2000" dirty="0" smtClean="0">
                <a:solidFill>
                  <a:schemeClr val="accent2"/>
                </a:solidFill>
                <a:sym typeface="Symbol" pitchFamily="18" charset="2"/>
              </a:rPr>
              <a:t>*F</a:t>
            </a:r>
            <a:r>
              <a:rPr lang="en-US" sz="2000" dirty="0" smtClean="0">
                <a:sym typeface="Symbol" pitchFamily="18" charset="2"/>
              </a:rPr>
              <a:t> }</a:t>
            </a:r>
          </a:p>
          <a:p>
            <a:pPr>
              <a:lnSpc>
                <a:spcPts val="2400"/>
              </a:lnSpc>
              <a:spcBef>
                <a:spcPts val="200"/>
              </a:spcBef>
              <a:buFontTx/>
              <a:buNone/>
            </a:pPr>
            <a:r>
              <a:rPr lang="en-US" sz="2000" dirty="0" smtClean="0">
                <a:sym typeface="Symbol" pitchFamily="18" charset="2"/>
              </a:rPr>
              <a:t>	</a:t>
            </a:r>
            <a:r>
              <a:rPr lang="en-US" sz="2000" dirty="0" err="1" smtClean="0">
                <a:sym typeface="Symbol" pitchFamily="18" charset="2"/>
              </a:rPr>
              <a:t>goto</a:t>
            </a:r>
            <a:r>
              <a:rPr lang="en-US" sz="2000" dirty="0" smtClean="0">
                <a:sym typeface="Symbol" pitchFamily="18" charset="2"/>
              </a:rPr>
              <a:t>(I,F) = {</a:t>
            </a:r>
            <a:r>
              <a:rPr lang="en-US" sz="2000" dirty="0" smtClean="0">
                <a:solidFill>
                  <a:schemeClr val="accent2"/>
                </a:solidFill>
                <a:sym typeface="Symbol" pitchFamily="18" charset="2"/>
              </a:rPr>
              <a:t>T  F</a:t>
            </a:r>
            <a:r>
              <a:rPr lang="en-US" sz="6600" dirty="0" smtClean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2000" dirty="0" smtClean="0">
                <a:sym typeface="Symbol" pitchFamily="18" charset="2"/>
              </a:rPr>
              <a:t> }</a:t>
            </a:r>
          </a:p>
          <a:p>
            <a:pPr>
              <a:lnSpc>
                <a:spcPts val="2400"/>
              </a:lnSpc>
              <a:spcBef>
                <a:spcPts val="200"/>
              </a:spcBef>
              <a:buFontTx/>
              <a:buNone/>
            </a:pPr>
            <a:r>
              <a:rPr lang="en-US" sz="2000" dirty="0" smtClean="0">
                <a:sym typeface="Symbol" pitchFamily="18" charset="2"/>
              </a:rPr>
              <a:t>	</a:t>
            </a:r>
            <a:r>
              <a:rPr lang="en-US" sz="2000" dirty="0" err="1" smtClean="0">
                <a:sym typeface="Symbol" pitchFamily="18" charset="2"/>
              </a:rPr>
              <a:t>goto</a:t>
            </a:r>
            <a:r>
              <a:rPr lang="en-US" sz="2000" dirty="0" smtClean="0">
                <a:sym typeface="Symbol" pitchFamily="18" charset="2"/>
              </a:rPr>
              <a:t>(I,() = { </a:t>
            </a:r>
            <a:r>
              <a:rPr lang="en-US" sz="2000" dirty="0" smtClean="0">
                <a:solidFill>
                  <a:schemeClr val="accent2"/>
                </a:solidFill>
                <a:sym typeface="Symbol" pitchFamily="18" charset="2"/>
              </a:rPr>
              <a:t>F  (</a:t>
            </a:r>
            <a:r>
              <a:rPr lang="en-US" sz="6600" dirty="0" smtClean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2000" dirty="0" smtClean="0">
                <a:solidFill>
                  <a:schemeClr val="accent2"/>
                </a:solidFill>
                <a:sym typeface="Symbol" pitchFamily="18" charset="2"/>
              </a:rPr>
              <a:t>E),</a:t>
            </a:r>
            <a:r>
              <a:rPr lang="en-US" sz="2000" dirty="0" smtClean="0">
                <a:sym typeface="Symbol" pitchFamily="18" charset="2"/>
              </a:rPr>
              <a:t> E  </a:t>
            </a:r>
            <a:r>
              <a:rPr lang="en-US" sz="6600" dirty="0" smtClean="0">
                <a:sym typeface="Symbol" pitchFamily="18" charset="2"/>
              </a:rPr>
              <a:t>.</a:t>
            </a:r>
            <a:r>
              <a:rPr lang="en-US" sz="2000" dirty="0" smtClean="0">
                <a:sym typeface="Symbol" pitchFamily="18" charset="2"/>
              </a:rPr>
              <a:t>E+T, E  </a:t>
            </a:r>
            <a:r>
              <a:rPr lang="en-US" sz="6600" dirty="0" smtClean="0">
                <a:sym typeface="Symbol" pitchFamily="18" charset="2"/>
              </a:rPr>
              <a:t>.</a:t>
            </a:r>
            <a:r>
              <a:rPr lang="en-US" sz="2000" dirty="0" smtClean="0">
                <a:sym typeface="Symbol" pitchFamily="18" charset="2"/>
              </a:rPr>
              <a:t>T, T  </a:t>
            </a:r>
            <a:r>
              <a:rPr lang="en-US" sz="6600" dirty="0" smtClean="0">
                <a:sym typeface="Symbol" pitchFamily="18" charset="2"/>
              </a:rPr>
              <a:t>.</a:t>
            </a:r>
            <a:r>
              <a:rPr lang="en-US" sz="2000" dirty="0" smtClean="0">
                <a:sym typeface="Symbol" pitchFamily="18" charset="2"/>
              </a:rPr>
              <a:t>T*F, T  </a:t>
            </a:r>
            <a:r>
              <a:rPr lang="en-US" sz="6600" dirty="0" smtClean="0">
                <a:sym typeface="Symbol" pitchFamily="18" charset="2"/>
              </a:rPr>
              <a:t>.</a:t>
            </a:r>
            <a:r>
              <a:rPr lang="en-US" sz="2000" dirty="0" smtClean="0">
                <a:sym typeface="Symbol" pitchFamily="18" charset="2"/>
              </a:rPr>
              <a:t>F, </a:t>
            </a:r>
          </a:p>
          <a:p>
            <a:pPr>
              <a:lnSpc>
                <a:spcPts val="2400"/>
              </a:lnSpc>
              <a:spcBef>
                <a:spcPts val="200"/>
              </a:spcBef>
              <a:buFontTx/>
              <a:buNone/>
            </a:pPr>
            <a:r>
              <a:rPr lang="en-US" sz="2000" dirty="0" smtClean="0">
                <a:sym typeface="Symbol" pitchFamily="18" charset="2"/>
              </a:rPr>
              <a:t>			F  </a:t>
            </a:r>
            <a:r>
              <a:rPr lang="en-US" sz="6600" dirty="0" smtClean="0">
                <a:sym typeface="Symbol" pitchFamily="18" charset="2"/>
              </a:rPr>
              <a:t>.</a:t>
            </a:r>
            <a:r>
              <a:rPr lang="en-US" sz="2000" dirty="0" smtClean="0">
                <a:sym typeface="Symbol" pitchFamily="18" charset="2"/>
              </a:rPr>
              <a:t>(E), F  </a:t>
            </a:r>
            <a:r>
              <a:rPr lang="en-US" sz="6600" dirty="0" smtClean="0">
                <a:sym typeface="Symbol" pitchFamily="18" charset="2"/>
              </a:rPr>
              <a:t>.</a:t>
            </a:r>
            <a:r>
              <a:rPr lang="en-US" sz="2000" dirty="0" smtClean="0">
                <a:sym typeface="Symbol" pitchFamily="18" charset="2"/>
              </a:rPr>
              <a:t>id  }</a:t>
            </a:r>
          </a:p>
          <a:p>
            <a:pPr>
              <a:lnSpc>
                <a:spcPts val="2400"/>
              </a:lnSpc>
              <a:spcBef>
                <a:spcPts val="200"/>
              </a:spcBef>
              <a:buFontTx/>
              <a:buNone/>
            </a:pPr>
            <a:r>
              <a:rPr lang="en-US" sz="2000" dirty="0" smtClean="0">
                <a:sym typeface="Symbol" pitchFamily="18" charset="2"/>
              </a:rPr>
              <a:t>	</a:t>
            </a:r>
            <a:r>
              <a:rPr lang="en-US" sz="2000" dirty="0" err="1" smtClean="0">
                <a:sym typeface="Symbol" pitchFamily="18" charset="2"/>
              </a:rPr>
              <a:t>goto</a:t>
            </a:r>
            <a:r>
              <a:rPr lang="en-US" sz="2000" dirty="0" smtClean="0">
                <a:sym typeface="Symbol" pitchFamily="18" charset="2"/>
              </a:rPr>
              <a:t>(</a:t>
            </a:r>
            <a:r>
              <a:rPr lang="en-US" sz="2000" dirty="0" err="1" smtClean="0">
                <a:sym typeface="Symbol" pitchFamily="18" charset="2"/>
              </a:rPr>
              <a:t>I,id</a:t>
            </a:r>
            <a:r>
              <a:rPr lang="en-US" sz="2000" dirty="0" smtClean="0">
                <a:sym typeface="Symbol" pitchFamily="18" charset="2"/>
              </a:rPr>
              <a:t>) = { </a:t>
            </a:r>
            <a:r>
              <a:rPr lang="en-US" sz="2000" dirty="0" smtClean="0">
                <a:solidFill>
                  <a:schemeClr val="accent2"/>
                </a:solidFill>
                <a:sym typeface="Symbol" pitchFamily="18" charset="2"/>
              </a:rPr>
              <a:t>F  id</a:t>
            </a:r>
            <a:r>
              <a:rPr lang="en-US" sz="6600" dirty="0" smtClean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2000" dirty="0" smtClean="0">
                <a:sym typeface="Symbol" pitchFamily="18" charset="2"/>
              </a:rPr>
              <a:t> }</a:t>
            </a:r>
            <a:endParaRPr lang="en-US" sz="2000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sz="2000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Algorithm to construct sets of LR(0)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ts val="2600"/>
              </a:lnSpc>
              <a:spcBef>
                <a:spcPts val="400"/>
              </a:spcBef>
              <a:buNone/>
            </a:pPr>
            <a:r>
              <a:rPr lang="en-US" sz="2800" b="1" dirty="0" smtClean="0">
                <a:sym typeface="Symbol" pitchFamily="18" charset="2"/>
              </a:rPr>
              <a:t>Procedure items(G’)</a:t>
            </a:r>
          </a:p>
          <a:p>
            <a:pPr>
              <a:lnSpc>
                <a:spcPts val="2600"/>
              </a:lnSpc>
              <a:spcBef>
                <a:spcPts val="400"/>
              </a:spcBef>
              <a:buNone/>
            </a:pPr>
            <a:r>
              <a:rPr lang="en-US" sz="2800" b="1" dirty="0" smtClean="0">
                <a:sym typeface="Symbol" pitchFamily="18" charset="2"/>
              </a:rPr>
              <a:t>Begin</a:t>
            </a:r>
          </a:p>
          <a:p>
            <a:pPr lvl="1">
              <a:lnSpc>
                <a:spcPts val="2600"/>
              </a:lnSpc>
              <a:spcBef>
                <a:spcPts val="400"/>
              </a:spcBef>
              <a:buFontTx/>
              <a:buNone/>
            </a:pPr>
            <a:r>
              <a:rPr lang="en-US" b="1" i="1" dirty="0" smtClean="0"/>
              <a:t>C</a:t>
            </a:r>
            <a:r>
              <a:rPr lang="en-US" dirty="0" smtClean="0"/>
              <a:t> is { closure({S’</a:t>
            </a:r>
            <a:r>
              <a:rPr lang="en-US" dirty="0" smtClean="0">
                <a:sym typeface="Symbol" pitchFamily="18" charset="2"/>
              </a:rPr>
              <a:t>.S}) }</a:t>
            </a:r>
          </a:p>
          <a:p>
            <a:pPr lvl="1">
              <a:lnSpc>
                <a:spcPts val="2600"/>
              </a:lnSpc>
              <a:spcBef>
                <a:spcPts val="400"/>
              </a:spcBef>
              <a:buFontTx/>
              <a:buNone/>
            </a:pPr>
            <a:r>
              <a:rPr lang="en-US" b="1" dirty="0" smtClean="0">
                <a:sym typeface="Symbol" pitchFamily="18" charset="2"/>
              </a:rPr>
              <a:t>repeat</a:t>
            </a:r>
            <a:r>
              <a:rPr lang="en-US" dirty="0" smtClean="0">
                <a:sym typeface="Symbol" pitchFamily="18" charset="2"/>
              </a:rPr>
              <a:t> .</a:t>
            </a:r>
          </a:p>
          <a:p>
            <a:pPr lvl="2">
              <a:lnSpc>
                <a:spcPts val="2600"/>
              </a:lnSpc>
              <a:spcBef>
                <a:spcPts val="400"/>
              </a:spcBef>
              <a:buFontTx/>
              <a:buNone/>
            </a:pPr>
            <a:r>
              <a:rPr lang="en-US" sz="2800" b="1" dirty="0" smtClean="0">
                <a:sym typeface="Symbol" pitchFamily="18" charset="2"/>
              </a:rPr>
              <a:t>for each</a:t>
            </a:r>
            <a:r>
              <a:rPr lang="en-US" sz="2800" dirty="0" smtClean="0">
                <a:sym typeface="Symbol" pitchFamily="18" charset="2"/>
              </a:rPr>
              <a:t> I in </a:t>
            </a:r>
            <a:r>
              <a:rPr lang="en-US" sz="2800" b="1" i="1" dirty="0" smtClean="0">
                <a:sym typeface="Symbol" pitchFamily="18" charset="2"/>
              </a:rPr>
              <a:t>C</a:t>
            </a:r>
            <a:r>
              <a:rPr lang="en-US" sz="2800" dirty="0" smtClean="0">
                <a:sym typeface="Symbol" pitchFamily="18" charset="2"/>
              </a:rPr>
              <a:t> and each grammar symbol X</a:t>
            </a:r>
          </a:p>
          <a:p>
            <a:pPr lvl="3">
              <a:lnSpc>
                <a:spcPts val="2600"/>
              </a:lnSpc>
              <a:spcBef>
                <a:spcPts val="400"/>
              </a:spcBef>
              <a:buFontTx/>
              <a:buNone/>
            </a:pPr>
            <a:r>
              <a:rPr lang="en-US" sz="2800" b="1" dirty="0" smtClean="0">
                <a:sym typeface="Symbol" pitchFamily="18" charset="2"/>
              </a:rPr>
              <a:t>if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err="1" smtClean="0">
                <a:sym typeface="Symbol" pitchFamily="18" charset="2"/>
              </a:rPr>
              <a:t>goto</a:t>
            </a:r>
            <a:r>
              <a:rPr lang="en-US" sz="2800" dirty="0" smtClean="0">
                <a:sym typeface="Symbol" pitchFamily="18" charset="2"/>
              </a:rPr>
              <a:t>(I,X) is not empty and not in </a:t>
            </a:r>
            <a:r>
              <a:rPr lang="en-US" sz="2800" b="1" i="1" dirty="0" smtClean="0">
                <a:sym typeface="Symbol" pitchFamily="18" charset="2"/>
              </a:rPr>
              <a:t>C</a:t>
            </a:r>
            <a:r>
              <a:rPr lang="en-US" sz="2800" dirty="0" smtClean="0">
                <a:sym typeface="Symbol" pitchFamily="18" charset="2"/>
              </a:rPr>
              <a:t> </a:t>
            </a:r>
          </a:p>
          <a:p>
            <a:pPr lvl="4">
              <a:lnSpc>
                <a:spcPts val="2600"/>
              </a:lnSpc>
              <a:spcBef>
                <a:spcPts val="400"/>
              </a:spcBef>
              <a:buFontTx/>
              <a:buNone/>
            </a:pPr>
            <a:r>
              <a:rPr lang="en-US" sz="2800" dirty="0" smtClean="0">
                <a:sym typeface="Symbol" pitchFamily="18" charset="2"/>
              </a:rPr>
              <a:t>add </a:t>
            </a:r>
            <a:r>
              <a:rPr lang="en-US" sz="2800" dirty="0" err="1" smtClean="0">
                <a:sym typeface="Symbol" pitchFamily="18" charset="2"/>
              </a:rPr>
              <a:t>goto</a:t>
            </a:r>
            <a:r>
              <a:rPr lang="en-US" sz="2800" dirty="0" smtClean="0">
                <a:sym typeface="Symbol" pitchFamily="18" charset="2"/>
              </a:rPr>
              <a:t>(I,X) to C</a:t>
            </a:r>
          </a:p>
          <a:p>
            <a:pPr>
              <a:lnSpc>
                <a:spcPts val="2600"/>
              </a:lnSpc>
              <a:spcBef>
                <a:spcPts val="400"/>
              </a:spcBef>
              <a:buNone/>
            </a:pPr>
            <a:r>
              <a:rPr lang="en-US" sz="2800" dirty="0" smtClean="0"/>
              <a:t>    U</a:t>
            </a:r>
            <a:r>
              <a:rPr lang="en-US" sz="2800" b="1" dirty="0" smtClean="0">
                <a:sym typeface="Symbol" pitchFamily="18" charset="2"/>
              </a:rPr>
              <a:t>ntil no more sets of LR(0)  items  can be added to C</a:t>
            </a:r>
          </a:p>
          <a:p>
            <a:pPr>
              <a:lnSpc>
                <a:spcPts val="2600"/>
              </a:lnSpc>
              <a:spcBef>
                <a:spcPts val="400"/>
              </a:spcBef>
              <a:buNone/>
            </a:pPr>
            <a:r>
              <a:rPr lang="en-US" sz="2800" b="1" dirty="0" smtClean="0">
                <a:sym typeface="Symbol" pitchFamily="18" charset="2"/>
              </a:rPr>
              <a:t>end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ym typeface="Symbol" pitchFamily="18" charset="2"/>
              </a:rPr>
              <a:t>The Canonical LR(0) Collection -- Example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1600" dirty="0" smtClean="0">
                <a:solidFill>
                  <a:srgbClr val="CC0000"/>
                </a:solidFill>
              </a:rPr>
              <a:t>I</a:t>
            </a:r>
            <a:r>
              <a:rPr lang="en-US" sz="1600" baseline="-25000" dirty="0" smtClean="0">
                <a:solidFill>
                  <a:srgbClr val="CC0000"/>
                </a:solidFill>
              </a:rPr>
              <a:t>0</a:t>
            </a:r>
            <a:r>
              <a:rPr lang="en-US" sz="1600" dirty="0" smtClean="0"/>
              <a:t>: </a:t>
            </a:r>
            <a:r>
              <a:rPr lang="en-US" sz="1600" dirty="0" smtClean="0">
                <a:solidFill>
                  <a:schemeClr val="accent2"/>
                </a:solidFill>
                <a:sym typeface="Symbol" pitchFamily="18" charset="2"/>
              </a:rPr>
              <a:t>E’  .E	              </a:t>
            </a:r>
            <a:r>
              <a:rPr lang="en-US" sz="1600" dirty="0" smtClean="0">
                <a:solidFill>
                  <a:srgbClr val="CC0000"/>
                </a:solidFill>
                <a:sym typeface="Symbol" pitchFamily="18" charset="2"/>
              </a:rPr>
              <a:t>I</a:t>
            </a:r>
            <a:r>
              <a:rPr lang="en-US" sz="1600" baseline="-25000" dirty="0" smtClean="0">
                <a:solidFill>
                  <a:srgbClr val="CC0000"/>
                </a:solidFill>
                <a:sym typeface="Symbol" pitchFamily="18" charset="2"/>
              </a:rPr>
              <a:t>1</a:t>
            </a:r>
            <a:r>
              <a:rPr lang="en-US" sz="1600" dirty="0" smtClean="0">
                <a:sym typeface="Symbol" pitchFamily="18" charset="2"/>
              </a:rPr>
              <a:t>: </a:t>
            </a:r>
            <a:r>
              <a:rPr lang="en-US" sz="1600" dirty="0" smtClean="0">
                <a:solidFill>
                  <a:schemeClr val="accent2"/>
                </a:solidFill>
                <a:sym typeface="Symbol" pitchFamily="18" charset="2"/>
              </a:rPr>
              <a:t>E’  E.</a:t>
            </a:r>
            <a:r>
              <a:rPr lang="en-US" sz="1600" dirty="0" smtClean="0">
                <a:sym typeface="Symbol" pitchFamily="18" charset="2"/>
              </a:rPr>
              <a:t>	                   </a:t>
            </a:r>
            <a:r>
              <a:rPr lang="en-US" sz="1600" dirty="0" smtClean="0">
                <a:solidFill>
                  <a:srgbClr val="CC0000"/>
                </a:solidFill>
                <a:sym typeface="Symbol" pitchFamily="18" charset="2"/>
              </a:rPr>
              <a:t>I</a:t>
            </a:r>
            <a:r>
              <a:rPr lang="en-US" sz="1600" baseline="-25000" dirty="0" smtClean="0">
                <a:solidFill>
                  <a:srgbClr val="CC0000"/>
                </a:solidFill>
                <a:sym typeface="Symbol" pitchFamily="18" charset="2"/>
              </a:rPr>
              <a:t>6</a:t>
            </a:r>
            <a:r>
              <a:rPr lang="en-US" sz="1600" dirty="0" smtClean="0">
                <a:sym typeface="Symbol" pitchFamily="18" charset="2"/>
              </a:rPr>
              <a:t>: </a:t>
            </a:r>
            <a:r>
              <a:rPr lang="en-US" sz="1600" dirty="0" smtClean="0">
                <a:solidFill>
                  <a:schemeClr val="accent2"/>
                </a:solidFill>
                <a:sym typeface="Symbol" pitchFamily="18" charset="2"/>
              </a:rPr>
              <a:t>E  E+.T</a:t>
            </a:r>
            <a:r>
              <a:rPr lang="en-US" sz="1600" dirty="0" smtClean="0">
                <a:sym typeface="Symbol" pitchFamily="18" charset="2"/>
              </a:rPr>
              <a:t> 	</a:t>
            </a:r>
            <a:r>
              <a:rPr lang="en-US" sz="1600" dirty="0" smtClean="0">
                <a:solidFill>
                  <a:srgbClr val="CC0000"/>
                </a:solidFill>
                <a:sym typeface="Symbol" pitchFamily="18" charset="2"/>
              </a:rPr>
              <a:t>I</a:t>
            </a:r>
            <a:r>
              <a:rPr lang="en-US" sz="1600" baseline="-25000" dirty="0" smtClean="0">
                <a:solidFill>
                  <a:srgbClr val="CC0000"/>
                </a:solidFill>
                <a:sym typeface="Symbol" pitchFamily="18" charset="2"/>
              </a:rPr>
              <a:t>9</a:t>
            </a:r>
            <a:r>
              <a:rPr lang="en-US" sz="1600" dirty="0" smtClean="0">
                <a:sym typeface="Symbol" pitchFamily="18" charset="2"/>
              </a:rPr>
              <a:t>: </a:t>
            </a:r>
            <a:r>
              <a:rPr lang="en-US" sz="1600" dirty="0" smtClean="0">
                <a:solidFill>
                  <a:schemeClr val="accent2"/>
                </a:solidFill>
                <a:sym typeface="Symbol" pitchFamily="18" charset="2"/>
              </a:rPr>
              <a:t>E  E+T.</a:t>
            </a:r>
            <a:r>
              <a:rPr lang="en-US" sz="1600" dirty="0" smtClean="0">
                <a:sym typeface="Symbol" pitchFamily="18" charset="2"/>
              </a:rPr>
              <a:t> </a:t>
            </a:r>
          </a:p>
          <a:p>
            <a:pPr>
              <a:buFontTx/>
              <a:buNone/>
            </a:pPr>
            <a:r>
              <a:rPr lang="en-US" sz="1600" dirty="0" smtClean="0">
                <a:sym typeface="Symbol" pitchFamily="18" charset="2"/>
              </a:rPr>
              <a:t>     E  .E+T 	    	 </a:t>
            </a:r>
            <a:r>
              <a:rPr lang="en-US" sz="1600" dirty="0" smtClean="0">
                <a:solidFill>
                  <a:schemeClr val="accent2"/>
                </a:solidFill>
                <a:sym typeface="Symbol" pitchFamily="18" charset="2"/>
              </a:rPr>
              <a:t>E  E.+T</a:t>
            </a:r>
            <a:r>
              <a:rPr lang="en-US" sz="1600" dirty="0" smtClean="0">
                <a:sym typeface="Symbol" pitchFamily="18" charset="2"/>
              </a:rPr>
              <a:t> 	     T  .T*F	     </a:t>
            </a:r>
            <a:r>
              <a:rPr lang="en-US" sz="1600" dirty="0" smtClean="0">
                <a:solidFill>
                  <a:schemeClr val="accent2"/>
                </a:solidFill>
                <a:sym typeface="Symbol" pitchFamily="18" charset="2"/>
              </a:rPr>
              <a:t>T  T.*F</a:t>
            </a:r>
          </a:p>
          <a:p>
            <a:pPr>
              <a:buFontTx/>
              <a:buNone/>
            </a:pPr>
            <a:r>
              <a:rPr lang="en-US" sz="1600" dirty="0" smtClean="0">
                <a:sym typeface="Symbol" pitchFamily="18" charset="2"/>
              </a:rPr>
              <a:t>     E  .T 				     </a:t>
            </a:r>
            <a:r>
              <a:rPr lang="en-US" sz="1600" dirty="0" err="1" smtClean="0">
                <a:sym typeface="Symbol" pitchFamily="18" charset="2"/>
              </a:rPr>
              <a:t>T</a:t>
            </a:r>
            <a:r>
              <a:rPr lang="en-US" sz="1600" dirty="0" smtClean="0">
                <a:sym typeface="Symbol" pitchFamily="18" charset="2"/>
              </a:rPr>
              <a:t>  .F</a:t>
            </a:r>
          </a:p>
          <a:p>
            <a:pPr>
              <a:buFontTx/>
              <a:buNone/>
            </a:pPr>
            <a:r>
              <a:rPr lang="en-US" sz="1600" dirty="0" smtClean="0">
                <a:sym typeface="Symbol" pitchFamily="18" charset="2"/>
              </a:rPr>
              <a:t>     T  .T*F	               I</a:t>
            </a:r>
            <a:r>
              <a:rPr lang="en-US" sz="1600" baseline="-25000" dirty="0" smtClean="0">
                <a:solidFill>
                  <a:srgbClr val="CC0000"/>
                </a:solidFill>
                <a:sym typeface="Symbol" pitchFamily="18" charset="2"/>
              </a:rPr>
              <a:t>2</a:t>
            </a:r>
            <a:r>
              <a:rPr lang="en-US" sz="1600" dirty="0" smtClean="0">
                <a:sym typeface="Symbol" pitchFamily="18" charset="2"/>
              </a:rPr>
              <a:t>: </a:t>
            </a:r>
            <a:r>
              <a:rPr lang="en-US" sz="1600" dirty="0" smtClean="0">
                <a:solidFill>
                  <a:schemeClr val="accent2"/>
                </a:solidFill>
                <a:sym typeface="Symbol" pitchFamily="18" charset="2"/>
              </a:rPr>
              <a:t>E  T.</a:t>
            </a:r>
            <a:r>
              <a:rPr lang="en-US" sz="1600" dirty="0" smtClean="0">
                <a:sym typeface="Symbol" pitchFamily="18" charset="2"/>
              </a:rPr>
              <a:t> 	     F  .(E) 	</a:t>
            </a:r>
            <a:r>
              <a:rPr lang="en-US" sz="1600" dirty="0" smtClean="0">
                <a:solidFill>
                  <a:srgbClr val="CC0000"/>
                </a:solidFill>
                <a:sym typeface="Symbol" pitchFamily="18" charset="2"/>
              </a:rPr>
              <a:t>I</a:t>
            </a:r>
            <a:r>
              <a:rPr lang="en-US" sz="1600" baseline="-25000" dirty="0" smtClean="0">
                <a:solidFill>
                  <a:srgbClr val="CC0000"/>
                </a:solidFill>
                <a:sym typeface="Symbol" pitchFamily="18" charset="2"/>
              </a:rPr>
              <a:t>10</a:t>
            </a:r>
            <a:r>
              <a:rPr lang="en-US" sz="1600" dirty="0" smtClean="0">
                <a:sym typeface="Symbol" pitchFamily="18" charset="2"/>
              </a:rPr>
              <a:t>: </a:t>
            </a:r>
            <a:r>
              <a:rPr lang="en-US" sz="1600" dirty="0" smtClean="0">
                <a:solidFill>
                  <a:schemeClr val="accent2"/>
                </a:solidFill>
                <a:sym typeface="Symbol" pitchFamily="18" charset="2"/>
              </a:rPr>
              <a:t>T  T*F.</a:t>
            </a:r>
          </a:p>
          <a:p>
            <a:pPr>
              <a:buFontTx/>
              <a:buNone/>
            </a:pPr>
            <a:r>
              <a:rPr lang="en-US" sz="1600" dirty="0" smtClean="0">
                <a:sym typeface="Symbol" pitchFamily="18" charset="2"/>
              </a:rPr>
              <a:t>     T  .F		    </a:t>
            </a:r>
            <a:r>
              <a:rPr lang="en-US" sz="1600" dirty="0" smtClean="0">
                <a:solidFill>
                  <a:schemeClr val="accent2"/>
                </a:solidFill>
                <a:sym typeface="Symbol" pitchFamily="18" charset="2"/>
              </a:rPr>
              <a:t>T  T.*F</a:t>
            </a:r>
            <a:r>
              <a:rPr lang="en-US" sz="1600" dirty="0" smtClean="0">
                <a:sym typeface="Symbol" pitchFamily="18" charset="2"/>
              </a:rPr>
              <a:t>	     F  .id </a:t>
            </a:r>
          </a:p>
          <a:p>
            <a:pPr>
              <a:buFontTx/>
              <a:buNone/>
            </a:pPr>
            <a:r>
              <a:rPr lang="en-US" sz="1600" dirty="0" smtClean="0">
                <a:sym typeface="Symbol" pitchFamily="18" charset="2"/>
              </a:rPr>
              <a:t>     F  .(E) </a:t>
            </a:r>
          </a:p>
          <a:p>
            <a:pPr>
              <a:buFontTx/>
              <a:buNone/>
            </a:pPr>
            <a:r>
              <a:rPr lang="en-US" sz="1600" dirty="0" smtClean="0">
                <a:sym typeface="Symbol" pitchFamily="18" charset="2"/>
              </a:rPr>
              <a:t>     F  .id 	                </a:t>
            </a:r>
            <a:r>
              <a:rPr lang="en-US" sz="1600" dirty="0" smtClean="0">
                <a:solidFill>
                  <a:srgbClr val="CC0000"/>
                </a:solidFill>
                <a:sym typeface="Symbol" pitchFamily="18" charset="2"/>
              </a:rPr>
              <a:t>I</a:t>
            </a:r>
            <a:r>
              <a:rPr lang="en-US" sz="1600" baseline="-25000" dirty="0" smtClean="0">
                <a:solidFill>
                  <a:srgbClr val="CC0000"/>
                </a:solidFill>
                <a:sym typeface="Symbol" pitchFamily="18" charset="2"/>
              </a:rPr>
              <a:t>3</a:t>
            </a:r>
            <a:r>
              <a:rPr lang="en-US" sz="1600" dirty="0" smtClean="0">
                <a:sym typeface="Symbol" pitchFamily="18" charset="2"/>
              </a:rPr>
              <a:t>: </a:t>
            </a:r>
            <a:r>
              <a:rPr lang="en-US" sz="1600" dirty="0" smtClean="0">
                <a:solidFill>
                  <a:schemeClr val="accent2"/>
                </a:solidFill>
                <a:sym typeface="Symbol" pitchFamily="18" charset="2"/>
              </a:rPr>
              <a:t>T  F.</a:t>
            </a:r>
            <a:r>
              <a:rPr lang="en-US" sz="1600" dirty="0" smtClean="0">
                <a:sym typeface="Symbol" pitchFamily="18" charset="2"/>
              </a:rPr>
              <a:t>		   </a:t>
            </a:r>
            <a:r>
              <a:rPr lang="en-US" sz="1600" dirty="0" smtClean="0">
                <a:solidFill>
                  <a:srgbClr val="CC0000"/>
                </a:solidFill>
                <a:sym typeface="Symbol" pitchFamily="18" charset="2"/>
              </a:rPr>
              <a:t>I</a:t>
            </a:r>
            <a:r>
              <a:rPr lang="en-US" sz="1600" baseline="-25000" dirty="0" smtClean="0">
                <a:solidFill>
                  <a:srgbClr val="CC0000"/>
                </a:solidFill>
                <a:sym typeface="Symbol" pitchFamily="18" charset="2"/>
              </a:rPr>
              <a:t>7</a:t>
            </a:r>
            <a:r>
              <a:rPr lang="en-US" sz="1600" dirty="0" smtClean="0">
                <a:sym typeface="Symbol" pitchFamily="18" charset="2"/>
              </a:rPr>
              <a:t>: </a:t>
            </a:r>
            <a:r>
              <a:rPr lang="en-US" sz="1600" dirty="0" smtClean="0">
                <a:solidFill>
                  <a:schemeClr val="accent2"/>
                </a:solidFill>
                <a:sym typeface="Symbol" pitchFamily="18" charset="2"/>
              </a:rPr>
              <a:t>T  T*.F</a:t>
            </a:r>
            <a:r>
              <a:rPr lang="en-US" sz="1600" dirty="0" smtClean="0">
                <a:sym typeface="Symbol" pitchFamily="18" charset="2"/>
              </a:rPr>
              <a:t>	</a:t>
            </a:r>
            <a:r>
              <a:rPr lang="en-US" sz="1600" dirty="0" smtClean="0">
                <a:solidFill>
                  <a:srgbClr val="CC0000"/>
                </a:solidFill>
                <a:sym typeface="Symbol" pitchFamily="18" charset="2"/>
              </a:rPr>
              <a:t>I</a:t>
            </a:r>
            <a:r>
              <a:rPr lang="en-US" sz="1600" baseline="-25000" dirty="0" smtClean="0">
                <a:solidFill>
                  <a:srgbClr val="CC0000"/>
                </a:solidFill>
                <a:sym typeface="Symbol" pitchFamily="18" charset="2"/>
              </a:rPr>
              <a:t>11</a:t>
            </a:r>
            <a:r>
              <a:rPr lang="en-US" sz="1600" dirty="0" smtClean="0">
                <a:sym typeface="Symbol" pitchFamily="18" charset="2"/>
              </a:rPr>
              <a:t>: </a:t>
            </a:r>
            <a:r>
              <a:rPr lang="en-US" sz="1600" dirty="0" smtClean="0">
                <a:solidFill>
                  <a:schemeClr val="accent2"/>
                </a:solidFill>
                <a:sym typeface="Symbol" pitchFamily="18" charset="2"/>
              </a:rPr>
              <a:t>F  (E).</a:t>
            </a:r>
            <a:r>
              <a:rPr lang="en-US" sz="1600" dirty="0" smtClean="0">
                <a:sym typeface="Symbol" pitchFamily="18" charset="2"/>
              </a:rPr>
              <a:t> </a:t>
            </a:r>
          </a:p>
          <a:p>
            <a:pPr>
              <a:buFontTx/>
              <a:buNone/>
            </a:pPr>
            <a:r>
              <a:rPr lang="en-US" sz="1600" dirty="0" smtClean="0">
                <a:sym typeface="Symbol" pitchFamily="18" charset="2"/>
              </a:rPr>
              <a:t>					                        F  .(E) </a:t>
            </a:r>
          </a:p>
          <a:p>
            <a:pPr>
              <a:buFontTx/>
              <a:buNone/>
            </a:pPr>
            <a:r>
              <a:rPr lang="en-US" sz="1600" dirty="0" smtClean="0">
                <a:sym typeface="Symbol" pitchFamily="18" charset="2"/>
              </a:rPr>
              <a:t>			</a:t>
            </a:r>
            <a:r>
              <a:rPr lang="en-US" sz="1600" dirty="0" smtClean="0">
                <a:solidFill>
                  <a:srgbClr val="CC0000"/>
                </a:solidFill>
                <a:sym typeface="Symbol" pitchFamily="18" charset="2"/>
              </a:rPr>
              <a:t>I</a:t>
            </a:r>
            <a:r>
              <a:rPr lang="en-US" sz="1600" baseline="-25000" dirty="0" smtClean="0">
                <a:solidFill>
                  <a:srgbClr val="CC0000"/>
                </a:solidFill>
                <a:sym typeface="Symbol" pitchFamily="18" charset="2"/>
              </a:rPr>
              <a:t>4</a:t>
            </a:r>
            <a:r>
              <a:rPr lang="en-US" sz="1600" dirty="0" smtClean="0">
                <a:sym typeface="Symbol" pitchFamily="18" charset="2"/>
              </a:rPr>
              <a:t>: </a:t>
            </a:r>
            <a:r>
              <a:rPr lang="en-US" sz="1600" dirty="0" smtClean="0">
                <a:solidFill>
                  <a:schemeClr val="accent2"/>
                </a:solidFill>
                <a:sym typeface="Symbol" pitchFamily="18" charset="2"/>
              </a:rPr>
              <a:t>F  (.E)</a:t>
            </a:r>
            <a:r>
              <a:rPr lang="en-US" sz="1600" dirty="0" smtClean="0">
                <a:sym typeface="Symbol" pitchFamily="18" charset="2"/>
              </a:rPr>
              <a:t> 	                        F  .id </a:t>
            </a:r>
          </a:p>
          <a:p>
            <a:pPr>
              <a:buFontTx/>
              <a:buNone/>
            </a:pPr>
            <a:r>
              <a:rPr lang="en-US" sz="1600" dirty="0" smtClean="0">
                <a:sym typeface="Symbol" pitchFamily="18" charset="2"/>
              </a:rPr>
              <a:t>			     E  .E+T 	 </a:t>
            </a:r>
          </a:p>
          <a:p>
            <a:pPr>
              <a:buFontTx/>
              <a:buNone/>
            </a:pPr>
            <a:r>
              <a:rPr lang="en-US" sz="1600" dirty="0" smtClean="0">
                <a:sym typeface="Symbol" pitchFamily="18" charset="2"/>
              </a:rPr>
              <a:t>			     E  .T 		</a:t>
            </a:r>
            <a:r>
              <a:rPr lang="en-US" sz="1600" dirty="0" smtClean="0">
                <a:solidFill>
                  <a:srgbClr val="CC0000"/>
                </a:solidFill>
                <a:sym typeface="Symbol" pitchFamily="18" charset="2"/>
              </a:rPr>
              <a:t>I</a:t>
            </a:r>
            <a:r>
              <a:rPr lang="en-US" sz="1600" baseline="-25000" dirty="0" smtClean="0">
                <a:solidFill>
                  <a:srgbClr val="CC0000"/>
                </a:solidFill>
                <a:sym typeface="Symbol" pitchFamily="18" charset="2"/>
              </a:rPr>
              <a:t>8</a:t>
            </a:r>
            <a:r>
              <a:rPr lang="en-US" sz="1600" dirty="0" smtClean="0">
                <a:sym typeface="Symbol" pitchFamily="18" charset="2"/>
              </a:rPr>
              <a:t>: </a:t>
            </a:r>
            <a:r>
              <a:rPr lang="en-US" sz="1600" dirty="0" smtClean="0">
                <a:solidFill>
                  <a:schemeClr val="accent2"/>
                </a:solidFill>
                <a:sym typeface="Symbol" pitchFamily="18" charset="2"/>
              </a:rPr>
              <a:t>E  E.+T</a:t>
            </a:r>
            <a:endParaRPr lang="en-US" sz="1600" dirty="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1600" dirty="0" smtClean="0">
                <a:solidFill>
                  <a:schemeClr val="accent2"/>
                </a:solidFill>
                <a:sym typeface="Symbol" pitchFamily="18" charset="2"/>
              </a:rPr>
              <a:t>                                                                                     F  (E.)</a:t>
            </a:r>
            <a:r>
              <a:rPr lang="en-US" sz="1600" dirty="0" smtClean="0">
                <a:sym typeface="Symbol" pitchFamily="18" charset="2"/>
              </a:rPr>
              <a:t> </a:t>
            </a:r>
          </a:p>
          <a:p>
            <a:pPr>
              <a:buFontTx/>
              <a:buNone/>
            </a:pPr>
            <a:r>
              <a:rPr lang="en-US" sz="1600" dirty="0" smtClean="0">
                <a:sym typeface="Symbol" pitchFamily="18" charset="2"/>
              </a:rPr>
              <a:t>     		     T  .T*F	 	</a:t>
            </a:r>
          </a:p>
          <a:p>
            <a:pPr>
              <a:buFontTx/>
              <a:buNone/>
            </a:pPr>
            <a:r>
              <a:rPr lang="en-US" sz="1600" dirty="0" smtClean="0">
                <a:sym typeface="Symbol" pitchFamily="18" charset="2"/>
              </a:rPr>
              <a:t>     		     T  .F		</a:t>
            </a:r>
          </a:p>
          <a:p>
            <a:pPr>
              <a:buFontTx/>
              <a:buNone/>
            </a:pPr>
            <a:r>
              <a:rPr lang="en-US" sz="1600" dirty="0" smtClean="0">
                <a:sym typeface="Symbol" pitchFamily="18" charset="2"/>
              </a:rPr>
              <a:t>     		     F  .(E) </a:t>
            </a:r>
          </a:p>
          <a:p>
            <a:pPr>
              <a:buFontTx/>
              <a:buNone/>
            </a:pPr>
            <a:r>
              <a:rPr lang="en-US" sz="1600" dirty="0" smtClean="0">
                <a:sym typeface="Symbol" pitchFamily="18" charset="2"/>
              </a:rPr>
              <a:t>     		     F  .id </a:t>
            </a:r>
          </a:p>
          <a:p>
            <a:pPr>
              <a:buFontTx/>
              <a:buNone/>
            </a:pPr>
            <a:endParaRPr lang="en-US" sz="1600" dirty="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1600" dirty="0" smtClean="0">
                <a:sym typeface="Symbol" pitchFamily="18" charset="2"/>
              </a:rPr>
              <a:t>			</a:t>
            </a:r>
            <a:r>
              <a:rPr lang="en-US" sz="1600" dirty="0" smtClean="0">
                <a:solidFill>
                  <a:srgbClr val="CC0000"/>
                </a:solidFill>
                <a:sym typeface="Symbol" pitchFamily="18" charset="2"/>
              </a:rPr>
              <a:t>I</a:t>
            </a:r>
            <a:r>
              <a:rPr lang="en-US" sz="1600" baseline="-25000" dirty="0" smtClean="0">
                <a:solidFill>
                  <a:srgbClr val="CC0000"/>
                </a:solidFill>
                <a:sym typeface="Symbol" pitchFamily="18" charset="2"/>
              </a:rPr>
              <a:t>5</a:t>
            </a:r>
            <a:r>
              <a:rPr lang="en-US" sz="1600" dirty="0" smtClean="0">
                <a:sym typeface="Symbol" pitchFamily="18" charset="2"/>
              </a:rPr>
              <a:t>: </a:t>
            </a:r>
            <a:r>
              <a:rPr lang="en-US" sz="1600" dirty="0" smtClean="0">
                <a:solidFill>
                  <a:schemeClr val="accent2"/>
                </a:solidFill>
                <a:sym typeface="Symbol" pitchFamily="18" charset="2"/>
              </a:rPr>
              <a:t>F  id.</a:t>
            </a:r>
            <a:r>
              <a:rPr lang="en-US" sz="1600" dirty="0" smtClean="0"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Transition Diagram (DFA) of Goto Function</a:t>
            </a:r>
          </a:p>
        </p:txBody>
      </p:sp>
      <p:sp>
        <p:nvSpPr>
          <p:cNvPr id="18435" name="Text Box 23"/>
          <p:cNvSpPr txBox="1">
            <a:spLocks noChangeArrowheads="1"/>
          </p:cNvSpPr>
          <p:nvPr/>
        </p:nvSpPr>
        <p:spPr bwMode="auto">
          <a:xfrm>
            <a:off x="548054" y="1489075"/>
            <a:ext cx="3209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/>
              <a:t>I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18436" name="Text Box 24"/>
          <p:cNvSpPr txBox="1">
            <a:spLocks noChangeArrowheads="1"/>
          </p:cNvSpPr>
          <p:nvPr/>
        </p:nvSpPr>
        <p:spPr bwMode="auto">
          <a:xfrm>
            <a:off x="1899138" y="1524000"/>
            <a:ext cx="36420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/>
              <a:t>I</a:t>
            </a:r>
            <a:r>
              <a:rPr lang="en-US" baseline="-25000" dirty="0"/>
              <a:t>1</a:t>
            </a:r>
            <a:endParaRPr lang="en-US" dirty="0"/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endParaRPr lang="en-US" dirty="0" smtClean="0"/>
          </a:p>
          <a:p>
            <a:pPr>
              <a:spcBef>
                <a:spcPct val="0"/>
              </a:spcBef>
            </a:pPr>
            <a:endParaRPr lang="en-US" dirty="0" smtClean="0"/>
          </a:p>
          <a:p>
            <a:pPr>
              <a:spcBef>
                <a:spcPct val="0"/>
              </a:spcBef>
            </a:pPr>
            <a:r>
              <a:rPr lang="en-US" dirty="0" smtClean="0"/>
              <a:t>I</a:t>
            </a:r>
            <a:r>
              <a:rPr lang="en-US" baseline="-25000" dirty="0" smtClean="0"/>
              <a:t>2</a:t>
            </a:r>
            <a:endParaRPr lang="en-US" dirty="0"/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endParaRPr lang="en-US" dirty="0" smtClean="0"/>
          </a:p>
          <a:p>
            <a:pPr>
              <a:spcBef>
                <a:spcPct val="0"/>
              </a:spcBef>
            </a:pPr>
            <a:r>
              <a:rPr lang="en-US" dirty="0" smtClean="0"/>
              <a:t>I</a:t>
            </a:r>
            <a:r>
              <a:rPr lang="en-US" baseline="-25000" dirty="0" smtClean="0"/>
              <a:t>3</a:t>
            </a:r>
            <a:endParaRPr lang="en-US" dirty="0"/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r>
              <a:rPr lang="en-US" dirty="0" smtClean="0"/>
              <a:t>I</a:t>
            </a:r>
            <a:r>
              <a:rPr lang="en-US" baseline="-25000" dirty="0" smtClean="0"/>
              <a:t>4</a:t>
            </a:r>
            <a:endParaRPr lang="en-US" dirty="0"/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r>
              <a:rPr lang="en-US" dirty="0"/>
              <a:t>I</a:t>
            </a:r>
            <a:r>
              <a:rPr lang="en-US" baseline="-25000" dirty="0"/>
              <a:t>5</a:t>
            </a:r>
            <a:endParaRPr lang="en-US" dirty="0"/>
          </a:p>
        </p:txBody>
      </p:sp>
      <p:sp>
        <p:nvSpPr>
          <p:cNvPr id="18437" name="Text Box 26"/>
          <p:cNvSpPr txBox="1">
            <a:spLocks noChangeArrowheads="1"/>
          </p:cNvSpPr>
          <p:nvPr/>
        </p:nvSpPr>
        <p:spPr bwMode="auto">
          <a:xfrm>
            <a:off x="3165231" y="1524001"/>
            <a:ext cx="570349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/>
              <a:t>I</a:t>
            </a:r>
            <a:r>
              <a:rPr lang="en-US" baseline="-25000" dirty="0"/>
              <a:t>6</a:t>
            </a:r>
            <a:endParaRPr lang="en-US" dirty="0"/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endParaRPr lang="en-US" dirty="0" smtClean="0"/>
          </a:p>
          <a:p>
            <a:pPr>
              <a:spcBef>
                <a:spcPct val="0"/>
              </a:spcBef>
            </a:pPr>
            <a:endParaRPr lang="en-US" dirty="0" smtClean="0"/>
          </a:p>
          <a:p>
            <a:pPr>
              <a:spcBef>
                <a:spcPct val="0"/>
              </a:spcBef>
            </a:pPr>
            <a:r>
              <a:rPr lang="en-US" dirty="0" smtClean="0"/>
              <a:t>I</a:t>
            </a:r>
            <a:r>
              <a:rPr lang="en-US" baseline="-25000" dirty="0" smtClean="0"/>
              <a:t>7</a:t>
            </a:r>
            <a:endParaRPr lang="en-US" dirty="0"/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endParaRPr lang="en-US" dirty="0" smtClean="0"/>
          </a:p>
          <a:p>
            <a:pPr>
              <a:spcBef>
                <a:spcPct val="0"/>
              </a:spcBef>
            </a:pPr>
            <a:r>
              <a:rPr lang="en-US" dirty="0" smtClean="0"/>
              <a:t>I</a:t>
            </a:r>
            <a:r>
              <a:rPr lang="en-US" baseline="-25000" dirty="0" smtClean="0"/>
              <a:t>8</a:t>
            </a:r>
            <a:endParaRPr lang="en-US" dirty="0"/>
          </a:p>
          <a:p>
            <a:pPr>
              <a:spcBef>
                <a:spcPct val="0"/>
              </a:spcBef>
            </a:pPr>
            <a:endParaRPr lang="en-US" dirty="0" smtClean="0"/>
          </a:p>
          <a:p>
            <a:pPr>
              <a:spcBef>
                <a:spcPct val="0"/>
              </a:spcBef>
            </a:pPr>
            <a:r>
              <a:rPr lang="en-US" dirty="0" smtClean="0"/>
              <a:t>to </a:t>
            </a:r>
            <a:r>
              <a:rPr lang="en-US" dirty="0"/>
              <a:t>I</a:t>
            </a:r>
            <a:r>
              <a:rPr lang="en-US" baseline="-25000" dirty="0"/>
              <a:t>2</a:t>
            </a:r>
            <a:endParaRPr lang="en-US" dirty="0"/>
          </a:p>
          <a:p>
            <a:pPr>
              <a:spcBef>
                <a:spcPct val="0"/>
              </a:spcBef>
            </a:pPr>
            <a:r>
              <a:rPr lang="en-US" dirty="0"/>
              <a:t>to I</a:t>
            </a:r>
            <a:r>
              <a:rPr lang="en-US" baseline="-25000" dirty="0"/>
              <a:t>3</a:t>
            </a:r>
          </a:p>
          <a:p>
            <a:pPr>
              <a:spcBef>
                <a:spcPct val="0"/>
              </a:spcBef>
            </a:pPr>
            <a:r>
              <a:rPr lang="en-US" dirty="0"/>
              <a:t>to I</a:t>
            </a:r>
            <a:r>
              <a:rPr lang="en-US" baseline="-25000" dirty="0"/>
              <a:t>4</a:t>
            </a:r>
          </a:p>
        </p:txBody>
      </p:sp>
      <p:sp>
        <p:nvSpPr>
          <p:cNvPr id="18438" name="Text Box 27"/>
          <p:cNvSpPr txBox="1">
            <a:spLocks noChangeArrowheads="1"/>
          </p:cNvSpPr>
          <p:nvPr/>
        </p:nvSpPr>
        <p:spPr bwMode="auto">
          <a:xfrm>
            <a:off x="4712677" y="1524001"/>
            <a:ext cx="570349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/>
              <a:t>I</a:t>
            </a:r>
            <a:r>
              <a:rPr lang="en-US" baseline="-25000" dirty="0"/>
              <a:t>9</a:t>
            </a:r>
            <a:endParaRPr lang="en-US" dirty="0"/>
          </a:p>
          <a:p>
            <a:pPr>
              <a:spcBef>
                <a:spcPct val="0"/>
              </a:spcBef>
            </a:pPr>
            <a:endParaRPr lang="en-US" dirty="0" smtClean="0"/>
          </a:p>
          <a:p>
            <a:pPr>
              <a:spcBef>
                <a:spcPct val="0"/>
              </a:spcBef>
            </a:pPr>
            <a:r>
              <a:rPr lang="en-US" dirty="0" smtClean="0"/>
              <a:t>to </a:t>
            </a:r>
            <a:r>
              <a:rPr lang="en-US" dirty="0"/>
              <a:t>I</a:t>
            </a:r>
            <a:r>
              <a:rPr lang="en-US" baseline="-25000" dirty="0"/>
              <a:t>3</a:t>
            </a:r>
            <a:endParaRPr lang="en-US" dirty="0"/>
          </a:p>
          <a:p>
            <a:pPr>
              <a:spcBef>
                <a:spcPct val="0"/>
              </a:spcBef>
            </a:pPr>
            <a:r>
              <a:rPr lang="en-US" dirty="0"/>
              <a:t>to I</a:t>
            </a:r>
            <a:r>
              <a:rPr lang="en-US" baseline="-25000" dirty="0"/>
              <a:t>4</a:t>
            </a:r>
            <a:endParaRPr lang="en-US" dirty="0"/>
          </a:p>
          <a:p>
            <a:pPr>
              <a:spcBef>
                <a:spcPct val="0"/>
              </a:spcBef>
            </a:pPr>
            <a:r>
              <a:rPr lang="en-US" dirty="0"/>
              <a:t>to I</a:t>
            </a:r>
            <a:r>
              <a:rPr lang="en-US" baseline="-25000" dirty="0"/>
              <a:t>5</a:t>
            </a:r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endParaRPr lang="en-US" dirty="0" smtClean="0"/>
          </a:p>
          <a:p>
            <a:pPr>
              <a:spcBef>
                <a:spcPct val="0"/>
              </a:spcBef>
            </a:pPr>
            <a:r>
              <a:rPr lang="en-US" dirty="0" smtClean="0"/>
              <a:t>I</a:t>
            </a:r>
            <a:r>
              <a:rPr lang="en-US" baseline="-25000" dirty="0" smtClean="0"/>
              <a:t>10</a:t>
            </a:r>
            <a:endParaRPr lang="en-US" dirty="0"/>
          </a:p>
          <a:p>
            <a:pPr>
              <a:spcBef>
                <a:spcPct val="0"/>
              </a:spcBef>
            </a:pPr>
            <a:r>
              <a:rPr lang="en-US" dirty="0"/>
              <a:t>to I</a:t>
            </a:r>
            <a:r>
              <a:rPr lang="en-US" baseline="-25000" dirty="0"/>
              <a:t>4</a:t>
            </a:r>
            <a:endParaRPr lang="en-US" dirty="0"/>
          </a:p>
          <a:p>
            <a:pPr>
              <a:spcBef>
                <a:spcPct val="0"/>
              </a:spcBef>
            </a:pPr>
            <a:r>
              <a:rPr lang="en-US" dirty="0"/>
              <a:t>to I</a:t>
            </a:r>
            <a:r>
              <a:rPr lang="en-US" baseline="-25000" dirty="0"/>
              <a:t>5</a:t>
            </a:r>
            <a:endParaRPr lang="en-US" dirty="0"/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endParaRPr lang="en-US" dirty="0" smtClean="0"/>
          </a:p>
          <a:p>
            <a:pPr>
              <a:spcBef>
                <a:spcPct val="0"/>
              </a:spcBef>
            </a:pPr>
            <a:r>
              <a:rPr lang="en-US" dirty="0" smtClean="0"/>
              <a:t>I</a:t>
            </a:r>
            <a:r>
              <a:rPr lang="en-US" baseline="-25000" dirty="0" smtClean="0"/>
              <a:t>11</a:t>
            </a:r>
            <a:endParaRPr lang="en-US" dirty="0"/>
          </a:p>
          <a:p>
            <a:pPr>
              <a:spcBef>
                <a:spcPct val="0"/>
              </a:spcBef>
            </a:pPr>
            <a:endParaRPr lang="en-US" dirty="0" smtClean="0"/>
          </a:p>
          <a:p>
            <a:pPr>
              <a:spcBef>
                <a:spcPct val="0"/>
              </a:spcBef>
            </a:pPr>
            <a:r>
              <a:rPr lang="en-US" dirty="0" smtClean="0"/>
              <a:t>to </a:t>
            </a:r>
            <a:r>
              <a:rPr lang="en-US" dirty="0"/>
              <a:t>I</a:t>
            </a:r>
            <a:r>
              <a:rPr lang="en-US" baseline="-25000" dirty="0"/>
              <a:t>6</a:t>
            </a:r>
            <a:endParaRPr lang="en-US" dirty="0"/>
          </a:p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18439" name="Line 28"/>
          <p:cNvSpPr>
            <a:spLocks noChangeShapeType="1"/>
          </p:cNvSpPr>
          <p:nvPr/>
        </p:nvSpPr>
        <p:spPr bwMode="auto">
          <a:xfrm>
            <a:off x="844062" y="1752600"/>
            <a:ext cx="112541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0" name="Line 29"/>
          <p:cNvSpPr>
            <a:spLocks noChangeShapeType="1"/>
          </p:cNvSpPr>
          <p:nvPr/>
        </p:nvSpPr>
        <p:spPr bwMode="auto">
          <a:xfrm>
            <a:off x="844062" y="1752600"/>
            <a:ext cx="1125415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1" name="Line 30"/>
          <p:cNvSpPr>
            <a:spLocks noChangeShapeType="1"/>
          </p:cNvSpPr>
          <p:nvPr/>
        </p:nvSpPr>
        <p:spPr bwMode="auto">
          <a:xfrm>
            <a:off x="844062" y="1752600"/>
            <a:ext cx="1125415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2" name="Line 31"/>
          <p:cNvSpPr>
            <a:spLocks noChangeShapeType="1"/>
          </p:cNvSpPr>
          <p:nvPr/>
        </p:nvSpPr>
        <p:spPr bwMode="auto">
          <a:xfrm>
            <a:off x="844062" y="1752600"/>
            <a:ext cx="1125415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Line 32"/>
          <p:cNvSpPr>
            <a:spLocks noChangeShapeType="1"/>
          </p:cNvSpPr>
          <p:nvPr/>
        </p:nvSpPr>
        <p:spPr bwMode="auto">
          <a:xfrm>
            <a:off x="844062" y="1752600"/>
            <a:ext cx="1055077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Line 33"/>
          <p:cNvSpPr>
            <a:spLocks noChangeShapeType="1"/>
          </p:cNvSpPr>
          <p:nvPr/>
        </p:nvSpPr>
        <p:spPr bwMode="auto">
          <a:xfrm>
            <a:off x="2180492" y="1752600"/>
            <a:ext cx="105507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Line 34"/>
          <p:cNvSpPr>
            <a:spLocks noChangeShapeType="1"/>
          </p:cNvSpPr>
          <p:nvPr/>
        </p:nvSpPr>
        <p:spPr bwMode="auto">
          <a:xfrm>
            <a:off x="2180492" y="3200400"/>
            <a:ext cx="105507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Line 35"/>
          <p:cNvSpPr>
            <a:spLocks noChangeShapeType="1"/>
          </p:cNvSpPr>
          <p:nvPr/>
        </p:nvSpPr>
        <p:spPr bwMode="auto">
          <a:xfrm>
            <a:off x="2180492" y="4724400"/>
            <a:ext cx="105507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Line 36"/>
          <p:cNvSpPr>
            <a:spLocks noChangeShapeType="1"/>
          </p:cNvSpPr>
          <p:nvPr/>
        </p:nvSpPr>
        <p:spPr bwMode="auto">
          <a:xfrm>
            <a:off x="2180492" y="4724400"/>
            <a:ext cx="1055077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Line 37"/>
          <p:cNvSpPr>
            <a:spLocks noChangeShapeType="1"/>
          </p:cNvSpPr>
          <p:nvPr/>
        </p:nvSpPr>
        <p:spPr bwMode="auto">
          <a:xfrm>
            <a:off x="2180492" y="4724400"/>
            <a:ext cx="1055077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9" name="Line 38"/>
          <p:cNvSpPr>
            <a:spLocks noChangeShapeType="1"/>
          </p:cNvSpPr>
          <p:nvPr/>
        </p:nvSpPr>
        <p:spPr bwMode="auto">
          <a:xfrm>
            <a:off x="2180492" y="4724400"/>
            <a:ext cx="1055077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0" name="Line 39"/>
          <p:cNvSpPr>
            <a:spLocks noChangeShapeType="1"/>
          </p:cNvSpPr>
          <p:nvPr/>
        </p:nvSpPr>
        <p:spPr bwMode="auto">
          <a:xfrm>
            <a:off x="2039815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1" name="Line 40"/>
          <p:cNvSpPr>
            <a:spLocks noChangeShapeType="1"/>
          </p:cNvSpPr>
          <p:nvPr/>
        </p:nvSpPr>
        <p:spPr bwMode="auto">
          <a:xfrm>
            <a:off x="3516923" y="1752600"/>
            <a:ext cx="126609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2" name="Line 41"/>
          <p:cNvSpPr>
            <a:spLocks noChangeShapeType="1"/>
          </p:cNvSpPr>
          <p:nvPr/>
        </p:nvSpPr>
        <p:spPr bwMode="auto">
          <a:xfrm>
            <a:off x="3516923" y="1752600"/>
            <a:ext cx="1195754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3" name="Line 42"/>
          <p:cNvSpPr>
            <a:spLocks noChangeShapeType="1"/>
          </p:cNvSpPr>
          <p:nvPr/>
        </p:nvSpPr>
        <p:spPr bwMode="auto">
          <a:xfrm>
            <a:off x="3516923" y="1752600"/>
            <a:ext cx="1195754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4" name="Line 43"/>
          <p:cNvSpPr>
            <a:spLocks noChangeShapeType="1"/>
          </p:cNvSpPr>
          <p:nvPr/>
        </p:nvSpPr>
        <p:spPr bwMode="auto">
          <a:xfrm>
            <a:off x="3516923" y="1752600"/>
            <a:ext cx="1266092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5" name="Line 44"/>
          <p:cNvSpPr>
            <a:spLocks noChangeShapeType="1"/>
          </p:cNvSpPr>
          <p:nvPr/>
        </p:nvSpPr>
        <p:spPr bwMode="auto">
          <a:xfrm>
            <a:off x="3446585" y="3276600"/>
            <a:ext cx="1336431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6" name="Line 45"/>
          <p:cNvSpPr>
            <a:spLocks noChangeShapeType="1"/>
          </p:cNvSpPr>
          <p:nvPr/>
        </p:nvSpPr>
        <p:spPr bwMode="auto">
          <a:xfrm>
            <a:off x="3446585" y="3276600"/>
            <a:ext cx="1266092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7" name="Line 46"/>
          <p:cNvSpPr>
            <a:spLocks noChangeShapeType="1"/>
          </p:cNvSpPr>
          <p:nvPr/>
        </p:nvSpPr>
        <p:spPr bwMode="auto">
          <a:xfrm>
            <a:off x="3446585" y="3276600"/>
            <a:ext cx="1266092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8" name="Line 47"/>
          <p:cNvSpPr>
            <a:spLocks noChangeShapeType="1"/>
          </p:cNvSpPr>
          <p:nvPr/>
        </p:nvSpPr>
        <p:spPr bwMode="auto">
          <a:xfrm>
            <a:off x="3516923" y="4724400"/>
            <a:ext cx="1195754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9" name="Line 48"/>
          <p:cNvSpPr>
            <a:spLocks noChangeShapeType="1"/>
          </p:cNvSpPr>
          <p:nvPr/>
        </p:nvSpPr>
        <p:spPr bwMode="auto">
          <a:xfrm>
            <a:off x="3516923" y="4724400"/>
            <a:ext cx="1195754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60" name="Text Box 49"/>
          <p:cNvSpPr txBox="1">
            <a:spLocks noChangeArrowheads="1"/>
          </p:cNvSpPr>
          <p:nvPr/>
        </p:nvSpPr>
        <p:spPr bwMode="auto">
          <a:xfrm>
            <a:off x="6260123" y="1524000"/>
            <a:ext cx="5703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/>
              <a:t>to I</a:t>
            </a:r>
            <a:r>
              <a:rPr lang="en-US" baseline="-25000"/>
              <a:t>7</a:t>
            </a:r>
            <a:endParaRPr lang="en-US"/>
          </a:p>
        </p:txBody>
      </p:sp>
      <p:sp>
        <p:nvSpPr>
          <p:cNvPr id="18461" name="Line 51"/>
          <p:cNvSpPr>
            <a:spLocks noChangeShapeType="1"/>
          </p:cNvSpPr>
          <p:nvPr/>
        </p:nvSpPr>
        <p:spPr bwMode="auto">
          <a:xfrm>
            <a:off x="4994031" y="1752600"/>
            <a:ext cx="126609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62" name="Text Box 52"/>
          <p:cNvSpPr txBox="1">
            <a:spLocks noChangeArrowheads="1"/>
          </p:cNvSpPr>
          <p:nvPr/>
        </p:nvSpPr>
        <p:spPr bwMode="auto">
          <a:xfrm>
            <a:off x="4431323" y="2438401"/>
            <a:ext cx="3593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chemeClr val="accent2"/>
                </a:solidFill>
              </a:rPr>
              <a:t>id</a:t>
            </a:r>
          </a:p>
        </p:txBody>
      </p:sp>
      <p:sp>
        <p:nvSpPr>
          <p:cNvPr id="18463" name="Text Box 53"/>
          <p:cNvSpPr txBox="1">
            <a:spLocks noChangeArrowheads="1"/>
          </p:cNvSpPr>
          <p:nvPr/>
        </p:nvSpPr>
        <p:spPr bwMode="auto">
          <a:xfrm>
            <a:off x="4431323" y="2057401"/>
            <a:ext cx="255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chemeClr val="accent2"/>
                </a:solidFill>
              </a:rPr>
              <a:t>(</a:t>
            </a:r>
          </a:p>
        </p:txBody>
      </p:sp>
      <p:sp>
        <p:nvSpPr>
          <p:cNvPr id="18464" name="Text Box 54"/>
          <p:cNvSpPr txBox="1">
            <a:spLocks noChangeArrowheads="1"/>
          </p:cNvSpPr>
          <p:nvPr/>
        </p:nvSpPr>
        <p:spPr bwMode="auto">
          <a:xfrm>
            <a:off x="4360985" y="1752601"/>
            <a:ext cx="290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18465" name="Text Box 55"/>
          <p:cNvSpPr txBox="1">
            <a:spLocks noChangeArrowheads="1"/>
          </p:cNvSpPr>
          <p:nvPr/>
        </p:nvSpPr>
        <p:spPr bwMode="auto">
          <a:xfrm>
            <a:off x="2532185" y="2971801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chemeClr val="accent2"/>
                </a:solidFill>
              </a:rPr>
              <a:t>*</a:t>
            </a:r>
          </a:p>
        </p:txBody>
      </p:sp>
      <p:sp>
        <p:nvSpPr>
          <p:cNvPr id="18466" name="Text Box 56"/>
          <p:cNvSpPr txBox="1">
            <a:spLocks noChangeArrowheads="1"/>
          </p:cNvSpPr>
          <p:nvPr/>
        </p:nvSpPr>
        <p:spPr bwMode="auto">
          <a:xfrm>
            <a:off x="2602523" y="4419601"/>
            <a:ext cx="298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18467" name="Text Box 57"/>
          <p:cNvSpPr txBox="1">
            <a:spLocks noChangeArrowheads="1"/>
          </p:cNvSpPr>
          <p:nvPr/>
        </p:nvSpPr>
        <p:spPr bwMode="auto">
          <a:xfrm>
            <a:off x="1195754" y="1447801"/>
            <a:ext cx="298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18468" name="Text Box 58"/>
          <p:cNvSpPr txBox="1">
            <a:spLocks noChangeArrowheads="1"/>
          </p:cNvSpPr>
          <p:nvPr/>
        </p:nvSpPr>
        <p:spPr bwMode="auto">
          <a:xfrm>
            <a:off x="4149969" y="4953001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chemeClr val="accent2"/>
                </a:solidFill>
              </a:rPr>
              <a:t>+</a:t>
            </a:r>
          </a:p>
        </p:txBody>
      </p:sp>
      <p:sp>
        <p:nvSpPr>
          <p:cNvPr id="18469" name="Text Box 59"/>
          <p:cNvSpPr txBox="1">
            <a:spLocks noChangeArrowheads="1"/>
          </p:cNvSpPr>
          <p:nvPr/>
        </p:nvSpPr>
        <p:spPr bwMode="auto">
          <a:xfrm>
            <a:off x="2813539" y="4724401"/>
            <a:ext cx="298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18470" name="Text Box 60"/>
          <p:cNvSpPr txBox="1">
            <a:spLocks noChangeArrowheads="1"/>
          </p:cNvSpPr>
          <p:nvPr/>
        </p:nvSpPr>
        <p:spPr bwMode="auto">
          <a:xfrm>
            <a:off x="4079631" y="1447801"/>
            <a:ext cx="298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18471" name="Text Box 61"/>
          <p:cNvSpPr txBox="1">
            <a:spLocks noChangeArrowheads="1"/>
          </p:cNvSpPr>
          <p:nvPr/>
        </p:nvSpPr>
        <p:spPr bwMode="auto">
          <a:xfrm>
            <a:off x="1336431" y="2286001"/>
            <a:ext cx="298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18472" name="Text Box 62"/>
          <p:cNvSpPr txBox="1">
            <a:spLocks noChangeArrowheads="1"/>
          </p:cNvSpPr>
          <p:nvPr/>
        </p:nvSpPr>
        <p:spPr bwMode="auto">
          <a:xfrm>
            <a:off x="4149969" y="4572001"/>
            <a:ext cx="255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8473" name="Text Box 63"/>
          <p:cNvSpPr txBox="1">
            <a:spLocks noChangeArrowheads="1"/>
          </p:cNvSpPr>
          <p:nvPr/>
        </p:nvSpPr>
        <p:spPr bwMode="auto">
          <a:xfrm>
            <a:off x="2883877" y="5029201"/>
            <a:ext cx="290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18474" name="Text Box 64"/>
          <p:cNvSpPr txBox="1">
            <a:spLocks noChangeArrowheads="1"/>
          </p:cNvSpPr>
          <p:nvPr/>
        </p:nvSpPr>
        <p:spPr bwMode="auto">
          <a:xfrm>
            <a:off x="4290646" y="3200401"/>
            <a:ext cx="290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18475" name="Text Box 65"/>
          <p:cNvSpPr txBox="1">
            <a:spLocks noChangeArrowheads="1"/>
          </p:cNvSpPr>
          <p:nvPr/>
        </p:nvSpPr>
        <p:spPr bwMode="auto">
          <a:xfrm>
            <a:off x="1547446" y="3048001"/>
            <a:ext cx="28721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18476" name="Text Box 66"/>
          <p:cNvSpPr txBox="1">
            <a:spLocks noChangeArrowheads="1"/>
          </p:cNvSpPr>
          <p:nvPr/>
        </p:nvSpPr>
        <p:spPr bwMode="auto">
          <a:xfrm>
            <a:off x="2954215" y="5410201"/>
            <a:ext cx="255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chemeClr val="accent2"/>
                </a:solidFill>
              </a:rPr>
              <a:t>(</a:t>
            </a:r>
          </a:p>
        </p:txBody>
      </p:sp>
      <p:sp>
        <p:nvSpPr>
          <p:cNvPr id="18477" name="Text Box 67"/>
          <p:cNvSpPr txBox="1">
            <a:spLocks noChangeArrowheads="1"/>
          </p:cNvSpPr>
          <p:nvPr/>
        </p:nvSpPr>
        <p:spPr bwMode="auto">
          <a:xfrm>
            <a:off x="1969477" y="4876800"/>
            <a:ext cx="3593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dirty="0">
                <a:solidFill>
                  <a:schemeClr val="accent2"/>
                </a:solidFill>
              </a:rPr>
              <a:t>id</a:t>
            </a:r>
          </a:p>
        </p:txBody>
      </p:sp>
      <p:sp>
        <p:nvSpPr>
          <p:cNvPr id="18478" name="Text Box 68"/>
          <p:cNvSpPr txBox="1">
            <a:spLocks noChangeArrowheads="1"/>
          </p:cNvSpPr>
          <p:nvPr/>
        </p:nvSpPr>
        <p:spPr bwMode="auto">
          <a:xfrm>
            <a:off x="1617784" y="4724401"/>
            <a:ext cx="3593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dirty="0">
                <a:solidFill>
                  <a:schemeClr val="accent2"/>
                </a:solidFill>
              </a:rPr>
              <a:t>id</a:t>
            </a:r>
          </a:p>
        </p:txBody>
      </p:sp>
      <p:sp>
        <p:nvSpPr>
          <p:cNvPr id="18479" name="Text Box 69"/>
          <p:cNvSpPr txBox="1">
            <a:spLocks noChangeArrowheads="1"/>
          </p:cNvSpPr>
          <p:nvPr/>
        </p:nvSpPr>
        <p:spPr bwMode="auto">
          <a:xfrm>
            <a:off x="1758462" y="4038601"/>
            <a:ext cx="255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chemeClr val="accent2"/>
                </a:solidFill>
              </a:rPr>
              <a:t>(</a:t>
            </a:r>
          </a:p>
        </p:txBody>
      </p:sp>
      <p:sp>
        <p:nvSpPr>
          <p:cNvPr id="18480" name="Text Box 70"/>
          <p:cNvSpPr txBox="1">
            <a:spLocks noChangeArrowheads="1"/>
          </p:cNvSpPr>
          <p:nvPr/>
        </p:nvSpPr>
        <p:spPr bwMode="auto">
          <a:xfrm>
            <a:off x="5486400" y="1524001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chemeClr val="accent2"/>
                </a:solidFill>
              </a:rPr>
              <a:t>*</a:t>
            </a:r>
          </a:p>
        </p:txBody>
      </p:sp>
      <p:sp>
        <p:nvSpPr>
          <p:cNvPr id="18481" name="Text Box 71"/>
          <p:cNvSpPr txBox="1">
            <a:spLocks noChangeArrowheads="1"/>
          </p:cNvSpPr>
          <p:nvPr/>
        </p:nvSpPr>
        <p:spPr bwMode="auto">
          <a:xfrm>
            <a:off x="4360985" y="3581401"/>
            <a:ext cx="255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chemeClr val="accent2"/>
                </a:solidFill>
              </a:rPr>
              <a:t>(</a:t>
            </a:r>
          </a:p>
        </p:txBody>
      </p:sp>
      <p:sp>
        <p:nvSpPr>
          <p:cNvPr id="18482" name="Text Box 72"/>
          <p:cNvSpPr txBox="1">
            <a:spLocks noChangeArrowheads="1"/>
          </p:cNvSpPr>
          <p:nvPr/>
        </p:nvSpPr>
        <p:spPr bwMode="auto">
          <a:xfrm>
            <a:off x="4360984" y="3886201"/>
            <a:ext cx="3593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chemeClr val="accent2"/>
                </a:solidFill>
              </a:rPr>
              <a:t>id</a:t>
            </a:r>
          </a:p>
        </p:txBody>
      </p:sp>
      <p:sp>
        <p:nvSpPr>
          <p:cNvPr id="18483" name="Text Box 73"/>
          <p:cNvSpPr txBox="1">
            <a:spLocks noChangeArrowheads="1"/>
          </p:cNvSpPr>
          <p:nvPr/>
        </p:nvSpPr>
        <p:spPr bwMode="auto">
          <a:xfrm>
            <a:off x="2461846" y="1447801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chemeClr val="accent2"/>
                </a:solidFill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Algorithm to Construct SLR Parsing Table from an augmented grammar G’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Tx/>
              <a:buAutoNum type="arabicPeriod"/>
            </a:pPr>
            <a:r>
              <a:rPr lang="en-US" sz="2000" dirty="0" smtClean="0"/>
              <a:t>Construct the canonical collection of sets of LR(0) items  for G’.    	</a:t>
            </a:r>
            <a:r>
              <a:rPr lang="en-US" b="1" dirty="0" smtClean="0"/>
              <a:t>C</a:t>
            </a:r>
            <a:r>
              <a:rPr lang="en-US" b="1" dirty="0" smtClean="0">
                <a:sym typeface="Symbol" pitchFamily="18" charset="2"/>
              </a:rPr>
              <a:t>{I</a:t>
            </a:r>
            <a:r>
              <a:rPr lang="en-US" b="1" baseline="-25000" dirty="0" smtClean="0">
                <a:sym typeface="Symbol" pitchFamily="18" charset="2"/>
              </a:rPr>
              <a:t>0</a:t>
            </a:r>
            <a:r>
              <a:rPr lang="en-US" b="1" dirty="0" smtClean="0">
                <a:sym typeface="Symbol" pitchFamily="18" charset="2"/>
              </a:rPr>
              <a:t>,...,I</a:t>
            </a:r>
            <a:r>
              <a:rPr lang="en-US" b="1" baseline="-25000" dirty="0" smtClean="0">
                <a:sym typeface="Symbol" pitchFamily="18" charset="2"/>
              </a:rPr>
              <a:t>n</a:t>
            </a:r>
            <a:r>
              <a:rPr lang="en-US" b="1" dirty="0" smtClean="0">
                <a:sym typeface="Symbol" pitchFamily="18" charset="2"/>
              </a:rPr>
              <a:t>}</a:t>
            </a:r>
          </a:p>
          <a:p>
            <a:pPr marL="457200" indent="-457200">
              <a:buNone/>
            </a:pPr>
            <a:r>
              <a:rPr lang="en-US" sz="2100" dirty="0" smtClean="0">
                <a:sym typeface="Symbol" pitchFamily="18" charset="2"/>
              </a:rPr>
              <a:t>2       State I is constructed from Ii. The parsing actions for state I are determined as follows</a:t>
            </a:r>
            <a:endParaRPr lang="en-US" sz="2000" dirty="0" smtClean="0"/>
          </a:p>
          <a:p>
            <a:pPr marL="800100" lvl="1" indent="-342900">
              <a:buFontTx/>
              <a:buChar char="•"/>
            </a:pPr>
            <a:r>
              <a:rPr lang="en-US" sz="1800" dirty="0" smtClean="0"/>
              <a:t>If  a is a terminal, </a:t>
            </a:r>
            <a:r>
              <a:rPr lang="en-US" sz="2000" b="1" dirty="0" smtClean="0"/>
              <a:t>A</a:t>
            </a:r>
            <a:r>
              <a:rPr lang="en-US" sz="2000" b="1" dirty="0" smtClean="0">
                <a:sym typeface="Symbol" pitchFamily="18" charset="2"/>
              </a:rPr>
              <a:t>.a</a:t>
            </a:r>
            <a:r>
              <a:rPr lang="en-US" sz="1800" dirty="0" smtClean="0">
                <a:sym typeface="Symbol" pitchFamily="18" charset="2"/>
              </a:rPr>
              <a:t> in I</a:t>
            </a:r>
            <a:r>
              <a:rPr lang="en-US" sz="1800" baseline="-25000" dirty="0" smtClean="0">
                <a:sym typeface="Symbol" pitchFamily="18" charset="2"/>
              </a:rPr>
              <a:t>i </a:t>
            </a:r>
            <a:r>
              <a:rPr lang="en-US" sz="1800" dirty="0" smtClean="0">
                <a:sym typeface="Symbol" pitchFamily="18" charset="2"/>
              </a:rPr>
              <a:t> and </a:t>
            </a:r>
            <a:r>
              <a:rPr lang="en-US" sz="1800" dirty="0" err="1" smtClean="0">
                <a:sym typeface="Symbol" pitchFamily="18" charset="2"/>
              </a:rPr>
              <a:t>goto</a:t>
            </a:r>
            <a:r>
              <a:rPr lang="en-US" sz="1800" dirty="0" smtClean="0">
                <a:sym typeface="Symbol" pitchFamily="18" charset="2"/>
              </a:rPr>
              <a:t>(</a:t>
            </a:r>
            <a:r>
              <a:rPr lang="en-US" sz="1800" dirty="0" err="1" smtClean="0">
                <a:sym typeface="Symbol" pitchFamily="18" charset="2"/>
              </a:rPr>
              <a:t>I</a:t>
            </a:r>
            <a:r>
              <a:rPr lang="en-US" sz="1800" baseline="-25000" dirty="0" err="1" smtClean="0">
                <a:sym typeface="Symbol" pitchFamily="18" charset="2"/>
              </a:rPr>
              <a:t>i</a:t>
            </a:r>
            <a:r>
              <a:rPr lang="en-US" sz="1800" dirty="0" err="1" smtClean="0">
                <a:sym typeface="Symbol" pitchFamily="18" charset="2"/>
              </a:rPr>
              <a:t>,a</a:t>
            </a:r>
            <a:r>
              <a:rPr lang="en-US" sz="1800" dirty="0" smtClean="0">
                <a:sym typeface="Symbol" pitchFamily="18" charset="2"/>
              </a:rPr>
              <a:t>)=</a:t>
            </a:r>
            <a:r>
              <a:rPr lang="en-US" sz="1800" dirty="0" err="1" smtClean="0">
                <a:sym typeface="Symbol" pitchFamily="18" charset="2"/>
              </a:rPr>
              <a:t>I</a:t>
            </a:r>
            <a:r>
              <a:rPr lang="en-US" sz="1800" baseline="-25000" dirty="0" err="1" smtClean="0">
                <a:sym typeface="Symbol" pitchFamily="18" charset="2"/>
              </a:rPr>
              <a:t>j</a:t>
            </a:r>
            <a:r>
              <a:rPr lang="en-US" sz="1800" dirty="0" smtClean="0">
                <a:sym typeface="Symbol" pitchFamily="18" charset="2"/>
              </a:rPr>
              <a:t>  then action[</a:t>
            </a:r>
            <a:r>
              <a:rPr lang="en-US" sz="1800" dirty="0" err="1" smtClean="0">
                <a:sym typeface="Symbol" pitchFamily="18" charset="2"/>
              </a:rPr>
              <a:t>i,a</a:t>
            </a:r>
            <a:r>
              <a:rPr lang="en-US" sz="1800" dirty="0" smtClean="0">
                <a:sym typeface="Symbol" pitchFamily="18" charset="2"/>
              </a:rPr>
              <a:t>] is  </a:t>
            </a:r>
            <a:r>
              <a:rPr lang="en-US" sz="1800" b="1" i="1" dirty="0" smtClean="0">
                <a:sym typeface="Symbol" pitchFamily="18" charset="2"/>
              </a:rPr>
              <a:t>shift j</a:t>
            </a:r>
            <a:r>
              <a:rPr lang="en-US" sz="1800" b="1" dirty="0" smtClean="0">
                <a:sym typeface="Symbol" pitchFamily="18" charset="2"/>
              </a:rPr>
              <a:t>.</a:t>
            </a:r>
          </a:p>
          <a:p>
            <a:pPr marL="800100" lvl="1" indent="-342900">
              <a:buFontTx/>
              <a:buChar char="•"/>
            </a:pPr>
            <a:r>
              <a:rPr lang="en-US" sz="1800" dirty="0" smtClean="0">
                <a:sym typeface="Symbol" pitchFamily="18" charset="2"/>
              </a:rPr>
              <a:t>If  </a:t>
            </a:r>
            <a:r>
              <a:rPr lang="en-US" sz="2000" b="1" dirty="0" smtClean="0"/>
              <a:t>A</a:t>
            </a:r>
            <a:r>
              <a:rPr lang="en-US" sz="2000" b="1" dirty="0" smtClean="0">
                <a:sym typeface="Symbol" pitchFamily="18" charset="2"/>
              </a:rPr>
              <a:t>.</a:t>
            </a:r>
            <a:r>
              <a:rPr lang="en-US" sz="1800" dirty="0" smtClean="0">
                <a:sym typeface="Symbol" pitchFamily="18" charset="2"/>
              </a:rPr>
              <a:t>  is in I</a:t>
            </a:r>
            <a:r>
              <a:rPr lang="en-US" sz="1800" baseline="-25000" dirty="0" smtClean="0">
                <a:sym typeface="Symbol" pitchFamily="18" charset="2"/>
              </a:rPr>
              <a:t>i </a:t>
            </a:r>
            <a:r>
              <a:rPr lang="en-US" sz="1800" dirty="0" smtClean="0">
                <a:sym typeface="Symbol" pitchFamily="18" charset="2"/>
              </a:rPr>
              <a:t>, then </a:t>
            </a:r>
            <a:r>
              <a:rPr lang="en-US" sz="2000" b="1" dirty="0" smtClean="0">
                <a:sym typeface="Symbol" pitchFamily="18" charset="2"/>
              </a:rPr>
              <a:t>action[</a:t>
            </a:r>
            <a:r>
              <a:rPr lang="en-US" sz="2000" b="1" dirty="0" err="1" smtClean="0">
                <a:sym typeface="Symbol" pitchFamily="18" charset="2"/>
              </a:rPr>
              <a:t>i,a</a:t>
            </a:r>
            <a:r>
              <a:rPr lang="en-US" sz="2000" b="1" dirty="0" smtClean="0">
                <a:sym typeface="Symbol" pitchFamily="18" charset="2"/>
              </a:rPr>
              <a:t>]</a:t>
            </a:r>
            <a:r>
              <a:rPr lang="en-US" sz="1800" dirty="0" smtClean="0">
                <a:sym typeface="Symbol" pitchFamily="18" charset="2"/>
              </a:rPr>
              <a:t> is  </a:t>
            </a:r>
            <a:r>
              <a:rPr lang="en-US" sz="1800" b="1" i="1" dirty="0" smtClean="0">
                <a:sym typeface="Symbol" pitchFamily="18" charset="2"/>
              </a:rPr>
              <a:t>reduce </a:t>
            </a:r>
            <a:r>
              <a:rPr lang="en-US" sz="1800" b="1" i="1" dirty="0" smtClean="0"/>
              <a:t>A</a:t>
            </a:r>
            <a:r>
              <a:rPr lang="en-US" sz="1800" b="1" i="1" dirty="0" smtClean="0">
                <a:sym typeface="Symbol" pitchFamily="18" charset="2"/>
              </a:rPr>
              <a:t></a:t>
            </a:r>
            <a:r>
              <a:rPr lang="en-US" sz="1800" dirty="0" smtClean="0">
                <a:sym typeface="Symbol" pitchFamily="18" charset="2"/>
              </a:rPr>
              <a:t>  for all a in </a:t>
            </a:r>
            <a:r>
              <a:rPr lang="en-US" sz="1800" b="1" dirty="0" smtClean="0">
                <a:sym typeface="Symbol" pitchFamily="18" charset="2"/>
              </a:rPr>
              <a:t>FOLLOW(A)</a:t>
            </a:r>
            <a:r>
              <a:rPr lang="en-US" sz="1800" dirty="0" smtClean="0">
                <a:sym typeface="Symbol" pitchFamily="18" charset="2"/>
              </a:rPr>
              <a:t>   where </a:t>
            </a:r>
            <a:r>
              <a:rPr lang="en-US" sz="1800" b="1" dirty="0" smtClean="0">
                <a:sym typeface="Symbol" pitchFamily="18" charset="2"/>
              </a:rPr>
              <a:t>AS’</a:t>
            </a:r>
            <a:r>
              <a:rPr lang="en-US" sz="1800" dirty="0" smtClean="0">
                <a:sym typeface="Symbol" pitchFamily="18" charset="2"/>
              </a:rPr>
              <a:t>.</a:t>
            </a:r>
          </a:p>
          <a:p>
            <a:pPr marL="800100" lvl="1" indent="-342900">
              <a:buFontTx/>
              <a:buChar char="•"/>
            </a:pPr>
            <a:r>
              <a:rPr lang="en-US" sz="1800" dirty="0" smtClean="0">
                <a:sym typeface="Symbol" pitchFamily="18" charset="2"/>
              </a:rPr>
              <a:t>If  </a:t>
            </a:r>
            <a:r>
              <a:rPr lang="en-US" sz="2400" b="1" dirty="0" smtClean="0"/>
              <a:t>S’</a:t>
            </a:r>
            <a:r>
              <a:rPr lang="en-US" sz="2400" b="1" dirty="0" smtClean="0">
                <a:sym typeface="Symbol" pitchFamily="18" charset="2"/>
              </a:rPr>
              <a:t>S.</a:t>
            </a:r>
            <a:r>
              <a:rPr lang="en-US" sz="1800" dirty="0" smtClean="0">
                <a:sym typeface="Symbol" pitchFamily="18" charset="2"/>
              </a:rPr>
              <a:t>  is in I</a:t>
            </a:r>
            <a:r>
              <a:rPr lang="en-US" sz="1800" baseline="-25000" dirty="0" smtClean="0">
                <a:sym typeface="Symbol" pitchFamily="18" charset="2"/>
              </a:rPr>
              <a:t>i </a:t>
            </a:r>
            <a:r>
              <a:rPr lang="en-US" sz="1800" dirty="0" smtClean="0">
                <a:sym typeface="Symbol" pitchFamily="18" charset="2"/>
              </a:rPr>
              <a:t>, then action[</a:t>
            </a:r>
            <a:r>
              <a:rPr lang="en-US" sz="1800" dirty="0" err="1" smtClean="0">
                <a:sym typeface="Symbol" pitchFamily="18" charset="2"/>
              </a:rPr>
              <a:t>i</a:t>
            </a:r>
            <a:r>
              <a:rPr lang="en-US" sz="1800" dirty="0" smtClean="0">
                <a:sym typeface="Symbol" pitchFamily="18" charset="2"/>
              </a:rPr>
              <a:t>,$] is  </a:t>
            </a:r>
            <a:r>
              <a:rPr lang="en-US" sz="1800" b="1" i="1" dirty="0" smtClean="0">
                <a:sym typeface="Symbol" pitchFamily="18" charset="2"/>
              </a:rPr>
              <a:t>accept</a:t>
            </a:r>
            <a:r>
              <a:rPr lang="en-US" sz="1800" dirty="0" smtClean="0">
                <a:sym typeface="Symbol" pitchFamily="18" charset="2"/>
              </a:rPr>
              <a:t>.</a:t>
            </a:r>
          </a:p>
          <a:p>
            <a:pPr marL="800100" lvl="1" indent="-342900">
              <a:buFontTx/>
              <a:buChar char="•"/>
            </a:pPr>
            <a:r>
              <a:rPr lang="en-US" sz="1800" dirty="0" smtClean="0">
                <a:sym typeface="Symbol" pitchFamily="18" charset="2"/>
              </a:rPr>
              <a:t>If any conflicting actions generated by these rules, the grammar is not SLR(1).</a:t>
            </a:r>
          </a:p>
          <a:p>
            <a:pPr marL="457200" indent="-457200"/>
            <a:endParaRPr lang="en-US" sz="900" dirty="0" smtClean="0">
              <a:sym typeface="Symbol" pitchFamily="18" charset="2"/>
            </a:endParaRPr>
          </a:p>
          <a:p>
            <a:pPr marL="457200" indent="-457200">
              <a:buFontTx/>
              <a:buAutoNum type="arabicPeriod" startAt="3"/>
            </a:pPr>
            <a:r>
              <a:rPr lang="en-US" sz="2000" dirty="0" smtClean="0">
                <a:sym typeface="Symbol" pitchFamily="18" charset="2"/>
              </a:rPr>
              <a:t>Create the parsing </a:t>
            </a:r>
            <a:r>
              <a:rPr lang="en-US" sz="2000" dirty="0" err="1" smtClean="0">
                <a:sym typeface="Symbol" pitchFamily="18" charset="2"/>
              </a:rPr>
              <a:t>goto</a:t>
            </a:r>
            <a:r>
              <a:rPr lang="en-US" sz="2000" dirty="0" smtClean="0">
                <a:sym typeface="Symbol" pitchFamily="18" charset="2"/>
              </a:rPr>
              <a:t> table</a:t>
            </a:r>
          </a:p>
          <a:p>
            <a:pPr marL="800100" lvl="1" indent="-342900">
              <a:buFontTx/>
              <a:buChar char="•"/>
            </a:pPr>
            <a:r>
              <a:rPr lang="en-US" sz="1800" dirty="0" smtClean="0">
                <a:sym typeface="Symbol" pitchFamily="18" charset="2"/>
              </a:rPr>
              <a:t>for all non-terminals A,  if </a:t>
            </a:r>
            <a:r>
              <a:rPr lang="en-US" sz="1800" dirty="0" err="1" smtClean="0">
                <a:sym typeface="Symbol" pitchFamily="18" charset="2"/>
              </a:rPr>
              <a:t>goto</a:t>
            </a:r>
            <a:r>
              <a:rPr lang="en-US" sz="1800" dirty="0" smtClean="0">
                <a:sym typeface="Symbol" pitchFamily="18" charset="2"/>
              </a:rPr>
              <a:t>(</a:t>
            </a:r>
            <a:r>
              <a:rPr lang="en-US" sz="1800" dirty="0" err="1" smtClean="0">
                <a:sym typeface="Symbol" pitchFamily="18" charset="2"/>
              </a:rPr>
              <a:t>I</a:t>
            </a:r>
            <a:r>
              <a:rPr lang="en-US" sz="1800" baseline="-25000" dirty="0" err="1" smtClean="0">
                <a:sym typeface="Symbol" pitchFamily="18" charset="2"/>
              </a:rPr>
              <a:t>i</a:t>
            </a:r>
            <a:r>
              <a:rPr lang="en-US" sz="1800" dirty="0" err="1" smtClean="0">
                <a:sym typeface="Symbol" pitchFamily="18" charset="2"/>
              </a:rPr>
              <a:t>,A</a:t>
            </a:r>
            <a:r>
              <a:rPr lang="en-US" sz="1800" dirty="0" smtClean="0">
                <a:sym typeface="Symbol" pitchFamily="18" charset="2"/>
              </a:rPr>
              <a:t>)=</a:t>
            </a:r>
            <a:r>
              <a:rPr lang="en-US" sz="1800" dirty="0" err="1" smtClean="0">
                <a:sym typeface="Symbol" pitchFamily="18" charset="2"/>
              </a:rPr>
              <a:t>I</a:t>
            </a:r>
            <a:r>
              <a:rPr lang="en-US" sz="1800" baseline="-25000" dirty="0" err="1" smtClean="0">
                <a:sym typeface="Symbol" pitchFamily="18" charset="2"/>
              </a:rPr>
              <a:t>j</a:t>
            </a:r>
            <a:r>
              <a:rPr lang="en-US" sz="1800" dirty="0" smtClean="0">
                <a:sym typeface="Symbol" pitchFamily="18" charset="2"/>
              </a:rPr>
              <a:t>  then </a:t>
            </a:r>
            <a:r>
              <a:rPr lang="en-US" sz="1800" dirty="0" err="1" smtClean="0">
                <a:sym typeface="Symbol" pitchFamily="18" charset="2"/>
              </a:rPr>
              <a:t>goto</a:t>
            </a:r>
            <a:r>
              <a:rPr lang="en-US" sz="1800" dirty="0" smtClean="0">
                <a:sym typeface="Symbol" pitchFamily="18" charset="2"/>
              </a:rPr>
              <a:t>[</a:t>
            </a:r>
            <a:r>
              <a:rPr lang="en-US" sz="1800" dirty="0" err="1" smtClean="0">
                <a:sym typeface="Symbol" pitchFamily="18" charset="2"/>
              </a:rPr>
              <a:t>i,A</a:t>
            </a:r>
            <a:r>
              <a:rPr lang="en-US" sz="1800" dirty="0" smtClean="0">
                <a:sym typeface="Symbol" pitchFamily="18" charset="2"/>
              </a:rPr>
              <a:t>]=j</a:t>
            </a:r>
          </a:p>
          <a:p>
            <a:pPr marL="457200" indent="-457200"/>
            <a:endParaRPr lang="en-US" sz="900" dirty="0" smtClean="0">
              <a:sym typeface="Symbol" pitchFamily="18" charset="2"/>
            </a:endParaRPr>
          </a:p>
          <a:p>
            <a:pPr marL="457200" indent="-457200">
              <a:buFontTx/>
              <a:buAutoNum type="arabicPeriod" startAt="4"/>
            </a:pPr>
            <a:r>
              <a:rPr lang="en-US" sz="2000" dirty="0" smtClean="0">
                <a:sym typeface="Symbol" pitchFamily="18" charset="2"/>
              </a:rPr>
              <a:t>All entries not defined by (2) and (3) are errors.</a:t>
            </a:r>
          </a:p>
          <a:p>
            <a:pPr marL="457200" indent="-457200">
              <a:buFontTx/>
              <a:buAutoNum type="arabicPeriod" startAt="4"/>
            </a:pPr>
            <a:endParaRPr lang="en-US" sz="900" dirty="0" smtClean="0">
              <a:sym typeface="Symbol" pitchFamily="18" charset="2"/>
            </a:endParaRPr>
          </a:p>
          <a:p>
            <a:pPr marL="457200" indent="-457200">
              <a:buFontTx/>
              <a:buAutoNum type="arabicPeriod" startAt="4"/>
            </a:pPr>
            <a:r>
              <a:rPr lang="en-US" sz="2000" dirty="0" smtClean="0">
                <a:sym typeface="Symbol" pitchFamily="18" charset="2"/>
              </a:rPr>
              <a:t>Initial state of the parser  is </a:t>
            </a:r>
            <a:r>
              <a:rPr lang="en-US" sz="2000" dirty="0" err="1" smtClean="0">
                <a:sym typeface="Symbol" pitchFamily="18" charset="2"/>
              </a:rPr>
              <a:t>ine</a:t>
            </a:r>
            <a:r>
              <a:rPr lang="en-US" sz="2000" dirty="0" smtClean="0">
                <a:sym typeface="Symbol" pitchFamily="18" charset="2"/>
              </a:rPr>
              <a:t> constructed from the set of </a:t>
            </a:r>
            <a:r>
              <a:rPr lang="en-US" sz="2000" dirty="0" err="1" smtClean="0">
                <a:sym typeface="Symbol" pitchFamily="18" charset="2"/>
              </a:rPr>
              <a:t>itemes</a:t>
            </a:r>
            <a:r>
              <a:rPr lang="en-US" sz="2000" dirty="0" smtClean="0">
                <a:sym typeface="Symbol" pitchFamily="18" charset="2"/>
              </a:rPr>
              <a:t> containing S’.S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SLR(1) Grammar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266092" y="1600200"/>
            <a:ext cx="6752492" cy="2971800"/>
          </a:xfrm>
        </p:spPr>
        <p:txBody>
          <a:bodyPr/>
          <a:lstStyle/>
          <a:p>
            <a:r>
              <a:rPr lang="en-US" sz="2000" smtClean="0"/>
              <a:t>An LR parser using SLR(1) parsing tables for a grammar G is called as the SLR(1) parser for G.</a:t>
            </a:r>
          </a:p>
          <a:p>
            <a:endParaRPr lang="en-US" sz="2000" smtClean="0"/>
          </a:p>
          <a:p>
            <a:r>
              <a:rPr lang="en-US" sz="2000" smtClean="0"/>
              <a:t>If a grammar G has an SLR(1) parsing table, it is called SLR(1) grammar (or SLR grammar in short).</a:t>
            </a:r>
          </a:p>
          <a:p>
            <a:endParaRPr lang="en-US" sz="2000" smtClean="0"/>
          </a:p>
          <a:p>
            <a:r>
              <a:rPr lang="en-US" sz="2000" smtClean="0"/>
              <a:t>Every SLR grammar is unambiguous, but every unambiguous grammar is not a SLR grammar.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shift/reduce and reduce/reduce conflicts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If a state does not know whether it will make a shift operation or reduction for a terminal, we say that there is a </a:t>
            </a:r>
            <a:r>
              <a:rPr lang="en-US" b="1" smtClean="0"/>
              <a:t>shift/reduce conflict</a:t>
            </a:r>
            <a:r>
              <a:rPr lang="en-US" smtClean="0"/>
              <a:t>.</a:t>
            </a:r>
          </a:p>
          <a:p>
            <a:endParaRPr lang="en-US" smtClean="0"/>
          </a:p>
          <a:p>
            <a:r>
              <a:rPr lang="en-US" smtClean="0"/>
              <a:t>If a state does not know whether it will make a reduction operation using the production rule </a:t>
            </a:r>
            <a:r>
              <a:rPr lang="en-US" smtClean="0">
                <a:latin typeface="Courier New" pitchFamily="49" charset="0"/>
              </a:rPr>
              <a:t>i</a:t>
            </a:r>
            <a:r>
              <a:rPr lang="en-US" smtClean="0"/>
              <a:t> or </a:t>
            </a:r>
            <a:r>
              <a:rPr lang="en-US" smtClean="0">
                <a:latin typeface="Courier New" pitchFamily="49" charset="0"/>
              </a:rPr>
              <a:t>j</a:t>
            </a:r>
            <a:r>
              <a:rPr lang="en-US" smtClean="0"/>
              <a:t> for a terminal, we say that there is a </a:t>
            </a:r>
            <a:r>
              <a:rPr lang="en-US" b="1" smtClean="0"/>
              <a:t>reduce/reduce conflict</a:t>
            </a:r>
            <a:r>
              <a:rPr lang="en-US" smtClean="0"/>
              <a:t>.</a:t>
            </a:r>
          </a:p>
          <a:p>
            <a:endParaRPr lang="en-US" smtClean="0"/>
          </a:p>
          <a:p>
            <a:r>
              <a:rPr lang="en-US" smtClean="0"/>
              <a:t>If the SLR parsing table of a grammar G has a conflict, we say that that grammar is not SLR grammar.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Unambiguous Grammar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 smtClean="0">
                <a:sym typeface="Symbol" pitchFamily="18" charset="2"/>
              </a:rPr>
              <a:t>S  L=R	         	        </a:t>
            </a:r>
            <a:endParaRPr lang="en-US" dirty="0" smtClean="0">
              <a:solidFill>
                <a:schemeClr val="accent2"/>
              </a:solidFill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dirty="0" smtClean="0">
                <a:sym typeface="Symbol" pitchFamily="18" charset="2"/>
              </a:rPr>
              <a:t>S  R				                </a:t>
            </a:r>
          </a:p>
          <a:p>
            <a:pPr>
              <a:buFontTx/>
              <a:buNone/>
            </a:pPr>
            <a:r>
              <a:rPr lang="en-US" dirty="0" smtClean="0">
                <a:sym typeface="Symbol" pitchFamily="18" charset="2"/>
              </a:rPr>
              <a:t>L  *R</a:t>
            </a:r>
          </a:p>
          <a:p>
            <a:pPr>
              <a:buFontTx/>
              <a:buNone/>
            </a:pPr>
            <a:r>
              <a:rPr lang="en-US" dirty="0" smtClean="0">
                <a:sym typeface="Symbol" pitchFamily="18" charset="2"/>
              </a:rPr>
              <a:t>L  id			          </a:t>
            </a:r>
          </a:p>
          <a:p>
            <a:pPr>
              <a:buFontTx/>
              <a:buNone/>
            </a:pPr>
            <a:r>
              <a:rPr lang="en-US" dirty="0" smtClean="0">
                <a:sym typeface="Symbol" pitchFamily="18" charset="2"/>
              </a:rPr>
              <a:t>R  L		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Conflict Example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endParaRPr lang="en-US" sz="1800" dirty="0" smtClean="0">
              <a:solidFill>
                <a:schemeClr val="accent2"/>
              </a:solidFill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S’  S</a:t>
            </a:r>
          </a:p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S  L=R         I</a:t>
            </a:r>
            <a:r>
              <a:rPr lang="en-US" sz="1800" baseline="-25000" dirty="0" smtClean="0">
                <a:sym typeface="Symbol" pitchFamily="18" charset="2"/>
              </a:rPr>
              <a:t>0</a:t>
            </a:r>
            <a:r>
              <a:rPr lang="en-US" sz="1800" dirty="0" smtClean="0">
                <a:sym typeface="Symbol" pitchFamily="18" charset="2"/>
              </a:rPr>
              <a:t>:  </a:t>
            </a:r>
            <a:r>
              <a:rPr lang="en-US" sz="1800" dirty="0" smtClean="0">
                <a:solidFill>
                  <a:schemeClr val="accent2"/>
                </a:solidFill>
                <a:sym typeface="Symbol" pitchFamily="18" charset="2"/>
              </a:rPr>
              <a:t>S’  .S</a:t>
            </a:r>
            <a:r>
              <a:rPr lang="en-US" sz="1800" dirty="0" smtClean="0">
                <a:sym typeface="Symbol" pitchFamily="18" charset="2"/>
              </a:rPr>
              <a:t>            I</a:t>
            </a:r>
            <a:r>
              <a:rPr lang="en-US" sz="1800" baseline="-25000" dirty="0" smtClean="0">
                <a:sym typeface="Symbol" pitchFamily="18" charset="2"/>
              </a:rPr>
              <a:t>1</a:t>
            </a:r>
            <a:r>
              <a:rPr lang="en-US" sz="1800" dirty="0" smtClean="0">
                <a:sym typeface="Symbol" pitchFamily="18" charset="2"/>
              </a:rPr>
              <a:t>:	</a:t>
            </a:r>
            <a:r>
              <a:rPr lang="en-US" sz="1800" dirty="0" smtClean="0">
                <a:solidFill>
                  <a:schemeClr val="accent2"/>
                </a:solidFill>
                <a:sym typeface="Symbol" pitchFamily="18" charset="2"/>
              </a:rPr>
              <a:t>S’  S.</a:t>
            </a:r>
            <a:r>
              <a:rPr lang="en-US" sz="1800" dirty="0" smtClean="0">
                <a:sym typeface="Symbol" pitchFamily="18" charset="2"/>
              </a:rPr>
              <a:t> 	        I</a:t>
            </a:r>
            <a:r>
              <a:rPr lang="en-US" sz="1800" baseline="-25000" dirty="0" smtClean="0">
                <a:sym typeface="Symbol" pitchFamily="18" charset="2"/>
              </a:rPr>
              <a:t>6</a:t>
            </a:r>
            <a:r>
              <a:rPr lang="en-US" sz="1800" dirty="0" smtClean="0">
                <a:sym typeface="Symbol" pitchFamily="18" charset="2"/>
              </a:rPr>
              <a:t>:</a:t>
            </a:r>
            <a:r>
              <a:rPr lang="en-US" sz="1800" dirty="0" smtClean="0">
                <a:solidFill>
                  <a:schemeClr val="accent2"/>
                </a:solidFill>
                <a:sym typeface="Symbol" pitchFamily="18" charset="2"/>
              </a:rPr>
              <a:t>S  L=.R</a:t>
            </a:r>
            <a:r>
              <a:rPr lang="en-US" sz="1800" dirty="0" smtClean="0">
                <a:sym typeface="Symbol" pitchFamily="18" charset="2"/>
              </a:rPr>
              <a:t>   I</a:t>
            </a:r>
            <a:r>
              <a:rPr lang="en-US" sz="1800" baseline="-25000" dirty="0" smtClean="0">
                <a:sym typeface="Symbol" pitchFamily="18" charset="2"/>
              </a:rPr>
              <a:t>9</a:t>
            </a:r>
            <a:r>
              <a:rPr lang="en-US" sz="1800" dirty="0" smtClean="0">
                <a:sym typeface="Symbol" pitchFamily="18" charset="2"/>
              </a:rPr>
              <a:t>: </a:t>
            </a:r>
            <a:r>
              <a:rPr lang="en-US" sz="1800" dirty="0" smtClean="0">
                <a:solidFill>
                  <a:schemeClr val="accent2"/>
                </a:solidFill>
                <a:sym typeface="Symbol" pitchFamily="18" charset="2"/>
              </a:rPr>
              <a:t>S  L=R.</a:t>
            </a:r>
          </a:p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S  R		 S  .L=R		            R  .L</a:t>
            </a:r>
          </a:p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L *R		 S  .R	          I</a:t>
            </a:r>
            <a:r>
              <a:rPr lang="en-US" sz="1800" baseline="-25000" dirty="0" smtClean="0">
                <a:sym typeface="Symbol" pitchFamily="18" charset="2"/>
              </a:rPr>
              <a:t>2</a:t>
            </a:r>
            <a:r>
              <a:rPr lang="en-US" sz="1800" dirty="0" smtClean="0">
                <a:sym typeface="Symbol" pitchFamily="18" charset="2"/>
              </a:rPr>
              <a:t>:</a:t>
            </a:r>
            <a:r>
              <a:rPr lang="en-US" sz="1800" dirty="0" smtClean="0">
                <a:solidFill>
                  <a:schemeClr val="accent2"/>
                </a:solidFill>
                <a:sym typeface="Symbol" pitchFamily="18" charset="2"/>
              </a:rPr>
              <a:t>S  L.=</a:t>
            </a:r>
            <a:r>
              <a:rPr lang="en-US" sz="1800" smtClean="0">
                <a:solidFill>
                  <a:schemeClr val="accent2"/>
                </a:solidFill>
                <a:sym typeface="Symbol" pitchFamily="18" charset="2"/>
              </a:rPr>
              <a:t>R</a:t>
            </a:r>
            <a:r>
              <a:rPr lang="en-US" sz="1800" smtClean="0">
                <a:sym typeface="Symbol" pitchFamily="18" charset="2"/>
              </a:rPr>
              <a:t>            </a:t>
            </a:r>
            <a:r>
              <a:rPr lang="en-US" sz="1800" dirty="0" smtClean="0">
                <a:sym typeface="Symbol" pitchFamily="18" charset="2"/>
              </a:rPr>
              <a:t>L .*R</a:t>
            </a:r>
          </a:p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L  id		 L  .*R		 </a:t>
            </a:r>
            <a:r>
              <a:rPr lang="en-US" sz="1800" dirty="0" err="1" smtClean="0">
                <a:solidFill>
                  <a:schemeClr val="accent2"/>
                </a:solidFill>
                <a:sym typeface="Symbol" pitchFamily="18" charset="2"/>
              </a:rPr>
              <a:t>R</a:t>
            </a:r>
            <a:r>
              <a:rPr lang="en-US" sz="1800" dirty="0" smtClean="0">
                <a:solidFill>
                  <a:schemeClr val="accent2"/>
                </a:solidFill>
                <a:sym typeface="Symbol" pitchFamily="18" charset="2"/>
              </a:rPr>
              <a:t>  L.</a:t>
            </a:r>
            <a:r>
              <a:rPr lang="en-US" sz="1800" dirty="0" smtClean="0">
                <a:sym typeface="Symbol" pitchFamily="18" charset="2"/>
              </a:rPr>
              <a:t>	             L  .id  </a:t>
            </a:r>
          </a:p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R  L		 </a:t>
            </a:r>
            <a:r>
              <a:rPr lang="en-US" sz="1800" dirty="0" err="1" smtClean="0">
                <a:sym typeface="Symbol" pitchFamily="18" charset="2"/>
              </a:rPr>
              <a:t>L</a:t>
            </a:r>
            <a:r>
              <a:rPr lang="en-US" sz="1800" dirty="0" smtClean="0">
                <a:sym typeface="Symbol" pitchFamily="18" charset="2"/>
              </a:rPr>
              <a:t>  .id</a:t>
            </a:r>
          </a:p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			 R  .L	            I</a:t>
            </a:r>
            <a:r>
              <a:rPr lang="en-US" sz="1800" baseline="-25000" dirty="0" smtClean="0">
                <a:sym typeface="Symbol" pitchFamily="18" charset="2"/>
              </a:rPr>
              <a:t>3</a:t>
            </a:r>
            <a:r>
              <a:rPr lang="en-US" sz="1800" dirty="0" smtClean="0">
                <a:sym typeface="Symbol" pitchFamily="18" charset="2"/>
              </a:rPr>
              <a:t>:</a:t>
            </a:r>
            <a:r>
              <a:rPr lang="en-US" sz="1800" dirty="0" smtClean="0">
                <a:solidFill>
                  <a:schemeClr val="accent2"/>
                </a:solidFill>
                <a:sym typeface="Symbol" pitchFamily="18" charset="2"/>
              </a:rPr>
              <a:t>S  R.</a:t>
            </a:r>
          </a:p>
          <a:p>
            <a:pPr>
              <a:buFontTx/>
              <a:buNone/>
            </a:pPr>
            <a:endParaRPr lang="en-US" sz="1800" dirty="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				            I</a:t>
            </a:r>
            <a:r>
              <a:rPr lang="en-US" sz="1800" baseline="-25000" dirty="0" smtClean="0">
                <a:sym typeface="Symbol" pitchFamily="18" charset="2"/>
              </a:rPr>
              <a:t>4</a:t>
            </a:r>
            <a:r>
              <a:rPr lang="en-US" sz="1800" dirty="0" smtClean="0">
                <a:sym typeface="Symbol" pitchFamily="18" charset="2"/>
              </a:rPr>
              <a:t>:</a:t>
            </a:r>
            <a:r>
              <a:rPr lang="en-US" sz="1800" dirty="0" smtClean="0">
                <a:solidFill>
                  <a:schemeClr val="accent2"/>
                </a:solidFill>
                <a:sym typeface="Symbol" pitchFamily="18" charset="2"/>
              </a:rPr>
              <a:t>L  *.R</a:t>
            </a:r>
            <a:r>
              <a:rPr lang="en-US" sz="1800" dirty="0" smtClean="0">
                <a:sym typeface="Symbol" pitchFamily="18" charset="2"/>
              </a:rPr>
              <a:t>          I</a:t>
            </a:r>
            <a:r>
              <a:rPr lang="en-US" sz="1800" baseline="-25000" dirty="0" smtClean="0">
                <a:sym typeface="Symbol" pitchFamily="18" charset="2"/>
              </a:rPr>
              <a:t>7</a:t>
            </a:r>
            <a:r>
              <a:rPr lang="en-US" sz="1800" dirty="0" smtClean="0">
                <a:sym typeface="Symbol" pitchFamily="18" charset="2"/>
              </a:rPr>
              <a:t>:</a:t>
            </a:r>
            <a:r>
              <a:rPr lang="en-US" sz="1800" dirty="0" smtClean="0">
                <a:solidFill>
                  <a:schemeClr val="accent2"/>
                </a:solidFill>
                <a:sym typeface="Symbol" pitchFamily="18" charset="2"/>
              </a:rPr>
              <a:t>	L  *R.</a:t>
            </a:r>
          </a:p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		      </a:t>
            </a:r>
            <a:r>
              <a:rPr lang="en-US" sz="1800" dirty="0" smtClean="0">
                <a:solidFill>
                  <a:srgbClr val="CC0000"/>
                </a:solidFill>
                <a:sym typeface="Symbol" pitchFamily="18" charset="2"/>
              </a:rPr>
              <a:t>                        </a:t>
            </a:r>
            <a:r>
              <a:rPr lang="en-US" sz="1800" dirty="0" smtClean="0">
                <a:sym typeface="Symbol" pitchFamily="18" charset="2"/>
              </a:rPr>
              <a:t>	  R  .L</a:t>
            </a:r>
          </a:p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	                          		  L .*R	          I</a:t>
            </a:r>
            <a:r>
              <a:rPr lang="en-US" sz="1800" baseline="-25000" dirty="0" smtClean="0">
                <a:sym typeface="Symbol" pitchFamily="18" charset="2"/>
              </a:rPr>
              <a:t>8</a:t>
            </a:r>
            <a:r>
              <a:rPr lang="en-US" sz="1800" dirty="0" smtClean="0">
                <a:sym typeface="Symbol" pitchFamily="18" charset="2"/>
              </a:rPr>
              <a:t>:	</a:t>
            </a:r>
            <a:r>
              <a:rPr lang="en-US" sz="1800" dirty="0" smtClean="0">
                <a:solidFill>
                  <a:schemeClr val="accent2"/>
                </a:solidFill>
                <a:sym typeface="Symbol" pitchFamily="18" charset="2"/>
              </a:rPr>
              <a:t>R  L.</a:t>
            </a:r>
          </a:p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	 				  L  .id</a:t>
            </a:r>
          </a:p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	                                                    I</a:t>
            </a:r>
            <a:r>
              <a:rPr lang="en-US" sz="1800" baseline="-25000" dirty="0" smtClean="0">
                <a:sym typeface="Symbol" pitchFamily="18" charset="2"/>
              </a:rPr>
              <a:t>5</a:t>
            </a:r>
            <a:r>
              <a:rPr lang="en-US" sz="1800" dirty="0" smtClean="0">
                <a:sym typeface="Symbol" pitchFamily="18" charset="2"/>
              </a:rPr>
              <a:t>:</a:t>
            </a:r>
            <a:r>
              <a:rPr lang="en-US" sz="1800" dirty="0" smtClean="0">
                <a:solidFill>
                  <a:schemeClr val="accent2"/>
                </a:solidFill>
                <a:sym typeface="Symbol" pitchFamily="18" charset="2"/>
              </a:rPr>
              <a:t>L  id.</a:t>
            </a:r>
          </a:p>
          <a:p>
            <a:pPr>
              <a:buFontTx/>
              <a:buNone/>
            </a:pPr>
            <a:endParaRPr lang="en-US" sz="1800" dirty="0" smtClean="0">
              <a:sym typeface="Symbol" pitchFamily="18" charset="2"/>
            </a:endParaRPr>
          </a:p>
          <a:p>
            <a:pPr>
              <a:buFontTx/>
              <a:buNone/>
            </a:pPr>
            <a:endParaRPr lang="en-US" sz="1800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Conflict Example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S  L=R	  I</a:t>
            </a:r>
            <a:r>
              <a:rPr lang="en-US" sz="1800" baseline="-25000" dirty="0" smtClean="0">
                <a:sym typeface="Symbol" pitchFamily="18" charset="2"/>
              </a:rPr>
              <a:t>0</a:t>
            </a:r>
            <a:r>
              <a:rPr lang="en-US" sz="1800" dirty="0" smtClean="0">
                <a:sym typeface="Symbol" pitchFamily="18" charset="2"/>
              </a:rPr>
              <a:t>:  </a:t>
            </a:r>
            <a:r>
              <a:rPr lang="en-US" sz="1800" dirty="0" smtClean="0">
                <a:solidFill>
                  <a:schemeClr val="accent2"/>
                </a:solidFill>
                <a:sym typeface="Symbol" pitchFamily="18" charset="2"/>
              </a:rPr>
              <a:t>S’  .S</a:t>
            </a:r>
            <a:r>
              <a:rPr lang="en-US" sz="1800" dirty="0" smtClean="0">
                <a:sym typeface="Symbol" pitchFamily="18" charset="2"/>
              </a:rPr>
              <a:t>     I</a:t>
            </a:r>
            <a:r>
              <a:rPr lang="en-US" sz="1800" baseline="-25000" dirty="0" smtClean="0">
                <a:sym typeface="Symbol" pitchFamily="18" charset="2"/>
              </a:rPr>
              <a:t>1</a:t>
            </a:r>
            <a:r>
              <a:rPr lang="en-US" sz="1800" dirty="0" smtClean="0">
                <a:sym typeface="Symbol" pitchFamily="18" charset="2"/>
              </a:rPr>
              <a:t>:	</a:t>
            </a:r>
            <a:r>
              <a:rPr lang="en-US" sz="1800" dirty="0" smtClean="0">
                <a:solidFill>
                  <a:schemeClr val="accent2"/>
                </a:solidFill>
                <a:sym typeface="Symbol" pitchFamily="18" charset="2"/>
              </a:rPr>
              <a:t>S’  S.</a:t>
            </a:r>
            <a:r>
              <a:rPr lang="en-US" sz="1800" dirty="0" smtClean="0">
                <a:sym typeface="Symbol" pitchFamily="18" charset="2"/>
              </a:rPr>
              <a:t> 	        I</a:t>
            </a:r>
            <a:r>
              <a:rPr lang="en-US" sz="1800" baseline="-25000" dirty="0" smtClean="0">
                <a:sym typeface="Symbol" pitchFamily="18" charset="2"/>
              </a:rPr>
              <a:t>6</a:t>
            </a:r>
            <a:r>
              <a:rPr lang="en-US" sz="1800" dirty="0" smtClean="0">
                <a:sym typeface="Symbol" pitchFamily="18" charset="2"/>
              </a:rPr>
              <a:t>:</a:t>
            </a:r>
            <a:r>
              <a:rPr lang="en-US" sz="1800" dirty="0" smtClean="0">
                <a:solidFill>
                  <a:schemeClr val="accent2"/>
                </a:solidFill>
                <a:sym typeface="Symbol" pitchFamily="18" charset="2"/>
              </a:rPr>
              <a:t>S  L=.R</a:t>
            </a:r>
            <a:r>
              <a:rPr lang="en-US" sz="1800" dirty="0" smtClean="0">
                <a:sym typeface="Symbol" pitchFamily="18" charset="2"/>
              </a:rPr>
              <a:t>   I</a:t>
            </a:r>
            <a:r>
              <a:rPr lang="en-US" sz="1800" baseline="-25000" dirty="0" smtClean="0">
                <a:sym typeface="Symbol" pitchFamily="18" charset="2"/>
              </a:rPr>
              <a:t>9</a:t>
            </a:r>
            <a:r>
              <a:rPr lang="en-US" sz="1800" dirty="0" smtClean="0">
                <a:sym typeface="Symbol" pitchFamily="18" charset="2"/>
              </a:rPr>
              <a:t>: </a:t>
            </a:r>
            <a:r>
              <a:rPr lang="en-US" sz="1800" dirty="0" smtClean="0">
                <a:solidFill>
                  <a:schemeClr val="accent2"/>
                </a:solidFill>
                <a:sym typeface="Symbol" pitchFamily="18" charset="2"/>
              </a:rPr>
              <a:t>S  L=R.</a:t>
            </a:r>
          </a:p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S  R		 S  .L=R		            R  .L</a:t>
            </a:r>
          </a:p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L *R		 S  .R	            I</a:t>
            </a:r>
            <a:r>
              <a:rPr lang="en-US" sz="1800" baseline="-25000" dirty="0" smtClean="0">
                <a:sym typeface="Symbol" pitchFamily="18" charset="2"/>
              </a:rPr>
              <a:t>2</a:t>
            </a:r>
            <a:r>
              <a:rPr lang="en-US" sz="1800" dirty="0" smtClean="0">
                <a:sym typeface="Symbol" pitchFamily="18" charset="2"/>
              </a:rPr>
              <a:t>:</a:t>
            </a:r>
            <a:r>
              <a:rPr lang="en-US" sz="1800" dirty="0" smtClean="0">
                <a:solidFill>
                  <a:schemeClr val="accent2"/>
                </a:solidFill>
                <a:sym typeface="Symbol" pitchFamily="18" charset="2"/>
              </a:rPr>
              <a:t>S  L.=R</a:t>
            </a:r>
            <a:r>
              <a:rPr lang="en-US" sz="1800" dirty="0" smtClean="0">
                <a:sym typeface="Symbol" pitchFamily="18" charset="2"/>
              </a:rPr>
              <a:t>         L .*R</a:t>
            </a:r>
          </a:p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L  id		 L  .*R		 </a:t>
            </a:r>
            <a:r>
              <a:rPr lang="en-US" sz="1800" dirty="0" err="1" smtClean="0">
                <a:solidFill>
                  <a:schemeClr val="accent2"/>
                </a:solidFill>
                <a:sym typeface="Symbol" pitchFamily="18" charset="2"/>
              </a:rPr>
              <a:t>R</a:t>
            </a:r>
            <a:r>
              <a:rPr lang="en-US" sz="1800" dirty="0" smtClean="0">
                <a:solidFill>
                  <a:schemeClr val="accent2"/>
                </a:solidFill>
                <a:sym typeface="Symbol" pitchFamily="18" charset="2"/>
              </a:rPr>
              <a:t>  L.</a:t>
            </a:r>
            <a:r>
              <a:rPr lang="en-US" sz="1800" dirty="0" smtClean="0">
                <a:sym typeface="Symbol" pitchFamily="18" charset="2"/>
              </a:rPr>
              <a:t>	             L  .id  </a:t>
            </a:r>
          </a:p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R  L		 </a:t>
            </a:r>
            <a:r>
              <a:rPr lang="en-US" sz="1800" dirty="0" err="1" smtClean="0">
                <a:sym typeface="Symbol" pitchFamily="18" charset="2"/>
              </a:rPr>
              <a:t>L</a:t>
            </a:r>
            <a:r>
              <a:rPr lang="en-US" sz="1800" dirty="0" smtClean="0">
                <a:sym typeface="Symbol" pitchFamily="18" charset="2"/>
              </a:rPr>
              <a:t>  .id</a:t>
            </a:r>
          </a:p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			 R  .L	            I</a:t>
            </a:r>
            <a:r>
              <a:rPr lang="en-US" sz="1800" baseline="-25000" dirty="0" smtClean="0">
                <a:sym typeface="Symbol" pitchFamily="18" charset="2"/>
              </a:rPr>
              <a:t>3</a:t>
            </a:r>
            <a:r>
              <a:rPr lang="en-US" sz="1800" dirty="0" smtClean="0">
                <a:sym typeface="Symbol" pitchFamily="18" charset="2"/>
              </a:rPr>
              <a:t>:</a:t>
            </a:r>
            <a:r>
              <a:rPr lang="en-US" sz="1800" dirty="0" smtClean="0">
                <a:solidFill>
                  <a:schemeClr val="accent2"/>
                </a:solidFill>
                <a:sym typeface="Symbol" pitchFamily="18" charset="2"/>
              </a:rPr>
              <a:t>S  R.</a:t>
            </a:r>
          </a:p>
          <a:p>
            <a:pPr>
              <a:buFontTx/>
              <a:buNone/>
            </a:pPr>
            <a:endParaRPr lang="en-US" sz="1800" dirty="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				            I</a:t>
            </a:r>
            <a:r>
              <a:rPr lang="en-US" sz="1800" baseline="-25000" dirty="0" smtClean="0">
                <a:sym typeface="Symbol" pitchFamily="18" charset="2"/>
              </a:rPr>
              <a:t>4</a:t>
            </a:r>
            <a:r>
              <a:rPr lang="en-US" sz="1800" dirty="0" smtClean="0">
                <a:sym typeface="Symbol" pitchFamily="18" charset="2"/>
              </a:rPr>
              <a:t>:</a:t>
            </a:r>
            <a:r>
              <a:rPr lang="en-US" sz="1800" dirty="0" smtClean="0">
                <a:solidFill>
                  <a:schemeClr val="accent2"/>
                </a:solidFill>
                <a:sym typeface="Symbol" pitchFamily="18" charset="2"/>
              </a:rPr>
              <a:t>L  *.R</a:t>
            </a:r>
            <a:r>
              <a:rPr lang="en-US" sz="1800" dirty="0" smtClean="0">
                <a:sym typeface="Symbol" pitchFamily="18" charset="2"/>
              </a:rPr>
              <a:t>          I</a:t>
            </a:r>
            <a:r>
              <a:rPr lang="en-US" sz="1800" baseline="-25000" dirty="0" smtClean="0">
                <a:sym typeface="Symbol" pitchFamily="18" charset="2"/>
              </a:rPr>
              <a:t>7</a:t>
            </a:r>
            <a:r>
              <a:rPr lang="en-US" sz="1800" dirty="0" smtClean="0">
                <a:sym typeface="Symbol" pitchFamily="18" charset="2"/>
              </a:rPr>
              <a:t>:</a:t>
            </a:r>
            <a:r>
              <a:rPr lang="en-US" sz="1800" dirty="0" smtClean="0">
                <a:solidFill>
                  <a:schemeClr val="accent2"/>
                </a:solidFill>
                <a:sym typeface="Symbol" pitchFamily="18" charset="2"/>
              </a:rPr>
              <a:t>	L  *R.</a:t>
            </a:r>
          </a:p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		      </a:t>
            </a:r>
            <a:r>
              <a:rPr lang="en-US" sz="1800" dirty="0" smtClean="0">
                <a:solidFill>
                  <a:srgbClr val="CC0000"/>
                </a:solidFill>
                <a:sym typeface="Symbol" pitchFamily="18" charset="2"/>
              </a:rPr>
              <a:t>Problem</a:t>
            </a:r>
            <a:r>
              <a:rPr lang="en-US" sz="1800" dirty="0" smtClean="0">
                <a:sym typeface="Symbol" pitchFamily="18" charset="2"/>
              </a:rPr>
              <a:t>		R  .L</a:t>
            </a:r>
          </a:p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	FOLLOW(R)={=,$}		L .*R	          I</a:t>
            </a:r>
            <a:r>
              <a:rPr lang="en-US" sz="1800" baseline="-25000" dirty="0" smtClean="0">
                <a:sym typeface="Symbol" pitchFamily="18" charset="2"/>
              </a:rPr>
              <a:t>8</a:t>
            </a:r>
            <a:r>
              <a:rPr lang="en-US" sz="1800" dirty="0" smtClean="0">
                <a:sym typeface="Symbol" pitchFamily="18" charset="2"/>
              </a:rPr>
              <a:t>:	</a:t>
            </a:r>
            <a:r>
              <a:rPr lang="en-US" sz="1800" dirty="0" smtClean="0">
                <a:solidFill>
                  <a:schemeClr val="accent2"/>
                </a:solidFill>
                <a:sym typeface="Symbol" pitchFamily="18" charset="2"/>
              </a:rPr>
              <a:t>R  L.</a:t>
            </a:r>
          </a:p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	=  	shift 6			L  .id</a:t>
            </a:r>
          </a:p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		reduce by R  L</a:t>
            </a:r>
          </a:p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	shift/reduce conflict	     I</a:t>
            </a:r>
            <a:r>
              <a:rPr lang="en-US" sz="1800" baseline="-25000" dirty="0" smtClean="0">
                <a:sym typeface="Symbol" pitchFamily="18" charset="2"/>
              </a:rPr>
              <a:t>5</a:t>
            </a:r>
            <a:r>
              <a:rPr lang="en-US" sz="1800" dirty="0" smtClean="0">
                <a:sym typeface="Symbol" pitchFamily="18" charset="2"/>
              </a:rPr>
              <a:t>:</a:t>
            </a:r>
            <a:r>
              <a:rPr lang="en-US" sz="1800" dirty="0" smtClean="0">
                <a:solidFill>
                  <a:schemeClr val="accent2"/>
                </a:solidFill>
                <a:sym typeface="Symbol" pitchFamily="18" charset="2"/>
              </a:rPr>
              <a:t>L  id.</a:t>
            </a:r>
          </a:p>
          <a:p>
            <a:pPr>
              <a:buFontTx/>
              <a:buNone/>
            </a:pPr>
            <a:endParaRPr lang="en-US" sz="1800" dirty="0" smtClean="0">
              <a:sym typeface="Symbol" pitchFamily="18" charset="2"/>
            </a:endParaRPr>
          </a:p>
          <a:p>
            <a:pPr>
              <a:buFontTx/>
              <a:buNone/>
            </a:pPr>
            <a:endParaRPr lang="en-US" sz="1800" dirty="0" smtClean="0">
              <a:sym typeface="Symbol" pitchFamily="18" charset="2"/>
            </a:endParaRPr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 flipV="1">
            <a:off x="2110154" y="2590800"/>
            <a:ext cx="1547446" cy="13716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3933092" y="1841304"/>
            <a:ext cx="1477108" cy="914400"/>
          </a:xfrm>
          <a:prstGeom prst="ellips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1090246" y="5029200"/>
            <a:ext cx="28135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1090246" y="5105400"/>
            <a:ext cx="281354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4648200" y="5105401"/>
            <a:ext cx="4343400" cy="1261884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C0000"/>
                </a:solidFill>
              </a:rPr>
              <a:t>Action[2,=] = shift 6</a:t>
            </a:r>
          </a:p>
          <a:p>
            <a:r>
              <a:rPr lang="en-US" sz="2000" b="1" dirty="0">
                <a:solidFill>
                  <a:srgbClr val="CC0000"/>
                </a:solidFill>
              </a:rPr>
              <a:t>Action[2,=] = reduce by </a:t>
            </a:r>
            <a:r>
              <a:rPr lang="en-US" sz="1800" b="1" dirty="0">
                <a:solidFill>
                  <a:srgbClr val="CC0000"/>
                </a:solidFill>
                <a:sym typeface="Symbol" pitchFamily="18" charset="2"/>
              </a:rPr>
              <a:t>R  L</a:t>
            </a:r>
            <a:endParaRPr lang="en-US" sz="2000" b="1" dirty="0">
              <a:solidFill>
                <a:srgbClr val="CC0000"/>
              </a:solidFill>
            </a:endParaRPr>
          </a:p>
          <a:p>
            <a:r>
              <a:rPr lang="en-US" sz="1800" dirty="0">
                <a:sym typeface="Symbol" pitchFamily="18" charset="2"/>
              </a:rPr>
              <a:t>[ S L=R *R=R] so follow(R) contains,  =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Attractive features of LR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An LR parser can recognize virtually all programming language constructs written with context free grammars</a:t>
            </a:r>
          </a:p>
          <a:p>
            <a:pPr marL="514350" indent="-514350">
              <a:buAutoNum type="arabicPeriod"/>
            </a:pPr>
            <a:r>
              <a:rPr lang="en-US" dirty="0" smtClean="0"/>
              <a:t>It is most general non- backtracking technique known.</a:t>
            </a:r>
          </a:p>
          <a:p>
            <a:pPr marL="514350" indent="-514350">
              <a:buAutoNum type="arabicPeriod"/>
            </a:pPr>
            <a:r>
              <a:rPr lang="en-US" dirty="0" smtClean="0"/>
              <a:t>The class of grammars that can parsed using LR methods  is proper superset of the class of grammars that can parsed with predictive parser.</a:t>
            </a:r>
          </a:p>
          <a:p>
            <a:pPr marL="514350" indent="-514350">
              <a:buAutoNum type="arabicPeriod"/>
            </a:pPr>
            <a:r>
              <a:rPr lang="en-US" dirty="0" smtClean="0"/>
              <a:t>It can detect syntax errors quickly.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Conflict Example2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S  </a:t>
            </a:r>
            <a:r>
              <a:rPr lang="en-US" sz="1800" dirty="0" err="1" smtClean="0">
                <a:sym typeface="Symbol" pitchFamily="18" charset="2"/>
              </a:rPr>
              <a:t>AaAb</a:t>
            </a:r>
            <a:r>
              <a:rPr lang="en-US" sz="1800" dirty="0" smtClean="0">
                <a:sym typeface="Symbol" pitchFamily="18" charset="2"/>
              </a:rPr>
              <a:t>	           I</a:t>
            </a:r>
            <a:r>
              <a:rPr lang="en-US" sz="1800" baseline="-25000" dirty="0" smtClean="0">
                <a:sym typeface="Symbol" pitchFamily="18" charset="2"/>
              </a:rPr>
              <a:t>0</a:t>
            </a:r>
            <a:r>
              <a:rPr lang="en-US" sz="1800" dirty="0" smtClean="0">
                <a:sym typeface="Symbol" pitchFamily="18" charset="2"/>
              </a:rPr>
              <a:t>:S’  .S 	</a:t>
            </a:r>
          </a:p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S  </a:t>
            </a:r>
            <a:r>
              <a:rPr lang="en-US" sz="1800" dirty="0" err="1" smtClean="0">
                <a:sym typeface="Symbol" pitchFamily="18" charset="2"/>
              </a:rPr>
              <a:t>BbBa</a:t>
            </a:r>
            <a:r>
              <a:rPr lang="en-US" sz="1800" dirty="0" smtClean="0">
                <a:sym typeface="Symbol" pitchFamily="18" charset="2"/>
              </a:rPr>
              <a:t>		S  .</a:t>
            </a:r>
            <a:r>
              <a:rPr lang="en-US" sz="1800" dirty="0" err="1" smtClean="0">
                <a:sym typeface="Symbol" pitchFamily="18" charset="2"/>
              </a:rPr>
              <a:t>AaAb</a:t>
            </a:r>
            <a:r>
              <a:rPr lang="en-US" sz="1800" dirty="0" smtClean="0">
                <a:sym typeface="Symbol" pitchFamily="18" charset="2"/>
              </a:rPr>
              <a:t> </a:t>
            </a:r>
          </a:p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A  			S  .</a:t>
            </a:r>
            <a:r>
              <a:rPr lang="en-US" sz="1800" dirty="0" err="1" smtClean="0">
                <a:sym typeface="Symbol" pitchFamily="18" charset="2"/>
              </a:rPr>
              <a:t>BbBa</a:t>
            </a:r>
            <a:endParaRPr lang="en-US" sz="1800" dirty="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B   			A  .</a:t>
            </a:r>
          </a:p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				B  .</a:t>
            </a:r>
          </a:p>
          <a:p>
            <a:pPr>
              <a:buFontTx/>
              <a:buNone/>
            </a:pPr>
            <a:endParaRPr lang="en-US" sz="1800" dirty="0" smtClean="0">
              <a:sym typeface="Symbol" pitchFamily="18" charset="2"/>
            </a:endParaRPr>
          </a:p>
          <a:p>
            <a:pPr>
              <a:buFontTx/>
              <a:buNone/>
            </a:pPr>
            <a:endParaRPr lang="en-US" sz="1800" dirty="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		</a:t>
            </a:r>
            <a:r>
              <a:rPr lang="en-US" sz="1800" dirty="0" smtClean="0">
                <a:solidFill>
                  <a:srgbClr val="CC0000"/>
                </a:solidFill>
                <a:sym typeface="Symbol" pitchFamily="18" charset="2"/>
              </a:rPr>
              <a:t>Problem</a:t>
            </a:r>
          </a:p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	FOLLOW(A)={</a:t>
            </a:r>
            <a:r>
              <a:rPr lang="en-US" sz="1800" dirty="0" err="1" smtClean="0">
                <a:sym typeface="Symbol" pitchFamily="18" charset="2"/>
              </a:rPr>
              <a:t>a,b</a:t>
            </a:r>
            <a:r>
              <a:rPr lang="en-US" sz="1800" dirty="0" smtClean="0">
                <a:sym typeface="Symbol" pitchFamily="18" charset="2"/>
              </a:rPr>
              <a:t>}</a:t>
            </a:r>
          </a:p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	FOLLOW(B)={</a:t>
            </a:r>
            <a:r>
              <a:rPr lang="en-US" sz="1800" dirty="0" err="1" smtClean="0">
                <a:sym typeface="Symbol" pitchFamily="18" charset="2"/>
              </a:rPr>
              <a:t>a,b</a:t>
            </a:r>
            <a:r>
              <a:rPr lang="en-US" sz="1800" dirty="0" smtClean="0">
                <a:sym typeface="Symbol" pitchFamily="18" charset="2"/>
              </a:rPr>
              <a:t>}</a:t>
            </a:r>
          </a:p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	a	reduce by A  		 b	reduce by A  </a:t>
            </a:r>
          </a:p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		reduce by B  			reduce by B  </a:t>
            </a:r>
          </a:p>
          <a:p>
            <a:pPr>
              <a:buFontTx/>
              <a:buNone/>
            </a:pPr>
            <a:r>
              <a:rPr lang="en-US" sz="1800" dirty="0" smtClean="0">
                <a:sym typeface="Symbol" pitchFamily="18" charset="2"/>
              </a:rPr>
              <a:t>	reduce/reduce conflict		reduce/reduce conflict</a:t>
            </a:r>
          </a:p>
        </p:txBody>
      </p:sp>
      <p:sp>
        <p:nvSpPr>
          <p:cNvPr id="24580" name="Line 5"/>
          <p:cNvSpPr>
            <a:spLocks noChangeShapeType="1"/>
          </p:cNvSpPr>
          <p:nvPr/>
        </p:nvSpPr>
        <p:spPr bwMode="auto">
          <a:xfrm flipV="1">
            <a:off x="1905000" y="2971800"/>
            <a:ext cx="914400" cy="9906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1" name="Oval 6"/>
          <p:cNvSpPr>
            <a:spLocks noChangeArrowheads="1"/>
          </p:cNvSpPr>
          <p:nvPr/>
        </p:nvSpPr>
        <p:spPr bwMode="auto">
          <a:xfrm>
            <a:off x="2737338" y="1295400"/>
            <a:ext cx="1758462" cy="2057400"/>
          </a:xfrm>
          <a:prstGeom prst="ellips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7"/>
          <p:cNvSpPr>
            <a:spLocks noChangeShapeType="1"/>
          </p:cNvSpPr>
          <p:nvPr/>
        </p:nvSpPr>
        <p:spPr bwMode="auto">
          <a:xfrm>
            <a:off x="1096108" y="5105400"/>
            <a:ext cx="35169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3" name="Line 8"/>
          <p:cNvSpPr>
            <a:spLocks noChangeShapeType="1"/>
          </p:cNvSpPr>
          <p:nvPr/>
        </p:nvSpPr>
        <p:spPr bwMode="auto">
          <a:xfrm>
            <a:off x="1096108" y="5105400"/>
            <a:ext cx="351692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4" name="Line 9"/>
          <p:cNvSpPr>
            <a:spLocks noChangeShapeType="1"/>
          </p:cNvSpPr>
          <p:nvPr/>
        </p:nvSpPr>
        <p:spPr bwMode="auto">
          <a:xfrm>
            <a:off x="4542692" y="5105400"/>
            <a:ext cx="56270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5" name="Line 10"/>
          <p:cNvSpPr>
            <a:spLocks noChangeShapeType="1"/>
          </p:cNvSpPr>
          <p:nvPr/>
        </p:nvSpPr>
        <p:spPr bwMode="auto">
          <a:xfrm>
            <a:off x="4542692" y="5105400"/>
            <a:ext cx="562708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Constructing Canonical LR(1) Parsing Tables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1692" y="1219200"/>
            <a:ext cx="8581292" cy="5105400"/>
          </a:xfrm>
          <a:ln>
            <a:solidFill>
              <a:srgbClr val="CC0000"/>
            </a:solidFill>
          </a:ln>
        </p:spPr>
        <p:txBody>
          <a:bodyPr/>
          <a:lstStyle/>
          <a:p>
            <a:r>
              <a:rPr lang="en-US" dirty="0" smtClean="0"/>
              <a:t>In SLR method, the state </a:t>
            </a:r>
            <a:r>
              <a:rPr lang="en-US" dirty="0" err="1" smtClean="0"/>
              <a:t>i</a:t>
            </a:r>
            <a:r>
              <a:rPr lang="en-US" dirty="0" smtClean="0"/>
              <a:t> makes a reduction by A</a:t>
            </a:r>
            <a:r>
              <a:rPr lang="en-US" dirty="0" smtClean="0">
                <a:sym typeface="Symbol" pitchFamily="18" charset="2"/>
              </a:rPr>
              <a:t> when the current token is </a:t>
            </a:r>
            <a:r>
              <a:rPr lang="en-US" b="1" dirty="0" smtClean="0">
                <a:solidFill>
                  <a:schemeClr val="accent2"/>
                </a:solidFill>
                <a:sym typeface="Symbol" pitchFamily="18" charset="2"/>
              </a:rPr>
              <a:t>a</a:t>
            </a:r>
            <a:r>
              <a:rPr lang="en-US" dirty="0" smtClean="0">
                <a:sym typeface="Symbol" pitchFamily="18" charset="2"/>
              </a:rPr>
              <a:t>:</a:t>
            </a:r>
          </a:p>
          <a:p>
            <a:pPr lvl="1"/>
            <a:r>
              <a:rPr lang="en-US" sz="2400" dirty="0" smtClean="0">
                <a:sym typeface="Symbol" pitchFamily="18" charset="2"/>
              </a:rPr>
              <a:t>if the </a:t>
            </a:r>
            <a:r>
              <a:rPr lang="en-US" sz="2400" dirty="0" smtClean="0"/>
              <a:t>A</a:t>
            </a:r>
            <a:r>
              <a:rPr lang="en-US" sz="2400" dirty="0" smtClean="0">
                <a:sym typeface="Symbol" pitchFamily="18" charset="2"/>
              </a:rPr>
              <a:t>. in the I</a:t>
            </a:r>
            <a:r>
              <a:rPr lang="en-US" sz="2400" baseline="-25000" dirty="0" smtClean="0">
                <a:sym typeface="Symbol" pitchFamily="18" charset="2"/>
              </a:rPr>
              <a:t>i </a:t>
            </a:r>
            <a:r>
              <a:rPr lang="en-US" sz="2400" dirty="0" smtClean="0">
                <a:sym typeface="Symbol" pitchFamily="18" charset="2"/>
              </a:rPr>
              <a:t> and  </a:t>
            </a:r>
            <a:r>
              <a:rPr lang="en-US" sz="2400" b="1" dirty="0" smtClean="0">
                <a:solidFill>
                  <a:schemeClr val="accent2"/>
                </a:solidFill>
                <a:sym typeface="Symbol" pitchFamily="18" charset="2"/>
              </a:rPr>
              <a:t>a</a:t>
            </a:r>
            <a:r>
              <a:rPr lang="en-US" sz="2400" dirty="0" smtClean="0">
                <a:sym typeface="Symbol" pitchFamily="18" charset="2"/>
              </a:rPr>
              <a:t>  is FOLLOW(A)</a:t>
            </a:r>
          </a:p>
          <a:p>
            <a:pPr lvl="1"/>
            <a:endParaRPr lang="en-US" sz="800" dirty="0" smtClean="0">
              <a:sym typeface="Symbol" pitchFamily="18" charset="2"/>
            </a:endParaRPr>
          </a:p>
          <a:p>
            <a:r>
              <a:rPr lang="en-US" dirty="0" smtClean="0">
                <a:sym typeface="Symbol" pitchFamily="18" charset="2"/>
              </a:rPr>
              <a:t>In some situations, A  cannot be followed by the terminal </a:t>
            </a:r>
            <a:r>
              <a:rPr lang="en-US" b="1" dirty="0" smtClean="0">
                <a:solidFill>
                  <a:schemeClr val="accent2"/>
                </a:solidFill>
                <a:sym typeface="Symbol" pitchFamily="18" charset="2"/>
              </a:rPr>
              <a:t>a</a:t>
            </a:r>
            <a:r>
              <a:rPr lang="en-US" dirty="0" smtClean="0">
                <a:sym typeface="Symbol" pitchFamily="18" charset="2"/>
              </a:rPr>
              <a:t> in  a right-sentential form when  and the state </a:t>
            </a:r>
            <a:r>
              <a:rPr lang="en-US" dirty="0" err="1" smtClean="0">
                <a:sym typeface="Symbol" pitchFamily="18" charset="2"/>
              </a:rPr>
              <a:t>i</a:t>
            </a:r>
            <a:r>
              <a:rPr lang="en-US" dirty="0" smtClean="0">
                <a:sym typeface="Symbol" pitchFamily="18" charset="2"/>
              </a:rPr>
              <a:t> are on the top of stack.       This means that making reduction in this case is not correct. </a:t>
            </a:r>
          </a:p>
          <a:p>
            <a:pPr>
              <a:buFontTx/>
              <a:buNone/>
            </a:pPr>
            <a:endParaRPr lang="en-US" sz="1800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dirty="0" smtClean="0"/>
              <a:t>LR(1) Item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>
                <a:solidFill>
                  <a:srgbClr val="CC0000"/>
                </a:solidFill>
              </a:rPr>
              <a:t>To avoid some of invalid reductions, the states need to carry more information.</a:t>
            </a:r>
          </a:p>
          <a:p>
            <a:r>
              <a:rPr lang="en-US" sz="2000" dirty="0" smtClean="0">
                <a:solidFill>
                  <a:srgbClr val="CC0000"/>
                </a:solidFill>
              </a:rPr>
              <a:t>Extra information is put into a state by including a terminal symbol as a second component in an item.</a:t>
            </a:r>
          </a:p>
          <a:p>
            <a:endParaRPr lang="en-US" sz="700" dirty="0" smtClean="0">
              <a:solidFill>
                <a:srgbClr val="CC0000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A LR(1) item is: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sz="3200" dirty="0" smtClean="0">
                <a:solidFill>
                  <a:schemeClr val="accent2"/>
                </a:solidFill>
              </a:rPr>
              <a:t>		</a:t>
            </a:r>
            <a:r>
              <a:rPr lang="en-US" dirty="0" smtClean="0">
                <a:solidFill>
                  <a:schemeClr val="accent2"/>
                </a:solidFill>
              </a:rPr>
              <a:t>A </a:t>
            </a:r>
            <a:r>
              <a:rPr lang="en-US" dirty="0" smtClean="0">
                <a:solidFill>
                  <a:schemeClr val="accent2"/>
                </a:solidFill>
                <a:sym typeface="Symbol" pitchFamily="18" charset="2"/>
              </a:rPr>
              <a:t> </a:t>
            </a:r>
            <a:r>
              <a:rPr lang="en-US" sz="4800" dirty="0" smtClean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dirty="0" smtClean="0">
                <a:solidFill>
                  <a:schemeClr val="accent2"/>
                </a:solidFill>
                <a:sym typeface="Symbol" pitchFamily="18" charset="2"/>
              </a:rPr>
              <a:t>,a	</a:t>
            </a:r>
            <a:r>
              <a:rPr lang="en-US" sz="2200" dirty="0" smtClean="0">
                <a:solidFill>
                  <a:schemeClr val="accent2"/>
                </a:solidFill>
                <a:sym typeface="Symbol" pitchFamily="18" charset="2"/>
              </a:rPr>
              <a:t>	where </a:t>
            </a:r>
            <a:r>
              <a:rPr lang="en-US" sz="2200" b="1" dirty="0" smtClean="0">
                <a:solidFill>
                  <a:schemeClr val="accent2"/>
                </a:solidFill>
                <a:sym typeface="Symbol" pitchFamily="18" charset="2"/>
              </a:rPr>
              <a:t>a</a:t>
            </a:r>
            <a:r>
              <a:rPr lang="en-US" sz="2200" dirty="0" smtClean="0">
                <a:solidFill>
                  <a:schemeClr val="accent2"/>
                </a:solidFill>
                <a:sym typeface="Symbol" pitchFamily="18" charset="2"/>
              </a:rPr>
              <a:t> is the look-head of the LR(1) item</a:t>
            </a:r>
          </a:p>
          <a:p>
            <a:pPr>
              <a:buFontTx/>
              <a:buNone/>
            </a:pPr>
            <a:r>
              <a:rPr lang="en-US" sz="2200" dirty="0" smtClean="0">
                <a:solidFill>
                  <a:schemeClr val="accent2"/>
                </a:solidFill>
                <a:sym typeface="Symbol" pitchFamily="18" charset="2"/>
              </a:rPr>
              <a:t>					(</a:t>
            </a:r>
            <a:r>
              <a:rPr lang="en-US" sz="2200" b="1" dirty="0" smtClean="0">
                <a:solidFill>
                  <a:schemeClr val="accent2"/>
                </a:solidFill>
                <a:sym typeface="Symbol" pitchFamily="18" charset="2"/>
              </a:rPr>
              <a:t>a</a:t>
            </a:r>
            <a:r>
              <a:rPr lang="en-US" sz="2200" dirty="0" smtClean="0">
                <a:solidFill>
                  <a:schemeClr val="accent2"/>
                </a:solidFill>
                <a:sym typeface="Symbol" pitchFamily="18" charset="2"/>
              </a:rPr>
              <a:t> is a terminal or end-marker.)</a:t>
            </a:r>
            <a:endParaRPr lang="en-US" sz="2200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Such an object is called LR(1) item.</a:t>
            </a:r>
          </a:p>
          <a:p>
            <a:pPr lvl="1"/>
            <a:r>
              <a:rPr lang="en-US" sz="1800" dirty="0" smtClean="0"/>
              <a:t>1 refers to the length of the second component</a:t>
            </a:r>
          </a:p>
          <a:p>
            <a:pPr lvl="1"/>
            <a:r>
              <a:rPr lang="en-US" sz="1800" dirty="0" smtClean="0"/>
              <a:t>The look ahead has no effect in an item of the form [A </a:t>
            </a:r>
            <a:r>
              <a:rPr lang="en-US" sz="1800" dirty="0" smtClean="0">
                <a:sym typeface="Symbol" pitchFamily="18" charset="2"/>
              </a:rPr>
              <a:t> .,a], where  is not .</a:t>
            </a:r>
          </a:p>
          <a:p>
            <a:pPr lvl="1"/>
            <a:r>
              <a:rPr lang="en-US" sz="1800" dirty="0" smtClean="0">
                <a:sym typeface="Symbol" pitchFamily="18" charset="2"/>
              </a:rPr>
              <a:t>But an item of the form </a:t>
            </a:r>
            <a:r>
              <a:rPr lang="en-US" sz="1800" dirty="0" smtClean="0"/>
              <a:t>[A </a:t>
            </a:r>
            <a:r>
              <a:rPr lang="en-US" sz="1800" dirty="0" smtClean="0">
                <a:sym typeface="Symbol" pitchFamily="18" charset="2"/>
              </a:rPr>
              <a:t> .,a] calls for a reduction by </a:t>
            </a:r>
            <a:r>
              <a:rPr lang="en-US" sz="1800" dirty="0" smtClean="0"/>
              <a:t>A </a:t>
            </a:r>
            <a:r>
              <a:rPr lang="en-US" sz="1800" dirty="0" smtClean="0">
                <a:sym typeface="Symbol" pitchFamily="18" charset="2"/>
              </a:rPr>
              <a:t>  only if the next input symbol is a.</a:t>
            </a:r>
          </a:p>
          <a:p>
            <a:pPr lvl="1"/>
            <a:r>
              <a:rPr lang="en-US" sz="1800" dirty="0" smtClean="0">
                <a:sym typeface="Symbol" pitchFamily="18" charset="2"/>
              </a:rPr>
              <a:t>The set of such </a:t>
            </a:r>
            <a:r>
              <a:rPr lang="en-US" sz="1800" dirty="0" err="1" smtClean="0">
                <a:sym typeface="Symbol" pitchFamily="18" charset="2"/>
              </a:rPr>
              <a:t>a’s</a:t>
            </a:r>
            <a:r>
              <a:rPr lang="en-US" sz="1800" dirty="0" smtClean="0">
                <a:sym typeface="Symbol" pitchFamily="18" charset="2"/>
              </a:rPr>
              <a:t> will be a subset of FOLLOW(A), but it could be a proper subset.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LR(1) Item  (cont.)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ts val="2800"/>
              </a:lnSpc>
            </a:pPr>
            <a:r>
              <a:rPr lang="en-US" dirty="0" smtClean="0"/>
              <a:t>When </a:t>
            </a:r>
            <a:r>
              <a:rPr lang="en-US" dirty="0" smtClean="0">
                <a:sym typeface="Symbol" pitchFamily="18" charset="2"/>
              </a:rPr>
              <a:t></a:t>
            </a:r>
            <a:r>
              <a:rPr lang="en-US" dirty="0" smtClean="0"/>
              <a:t>  ( in the LR(1) item A </a:t>
            </a:r>
            <a:r>
              <a:rPr lang="en-US" dirty="0" smtClean="0">
                <a:sym typeface="Symbol" pitchFamily="18" charset="2"/>
              </a:rPr>
              <a:t> </a:t>
            </a:r>
            <a:r>
              <a:rPr lang="en-US" sz="4800" dirty="0" smtClean="0">
                <a:sym typeface="Symbol" pitchFamily="18" charset="2"/>
              </a:rPr>
              <a:t>.</a:t>
            </a:r>
            <a:r>
              <a:rPr lang="en-US" dirty="0" smtClean="0">
                <a:sym typeface="Symbol" pitchFamily="18" charset="2"/>
              </a:rPr>
              <a:t>,a ) is not empty, the  look-head does not have any affect.</a:t>
            </a:r>
          </a:p>
          <a:p>
            <a:pPr>
              <a:lnSpc>
                <a:spcPts val="2800"/>
              </a:lnSpc>
            </a:pPr>
            <a:r>
              <a:rPr lang="en-US" dirty="0" smtClean="0">
                <a:sym typeface="Symbol" pitchFamily="18" charset="2"/>
              </a:rPr>
              <a:t>When </a:t>
            </a:r>
            <a:r>
              <a:rPr lang="en-US" dirty="0" smtClean="0"/>
              <a:t>  is empty  (A </a:t>
            </a:r>
            <a:r>
              <a:rPr lang="en-US" dirty="0" smtClean="0">
                <a:sym typeface="Symbol" pitchFamily="18" charset="2"/>
              </a:rPr>
              <a:t> </a:t>
            </a:r>
            <a:r>
              <a:rPr lang="en-US" sz="4800" dirty="0" smtClean="0">
                <a:sym typeface="Symbol" pitchFamily="18" charset="2"/>
              </a:rPr>
              <a:t>.</a:t>
            </a:r>
            <a:r>
              <a:rPr lang="en-US" dirty="0" smtClean="0">
                <a:sym typeface="Symbol" pitchFamily="18" charset="2"/>
              </a:rPr>
              <a:t>,a ), we do the reduction by </a:t>
            </a:r>
            <a:r>
              <a:rPr lang="en-US" dirty="0" smtClean="0"/>
              <a:t>A</a:t>
            </a:r>
            <a:r>
              <a:rPr lang="en-US" dirty="0" smtClean="0">
                <a:sym typeface="Symbol" pitchFamily="18" charset="2"/>
              </a:rPr>
              <a:t> only if the next input symbol is </a:t>
            </a:r>
            <a:r>
              <a:rPr lang="en-US" b="1" dirty="0" smtClean="0">
                <a:sym typeface="Symbol" pitchFamily="18" charset="2"/>
              </a:rPr>
              <a:t>a</a:t>
            </a:r>
            <a:r>
              <a:rPr lang="en-US" dirty="0" smtClean="0">
                <a:sym typeface="Symbol" pitchFamily="18" charset="2"/>
              </a:rPr>
              <a:t> (</a:t>
            </a:r>
            <a:r>
              <a:rPr lang="en-US" sz="2800" dirty="0" smtClean="0">
                <a:solidFill>
                  <a:srgbClr val="CC0000"/>
                </a:solidFill>
                <a:sym typeface="Symbol" pitchFamily="18" charset="2"/>
              </a:rPr>
              <a:t>not for any terminal in FOLLOW(A)</a:t>
            </a:r>
            <a:r>
              <a:rPr lang="en-US" dirty="0" smtClean="0">
                <a:sym typeface="Symbol" pitchFamily="18" charset="2"/>
              </a:rPr>
              <a:t>).</a:t>
            </a:r>
          </a:p>
          <a:p>
            <a:pPr>
              <a:buFontTx/>
              <a:buNone/>
            </a:pPr>
            <a:r>
              <a:rPr lang="en-US" sz="800" dirty="0" smtClean="0">
                <a:sym typeface="Symbol" pitchFamily="18" charset="2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Canonical Collection of Sets of LR(1) Items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smtClean="0"/>
              <a:t>The construction of the canonical collection of the sets of LR(1) items are similar to the construction of the canonical collection of the sets of LR(0) items, except that </a:t>
            </a:r>
            <a:r>
              <a:rPr lang="en-US" i="1" dirty="0" smtClean="0"/>
              <a:t>closure</a:t>
            </a:r>
            <a:r>
              <a:rPr lang="en-US" dirty="0" smtClean="0"/>
              <a:t> and </a:t>
            </a:r>
            <a:r>
              <a:rPr lang="en-US" i="1" dirty="0" err="1" smtClean="0"/>
              <a:t>goto</a:t>
            </a:r>
            <a:r>
              <a:rPr lang="en-US" dirty="0" smtClean="0"/>
              <a:t> operations work a little bit different.</a:t>
            </a:r>
          </a:p>
          <a:p>
            <a:pPr marL="457200" indent="-457200"/>
            <a:endParaRPr lang="en-US" dirty="0" smtClean="0"/>
          </a:p>
          <a:p>
            <a:pPr marL="457200" indent="-457200">
              <a:buFontTx/>
              <a:buNone/>
            </a:pPr>
            <a:r>
              <a:rPr lang="en-US" sz="2800" b="1" dirty="0" smtClean="0"/>
              <a:t>closure(I)</a:t>
            </a:r>
            <a:r>
              <a:rPr lang="en-US" dirty="0" smtClean="0"/>
              <a:t>  is: </a:t>
            </a:r>
            <a:r>
              <a:rPr lang="en-US" dirty="0" smtClean="0">
                <a:sym typeface="Wingdings" pitchFamily="2" charset="2"/>
              </a:rPr>
              <a:t>  ( where I is a set of LR(1) items)</a:t>
            </a:r>
          </a:p>
          <a:p>
            <a:pPr marL="800100" lvl="1" indent="-342900">
              <a:lnSpc>
                <a:spcPts val="2800"/>
              </a:lnSpc>
            </a:pPr>
            <a:r>
              <a:rPr lang="en-US" sz="2400" dirty="0" smtClean="0"/>
              <a:t>every LR(1) item in I is in closure(I)</a:t>
            </a:r>
          </a:p>
          <a:p>
            <a:pPr marL="800100" lvl="1" indent="-342900">
              <a:lnSpc>
                <a:spcPts val="2800"/>
              </a:lnSpc>
            </a:pPr>
            <a:r>
              <a:rPr lang="en-US" sz="2400" dirty="0" smtClean="0"/>
              <a:t>if  A</a:t>
            </a:r>
            <a:r>
              <a:rPr lang="en-US" sz="2400" dirty="0" smtClean="0">
                <a:sym typeface="Symbol" pitchFamily="18" charset="2"/>
              </a:rPr>
              <a:t></a:t>
            </a:r>
            <a:r>
              <a:rPr lang="en-US" sz="4400" dirty="0" smtClean="0">
                <a:sym typeface="Symbol" pitchFamily="18" charset="2"/>
              </a:rPr>
              <a:t>.</a:t>
            </a:r>
            <a:r>
              <a:rPr lang="en-US" sz="2400" dirty="0" err="1" smtClean="0">
                <a:sym typeface="Symbol" pitchFamily="18" charset="2"/>
              </a:rPr>
              <a:t>B,a</a:t>
            </a:r>
            <a:r>
              <a:rPr lang="en-US" sz="2400" dirty="0" smtClean="0">
                <a:sym typeface="Symbol" pitchFamily="18" charset="2"/>
              </a:rPr>
              <a:t>  in closure(I) and </a:t>
            </a:r>
            <a:r>
              <a:rPr lang="en-US" sz="2400" dirty="0" smtClean="0"/>
              <a:t>B</a:t>
            </a:r>
            <a:r>
              <a:rPr lang="en-US" sz="2400" dirty="0" smtClean="0">
                <a:sym typeface="Symbol" pitchFamily="18" charset="2"/>
              </a:rPr>
              <a:t></a:t>
            </a:r>
            <a:r>
              <a:rPr lang="en-US" sz="2400" dirty="0" smtClean="0"/>
              <a:t> is a production rule of G;</a:t>
            </a:r>
            <a:r>
              <a:rPr lang="en-US" sz="1800" dirty="0" smtClean="0"/>
              <a:t>       </a:t>
            </a:r>
            <a:r>
              <a:rPr lang="en-US" sz="2400" dirty="0" smtClean="0"/>
              <a:t>then  </a:t>
            </a:r>
            <a:r>
              <a:rPr lang="en-US" sz="2400" dirty="0" err="1" smtClean="0"/>
              <a:t>B</a:t>
            </a:r>
            <a:r>
              <a:rPr lang="en-US" sz="2400" dirty="0" err="1" smtClean="0">
                <a:sym typeface="Symbol" pitchFamily="18" charset="2"/>
              </a:rPr>
              <a:t>.,b</a:t>
            </a:r>
            <a:r>
              <a:rPr lang="en-US" sz="2400" dirty="0" smtClean="0"/>
              <a:t>  will be in the closure(I) for each terminal b in FIRST(</a:t>
            </a:r>
            <a:r>
              <a:rPr lang="en-US" sz="2400" dirty="0" smtClean="0">
                <a:sym typeface="Symbol" pitchFamily="18" charset="2"/>
              </a:rPr>
              <a:t>a) </a:t>
            </a:r>
            <a:r>
              <a:rPr lang="en-US" sz="2400" dirty="0" smtClean="0"/>
              <a:t>.                                                         </a:t>
            </a:r>
            <a:endParaRPr lang="en-US" sz="2400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/>
                </a:solidFill>
              </a:rPr>
              <a:t>goto</a:t>
            </a:r>
            <a:r>
              <a:rPr lang="en-US" smtClean="0"/>
              <a:t> operation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smtClean="0"/>
              <a:t>If I is a set of LR(1) items and X is a grammar symbol (terminal or non-terminal), then goto(I,X) is defined as follows:</a:t>
            </a:r>
          </a:p>
          <a:p>
            <a:pPr lvl="1"/>
            <a:r>
              <a:rPr lang="en-US" smtClean="0"/>
              <a:t>If  A </a:t>
            </a:r>
            <a:r>
              <a:rPr lang="en-US" smtClean="0">
                <a:sym typeface="Symbol" pitchFamily="18" charset="2"/>
              </a:rPr>
              <a:t> .X,a  in I                                                                           then every item in </a:t>
            </a:r>
            <a:r>
              <a:rPr lang="en-US" b="1" smtClean="0">
                <a:sym typeface="Symbol" pitchFamily="18" charset="2"/>
              </a:rPr>
              <a:t>closure({</a:t>
            </a:r>
            <a:r>
              <a:rPr lang="en-US" b="1" smtClean="0"/>
              <a:t>A </a:t>
            </a:r>
            <a:r>
              <a:rPr lang="en-US" b="1" smtClean="0">
                <a:sym typeface="Symbol" pitchFamily="18" charset="2"/>
              </a:rPr>
              <a:t> X.,a})</a:t>
            </a:r>
            <a:r>
              <a:rPr lang="en-US" smtClean="0">
                <a:sym typeface="Symbol" pitchFamily="18" charset="2"/>
              </a:rPr>
              <a:t> will be in goto(I,X). 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Construction of </a:t>
            </a:r>
            <a:r>
              <a:rPr lang="en-US" smtClean="0">
                <a:sym typeface="Symbol" pitchFamily="18" charset="2"/>
              </a:rPr>
              <a:t>The Canonical LR(1) Collection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600200"/>
            <a:ext cx="8686800" cy="4873752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Algorithm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Procedure items(G’)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 lvl="1">
              <a:buFontTx/>
              <a:buNone/>
            </a:pPr>
            <a:r>
              <a:rPr lang="en-US" b="1" i="1" dirty="0" smtClean="0"/>
              <a:t>C</a:t>
            </a:r>
            <a:r>
              <a:rPr lang="en-US" dirty="0" smtClean="0"/>
              <a:t>  = { closure({S’</a:t>
            </a:r>
            <a:r>
              <a:rPr lang="en-US" dirty="0" smtClean="0">
                <a:sym typeface="Symbol" pitchFamily="18" charset="2"/>
              </a:rPr>
              <a:t>.S,$}) }</a:t>
            </a:r>
          </a:p>
          <a:p>
            <a:pPr lvl="1">
              <a:buFontTx/>
              <a:buNone/>
            </a:pPr>
            <a:r>
              <a:rPr lang="en-US" b="1" dirty="0" smtClean="0">
                <a:sym typeface="Symbol" pitchFamily="18" charset="2"/>
              </a:rPr>
              <a:t>repeat</a:t>
            </a:r>
            <a:endParaRPr lang="en-US" dirty="0" smtClean="0">
              <a:sym typeface="Symbol" pitchFamily="18" charset="2"/>
            </a:endParaRPr>
          </a:p>
          <a:p>
            <a:pPr lvl="2">
              <a:buFontTx/>
              <a:buNone/>
            </a:pPr>
            <a:r>
              <a:rPr lang="en-US" sz="2800" b="1" dirty="0" smtClean="0">
                <a:sym typeface="Symbol" pitchFamily="18" charset="2"/>
              </a:rPr>
              <a:t>for each</a:t>
            </a:r>
            <a:r>
              <a:rPr lang="en-US" sz="2800" dirty="0" smtClean="0">
                <a:sym typeface="Symbol" pitchFamily="18" charset="2"/>
              </a:rPr>
              <a:t> I in </a:t>
            </a:r>
            <a:r>
              <a:rPr lang="en-US" sz="2800" b="1" i="1" dirty="0" smtClean="0">
                <a:sym typeface="Symbol" pitchFamily="18" charset="2"/>
              </a:rPr>
              <a:t>C</a:t>
            </a:r>
            <a:r>
              <a:rPr lang="en-US" sz="2800" dirty="0" smtClean="0">
                <a:sym typeface="Symbol" pitchFamily="18" charset="2"/>
              </a:rPr>
              <a:t> and each grammar symbol X</a:t>
            </a:r>
          </a:p>
          <a:p>
            <a:pPr lvl="3">
              <a:buFontTx/>
              <a:buNone/>
            </a:pPr>
            <a:r>
              <a:rPr lang="en-US" sz="2800" b="1" dirty="0" smtClean="0">
                <a:sym typeface="Symbol" pitchFamily="18" charset="2"/>
              </a:rPr>
              <a:t>if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err="1" smtClean="0">
                <a:sym typeface="Symbol" pitchFamily="18" charset="2"/>
              </a:rPr>
              <a:t>goto</a:t>
            </a:r>
            <a:r>
              <a:rPr lang="en-US" sz="2800" dirty="0" smtClean="0">
                <a:sym typeface="Symbol" pitchFamily="18" charset="2"/>
              </a:rPr>
              <a:t>(I,X) is not empty and not in </a:t>
            </a:r>
            <a:r>
              <a:rPr lang="en-US" sz="2800" b="1" i="1" dirty="0" smtClean="0">
                <a:sym typeface="Symbol" pitchFamily="18" charset="2"/>
              </a:rPr>
              <a:t>C</a:t>
            </a:r>
            <a:r>
              <a:rPr lang="en-US" sz="2800" dirty="0" smtClean="0">
                <a:sym typeface="Symbol" pitchFamily="18" charset="2"/>
              </a:rPr>
              <a:t> </a:t>
            </a:r>
          </a:p>
          <a:p>
            <a:pPr lvl="4">
              <a:buFontTx/>
              <a:buNone/>
            </a:pPr>
            <a:r>
              <a:rPr lang="en-US" sz="2800" dirty="0" smtClean="0">
                <a:sym typeface="Symbol" pitchFamily="18" charset="2"/>
              </a:rPr>
              <a:t>add </a:t>
            </a:r>
            <a:r>
              <a:rPr lang="en-US" sz="2800" dirty="0" err="1" smtClean="0">
                <a:sym typeface="Symbol" pitchFamily="18" charset="2"/>
              </a:rPr>
              <a:t>goto</a:t>
            </a:r>
            <a:r>
              <a:rPr lang="en-US" sz="2800" dirty="0" smtClean="0">
                <a:sym typeface="Symbol" pitchFamily="18" charset="2"/>
              </a:rPr>
              <a:t>(I,X) to </a:t>
            </a:r>
            <a:r>
              <a:rPr lang="en-US" sz="2800" b="1" i="1" dirty="0" smtClean="0">
                <a:sym typeface="Symbol" pitchFamily="18" charset="2"/>
              </a:rPr>
              <a:t>C</a:t>
            </a:r>
          </a:p>
          <a:p>
            <a:pPr marL="1462088" lvl="4" indent="-1066800">
              <a:buFontTx/>
              <a:buNone/>
            </a:pPr>
            <a:r>
              <a:rPr lang="en-US" sz="2400" b="1" dirty="0" smtClean="0">
                <a:sym typeface="Symbol" pitchFamily="18" charset="2"/>
              </a:rPr>
              <a:t>Until </a:t>
            </a:r>
            <a:r>
              <a:rPr lang="en-US" sz="2400" dirty="0" smtClean="0">
                <a:sym typeface="Symbol" pitchFamily="18" charset="2"/>
              </a:rPr>
              <a:t>until no more set of LR(1) items can be added to </a:t>
            </a:r>
            <a:r>
              <a:rPr lang="en-US" sz="2400" b="1" i="1" dirty="0" smtClean="0">
                <a:sym typeface="Symbol" pitchFamily="18" charset="2"/>
              </a:rPr>
              <a:t>C</a:t>
            </a:r>
            <a:r>
              <a:rPr lang="en-US" sz="2400" dirty="0" smtClean="0">
                <a:sym typeface="Symbol" pitchFamily="18" charset="2"/>
              </a:rPr>
              <a:t>.</a:t>
            </a:r>
          </a:p>
          <a:p>
            <a:pPr marL="1462088" lvl="4" indent="-1408113">
              <a:buFontTx/>
              <a:buNone/>
            </a:pPr>
            <a:r>
              <a:rPr lang="en-US" sz="2400" b="1" dirty="0" smtClean="0">
                <a:sym typeface="Symbol" pitchFamily="18" charset="2"/>
              </a:rPr>
              <a:t>End.</a:t>
            </a:r>
            <a:endParaRPr lang="en-US" sz="2400" b="1" dirty="0" smtClean="0">
              <a:sym typeface="Symbol" pitchFamily="18" charset="2"/>
            </a:endParaRPr>
          </a:p>
          <a:p>
            <a:pPr lvl="4">
              <a:buFontTx/>
              <a:buNone/>
            </a:pPr>
            <a:endParaRPr lang="en-US" sz="2000" b="1" i="1" dirty="0" smtClean="0">
              <a:sym typeface="Symbol" pitchFamily="18" charset="2"/>
            </a:endParaRPr>
          </a:p>
          <a:p>
            <a:pPr>
              <a:buFontTx/>
              <a:buNone/>
            </a:pPr>
            <a:endParaRPr lang="en-US" dirty="0" smtClean="0">
              <a:sym typeface="Symbol" pitchFamily="18" charset="2"/>
            </a:endParaRPr>
          </a:p>
          <a:p>
            <a:pPr>
              <a:buNone/>
            </a:pPr>
            <a:endParaRPr lang="en-US" dirty="0" smtClean="0">
              <a:sym typeface="Symbol" pitchFamily="18" charset="2"/>
            </a:endParaRP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 Short Notation for The Sets of LR(1) Items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ts val="2800"/>
              </a:lnSpc>
            </a:pPr>
            <a:r>
              <a:rPr lang="en-US" smtClean="0"/>
              <a:t>A set of LR(1) items containing the following items 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smtClean="0"/>
              <a:t>		A </a:t>
            </a:r>
            <a:r>
              <a:rPr lang="en-US" smtClean="0">
                <a:sym typeface="Symbol" pitchFamily="18" charset="2"/>
              </a:rPr>
              <a:t> </a:t>
            </a:r>
            <a:r>
              <a:rPr lang="en-US" sz="4800" smtClean="0">
                <a:sym typeface="Symbol" pitchFamily="18" charset="2"/>
              </a:rPr>
              <a:t>.</a:t>
            </a:r>
            <a:r>
              <a:rPr lang="en-US" smtClean="0">
                <a:sym typeface="Symbol" pitchFamily="18" charset="2"/>
              </a:rPr>
              <a:t>,a</a:t>
            </a:r>
            <a:r>
              <a:rPr lang="en-US" baseline="-25000" smtClean="0">
                <a:sym typeface="Symbol" pitchFamily="18" charset="2"/>
              </a:rPr>
              <a:t>1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baseline="-25000" smtClean="0">
                <a:sym typeface="Symbol" pitchFamily="18" charset="2"/>
              </a:rPr>
              <a:t>		         </a:t>
            </a:r>
            <a:r>
              <a:rPr lang="en-US" smtClean="0">
                <a:sym typeface="Symbol" pitchFamily="18" charset="2"/>
              </a:rPr>
              <a:t>... 					   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smtClean="0"/>
              <a:t>		A </a:t>
            </a:r>
            <a:r>
              <a:rPr lang="en-US" smtClean="0">
                <a:sym typeface="Symbol" pitchFamily="18" charset="2"/>
              </a:rPr>
              <a:t> </a:t>
            </a:r>
            <a:r>
              <a:rPr lang="en-US" sz="4800" smtClean="0">
                <a:sym typeface="Symbol" pitchFamily="18" charset="2"/>
              </a:rPr>
              <a:t>.</a:t>
            </a:r>
            <a:r>
              <a:rPr lang="en-US" smtClean="0">
                <a:sym typeface="Symbol" pitchFamily="18" charset="2"/>
              </a:rPr>
              <a:t>,a</a:t>
            </a:r>
            <a:r>
              <a:rPr lang="en-US" baseline="-25000" smtClean="0">
                <a:sym typeface="Symbol" pitchFamily="18" charset="2"/>
              </a:rPr>
              <a:t>n</a:t>
            </a:r>
          </a:p>
          <a:p>
            <a:pPr>
              <a:lnSpc>
                <a:spcPts val="2800"/>
              </a:lnSpc>
              <a:buFontTx/>
              <a:buNone/>
            </a:pPr>
            <a:endParaRPr lang="en-US" baseline="-25000" smtClean="0">
              <a:sym typeface="Symbol" pitchFamily="18" charset="2"/>
            </a:endParaRPr>
          </a:p>
          <a:p>
            <a:pPr>
              <a:lnSpc>
                <a:spcPts val="2800"/>
              </a:lnSpc>
              <a:buFontTx/>
              <a:buNone/>
            </a:pPr>
            <a:r>
              <a:rPr lang="en-US" smtClean="0">
                <a:sym typeface="Symbol" pitchFamily="18" charset="2"/>
              </a:rPr>
              <a:t>can be written as</a:t>
            </a:r>
          </a:p>
          <a:p>
            <a:pPr>
              <a:lnSpc>
                <a:spcPts val="2800"/>
              </a:lnSpc>
              <a:buFontTx/>
              <a:buNone/>
            </a:pPr>
            <a:endParaRPr lang="en-US" smtClean="0">
              <a:sym typeface="Symbol" pitchFamily="18" charset="2"/>
            </a:endParaRPr>
          </a:p>
          <a:p>
            <a:pPr>
              <a:lnSpc>
                <a:spcPts val="2800"/>
              </a:lnSpc>
              <a:buFontTx/>
              <a:buNone/>
            </a:pPr>
            <a:r>
              <a:rPr lang="en-US" smtClean="0">
                <a:sym typeface="Symbol" pitchFamily="18" charset="2"/>
              </a:rPr>
              <a:t>		 </a:t>
            </a:r>
            <a:r>
              <a:rPr lang="en-US" smtClean="0"/>
              <a:t>A </a:t>
            </a:r>
            <a:r>
              <a:rPr lang="en-US" smtClean="0">
                <a:sym typeface="Symbol" pitchFamily="18" charset="2"/>
              </a:rPr>
              <a:t> </a:t>
            </a:r>
            <a:r>
              <a:rPr lang="en-US" sz="4800" smtClean="0">
                <a:sym typeface="Symbol" pitchFamily="18" charset="2"/>
              </a:rPr>
              <a:t>.</a:t>
            </a:r>
            <a:r>
              <a:rPr lang="en-US" smtClean="0">
                <a:sym typeface="Symbol" pitchFamily="18" charset="2"/>
              </a:rPr>
              <a:t>,a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/a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/.../a</a:t>
            </a:r>
            <a:r>
              <a:rPr lang="en-US" baseline="-25000" smtClean="0">
                <a:sym typeface="Symbol" pitchFamily="18" charset="2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53158" y="152400"/>
            <a:ext cx="5695950" cy="914400"/>
          </a:xfrm>
          <a:ln>
            <a:solidFill>
              <a:srgbClr val="CC0000"/>
            </a:solidFill>
          </a:ln>
        </p:spPr>
        <p:txBody>
          <a:bodyPr/>
          <a:lstStyle/>
          <a:p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</a:rPr>
              <a:t>An Example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51693" y="1905001"/>
            <a:ext cx="2998963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kumimoji="1" lang="en-US" altLang="zh-TW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I</a:t>
            </a:r>
            <a:r>
              <a:rPr kumimoji="1" lang="en-US" altLang="zh-TW" baseline="-25000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0</a:t>
            </a:r>
            <a:r>
              <a:rPr kumimoji="1" lang="en-US" altLang="zh-TW" dirty="0">
                <a:latin typeface="Arial" charset="0"/>
                <a:ea typeface="新細明體" pitchFamily="18" charset="-120"/>
              </a:rPr>
              <a:t>: closure({(S’ </a:t>
            </a:r>
            <a:r>
              <a:rPr kumimoji="1"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  S, $)}) =</a:t>
            </a:r>
          </a:p>
          <a:p>
            <a:pPr eaLnBrk="1" hangingPunct="1">
              <a:spcBef>
                <a:spcPct val="0"/>
              </a:spcBef>
            </a:pPr>
            <a:r>
              <a:rPr kumimoji="1" lang="en-US" altLang="zh-TW" dirty="0">
                <a:latin typeface="Arial" charset="0"/>
                <a:ea typeface="新細明體" pitchFamily="18" charset="-120"/>
              </a:rPr>
              <a:t>    (S’ </a:t>
            </a:r>
            <a:r>
              <a:rPr kumimoji="1"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  S, $)</a:t>
            </a:r>
            <a:endParaRPr kumimoji="1" lang="en-US" altLang="zh-TW" dirty="0">
              <a:latin typeface="Arial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kumimoji="1" lang="en-US" altLang="zh-TW" dirty="0">
                <a:latin typeface="Arial" charset="0"/>
                <a:ea typeface="新細明體" pitchFamily="18" charset="-120"/>
              </a:rPr>
              <a:t>    (S </a:t>
            </a:r>
            <a:r>
              <a:rPr kumimoji="1"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  C </a:t>
            </a:r>
            <a:r>
              <a:rPr kumimoji="1" lang="en-US" altLang="zh-TW" dirty="0" err="1">
                <a:latin typeface="Arial" charset="0"/>
                <a:ea typeface="新細明體" pitchFamily="18" charset="-120"/>
                <a:sym typeface="Symbol" pitchFamily="18" charset="2"/>
              </a:rPr>
              <a:t>C</a:t>
            </a:r>
            <a:r>
              <a:rPr kumimoji="1"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, $)</a:t>
            </a:r>
            <a:endParaRPr kumimoji="1" lang="en-US" altLang="zh-TW" dirty="0">
              <a:latin typeface="Arial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kumimoji="1" lang="en-US" altLang="zh-TW" dirty="0">
                <a:latin typeface="Arial" charset="0"/>
                <a:ea typeface="新細明體" pitchFamily="18" charset="-120"/>
              </a:rPr>
              <a:t>    (C </a:t>
            </a:r>
            <a:r>
              <a:rPr kumimoji="1"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  </a:t>
            </a:r>
            <a:r>
              <a:rPr kumimoji="1" lang="en-US" altLang="zh-TW" dirty="0" smtClean="0">
                <a:latin typeface="Arial" charset="0"/>
                <a:ea typeface="新細明體" pitchFamily="18" charset="-120"/>
                <a:sym typeface="Symbol" pitchFamily="18" charset="2"/>
              </a:rPr>
              <a:t>e </a:t>
            </a:r>
            <a:r>
              <a:rPr kumimoji="1"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C, </a:t>
            </a:r>
            <a:r>
              <a:rPr kumimoji="1" lang="en-US" altLang="zh-TW" dirty="0" smtClean="0">
                <a:latin typeface="Arial" charset="0"/>
                <a:ea typeface="新細明體" pitchFamily="18" charset="-120"/>
                <a:sym typeface="Symbol" pitchFamily="18" charset="2"/>
              </a:rPr>
              <a:t>e/d</a:t>
            </a:r>
            <a:r>
              <a:rPr kumimoji="1"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)</a:t>
            </a:r>
            <a:endParaRPr kumimoji="1" lang="en-US" altLang="zh-TW" dirty="0">
              <a:latin typeface="Arial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kumimoji="1" lang="en-US" altLang="zh-TW" dirty="0">
                <a:latin typeface="Arial" charset="0"/>
                <a:ea typeface="新細明體" pitchFamily="18" charset="-120"/>
              </a:rPr>
              <a:t>    (C </a:t>
            </a:r>
            <a:r>
              <a:rPr kumimoji="1"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  d, </a:t>
            </a:r>
            <a:r>
              <a:rPr kumimoji="1" lang="en-US" altLang="zh-TW" dirty="0" smtClean="0">
                <a:latin typeface="Arial" charset="0"/>
                <a:ea typeface="新細明體" pitchFamily="18" charset="-120"/>
                <a:sym typeface="Symbol" pitchFamily="18" charset="2"/>
              </a:rPr>
              <a:t>e/d</a:t>
            </a:r>
            <a:r>
              <a:rPr kumimoji="1"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)</a:t>
            </a:r>
          </a:p>
          <a:p>
            <a:pPr eaLnBrk="1" hangingPunct="1">
              <a:spcBef>
                <a:spcPct val="0"/>
              </a:spcBef>
            </a:pPr>
            <a:endParaRPr kumimoji="1" lang="en-US" altLang="zh-TW" dirty="0">
              <a:latin typeface="Arial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kumimoji="1" lang="en-US" altLang="zh-TW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I</a:t>
            </a:r>
            <a:r>
              <a:rPr kumimoji="1" lang="en-US" altLang="zh-TW" baseline="-25000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1</a:t>
            </a:r>
            <a:r>
              <a:rPr kumimoji="1" lang="en-US" altLang="zh-TW" dirty="0">
                <a:latin typeface="Arial" charset="0"/>
                <a:ea typeface="新細明體" pitchFamily="18" charset="-120"/>
              </a:rPr>
              <a:t>: </a:t>
            </a:r>
            <a:r>
              <a:rPr kumimoji="1" lang="en-US" altLang="zh-TW" dirty="0" smtClean="0">
                <a:latin typeface="Arial" charset="0"/>
                <a:ea typeface="新細明體" pitchFamily="18" charset="-120"/>
              </a:rPr>
              <a:t>(S</a:t>
            </a:r>
            <a:r>
              <a:rPr kumimoji="1" lang="en-US" altLang="zh-TW" dirty="0">
                <a:latin typeface="Arial" charset="0"/>
                <a:ea typeface="新細明體" pitchFamily="18" charset="-120"/>
              </a:rPr>
              <a:t>’ </a:t>
            </a:r>
            <a:r>
              <a:rPr kumimoji="1"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 S  , $)</a:t>
            </a:r>
          </a:p>
          <a:p>
            <a:pPr eaLnBrk="1" hangingPunct="1">
              <a:spcBef>
                <a:spcPct val="0"/>
              </a:spcBef>
            </a:pPr>
            <a:endParaRPr kumimoji="1" lang="en-US" altLang="zh-TW" dirty="0">
              <a:latin typeface="Arial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kumimoji="1" lang="en-US" altLang="zh-TW" dirty="0" smtClean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I</a:t>
            </a:r>
            <a:r>
              <a:rPr kumimoji="1" lang="en-US" altLang="zh-TW" baseline="-25000" dirty="0" smtClean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2</a:t>
            </a:r>
            <a:r>
              <a:rPr kumimoji="1" lang="en-US" altLang="zh-TW" dirty="0" smtClean="0">
                <a:latin typeface="Arial" charset="0"/>
                <a:ea typeface="新細明體" pitchFamily="18" charset="-120"/>
              </a:rPr>
              <a:t>: </a:t>
            </a:r>
            <a:r>
              <a:rPr kumimoji="1" lang="en-US" altLang="zh-TW" dirty="0">
                <a:latin typeface="Arial" charset="0"/>
                <a:ea typeface="新細明體" pitchFamily="18" charset="-120"/>
              </a:rPr>
              <a:t>(S </a:t>
            </a:r>
            <a:r>
              <a:rPr kumimoji="1"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 C  C, $)</a:t>
            </a:r>
            <a:endParaRPr kumimoji="1" lang="en-US" altLang="zh-TW" dirty="0">
              <a:latin typeface="Arial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kumimoji="1" lang="en-US" altLang="zh-TW" dirty="0">
                <a:latin typeface="Arial" charset="0"/>
                <a:ea typeface="新細明體" pitchFamily="18" charset="-120"/>
              </a:rPr>
              <a:t>    (C </a:t>
            </a:r>
            <a:r>
              <a:rPr kumimoji="1"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  </a:t>
            </a:r>
            <a:r>
              <a:rPr kumimoji="1" lang="en-US" altLang="zh-TW" dirty="0" smtClean="0">
                <a:latin typeface="Arial" charset="0"/>
                <a:ea typeface="新細明體" pitchFamily="18" charset="-120"/>
                <a:sym typeface="Symbol" pitchFamily="18" charset="2"/>
              </a:rPr>
              <a:t>e </a:t>
            </a:r>
            <a:r>
              <a:rPr kumimoji="1"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C, $)</a:t>
            </a:r>
            <a:endParaRPr kumimoji="1" lang="en-US" altLang="zh-TW" dirty="0">
              <a:latin typeface="Arial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kumimoji="1" lang="en-US" altLang="zh-TW" dirty="0">
                <a:latin typeface="Arial" charset="0"/>
                <a:ea typeface="新細明體" pitchFamily="18" charset="-120"/>
              </a:rPr>
              <a:t>    (C </a:t>
            </a:r>
            <a:r>
              <a:rPr kumimoji="1"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  d, $)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4712677" y="2438400"/>
            <a:ext cx="224452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kumimoji="1" lang="en-US" altLang="zh-TW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I</a:t>
            </a:r>
            <a:r>
              <a:rPr kumimoji="1" lang="en-US" altLang="zh-TW" baseline="-25000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3</a:t>
            </a:r>
            <a:r>
              <a:rPr kumimoji="1" lang="en-US" altLang="zh-TW" dirty="0">
                <a:latin typeface="Arial" charset="0"/>
                <a:ea typeface="新細明體" pitchFamily="18" charset="-120"/>
              </a:rPr>
              <a:t>: </a:t>
            </a:r>
            <a:r>
              <a:rPr kumimoji="1" lang="en-US" altLang="zh-TW" dirty="0" smtClean="0">
                <a:latin typeface="Arial" charset="0"/>
                <a:ea typeface="新細明體" pitchFamily="18" charset="-120"/>
              </a:rPr>
              <a:t>  </a:t>
            </a:r>
            <a:r>
              <a:rPr kumimoji="1" lang="en-US" altLang="zh-TW" dirty="0">
                <a:latin typeface="Arial" charset="0"/>
                <a:ea typeface="新細明體" pitchFamily="18" charset="-120"/>
              </a:rPr>
              <a:t>(C </a:t>
            </a:r>
            <a:r>
              <a:rPr kumimoji="1"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 </a:t>
            </a:r>
            <a:r>
              <a:rPr kumimoji="1" lang="en-US" altLang="zh-TW" dirty="0" smtClean="0">
                <a:latin typeface="Arial" charset="0"/>
                <a:ea typeface="新細明體" pitchFamily="18" charset="-120"/>
                <a:sym typeface="Symbol" pitchFamily="18" charset="2"/>
              </a:rPr>
              <a:t>e </a:t>
            </a:r>
            <a:r>
              <a:rPr kumimoji="1"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 C, </a:t>
            </a:r>
            <a:r>
              <a:rPr kumimoji="1" lang="en-US" altLang="zh-TW" dirty="0" smtClean="0">
                <a:latin typeface="Arial" charset="0"/>
                <a:ea typeface="新細明體" pitchFamily="18" charset="-120"/>
                <a:sym typeface="Symbol" pitchFamily="18" charset="2"/>
              </a:rPr>
              <a:t>e/d</a:t>
            </a:r>
            <a:r>
              <a:rPr kumimoji="1"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)</a:t>
            </a:r>
            <a:endParaRPr kumimoji="1" lang="en-US" altLang="zh-TW" dirty="0">
              <a:latin typeface="Arial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kumimoji="1" lang="en-US" altLang="zh-TW" dirty="0">
                <a:latin typeface="Arial" charset="0"/>
                <a:ea typeface="新細明體" pitchFamily="18" charset="-120"/>
              </a:rPr>
              <a:t>    (C </a:t>
            </a:r>
            <a:r>
              <a:rPr kumimoji="1"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  </a:t>
            </a:r>
            <a:r>
              <a:rPr kumimoji="1" lang="en-US" altLang="zh-TW" dirty="0" smtClean="0">
                <a:latin typeface="Arial" charset="0"/>
                <a:ea typeface="新細明體" pitchFamily="18" charset="-120"/>
                <a:sym typeface="Symbol" pitchFamily="18" charset="2"/>
              </a:rPr>
              <a:t>e </a:t>
            </a:r>
            <a:r>
              <a:rPr kumimoji="1"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C, c/d)</a:t>
            </a:r>
            <a:endParaRPr kumimoji="1" lang="en-US" altLang="zh-TW" dirty="0">
              <a:latin typeface="Arial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kumimoji="1" lang="en-US" altLang="zh-TW" dirty="0">
                <a:latin typeface="Arial" charset="0"/>
                <a:ea typeface="新細明體" pitchFamily="18" charset="-120"/>
              </a:rPr>
              <a:t>    (C </a:t>
            </a:r>
            <a:r>
              <a:rPr kumimoji="1"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  d, </a:t>
            </a:r>
            <a:r>
              <a:rPr kumimoji="1" lang="en-US" altLang="zh-TW" dirty="0" smtClean="0">
                <a:latin typeface="Arial" charset="0"/>
                <a:ea typeface="新細明體" pitchFamily="18" charset="-120"/>
                <a:sym typeface="Symbol" pitchFamily="18" charset="2"/>
              </a:rPr>
              <a:t>e/d</a:t>
            </a:r>
            <a:r>
              <a:rPr kumimoji="1"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)</a:t>
            </a:r>
            <a:endParaRPr kumimoji="1" lang="en-US" altLang="zh-TW" dirty="0">
              <a:latin typeface="Arial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endParaRPr kumimoji="1" lang="en-US" altLang="zh-TW" dirty="0"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kumimoji="1" lang="en-US" altLang="zh-TW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I</a:t>
            </a:r>
            <a:r>
              <a:rPr kumimoji="1" lang="en-US" altLang="zh-TW" baseline="-25000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4</a:t>
            </a:r>
            <a:r>
              <a:rPr kumimoji="1" lang="en-US" altLang="zh-TW" dirty="0">
                <a:latin typeface="Arial" charset="0"/>
                <a:ea typeface="新細明體" pitchFamily="18" charset="-120"/>
              </a:rPr>
              <a:t>: </a:t>
            </a:r>
            <a:r>
              <a:rPr kumimoji="1" lang="en-US" altLang="zh-TW" dirty="0" smtClean="0">
                <a:latin typeface="Arial" charset="0"/>
                <a:ea typeface="新細明體" pitchFamily="18" charset="-120"/>
              </a:rPr>
              <a:t>  </a:t>
            </a:r>
            <a:r>
              <a:rPr kumimoji="1" lang="en-US" altLang="zh-TW" dirty="0">
                <a:latin typeface="Arial" charset="0"/>
                <a:ea typeface="新細明體" pitchFamily="18" charset="-120"/>
              </a:rPr>
              <a:t>(C </a:t>
            </a:r>
            <a:r>
              <a:rPr kumimoji="1"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 d , </a:t>
            </a:r>
            <a:r>
              <a:rPr kumimoji="1" lang="en-US" altLang="zh-TW" dirty="0" smtClean="0">
                <a:latin typeface="Arial" charset="0"/>
                <a:ea typeface="新細明體" pitchFamily="18" charset="-120"/>
                <a:sym typeface="Symbol" pitchFamily="18" charset="2"/>
              </a:rPr>
              <a:t>e/d</a:t>
            </a:r>
            <a:r>
              <a:rPr kumimoji="1"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)</a:t>
            </a:r>
            <a:endParaRPr kumimoji="1" lang="en-US" altLang="zh-TW" dirty="0">
              <a:latin typeface="Arial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endParaRPr kumimoji="1" lang="en-US" altLang="zh-TW" dirty="0">
              <a:latin typeface="Arial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kumimoji="1" lang="en-US" altLang="zh-TW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I</a:t>
            </a:r>
            <a:r>
              <a:rPr kumimoji="1" lang="en-US" altLang="zh-TW" baseline="-25000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5</a:t>
            </a:r>
            <a:r>
              <a:rPr kumimoji="1" lang="en-US" altLang="zh-TW" dirty="0">
                <a:latin typeface="Arial" charset="0"/>
                <a:ea typeface="新細明體" pitchFamily="18" charset="-120"/>
              </a:rPr>
              <a:t>: </a:t>
            </a:r>
            <a:r>
              <a:rPr kumimoji="1" lang="en-US" altLang="zh-TW" dirty="0" smtClean="0">
                <a:latin typeface="Arial" charset="0"/>
                <a:ea typeface="新細明體" pitchFamily="18" charset="-120"/>
              </a:rPr>
              <a:t> </a:t>
            </a:r>
            <a:r>
              <a:rPr kumimoji="1" lang="en-US" altLang="zh-TW" dirty="0">
                <a:latin typeface="Arial" charset="0"/>
                <a:ea typeface="新細明體" pitchFamily="18" charset="-120"/>
              </a:rPr>
              <a:t>(S </a:t>
            </a:r>
            <a:r>
              <a:rPr kumimoji="1"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 C </a:t>
            </a:r>
            <a:r>
              <a:rPr kumimoji="1" lang="en-US" altLang="zh-TW" dirty="0" err="1">
                <a:latin typeface="Arial" charset="0"/>
                <a:ea typeface="新細明體" pitchFamily="18" charset="-120"/>
                <a:sym typeface="Symbol" pitchFamily="18" charset="2"/>
              </a:rPr>
              <a:t>C</a:t>
            </a:r>
            <a:r>
              <a:rPr kumimoji="1"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 , $)</a:t>
            </a:r>
            <a:endParaRPr kumimoji="1" lang="en-US" altLang="zh-TW" dirty="0">
              <a:latin typeface="Arial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endParaRPr kumimoji="1" lang="en-US" altLang="zh-TW" dirty="0">
              <a:ea typeface="新細明體" pitchFamily="18" charset="-120"/>
            </a:endParaRP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6752492" y="228600"/>
            <a:ext cx="2292615" cy="1815882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kumimoji="1" lang="en-US" altLang="zh-TW" sz="2800" dirty="0">
                <a:latin typeface="Arial" charset="0"/>
                <a:ea typeface="新細明體" pitchFamily="18" charset="-120"/>
              </a:rPr>
              <a:t>1. S’ </a:t>
            </a:r>
            <a:r>
              <a:rPr kumimoji="1" lang="en-US" altLang="zh-TW" sz="2800" dirty="0">
                <a:latin typeface="Arial" charset="0"/>
                <a:ea typeface="新細明體" pitchFamily="18" charset="-120"/>
                <a:sym typeface="Symbol" pitchFamily="18" charset="2"/>
              </a:rPr>
              <a:t> S</a:t>
            </a:r>
            <a:endParaRPr kumimoji="1" lang="en-US" altLang="zh-TW" sz="2800" dirty="0">
              <a:latin typeface="Arial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kumimoji="1" lang="en-US" altLang="zh-TW" sz="2800" dirty="0">
                <a:latin typeface="Arial" charset="0"/>
                <a:ea typeface="新細明體" pitchFamily="18" charset="-120"/>
              </a:rPr>
              <a:t>2. S  </a:t>
            </a:r>
            <a:r>
              <a:rPr kumimoji="1" lang="en-US" altLang="zh-TW" sz="2800" dirty="0">
                <a:latin typeface="Arial" charset="0"/>
                <a:ea typeface="新細明體" pitchFamily="18" charset="-120"/>
                <a:sym typeface="Symbol" pitchFamily="18" charset="2"/>
              </a:rPr>
              <a:t></a:t>
            </a:r>
            <a:r>
              <a:rPr kumimoji="1" lang="en-US" altLang="zh-TW" sz="2800" dirty="0">
                <a:latin typeface="Arial" charset="0"/>
                <a:ea typeface="新細明體" pitchFamily="18" charset="-120"/>
              </a:rPr>
              <a:t> C </a:t>
            </a:r>
            <a:r>
              <a:rPr kumimoji="1" lang="en-US" altLang="zh-TW" sz="2800" dirty="0" err="1">
                <a:latin typeface="Arial" charset="0"/>
                <a:ea typeface="新細明體" pitchFamily="18" charset="-120"/>
              </a:rPr>
              <a:t>C</a:t>
            </a:r>
            <a:r>
              <a:rPr kumimoji="1" lang="en-US" altLang="zh-TW" sz="2800" dirty="0">
                <a:latin typeface="Arial" charset="0"/>
                <a:ea typeface="新細明體" pitchFamily="18" charset="-120"/>
              </a:rPr>
              <a:t>  </a:t>
            </a:r>
          </a:p>
          <a:p>
            <a:pPr eaLnBrk="1" hangingPunct="1">
              <a:spcBef>
                <a:spcPct val="0"/>
              </a:spcBef>
            </a:pPr>
            <a:r>
              <a:rPr kumimoji="1" lang="en-US" altLang="zh-TW" sz="2800" dirty="0">
                <a:latin typeface="Arial" charset="0"/>
                <a:ea typeface="新細明體" pitchFamily="18" charset="-120"/>
              </a:rPr>
              <a:t>3. C  </a:t>
            </a:r>
            <a:r>
              <a:rPr kumimoji="1" lang="en-US" altLang="zh-TW" sz="2800" dirty="0">
                <a:latin typeface="Arial" charset="0"/>
                <a:ea typeface="新細明體" pitchFamily="18" charset="-120"/>
                <a:sym typeface="Symbol" pitchFamily="18" charset="2"/>
              </a:rPr>
              <a:t></a:t>
            </a:r>
            <a:r>
              <a:rPr kumimoji="1" lang="en-US" altLang="zh-TW" sz="2800" dirty="0">
                <a:latin typeface="Arial" charset="0"/>
                <a:ea typeface="新細明體" pitchFamily="18" charset="-120"/>
              </a:rPr>
              <a:t>  </a:t>
            </a:r>
            <a:r>
              <a:rPr kumimoji="1" lang="en-US" altLang="zh-TW" sz="2800" dirty="0" smtClean="0">
                <a:latin typeface="Arial" charset="0"/>
                <a:ea typeface="新細明體" pitchFamily="18" charset="-120"/>
              </a:rPr>
              <a:t>e </a:t>
            </a:r>
            <a:r>
              <a:rPr kumimoji="1" lang="en-US" altLang="zh-TW" sz="2800" dirty="0">
                <a:latin typeface="Arial" charset="0"/>
                <a:ea typeface="新細明體" pitchFamily="18" charset="-120"/>
              </a:rPr>
              <a:t>C</a:t>
            </a:r>
          </a:p>
          <a:p>
            <a:pPr eaLnBrk="1" hangingPunct="1">
              <a:spcBef>
                <a:spcPct val="0"/>
              </a:spcBef>
            </a:pPr>
            <a:r>
              <a:rPr kumimoji="1" lang="en-US" altLang="zh-TW" sz="2800" dirty="0">
                <a:latin typeface="Arial" charset="0"/>
                <a:ea typeface="新細明體" pitchFamily="18" charset="-120"/>
              </a:rPr>
              <a:t>4. C  </a:t>
            </a:r>
            <a:r>
              <a:rPr kumimoji="1" lang="en-US" altLang="zh-TW" sz="2800" dirty="0">
                <a:latin typeface="Arial" charset="0"/>
                <a:ea typeface="新細明體" pitchFamily="18" charset="-120"/>
                <a:sym typeface="Symbol" pitchFamily="18" charset="2"/>
              </a:rPr>
              <a:t></a:t>
            </a:r>
            <a:r>
              <a:rPr kumimoji="1" lang="en-US" altLang="zh-TW" sz="2800" dirty="0">
                <a:latin typeface="Arial" charset="0"/>
                <a:ea typeface="新細明體" pitchFamily="18" charset="-120"/>
              </a:rPr>
              <a:t> d</a:t>
            </a:r>
            <a:endParaRPr kumimoji="1" lang="en-US" altLang="zh-TW" sz="2800" b="1" dirty="0"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3158" y="152400"/>
            <a:ext cx="8650165" cy="9144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An Example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773723" y="1438276"/>
            <a:ext cx="211628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kumimoji="1" lang="en-US" altLang="zh-TW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I</a:t>
            </a:r>
            <a:r>
              <a:rPr kumimoji="1" lang="en-US" altLang="zh-TW" baseline="-25000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6</a:t>
            </a:r>
            <a:r>
              <a:rPr kumimoji="1" lang="en-US" altLang="zh-TW" dirty="0">
                <a:latin typeface="Arial" charset="0"/>
                <a:ea typeface="新細明體" pitchFamily="18" charset="-120"/>
              </a:rPr>
              <a:t>: </a:t>
            </a:r>
            <a:r>
              <a:rPr kumimoji="1" lang="en-US" altLang="zh-TW" dirty="0" smtClean="0">
                <a:latin typeface="Arial" charset="0"/>
                <a:ea typeface="新細明體" pitchFamily="18" charset="-120"/>
              </a:rPr>
              <a:t>(C </a:t>
            </a:r>
            <a:r>
              <a:rPr kumimoji="1" lang="en-US" altLang="zh-TW" dirty="0" smtClean="0">
                <a:latin typeface="Arial" charset="0"/>
                <a:ea typeface="新細明體" pitchFamily="18" charset="-120"/>
                <a:sym typeface="Symbol" pitchFamily="18" charset="2"/>
              </a:rPr>
              <a:t> e </a:t>
            </a:r>
            <a:r>
              <a:rPr kumimoji="1"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 C, $)</a:t>
            </a:r>
            <a:endParaRPr kumimoji="1" lang="en-US" altLang="zh-TW" dirty="0">
              <a:latin typeface="Arial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kumimoji="1" lang="en-US" altLang="zh-TW" dirty="0">
                <a:latin typeface="Arial" charset="0"/>
                <a:ea typeface="新細明體" pitchFamily="18" charset="-120"/>
              </a:rPr>
              <a:t>    (C </a:t>
            </a:r>
            <a:r>
              <a:rPr kumimoji="1"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  </a:t>
            </a:r>
            <a:r>
              <a:rPr kumimoji="1" lang="en-US" altLang="zh-TW" dirty="0" smtClean="0">
                <a:latin typeface="Arial" charset="0"/>
                <a:ea typeface="新細明體" pitchFamily="18" charset="-120"/>
                <a:sym typeface="Symbol" pitchFamily="18" charset="2"/>
              </a:rPr>
              <a:t>e </a:t>
            </a:r>
            <a:r>
              <a:rPr kumimoji="1"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C, $)</a:t>
            </a:r>
            <a:endParaRPr kumimoji="1" lang="en-US" altLang="zh-TW" dirty="0">
              <a:latin typeface="Arial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kumimoji="1" lang="en-US" altLang="zh-TW" dirty="0">
                <a:latin typeface="Arial" charset="0"/>
                <a:ea typeface="新細明體" pitchFamily="18" charset="-120"/>
              </a:rPr>
              <a:t>    (C </a:t>
            </a:r>
            <a:r>
              <a:rPr kumimoji="1"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  d, $)</a:t>
            </a:r>
            <a:endParaRPr kumimoji="1" lang="en-US" altLang="zh-TW" dirty="0">
              <a:latin typeface="Arial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endParaRPr kumimoji="1" lang="en-US" altLang="zh-TW" dirty="0"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kumimoji="1" lang="en-US" altLang="zh-TW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I</a:t>
            </a:r>
            <a:r>
              <a:rPr kumimoji="1" lang="en-US" altLang="zh-TW" baseline="-25000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7</a:t>
            </a:r>
            <a:r>
              <a:rPr kumimoji="1" lang="en-US" altLang="zh-TW" dirty="0">
                <a:latin typeface="Arial" charset="0"/>
                <a:ea typeface="新細明體" pitchFamily="18" charset="-120"/>
              </a:rPr>
              <a:t>: </a:t>
            </a:r>
            <a:r>
              <a:rPr kumimoji="1" lang="en-US" altLang="zh-TW" dirty="0" err="1">
                <a:latin typeface="Arial" charset="0"/>
                <a:ea typeface="新細明體" pitchFamily="18" charset="-120"/>
              </a:rPr>
              <a:t>goto</a:t>
            </a:r>
            <a:r>
              <a:rPr kumimoji="1" lang="en-US" altLang="zh-TW" dirty="0">
                <a:latin typeface="Arial" charset="0"/>
                <a:ea typeface="新細明體" pitchFamily="18" charset="-120"/>
              </a:rPr>
              <a:t>(I</a:t>
            </a:r>
            <a:r>
              <a:rPr kumimoji="1" lang="en-US" altLang="zh-TW" baseline="-25000" dirty="0">
                <a:latin typeface="Arial" charset="0"/>
                <a:ea typeface="新細明體" pitchFamily="18" charset="-120"/>
              </a:rPr>
              <a:t>3</a:t>
            </a:r>
            <a:r>
              <a:rPr kumimoji="1" lang="en-US" altLang="zh-TW" dirty="0">
                <a:latin typeface="Arial" charset="0"/>
                <a:ea typeface="新細明體" pitchFamily="18" charset="-120"/>
              </a:rPr>
              <a:t>, d) =</a:t>
            </a:r>
          </a:p>
          <a:p>
            <a:pPr eaLnBrk="1" hangingPunct="1">
              <a:spcBef>
                <a:spcPct val="0"/>
              </a:spcBef>
            </a:pPr>
            <a:r>
              <a:rPr kumimoji="1" lang="en-US" altLang="zh-TW" dirty="0">
                <a:latin typeface="Arial" charset="0"/>
                <a:ea typeface="新細明體" pitchFamily="18" charset="-120"/>
              </a:rPr>
              <a:t>    (C </a:t>
            </a:r>
            <a:r>
              <a:rPr kumimoji="1"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 d , $)</a:t>
            </a:r>
            <a:endParaRPr kumimoji="1" lang="en-US" altLang="zh-TW" dirty="0">
              <a:latin typeface="Arial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endParaRPr kumimoji="1" lang="en-US" altLang="zh-TW" dirty="0">
              <a:latin typeface="Arial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kumimoji="1" lang="en-US" altLang="zh-TW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I</a:t>
            </a:r>
            <a:r>
              <a:rPr kumimoji="1" lang="en-US" altLang="zh-TW" baseline="-25000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8</a:t>
            </a:r>
            <a:r>
              <a:rPr kumimoji="1" lang="en-US" altLang="zh-TW" dirty="0">
                <a:latin typeface="Arial" charset="0"/>
                <a:ea typeface="新細明體" pitchFamily="18" charset="-120"/>
              </a:rPr>
              <a:t>: </a:t>
            </a:r>
            <a:r>
              <a:rPr kumimoji="1" lang="en-US" altLang="zh-TW" dirty="0" smtClean="0">
                <a:latin typeface="Arial" charset="0"/>
                <a:ea typeface="新細明體" pitchFamily="18" charset="-120"/>
              </a:rPr>
              <a:t>(C </a:t>
            </a:r>
            <a:r>
              <a:rPr kumimoji="1" lang="en-US" altLang="zh-TW" dirty="0" smtClean="0">
                <a:latin typeface="Arial" charset="0"/>
                <a:ea typeface="新細明體" pitchFamily="18" charset="-120"/>
                <a:sym typeface="Symbol" pitchFamily="18" charset="2"/>
              </a:rPr>
              <a:t> e C , e/d)</a:t>
            </a:r>
            <a:endParaRPr kumimoji="1" lang="en-US" altLang="zh-TW" dirty="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4853354" y="1447801"/>
            <a:ext cx="190308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kumimoji="1" lang="en-US" altLang="zh-TW" dirty="0" smtClean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I</a:t>
            </a:r>
            <a:r>
              <a:rPr kumimoji="1" lang="en-US" altLang="zh-TW" baseline="-25000" dirty="0" smtClean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9</a:t>
            </a:r>
            <a:r>
              <a:rPr kumimoji="1" lang="en-US" altLang="zh-TW" dirty="0" smtClean="0">
                <a:latin typeface="Arial" charset="0"/>
                <a:ea typeface="新細明體" pitchFamily="18" charset="-120"/>
              </a:rPr>
              <a:t>: </a:t>
            </a:r>
            <a:r>
              <a:rPr kumimoji="1" lang="en-US" altLang="zh-TW" dirty="0" err="1" smtClean="0">
                <a:latin typeface="Arial" charset="0"/>
                <a:ea typeface="新細明體" pitchFamily="18" charset="-120"/>
              </a:rPr>
              <a:t>goto</a:t>
            </a:r>
            <a:r>
              <a:rPr kumimoji="1" lang="en-US" altLang="zh-TW" dirty="0" smtClean="0">
                <a:latin typeface="Arial" charset="0"/>
                <a:ea typeface="新細明體" pitchFamily="18" charset="-120"/>
              </a:rPr>
              <a:t>(I</a:t>
            </a:r>
            <a:r>
              <a:rPr kumimoji="1" lang="en-US" altLang="zh-TW" baseline="-25000" dirty="0" smtClean="0">
                <a:latin typeface="Arial" charset="0"/>
                <a:ea typeface="新細明體" pitchFamily="18" charset="-120"/>
              </a:rPr>
              <a:t>7</a:t>
            </a:r>
            <a:r>
              <a:rPr kumimoji="1" lang="en-US" altLang="zh-TW" dirty="0" smtClean="0">
                <a:latin typeface="Arial" charset="0"/>
                <a:ea typeface="新細明體" pitchFamily="18" charset="-120"/>
              </a:rPr>
              <a:t>, e) =</a:t>
            </a:r>
          </a:p>
          <a:p>
            <a:pPr eaLnBrk="1" hangingPunct="1">
              <a:spcBef>
                <a:spcPct val="0"/>
              </a:spcBef>
            </a:pPr>
            <a:r>
              <a:rPr kumimoji="1" lang="en-US" altLang="zh-TW" dirty="0" smtClean="0">
                <a:latin typeface="Arial" charset="0"/>
                <a:ea typeface="新細明體" pitchFamily="18" charset="-120"/>
              </a:rPr>
              <a:t>    </a:t>
            </a:r>
            <a:r>
              <a:rPr kumimoji="1" lang="en-US" altLang="zh-TW" dirty="0">
                <a:latin typeface="Arial" charset="0"/>
                <a:ea typeface="新細明體" pitchFamily="18" charset="-120"/>
              </a:rPr>
              <a:t>(C </a:t>
            </a:r>
            <a:r>
              <a:rPr kumimoji="1"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 </a:t>
            </a:r>
            <a:r>
              <a:rPr kumimoji="1" lang="en-US" altLang="zh-TW" dirty="0" smtClean="0">
                <a:latin typeface="Arial" charset="0"/>
                <a:ea typeface="新細明體" pitchFamily="18" charset="-120"/>
                <a:sym typeface="Symbol" pitchFamily="18" charset="2"/>
              </a:rPr>
              <a:t>e </a:t>
            </a:r>
            <a:r>
              <a:rPr kumimoji="1"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C , $)</a:t>
            </a:r>
            <a:endParaRPr kumimoji="1" lang="en-US" altLang="zh-TW" dirty="0">
              <a:latin typeface="Arial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endParaRPr kumimoji="1" lang="en-US" altLang="zh-TW" dirty="0"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endParaRPr kumimoji="1" lang="en-US" altLang="zh-TW" dirty="0"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 of LR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It is too much work to construct an LR parser by band for typical programming language constructs. However tools exists to automatically generate LR parser from a given grammar.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Oval 8"/>
          <p:cNvSpPr>
            <a:spLocks noChangeArrowheads="1"/>
          </p:cNvSpPr>
          <p:nvPr/>
        </p:nvSpPr>
        <p:spPr bwMode="auto">
          <a:xfrm>
            <a:off x="3587261" y="6248400"/>
            <a:ext cx="1758462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TW" sz="1600" dirty="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 dirty="0">
                <a:latin typeface="Arial" charset="0"/>
                <a:ea typeface="新細明體" pitchFamily="18" charset="-120"/>
                <a:sym typeface="Symbol" pitchFamily="18" charset="2"/>
              </a:rPr>
              <a:t> d , </a:t>
            </a:r>
            <a:r>
              <a:rPr kumimoji="1" lang="en-US" altLang="zh-TW" sz="1600" dirty="0" smtClean="0">
                <a:latin typeface="Arial" charset="0"/>
                <a:ea typeface="新細明體" pitchFamily="18" charset="-120"/>
                <a:sym typeface="Symbol" pitchFamily="18" charset="2"/>
              </a:rPr>
              <a:t>e/d</a:t>
            </a:r>
            <a:endParaRPr kumimoji="1" lang="en-US" sz="1600" dirty="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cxnSp>
        <p:nvCxnSpPr>
          <p:cNvPr id="34819" name="AutoShape 24"/>
          <p:cNvCxnSpPr>
            <a:cxnSpLocks noChangeShapeType="1"/>
            <a:stCxn id="34849" idx="1"/>
            <a:endCxn id="34849" idx="0"/>
          </p:cNvCxnSpPr>
          <p:nvPr/>
        </p:nvCxnSpPr>
        <p:spPr bwMode="auto">
          <a:xfrm rot="-5400000">
            <a:off x="4100268" y="4431202"/>
            <a:ext cx="111125" cy="621323"/>
          </a:xfrm>
          <a:prstGeom prst="curvedConnector3">
            <a:avLst>
              <a:gd name="adj1" fmla="val 305713"/>
            </a:avLst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4820" name="Text Box 38"/>
          <p:cNvSpPr txBox="1">
            <a:spLocks noChangeArrowheads="1"/>
          </p:cNvSpPr>
          <p:nvPr/>
        </p:nvSpPr>
        <p:spPr bwMode="auto">
          <a:xfrm>
            <a:off x="7877908" y="2667000"/>
            <a:ext cx="6330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211015" y="190500"/>
            <a:ext cx="8932985" cy="7131051"/>
            <a:chOff x="144" y="120"/>
            <a:chExt cx="6096" cy="4492"/>
          </a:xfrm>
        </p:grpSpPr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144" y="120"/>
              <a:ext cx="6096" cy="3912"/>
              <a:chOff x="144" y="120"/>
              <a:chExt cx="6096" cy="3912"/>
            </a:xfrm>
          </p:grpSpPr>
          <p:sp>
            <p:nvSpPr>
              <p:cNvPr id="34842" name="Line 25"/>
              <p:cNvSpPr>
                <a:spLocks noChangeShapeType="1"/>
              </p:cNvSpPr>
              <p:nvPr/>
            </p:nvSpPr>
            <p:spPr bwMode="auto">
              <a:xfrm>
                <a:off x="3072" y="345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" name="Group 32"/>
              <p:cNvGrpSpPr>
                <a:grpSpLocks/>
              </p:cNvGrpSpPr>
              <p:nvPr/>
            </p:nvGrpSpPr>
            <p:grpSpPr bwMode="auto">
              <a:xfrm>
                <a:off x="144" y="120"/>
                <a:ext cx="6096" cy="3912"/>
                <a:chOff x="144" y="144"/>
                <a:chExt cx="6096" cy="3912"/>
              </a:xfrm>
            </p:grpSpPr>
            <p:sp>
              <p:nvSpPr>
                <p:cNvPr id="34844" name="Line 22"/>
                <p:cNvSpPr>
                  <a:spLocks noChangeShapeType="1"/>
                </p:cNvSpPr>
                <p:nvPr/>
              </p:nvSpPr>
              <p:spPr bwMode="auto">
                <a:xfrm>
                  <a:off x="3072" y="1968"/>
                  <a:ext cx="1056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34845" name="AutoShape 26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4305" y="1599"/>
                  <a:ext cx="70" cy="424"/>
                </a:xfrm>
                <a:prstGeom prst="curvedConnector3">
                  <a:avLst>
                    <a:gd name="adj1" fmla="val 710000"/>
                  </a:avLst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</p:cxnSp>
            <p:grpSp>
              <p:nvGrpSpPr>
                <p:cNvPr id="5" name="Group 31"/>
                <p:cNvGrpSpPr>
                  <a:grpSpLocks/>
                </p:cNvGrpSpPr>
                <p:nvPr/>
              </p:nvGrpSpPr>
              <p:grpSpPr bwMode="auto">
                <a:xfrm>
                  <a:off x="144" y="144"/>
                  <a:ext cx="6096" cy="3912"/>
                  <a:chOff x="144" y="144"/>
                  <a:chExt cx="6096" cy="3912"/>
                </a:xfrm>
              </p:grpSpPr>
              <p:sp>
                <p:nvSpPr>
                  <p:cNvPr id="34847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288"/>
                    <a:ext cx="1200" cy="3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spcBef>
                        <a:spcPct val="0"/>
                      </a:spcBef>
                    </a:pPr>
                    <a:r>
                      <a:rPr kumimoji="1" lang="en-US" altLang="zh-TW" sz="1600" dirty="0" smtClean="0">
                        <a:latin typeface="Arial" charset="0"/>
                        <a:ea typeface="新細明體" pitchFamily="18" charset="-120"/>
                      </a:rPr>
                      <a:t>S</a:t>
                    </a:r>
                    <a:r>
                      <a:rPr kumimoji="1" lang="en-US" altLang="zh-TW" sz="1600" dirty="0">
                        <a:latin typeface="Arial" charset="0"/>
                        <a:ea typeface="新細明體" pitchFamily="18" charset="-120"/>
                      </a:rPr>
                      <a:t>’ </a:t>
                    </a:r>
                    <a:r>
                      <a:rPr kumimoji="1" lang="en-US" altLang="zh-TW" sz="1600" dirty="0">
                        <a:latin typeface="Arial" charset="0"/>
                        <a:ea typeface="新細明體" pitchFamily="18" charset="-120"/>
                        <a:sym typeface="Symbol" pitchFamily="18" charset="2"/>
                      </a:rPr>
                      <a:t> S  , $</a:t>
                    </a:r>
                    <a:endParaRPr kumimoji="1" lang="en-US" sz="1600" dirty="0">
                      <a:latin typeface="Arial" charset="0"/>
                      <a:ea typeface="新細明體" pitchFamily="18" charset="-120"/>
                      <a:sym typeface="Symbol" pitchFamily="18" charset="2"/>
                    </a:endParaRPr>
                  </a:p>
                </p:txBody>
              </p:sp>
              <p:sp>
                <p:nvSpPr>
                  <p:cNvPr id="34848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864"/>
                    <a:ext cx="1248" cy="48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1" hangingPunct="1">
                      <a:spcBef>
                        <a:spcPct val="0"/>
                      </a:spcBef>
                    </a:pPr>
                    <a:r>
                      <a:rPr kumimoji="1" lang="en-US" altLang="zh-TW" sz="1600" dirty="0">
                        <a:latin typeface="Arial" charset="0"/>
                        <a:ea typeface="新細明體" pitchFamily="18" charset="-120"/>
                      </a:rPr>
                      <a:t>S </a:t>
                    </a:r>
                    <a:r>
                      <a:rPr kumimoji="1" lang="en-US" altLang="zh-TW" sz="1600" dirty="0">
                        <a:latin typeface="Arial" charset="0"/>
                        <a:ea typeface="新細明體" pitchFamily="18" charset="-120"/>
                        <a:sym typeface="Symbol" pitchFamily="18" charset="2"/>
                      </a:rPr>
                      <a:t> C  C, $</a:t>
                    </a:r>
                    <a:endParaRPr kumimoji="1" lang="en-US" altLang="zh-TW" sz="1600" dirty="0">
                      <a:latin typeface="Arial" charset="0"/>
                      <a:ea typeface="新細明體" pitchFamily="18" charset="-120"/>
                    </a:endParaRPr>
                  </a:p>
                  <a:p>
                    <a:pPr algn="ctr" eaLnBrk="1" hangingPunct="1">
                      <a:spcBef>
                        <a:spcPct val="0"/>
                      </a:spcBef>
                    </a:pPr>
                    <a:r>
                      <a:rPr kumimoji="1" lang="en-US" altLang="zh-TW" sz="1600" dirty="0">
                        <a:latin typeface="Arial" charset="0"/>
                        <a:ea typeface="新細明體" pitchFamily="18" charset="-120"/>
                      </a:rPr>
                      <a:t>C </a:t>
                    </a:r>
                    <a:r>
                      <a:rPr kumimoji="1" lang="en-US" altLang="zh-TW" sz="1600" dirty="0">
                        <a:latin typeface="Arial" charset="0"/>
                        <a:ea typeface="新細明體" pitchFamily="18" charset="-120"/>
                        <a:sym typeface="Symbol" pitchFamily="18" charset="2"/>
                      </a:rPr>
                      <a:t>  </a:t>
                    </a:r>
                    <a:r>
                      <a:rPr kumimoji="1" lang="en-US" altLang="zh-TW" sz="1600" dirty="0" smtClean="0">
                        <a:latin typeface="Arial" charset="0"/>
                        <a:ea typeface="新細明體" pitchFamily="18" charset="-120"/>
                        <a:sym typeface="Symbol" pitchFamily="18" charset="2"/>
                      </a:rPr>
                      <a:t>e </a:t>
                    </a:r>
                    <a:r>
                      <a:rPr kumimoji="1" lang="en-US" altLang="zh-TW" sz="1600" dirty="0">
                        <a:latin typeface="Arial" charset="0"/>
                        <a:ea typeface="新細明體" pitchFamily="18" charset="-120"/>
                        <a:sym typeface="Symbol" pitchFamily="18" charset="2"/>
                      </a:rPr>
                      <a:t>C, $</a:t>
                    </a:r>
                    <a:endParaRPr kumimoji="1" lang="en-US" altLang="zh-TW" sz="1600" dirty="0">
                      <a:latin typeface="Arial" charset="0"/>
                      <a:ea typeface="新細明體" pitchFamily="18" charset="-120"/>
                    </a:endParaRPr>
                  </a:p>
                  <a:p>
                    <a:pPr algn="ctr" eaLnBrk="1" hangingPunct="1">
                      <a:spcBef>
                        <a:spcPct val="0"/>
                      </a:spcBef>
                    </a:pPr>
                    <a:r>
                      <a:rPr kumimoji="1" lang="en-US" altLang="zh-TW" sz="1600" dirty="0">
                        <a:latin typeface="Arial" charset="0"/>
                        <a:ea typeface="新細明體" pitchFamily="18" charset="-120"/>
                      </a:rPr>
                      <a:t>C </a:t>
                    </a:r>
                    <a:r>
                      <a:rPr kumimoji="1" lang="en-US" altLang="zh-TW" sz="1600" dirty="0">
                        <a:latin typeface="Arial" charset="0"/>
                        <a:ea typeface="新細明體" pitchFamily="18" charset="-120"/>
                        <a:sym typeface="Symbol" pitchFamily="18" charset="2"/>
                      </a:rPr>
                      <a:t>  d, $</a:t>
                    </a:r>
                    <a:endParaRPr kumimoji="1" lang="en-US" sz="1600" dirty="0">
                      <a:latin typeface="Arial" charset="0"/>
                      <a:ea typeface="新細明體" pitchFamily="18" charset="-120"/>
                      <a:sym typeface="Symbol" pitchFamily="18" charset="2"/>
                    </a:endParaRPr>
                  </a:p>
                </p:txBody>
              </p:sp>
              <p:sp>
                <p:nvSpPr>
                  <p:cNvPr id="34849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2976"/>
                    <a:ext cx="1200" cy="48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1" hangingPunct="1">
                      <a:spcBef>
                        <a:spcPct val="0"/>
                      </a:spcBef>
                    </a:pPr>
                    <a:r>
                      <a:rPr kumimoji="1" lang="en-US" altLang="zh-TW" sz="1600" dirty="0">
                        <a:latin typeface="Arial" charset="0"/>
                        <a:ea typeface="新細明體" pitchFamily="18" charset="-120"/>
                      </a:rPr>
                      <a:t>C </a:t>
                    </a:r>
                    <a:r>
                      <a:rPr kumimoji="1" lang="en-US" altLang="zh-TW" sz="1600" dirty="0">
                        <a:latin typeface="Arial" charset="0"/>
                        <a:ea typeface="新細明體" pitchFamily="18" charset="-120"/>
                        <a:sym typeface="Symbol" pitchFamily="18" charset="2"/>
                      </a:rPr>
                      <a:t> </a:t>
                    </a:r>
                    <a:r>
                      <a:rPr kumimoji="1" lang="en-US" altLang="zh-TW" sz="1600" dirty="0" smtClean="0">
                        <a:latin typeface="Arial" charset="0"/>
                        <a:ea typeface="新細明體" pitchFamily="18" charset="-120"/>
                        <a:sym typeface="Symbol" pitchFamily="18" charset="2"/>
                      </a:rPr>
                      <a:t>e </a:t>
                    </a:r>
                    <a:r>
                      <a:rPr kumimoji="1" lang="en-US" altLang="zh-TW" sz="1600" dirty="0">
                        <a:latin typeface="Arial" charset="0"/>
                        <a:ea typeface="新細明體" pitchFamily="18" charset="-120"/>
                        <a:sym typeface="Symbol" pitchFamily="18" charset="2"/>
                      </a:rPr>
                      <a:t> C, </a:t>
                    </a:r>
                    <a:r>
                      <a:rPr kumimoji="1" lang="en-US" altLang="zh-TW" sz="1600" dirty="0" smtClean="0">
                        <a:latin typeface="Arial" charset="0"/>
                        <a:ea typeface="新細明體" pitchFamily="18" charset="-120"/>
                        <a:sym typeface="Symbol" pitchFamily="18" charset="2"/>
                      </a:rPr>
                      <a:t>e/d</a:t>
                    </a:r>
                    <a:endParaRPr kumimoji="1" lang="en-US" altLang="zh-TW" sz="1600" dirty="0">
                      <a:latin typeface="Arial" charset="0"/>
                      <a:ea typeface="新細明體" pitchFamily="18" charset="-120"/>
                      <a:sym typeface="Symbol" pitchFamily="18" charset="2"/>
                    </a:endParaRPr>
                  </a:p>
                  <a:p>
                    <a:pPr algn="ctr" eaLnBrk="1" hangingPunct="1">
                      <a:spcBef>
                        <a:spcPct val="0"/>
                      </a:spcBef>
                    </a:pPr>
                    <a:r>
                      <a:rPr kumimoji="1" lang="en-US" altLang="zh-TW" sz="1600" dirty="0">
                        <a:latin typeface="Arial" charset="0"/>
                        <a:ea typeface="新細明體" pitchFamily="18" charset="-120"/>
                      </a:rPr>
                      <a:t>C </a:t>
                    </a:r>
                    <a:r>
                      <a:rPr kumimoji="1" lang="en-US" altLang="zh-TW" sz="1600" dirty="0">
                        <a:latin typeface="Arial" charset="0"/>
                        <a:ea typeface="新細明體" pitchFamily="18" charset="-120"/>
                        <a:sym typeface="Symbol" pitchFamily="18" charset="2"/>
                      </a:rPr>
                      <a:t>  </a:t>
                    </a:r>
                    <a:r>
                      <a:rPr kumimoji="1" lang="en-US" altLang="zh-TW" sz="1600" dirty="0" err="1" smtClean="0">
                        <a:latin typeface="Arial" charset="0"/>
                        <a:ea typeface="新細明體" pitchFamily="18" charset="-120"/>
                        <a:sym typeface="Symbol" pitchFamily="18" charset="2"/>
                      </a:rPr>
                      <a:t>eC</a:t>
                    </a:r>
                    <a:r>
                      <a:rPr kumimoji="1" lang="en-US" altLang="zh-TW" sz="1600" dirty="0">
                        <a:latin typeface="Arial" charset="0"/>
                        <a:ea typeface="新細明體" pitchFamily="18" charset="-120"/>
                        <a:sym typeface="Symbol" pitchFamily="18" charset="2"/>
                      </a:rPr>
                      <a:t>, </a:t>
                    </a:r>
                    <a:r>
                      <a:rPr kumimoji="1" lang="en-US" altLang="zh-TW" sz="1600" dirty="0" smtClean="0">
                        <a:latin typeface="Arial" charset="0"/>
                        <a:ea typeface="新細明體" pitchFamily="18" charset="-120"/>
                        <a:sym typeface="Symbol" pitchFamily="18" charset="2"/>
                      </a:rPr>
                      <a:t>e/d</a:t>
                    </a:r>
                    <a:endParaRPr kumimoji="1" lang="en-US" altLang="zh-TW" sz="1600" dirty="0">
                      <a:latin typeface="Arial" charset="0"/>
                      <a:ea typeface="新細明體" pitchFamily="18" charset="-120"/>
                      <a:sym typeface="Symbol" pitchFamily="18" charset="2"/>
                    </a:endParaRPr>
                  </a:p>
                  <a:p>
                    <a:pPr algn="ctr" eaLnBrk="1" hangingPunct="1">
                      <a:spcBef>
                        <a:spcPct val="0"/>
                      </a:spcBef>
                    </a:pPr>
                    <a:r>
                      <a:rPr kumimoji="1" lang="en-US" altLang="zh-TW" sz="1600" dirty="0">
                        <a:latin typeface="Arial" charset="0"/>
                        <a:ea typeface="新細明體" pitchFamily="18" charset="-120"/>
                      </a:rPr>
                      <a:t>C </a:t>
                    </a:r>
                    <a:r>
                      <a:rPr kumimoji="1" lang="en-US" altLang="zh-TW" sz="1600" dirty="0">
                        <a:latin typeface="Arial" charset="0"/>
                        <a:ea typeface="新細明體" pitchFamily="18" charset="-120"/>
                        <a:sym typeface="Symbol" pitchFamily="18" charset="2"/>
                      </a:rPr>
                      <a:t>  d, </a:t>
                    </a:r>
                    <a:r>
                      <a:rPr kumimoji="1" lang="en-US" altLang="zh-TW" sz="1600" dirty="0" smtClean="0">
                        <a:latin typeface="Arial" charset="0"/>
                        <a:ea typeface="新細明體" pitchFamily="18" charset="-120"/>
                        <a:sym typeface="Symbol" pitchFamily="18" charset="2"/>
                      </a:rPr>
                      <a:t>e/d</a:t>
                    </a:r>
                    <a:endParaRPr kumimoji="1" lang="en-US" sz="1600" dirty="0">
                      <a:latin typeface="Arial" charset="0"/>
                      <a:ea typeface="新細明體" pitchFamily="18" charset="-120"/>
                      <a:sym typeface="Symbol" pitchFamily="18" charset="2"/>
                    </a:endParaRPr>
                  </a:p>
                </p:txBody>
              </p:sp>
              <p:grpSp>
                <p:nvGrpSpPr>
                  <p:cNvPr id="6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4032" y="1008"/>
                    <a:ext cx="1248" cy="2544"/>
                    <a:chOff x="3984" y="864"/>
                    <a:chExt cx="1248" cy="2544"/>
                  </a:xfrm>
                </p:grpSpPr>
                <p:sp>
                  <p:nvSpPr>
                    <p:cNvPr id="34862" name="Oval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84" y="864"/>
                      <a:ext cx="1200" cy="24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kumimoji="1" lang="en-US" altLang="zh-TW" sz="1400">
                          <a:latin typeface="Arial" charset="0"/>
                          <a:ea typeface="新細明體" pitchFamily="18" charset="-120"/>
                        </a:rPr>
                        <a:t>S </a:t>
                      </a:r>
                      <a:r>
                        <a:rPr kumimoji="1" lang="en-US" altLang="zh-TW" sz="1400">
                          <a:latin typeface="Arial" charset="0"/>
                          <a:ea typeface="新細明體" pitchFamily="18" charset="-120"/>
                          <a:sym typeface="Symbol" pitchFamily="18" charset="2"/>
                        </a:rPr>
                        <a:t> C C , $</a:t>
                      </a:r>
                      <a:endParaRPr kumimoji="1" lang="en-US" sz="1400">
                        <a:latin typeface="Arial" charset="0"/>
                        <a:ea typeface="新細明體" pitchFamily="18" charset="-120"/>
                        <a:sym typeface="Symbol" pitchFamily="18" charset="2"/>
                      </a:endParaRPr>
                    </a:p>
                  </p:txBody>
                </p:sp>
                <p:sp>
                  <p:nvSpPr>
                    <p:cNvPr id="34863" name="Oval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32" y="1632"/>
                      <a:ext cx="1200" cy="43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 eaLnBrk="1" hangingPunct="1">
                        <a:spcBef>
                          <a:spcPct val="0"/>
                        </a:spcBef>
                      </a:pPr>
                      <a:r>
                        <a:rPr kumimoji="1" lang="en-US" altLang="zh-TW" sz="1600" dirty="0">
                          <a:latin typeface="Arial" charset="0"/>
                          <a:ea typeface="新細明體" pitchFamily="18" charset="-120"/>
                        </a:rPr>
                        <a:t>C </a:t>
                      </a:r>
                      <a:r>
                        <a:rPr kumimoji="1" lang="en-US" altLang="zh-TW" sz="1600" dirty="0">
                          <a:latin typeface="Arial" charset="0"/>
                          <a:ea typeface="新細明體" pitchFamily="18" charset="-120"/>
                          <a:sym typeface="Symbol" pitchFamily="18" charset="2"/>
                        </a:rPr>
                        <a:t> </a:t>
                      </a:r>
                      <a:r>
                        <a:rPr kumimoji="1" lang="en-US" altLang="zh-TW" sz="1600" dirty="0" smtClean="0">
                          <a:latin typeface="Arial" charset="0"/>
                          <a:ea typeface="新細明體" pitchFamily="18" charset="-120"/>
                          <a:sym typeface="Symbol" pitchFamily="18" charset="2"/>
                        </a:rPr>
                        <a:t>e </a:t>
                      </a:r>
                      <a:r>
                        <a:rPr kumimoji="1" lang="en-US" altLang="zh-TW" sz="1600" dirty="0">
                          <a:latin typeface="Arial" charset="0"/>
                          <a:ea typeface="新細明體" pitchFamily="18" charset="-120"/>
                          <a:sym typeface="Symbol" pitchFamily="18" charset="2"/>
                        </a:rPr>
                        <a:t> C, $</a:t>
                      </a:r>
                    </a:p>
                    <a:p>
                      <a:pPr algn="ctr" eaLnBrk="1" hangingPunct="1">
                        <a:spcBef>
                          <a:spcPct val="0"/>
                        </a:spcBef>
                      </a:pPr>
                      <a:r>
                        <a:rPr kumimoji="1" lang="en-US" altLang="zh-TW" sz="1600" dirty="0">
                          <a:latin typeface="Arial" charset="0"/>
                          <a:ea typeface="新細明體" pitchFamily="18" charset="-120"/>
                        </a:rPr>
                        <a:t>C </a:t>
                      </a:r>
                      <a:r>
                        <a:rPr kumimoji="1" lang="en-US" altLang="zh-TW" sz="1600" dirty="0">
                          <a:latin typeface="Arial" charset="0"/>
                          <a:ea typeface="新細明體" pitchFamily="18" charset="-120"/>
                          <a:sym typeface="Symbol" pitchFamily="18" charset="2"/>
                        </a:rPr>
                        <a:t>  </a:t>
                      </a:r>
                      <a:r>
                        <a:rPr kumimoji="1" lang="en-US" altLang="zh-TW" sz="1600" dirty="0" smtClean="0">
                          <a:latin typeface="Arial" charset="0"/>
                          <a:ea typeface="新細明體" pitchFamily="18" charset="-120"/>
                          <a:sym typeface="Symbol" pitchFamily="18" charset="2"/>
                        </a:rPr>
                        <a:t>e </a:t>
                      </a:r>
                      <a:r>
                        <a:rPr kumimoji="1" lang="en-US" altLang="zh-TW" sz="1600" dirty="0">
                          <a:latin typeface="Arial" charset="0"/>
                          <a:ea typeface="新細明體" pitchFamily="18" charset="-120"/>
                          <a:sym typeface="Symbol" pitchFamily="18" charset="2"/>
                        </a:rPr>
                        <a:t>C, $</a:t>
                      </a:r>
                    </a:p>
                    <a:p>
                      <a:pPr algn="ctr" eaLnBrk="1" hangingPunct="1">
                        <a:spcBef>
                          <a:spcPct val="0"/>
                        </a:spcBef>
                      </a:pPr>
                      <a:r>
                        <a:rPr kumimoji="1" lang="en-US" altLang="zh-TW" sz="1600" dirty="0">
                          <a:latin typeface="Arial" charset="0"/>
                          <a:ea typeface="新細明體" pitchFamily="18" charset="-120"/>
                        </a:rPr>
                        <a:t>C </a:t>
                      </a:r>
                      <a:r>
                        <a:rPr kumimoji="1" lang="en-US" altLang="zh-TW" sz="1600" dirty="0">
                          <a:latin typeface="Arial" charset="0"/>
                          <a:ea typeface="新細明體" pitchFamily="18" charset="-120"/>
                          <a:sym typeface="Symbol" pitchFamily="18" charset="2"/>
                        </a:rPr>
                        <a:t>  d, $</a:t>
                      </a:r>
                      <a:endParaRPr kumimoji="1" lang="en-US" sz="1600" dirty="0">
                        <a:latin typeface="Arial" charset="0"/>
                        <a:ea typeface="新細明體" pitchFamily="18" charset="-120"/>
                        <a:sym typeface="Symbol" pitchFamily="18" charset="2"/>
                      </a:endParaRPr>
                    </a:p>
                  </p:txBody>
                </p:sp>
                <p:sp>
                  <p:nvSpPr>
                    <p:cNvPr id="34864" name="Oval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32" y="2496"/>
                      <a:ext cx="1200" cy="24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kumimoji="1" lang="en-US" altLang="zh-TW" sz="1600">
                          <a:latin typeface="Arial" charset="0"/>
                          <a:ea typeface="新細明體" pitchFamily="18" charset="-120"/>
                        </a:rPr>
                        <a:t>C </a:t>
                      </a:r>
                      <a:r>
                        <a:rPr kumimoji="1" lang="en-US" altLang="zh-TW" sz="1600">
                          <a:latin typeface="Arial" charset="0"/>
                          <a:ea typeface="新細明體" pitchFamily="18" charset="-120"/>
                          <a:sym typeface="Symbol" pitchFamily="18" charset="2"/>
                        </a:rPr>
                        <a:t> d , $</a:t>
                      </a:r>
                      <a:endParaRPr kumimoji="1" lang="en-US" sz="1600">
                        <a:latin typeface="Arial" charset="0"/>
                        <a:ea typeface="新細明體" pitchFamily="18" charset="-120"/>
                        <a:sym typeface="Symbol" pitchFamily="18" charset="2"/>
                      </a:endParaRPr>
                    </a:p>
                  </p:txBody>
                </p:sp>
                <p:sp>
                  <p:nvSpPr>
                    <p:cNvPr id="34865" name="Oval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32" y="3120"/>
                      <a:ext cx="1200" cy="28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kumimoji="1" lang="en-US" altLang="zh-TW" sz="1600" dirty="0">
                          <a:latin typeface="Arial" charset="0"/>
                          <a:ea typeface="新細明體" pitchFamily="18" charset="-120"/>
                        </a:rPr>
                        <a:t>C </a:t>
                      </a:r>
                      <a:r>
                        <a:rPr kumimoji="1" lang="en-US" altLang="zh-TW" sz="1600" dirty="0">
                          <a:latin typeface="Arial" charset="0"/>
                          <a:ea typeface="新細明體" pitchFamily="18" charset="-120"/>
                          <a:sym typeface="Symbol" pitchFamily="18" charset="2"/>
                        </a:rPr>
                        <a:t> </a:t>
                      </a:r>
                      <a:r>
                        <a:rPr kumimoji="1" lang="en-US" altLang="zh-TW" sz="1600" dirty="0" err="1" smtClean="0">
                          <a:latin typeface="Arial" charset="0"/>
                          <a:ea typeface="新細明體" pitchFamily="18" charset="-120"/>
                          <a:sym typeface="Symbol" pitchFamily="18" charset="2"/>
                        </a:rPr>
                        <a:t>eC</a:t>
                      </a:r>
                      <a:r>
                        <a:rPr kumimoji="1" lang="en-US" altLang="zh-TW" sz="1600" dirty="0" smtClean="0">
                          <a:latin typeface="Arial" charset="0"/>
                          <a:ea typeface="新細明體" pitchFamily="18" charset="-120"/>
                          <a:sym typeface="Symbol" pitchFamily="18" charset="2"/>
                        </a:rPr>
                        <a:t> </a:t>
                      </a:r>
                      <a:r>
                        <a:rPr kumimoji="1" lang="en-US" altLang="zh-TW" sz="1600" dirty="0">
                          <a:latin typeface="Arial" charset="0"/>
                          <a:ea typeface="新細明體" pitchFamily="18" charset="-120"/>
                          <a:sym typeface="Symbol" pitchFamily="18" charset="2"/>
                        </a:rPr>
                        <a:t>, </a:t>
                      </a:r>
                      <a:r>
                        <a:rPr kumimoji="1" lang="en-US" altLang="zh-TW" sz="1600" dirty="0" smtClean="0">
                          <a:latin typeface="Arial" charset="0"/>
                          <a:ea typeface="新細明體" pitchFamily="18" charset="-120"/>
                          <a:sym typeface="Symbol" pitchFamily="18" charset="2"/>
                        </a:rPr>
                        <a:t>e/d</a:t>
                      </a:r>
                      <a:endParaRPr kumimoji="1" lang="en-US" sz="1600" dirty="0">
                        <a:latin typeface="Arial" charset="0"/>
                        <a:ea typeface="新細明體" pitchFamily="18" charset="-120"/>
                        <a:sym typeface="Symbol" pitchFamily="18" charset="2"/>
                      </a:endParaRPr>
                    </a:p>
                  </p:txBody>
                </p:sp>
              </p:grpSp>
              <p:grpSp>
                <p:nvGrpSpPr>
                  <p:cNvPr id="7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144" y="144"/>
                    <a:ext cx="2304" cy="3912"/>
                    <a:chOff x="144" y="144"/>
                    <a:chExt cx="2304" cy="3912"/>
                  </a:xfrm>
                </p:grpSpPr>
                <p:sp>
                  <p:nvSpPr>
                    <p:cNvPr id="34857" name="Oval 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4" y="144"/>
                      <a:ext cx="1392" cy="72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 eaLnBrk="1" hangingPunct="1">
                        <a:spcBef>
                          <a:spcPct val="0"/>
                        </a:spcBef>
                      </a:pPr>
                      <a:r>
                        <a:rPr kumimoji="1" lang="en-US" altLang="zh-TW" sz="1600" dirty="0">
                          <a:latin typeface="Arial" charset="0"/>
                          <a:ea typeface="新細明體" pitchFamily="18" charset="-120"/>
                        </a:rPr>
                        <a:t>S’ </a:t>
                      </a:r>
                      <a:r>
                        <a:rPr kumimoji="1" lang="en-US" altLang="zh-TW" sz="1600" dirty="0">
                          <a:latin typeface="Arial" charset="0"/>
                          <a:ea typeface="新細明體" pitchFamily="18" charset="-120"/>
                          <a:sym typeface="Symbol" pitchFamily="18" charset="2"/>
                        </a:rPr>
                        <a:t>  S, $</a:t>
                      </a:r>
                      <a:endParaRPr kumimoji="1" lang="en-US" altLang="zh-TW" sz="1600" dirty="0">
                        <a:latin typeface="Arial" charset="0"/>
                        <a:ea typeface="新細明體" pitchFamily="18" charset="-120"/>
                      </a:endParaRPr>
                    </a:p>
                    <a:p>
                      <a:pPr algn="ctr" eaLnBrk="1" hangingPunct="1">
                        <a:spcBef>
                          <a:spcPct val="0"/>
                        </a:spcBef>
                      </a:pPr>
                      <a:r>
                        <a:rPr kumimoji="1" lang="en-US" altLang="zh-TW" sz="1600" dirty="0">
                          <a:latin typeface="Arial" charset="0"/>
                          <a:ea typeface="新細明體" pitchFamily="18" charset="-120"/>
                        </a:rPr>
                        <a:t>S </a:t>
                      </a:r>
                      <a:r>
                        <a:rPr kumimoji="1" lang="en-US" altLang="zh-TW" sz="1600" dirty="0">
                          <a:latin typeface="Arial" charset="0"/>
                          <a:ea typeface="新細明體" pitchFamily="18" charset="-120"/>
                          <a:sym typeface="Symbol" pitchFamily="18" charset="2"/>
                        </a:rPr>
                        <a:t>  </a:t>
                      </a:r>
                      <a:r>
                        <a:rPr kumimoji="1" lang="en-US" altLang="zh-TW" sz="1600" dirty="0" smtClean="0">
                          <a:latin typeface="Arial" charset="0"/>
                          <a:ea typeface="新細明體" pitchFamily="18" charset="-120"/>
                          <a:sym typeface="Symbol" pitchFamily="18" charset="2"/>
                        </a:rPr>
                        <a:t>CC</a:t>
                      </a:r>
                      <a:r>
                        <a:rPr kumimoji="1" lang="en-US" altLang="zh-TW" sz="1600" dirty="0">
                          <a:latin typeface="Arial" charset="0"/>
                          <a:ea typeface="新細明體" pitchFamily="18" charset="-120"/>
                          <a:sym typeface="Symbol" pitchFamily="18" charset="2"/>
                        </a:rPr>
                        <a:t>, $</a:t>
                      </a:r>
                      <a:endParaRPr kumimoji="1" lang="en-US" altLang="zh-TW" sz="1600" dirty="0">
                        <a:latin typeface="Arial" charset="0"/>
                        <a:ea typeface="新細明體" pitchFamily="18" charset="-120"/>
                      </a:endParaRPr>
                    </a:p>
                    <a:p>
                      <a:pPr algn="ctr" eaLnBrk="1" hangingPunct="1">
                        <a:spcBef>
                          <a:spcPct val="0"/>
                        </a:spcBef>
                      </a:pPr>
                      <a:r>
                        <a:rPr kumimoji="1" lang="en-US" altLang="zh-TW" sz="1600" dirty="0">
                          <a:latin typeface="Arial" charset="0"/>
                          <a:ea typeface="新細明體" pitchFamily="18" charset="-120"/>
                        </a:rPr>
                        <a:t>C </a:t>
                      </a:r>
                      <a:r>
                        <a:rPr kumimoji="1" lang="en-US" altLang="zh-TW" sz="1600" dirty="0">
                          <a:latin typeface="Arial" charset="0"/>
                          <a:ea typeface="新細明體" pitchFamily="18" charset="-120"/>
                          <a:sym typeface="Symbol" pitchFamily="18" charset="2"/>
                        </a:rPr>
                        <a:t>  </a:t>
                      </a:r>
                      <a:r>
                        <a:rPr kumimoji="1" lang="en-US" altLang="zh-TW" sz="1600" dirty="0" smtClean="0">
                          <a:latin typeface="Arial" charset="0"/>
                          <a:ea typeface="新細明體" pitchFamily="18" charset="-120"/>
                          <a:sym typeface="Symbol" pitchFamily="18" charset="2"/>
                        </a:rPr>
                        <a:t>e </a:t>
                      </a:r>
                      <a:r>
                        <a:rPr kumimoji="1" lang="en-US" altLang="zh-TW" sz="1600" dirty="0">
                          <a:latin typeface="Arial" charset="0"/>
                          <a:ea typeface="新細明體" pitchFamily="18" charset="-120"/>
                          <a:sym typeface="Symbol" pitchFamily="18" charset="2"/>
                        </a:rPr>
                        <a:t>C, </a:t>
                      </a:r>
                      <a:r>
                        <a:rPr kumimoji="1" lang="en-US" altLang="zh-TW" sz="1600" dirty="0" smtClean="0">
                          <a:latin typeface="Arial" charset="0"/>
                          <a:ea typeface="新細明體" pitchFamily="18" charset="-120"/>
                          <a:sym typeface="Symbol" pitchFamily="18" charset="2"/>
                        </a:rPr>
                        <a:t>e/d</a:t>
                      </a:r>
                      <a:endParaRPr kumimoji="1" lang="en-US" altLang="zh-TW" sz="1600" dirty="0">
                        <a:latin typeface="Arial" charset="0"/>
                        <a:ea typeface="新細明體" pitchFamily="18" charset="-120"/>
                        <a:sym typeface="Symbol" pitchFamily="18" charset="2"/>
                      </a:endParaRPr>
                    </a:p>
                    <a:p>
                      <a:pPr algn="ctr" eaLnBrk="1" hangingPunct="1">
                        <a:spcBef>
                          <a:spcPct val="0"/>
                        </a:spcBef>
                      </a:pPr>
                      <a:r>
                        <a:rPr kumimoji="1" lang="en-US" altLang="zh-TW" sz="1600" dirty="0">
                          <a:latin typeface="Arial" charset="0"/>
                          <a:ea typeface="新細明體" pitchFamily="18" charset="-120"/>
                        </a:rPr>
                        <a:t>C </a:t>
                      </a:r>
                      <a:r>
                        <a:rPr kumimoji="1" lang="en-US" altLang="zh-TW" sz="1600" dirty="0">
                          <a:latin typeface="Arial" charset="0"/>
                          <a:ea typeface="新細明體" pitchFamily="18" charset="-120"/>
                          <a:sym typeface="Symbol" pitchFamily="18" charset="2"/>
                        </a:rPr>
                        <a:t>  d, </a:t>
                      </a:r>
                      <a:r>
                        <a:rPr kumimoji="1" lang="en-US" altLang="zh-TW" sz="1600" dirty="0" smtClean="0">
                          <a:latin typeface="Arial" charset="0"/>
                          <a:ea typeface="新細明體" pitchFamily="18" charset="-120"/>
                          <a:sym typeface="Symbol" pitchFamily="18" charset="2"/>
                        </a:rPr>
                        <a:t>e/d</a:t>
                      </a:r>
                      <a:endParaRPr lang="en-US" sz="1600" dirty="0"/>
                    </a:p>
                  </p:txBody>
                </p:sp>
                <p:sp>
                  <p:nvSpPr>
                    <p:cNvPr id="34858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36" y="432"/>
                      <a:ext cx="912" cy="0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cxnSp>
                  <p:nvCxnSpPr>
                    <p:cNvPr id="34859" name="AutoShape 16"/>
                    <p:cNvCxnSpPr>
                      <a:cxnSpLocks noChangeShapeType="1"/>
                      <a:stCxn id="34857" idx="4"/>
                      <a:endCxn id="34849" idx="2"/>
                    </p:cNvCxnSpPr>
                    <p:nvPr/>
                  </p:nvCxnSpPr>
                  <p:spPr bwMode="auto">
                    <a:xfrm rot="16200000" flipH="1">
                      <a:off x="468" y="1236"/>
                      <a:ext cx="2352" cy="1608"/>
                    </a:xfrm>
                    <a:prstGeom prst="bentConnector2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miter lim="800000"/>
                      <a:headEnd/>
                      <a:tailEnd type="triangle" w="med" len="med"/>
                    </a:ln>
                  </p:spPr>
                </p:cxnSp>
                <p:cxnSp>
                  <p:nvCxnSpPr>
                    <p:cNvPr id="34860" name="AutoShape 17"/>
                    <p:cNvCxnSpPr>
                      <a:cxnSpLocks noChangeShapeType="1"/>
                      <a:endCxn id="34818" idx="2"/>
                    </p:cNvCxnSpPr>
                    <p:nvPr/>
                  </p:nvCxnSpPr>
                  <p:spPr bwMode="auto">
                    <a:xfrm>
                      <a:off x="816" y="3216"/>
                      <a:ext cx="1632" cy="840"/>
                    </a:xfrm>
                    <a:prstGeom prst="bentConnector3">
                      <a:avLst>
                        <a:gd name="adj1" fmla="val 1472"/>
                      </a:avLst>
                    </a:prstGeom>
                    <a:noFill/>
                    <a:ln w="57150">
                      <a:solidFill>
                        <a:schemeClr val="tx1"/>
                      </a:solidFill>
                      <a:miter lim="800000"/>
                      <a:headEnd/>
                      <a:tailEnd type="triangle" w="med" len="med"/>
                    </a:ln>
                  </p:spPr>
                </p:cxnSp>
                <p:sp>
                  <p:nvSpPr>
                    <p:cNvPr id="34861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16" y="1152"/>
                      <a:ext cx="1632" cy="0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cxnSp>
                <p:nvCxnSpPr>
                  <p:cNvPr id="34852" name="AutoShape 21"/>
                  <p:cNvCxnSpPr>
                    <a:cxnSpLocks noChangeShapeType="1"/>
                  </p:cNvCxnSpPr>
                  <p:nvPr/>
                </p:nvCxnSpPr>
                <p:spPr bwMode="auto">
                  <a:xfrm rot="16200000" flipH="1">
                    <a:off x="2892" y="1524"/>
                    <a:ext cx="1416" cy="1056"/>
                  </a:xfrm>
                  <a:prstGeom prst="bentConnector2">
                    <a:avLst/>
                  </a:prstGeom>
                  <a:noFill/>
                  <a:ln w="571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</p:spPr>
              </p:cxnSp>
              <p:sp>
                <p:nvSpPr>
                  <p:cNvPr id="34853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5232" y="2256"/>
                    <a:ext cx="1008" cy="2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spcBef>
                        <a:spcPct val="0"/>
                      </a:spcBef>
                    </a:pPr>
                    <a:r>
                      <a:rPr kumimoji="1" lang="en-US" altLang="zh-TW" sz="1600" dirty="0">
                        <a:latin typeface="Arial" charset="0"/>
                        <a:ea typeface="新細明體" pitchFamily="18" charset="-120"/>
                      </a:rPr>
                      <a:t>C </a:t>
                    </a:r>
                    <a:r>
                      <a:rPr kumimoji="1" lang="en-US" altLang="zh-TW" sz="1600" dirty="0">
                        <a:latin typeface="Arial" charset="0"/>
                        <a:ea typeface="新細明體" pitchFamily="18" charset="-120"/>
                        <a:sym typeface="Symbol" pitchFamily="18" charset="2"/>
                      </a:rPr>
                      <a:t> </a:t>
                    </a:r>
                    <a:r>
                      <a:rPr kumimoji="1" lang="en-US" altLang="zh-TW" sz="1600" dirty="0" err="1" smtClean="0">
                        <a:latin typeface="Arial" charset="0"/>
                        <a:ea typeface="新細明體" pitchFamily="18" charset="-120"/>
                        <a:sym typeface="Symbol" pitchFamily="18" charset="2"/>
                      </a:rPr>
                      <a:t>eC</a:t>
                    </a:r>
                    <a:r>
                      <a:rPr kumimoji="1" lang="en-US" altLang="zh-TW" sz="1600" dirty="0" smtClean="0">
                        <a:latin typeface="Arial" charset="0"/>
                        <a:ea typeface="新細明體" pitchFamily="18" charset="-120"/>
                        <a:sym typeface="Symbol" pitchFamily="18" charset="2"/>
                      </a:rPr>
                      <a:t> </a:t>
                    </a:r>
                    <a:r>
                      <a:rPr kumimoji="1" lang="en-US" altLang="zh-TW" sz="1600" dirty="0">
                        <a:latin typeface="Arial" charset="0"/>
                        <a:ea typeface="新細明體" pitchFamily="18" charset="-120"/>
                        <a:sym typeface="Symbol" pitchFamily="18" charset="2"/>
                      </a:rPr>
                      <a:t>, $</a:t>
                    </a:r>
                    <a:endParaRPr kumimoji="1" lang="en-US" sz="1600" dirty="0">
                      <a:latin typeface="Arial" charset="0"/>
                      <a:ea typeface="新細明體" pitchFamily="18" charset="-120"/>
                      <a:sym typeface="Symbol" pitchFamily="18" charset="2"/>
                    </a:endParaRPr>
                  </a:p>
                </p:txBody>
              </p:sp>
              <p:sp>
                <p:nvSpPr>
                  <p:cNvPr id="34854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1104"/>
                    <a:ext cx="336" cy="0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cxnSp>
                <p:nvCxnSpPr>
                  <p:cNvPr id="34855" name="AutoShape 29"/>
                  <p:cNvCxnSpPr>
                    <a:cxnSpLocks noChangeShapeType="1"/>
                    <a:stCxn id="34863" idx="6"/>
                    <a:endCxn id="34853" idx="0"/>
                  </p:cNvCxnSpPr>
                  <p:nvPr/>
                </p:nvCxnSpPr>
                <p:spPr bwMode="auto">
                  <a:xfrm>
                    <a:off x="5280" y="1992"/>
                    <a:ext cx="456" cy="264"/>
                  </a:xfrm>
                  <a:prstGeom prst="bentConnector2">
                    <a:avLst/>
                  </a:prstGeom>
                  <a:noFill/>
                  <a:ln w="571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</p:spPr>
              </p:cxnSp>
              <p:sp>
                <p:nvSpPr>
                  <p:cNvPr id="34856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3216"/>
                    <a:ext cx="432" cy="144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8" name="Group 40"/>
            <p:cNvGrpSpPr>
              <a:grpSpLocks/>
            </p:cNvGrpSpPr>
            <p:nvPr/>
          </p:nvGrpSpPr>
          <p:grpSpPr bwMode="auto">
            <a:xfrm>
              <a:off x="1632" y="192"/>
              <a:ext cx="2688" cy="4420"/>
              <a:chOff x="1632" y="192"/>
              <a:chExt cx="2688" cy="4420"/>
            </a:xfrm>
          </p:grpSpPr>
          <p:sp>
            <p:nvSpPr>
              <p:cNvPr id="34837" name="Text Box 34"/>
              <p:cNvSpPr txBox="1">
                <a:spLocks noChangeArrowheads="1"/>
              </p:cNvSpPr>
              <p:nvPr/>
            </p:nvSpPr>
            <p:spPr bwMode="auto">
              <a:xfrm>
                <a:off x="1632" y="192"/>
                <a:ext cx="576" cy="4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S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C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e</a:t>
                </a:r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d</a:t>
                </a:r>
                <a:endParaRPr lang="en-US" dirty="0"/>
              </a:p>
              <a:p>
                <a:endParaRPr lang="en-US" dirty="0"/>
              </a:p>
            </p:txBody>
          </p:sp>
          <p:sp>
            <p:nvSpPr>
              <p:cNvPr id="34838" name="Text Box 35"/>
              <p:cNvSpPr txBox="1">
                <a:spLocks noChangeArrowheads="1"/>
              </p:cNvSpPr>
              <p:nvPr/>
            </p:nvSpPr>
            <p:spPr bwMode="auto">
              <a:xfrm>
                <a:off x="3648" y="816"/>
                <a:ext cx="576" cy="2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C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e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sz="1800" b="1" dirty="0"/>
                  <a:t>d</a:t>
                </a:r>
              </a:p>
              <a:p>
                <a:endParaRPr lang="en-US" dirty="0"/>
              </a:p>
            </p:txBody>
          </p:sp>
          <p:sp>
            <p:nvSpPr>
              <p:cNvPr id="34839" name="Text Box 36"/>
              <p:cNvSpPr txBox="1">
                <a:spLocks noChangeArrowheads="1"/>
              </p:cNvSpPr>
              <p:nvPr/>
            </p:nvSpPr>
            <p:spPr bwMode="auto">
              <a:xfrm>
                <a:off x="2448" y="2640"/>
                <a:ext cx="33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 smtClean="0"/>
                  <a:t>e</a:t>
                </a:r>
                <a:endParaRPr lang="en-US" dirty="0"/>
              </a:p>
            </p:txBody>
          </p:sp>
          <p:sp>
            <p:nvSpPr>
              <p:cNvPr id="34840" name="Text Box 37"/>
              <p:cNvSpPr txBox="1">
                <a:spLocks noChangeArrowheads="1"/>
              </p:cNvSpPr>
              <p:nvPr/>
            </p:nvSpPr>
            <p:spPr bwMode="auto">
              <a:xfrm>
                <a:off x="3984" y="1344"/>
                <a:ext cx="33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 smtClean="0"/>
                  <a:t>e</a:t>
                </a:r>
                <a:endParaRPr lang="en-US" dirty="0"/>
              </a:p>
            </p:txBody>
          </p:sp>
          <p:sp>
            <p:nvSpPr>
              <p:cNvPr id="34841" name="Text Box 39"/>
              <p:cNvSpPr txBox="1">
                <a:spLocks noChangeArrowheads="1"/>
              </p:cNvSpPr>
              <p:nvPr/>
            </p:nvSpPr>
            <p:spPr bwMode="auto">
              <a:xfrm>
                <a:off x="3744" y="2928"/>
                <a:ext cx="43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C</a:t>
                </a:r>
              </a:p>
            </p:txBody>
          </p:sp>
        </p:grpSp>
      </p:grpSp>
      <p:sp>
        <p:nvSpPr>
          <p:cNvPr id="34822" name="Text Box 42"/>
          <p:cNvSpPr txBox="1">
            <a:spLocks noChangeArrowheads="1"/>
          </p:cNvSpPr>
          <p:nvPr/>
        </p:nvSpPr>
        <p:spPr bwMode="auto">
          <a:xfrm>
            <a:off x="351692" y="12192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34823" name="Text Box 43"/>
          <p:cNvSpPr txBox="1">
            <a:spLocks noChangeArrowheads="1"/>
          </p:cNvSpPr>
          <p:nvPr/>
        </p:nvSpPr>
        <p:spPr bwMode="auto">
          <a:xfrm>
            <a:off x="3516923" y="18288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34824" name="Text Box 44"/>
          <p:cNvSpPr txBox="1">
            <a:spLocks noChangeArrowheads="1"/>
          </p:cNvSpPr>
          <p:nvPr/>
        </p:nvSpPr>
        <p:spPr bwMode="auto">
          <a:xfrm>
            <a:off x="3446585" y="52578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34825" name="Text Box 45"/>
          <p:cNvSpPr txBox="1">
            <a:spLocks noChangeArrowheads="1"/>
          </p:cNvSpPr>
          <p:nvPr/>
        </p:nvSpPr>
        <p:spPr bwMode="auto">
          <a:xfrm>
            <a:off x="3868615" y="57912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34826" name="Text Box 46"/>
          <p:cNvSpPr txBox="1">
            <a:spLocks noChangeArrowheads="1"/>
          </p:cNvSpPr>
          <p:nvPr/>
        </p:nvSpPr>
        <p:spPr bwMode="auto">
          <a:xfrm>
            <a:off x="6541477" y="11430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5</a:t>
            </a:r>
            <a:endParaRPr lang="en-US"/>
          </a:p>
        </p:txBody>
      </p:sp>
      <p:sp>
        <p:nvSpPr>
          <p:cNvPr id="34827" name="Text Box 47"/>
          <p:cNvSpPr txBox="1">
            <a:spLocks noChangeArrowheads="1"/>
          </p:cNvSpPr>
          <p:nvPr/>
        </p:nvSpPr>
        <p:spPr bwMode="auto">
          <a:xfrm>
            <a:off x="3376246" y="2286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34828" name="Text Box 48"/>
          <p:cNvSpPr txBox="1">
            <a:spLocks noChangeArrowheads="1"/>
          </p:cNvSpPr>
          <p:nvPr/>
        </p:nvSpPr>
        <p:spPr bwMode="auto">
          <a:xfrm>
            <a:off x="6752492" y="22860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6</a:t>
            </a:r>
            <a:endParaRPr lang="en-US"/>
          </a:p>
        </p:txBody>
      </p:sp>
      <p:sp>
        <p:nvSpPr>
          <p:cNvPr id="34829" name="Text Box 49"/>
          <p:cNvSpPr txBox="1">
            <a:spLocks noChangeArrowheads="1"/>
          </p:cNvSpPr>
          <p:nvPr/>
        </p:nvSpPr>
        <p:spPr bwMode="auto">
          <a:xfrm>
            <a:off x="6541477" y="37338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7</a:t>
            </a:r>
            <a:endParaRPr lang="en-US"/>
          </a:p>
        </p:txBody>
      </p:sp>
      <p:sp>
        <p:nvSpPr>
          <p:cNvPr id="34830" name="Text Box 50"/>
          <p:cNvSpPr txBox="1">
            <a:spLocks noChangeArrowheads="1"/>
          </p:cNvSpPr>
          <p:nvPr/>
        </p:nvSpPr>
        <p:spPr bwMode="auto">
          <a:xfrm>
            <a:off x="6541477" y="46482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8</a:t>
            </a:r>
            <a:endParaRPr lang="en-US"/>
          </a:p>
        </p:txBody>
      </p:sp>
      <p:sp>
        <p:nvSpPr>
          <p:cNvPr id="34831" name="Text Box 51"/>
          <p:cNvSpPr txBox="1">
            <a:spLocks noChangeArrowheads="1"/>
          </p:cNvSpPr>
          <p:nvPr/>
        </p:nvSpPr>
        <p:spPr bwMode="auto">
          <a:xfrm>
            <a:off x="8721969" y="30480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9</a:t>
            </a:r>
            <a:endParaRPr lang="en-US"/>
          </a:p>
        </p:txBody>
      </p:sp>
      <p:sp>
        <p:nvSpPr>
          <p:cNvPr id="34832" name="Line 53"/>
          <p:cNvSpPr>
            <a:spLocks noChangeShapeType="1"/>
          </p:cNvSpPr>
          <p:nvPr/>
        </p:nvSpPr>
        <p:spPr bwMode="auto">
          <a:xfrm>
            <a:off x="6893169" y="3505200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33" name="Text Box 54"/>
          <p:cNvSpPr txBox="1">
            <a:spLocks noChangeArrowheads="1"/>
          </p:cNvSpPr>
          <p:nvPr/>
        </p:nvSpPr>
        <p:spPr bwMode="auto">
          <a:xfrm>
            <a:off x="4783015" y="5715000"/>
            <a:ext cx="703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34834" name="Text Box 55"/>
          <p:cNvSpPr txBox="1">
            <a:spLocks noChangeArrowheads="1"/>
          </p:cNvSpPr>
          <p:nvPr/>
        </p:nvSpPr>
        <p:spPr bwMode="auto">
          <a:xfrm>
            <a:off x="6893169" y="3505200"/>
            <a:ext cx="703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dirty="0" smtClean="0"/>
              <a:t>Construction of LR(1) Parsing Tables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Tx/>
              <a:buAutoNum type="arabicPeriod"/>
            </a:pPr>
            <a:r>
              <a:rPr lang="en-US" dirty="0" smtClean="0"/>
              <a:t>Construct the canonical collection of sets of LR(1) items  for G’.    	C</a:t>
            </a:r>
            <a:r>
              <a:rPr lang="en-US" dirty="0" smtClean="0">
                <a:sym typeface="Symbol" pitchFamily="18" charset="2"/>
              </a:rPr>
              <a:t>{I</a:t>
            </a:r>
            <a:r>
              <a:rPr lang="en-US" baseline="-25000" dirty="0" smtClean="0">
                <a:sym typeface="Symbol" pitchFamily="18" charset="2"/>
              </a:rPr>
              <a:t>0</a:t>
            </a:r>
            <a:r>
              <a:rPr lang="en-US" dirty="0" smtClean="0">
                <a:sym typeface="Symbol" pitchFamily="18" charset="2"/>
              </a:rPr>
              <a:t>,...,I</a:t>
            </a:r>
            <a:r>
              <a:rPr lang="en-US" baseline="-25000" dirty="0" smtClean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}</a:t>
            </a:r>
            <a:endParaRPr lang="en-US" dirty="0" smtClean="0"/>
          </a:p>
          <a:p>
            <a:pPr marL="457200" indent="-457200">
              <a:buFontTx/>
              <a:buAutoNum type="arabicPeriod"/>
            </a:pPr>
            <a:endParaRPr lang="en-US" sz="1000" dirty="0" smtClean="0"/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Create the parsing action table as follows</a:t>
            </a:r>
          </a:p>
          <a:p>
            <a:pPr marL="800100" lvl="1" indent="-342900">
              <a:lnSpc>
                <a:spcPts val="2600"/>
              </a:lnSpc>
              <a:spcBef>
                <a:spcPct val="0"/>
              </a:spcBef>
              <a:buFontTx/>
              <a:buChar char="•"/>
            </a:pPr>
            <a:r>
              <a:rPr lang="en-US" sz="2000" dirty="0" smtClean="0"/>
              <a:t>If  a is a terminal,[ A</a:t>
            </a:r>
            <a:r>
              <a:rPr lang="en-US" sz="2000" dirty="0" smtClean="0">
                <a:sym typeface="Symbol" pitchFamily="18" charset="2"/>
              </a:rPr>
              <a:t></a:t>
            </a:r>
            <a:r>
              <a:rPr lang="en-US" sz="4800" dirty="0" smtClean="0">
                <a:sym typeface="Symbol" pitchFamily="18" charset="2"/>
              </a:rPr>
              <a:t>.</a:t>
            </a:r>
            <a:r>
              <a:rPr lang="en-US" sz="2000" dirty="0" err="1" smtClean="0">
                <a:sym typeface="Symbol" pitchFamily="18" charset="2"/>
              </a:rPr>
              <a:t>a,b</a:t>
            </a:r>
            <a:r>
              <a:rPr lang="en-US" sz="2000" dirty="0" smtClean="0">
                <a:sym typeface="Symbol" pitchFamily="18" charset="2"/>
              </a:rPr>
              <a:t> ]in I</a:t>
            </a:r>
            <a:r>
              <a:rPr lang="en-US" sz="2000" baseline="-25000" dirty="0" smtClean="0">
                <a:sym typeface="Symbol" pitchFamily="18" charset="2"/>
              </a:rPr>
              <a:t>i </a:t>
            </a:r>
            <a:r>
              <a:rPr lang="en-US" sz="2000" dirty="0" smtClean="0">
                <a:sym typeface="Symbol" pitchFamily="18" charset="2"/>
              </a:rPr>
              <a:t> and </a:t>
            </a:r>
            <a:r>
              <a:rPr lang="en-US" sz="2000" dirty="0" err="1" smtClean="0">
                <a:sym typeface="Symbol" pitchFamily="18" charset="2"/>
              </a:rPr>
              <a:t>goto</a:t>
            </a:r>
            <a:r>
              <a:rPr lang="en-US" sz="2000" dirty="0" smtClean="0">
                <a:sym typeface="Symbol" pitchFamily="18" charset="2"/>
              </a:rPr>
              <a:t>(</a:t>
            </a:r>
            <a:r>
              <a:rPr lang="en-US" sz="2000" dirty="0" err="1" smtClean="0">
                <a:sym typeface="Symbol" pitchFamily="18" charset="2"/>
              </a:rPr>
              <a:t>I</a:t>
            </a:r>
            <a:r>
              <a:rPr lang="en-US" sz="2000" baseline="-25000" dirty="0" err="1" smtClean="0">
                <a:sym typeface="Symbol" pitchFamily="18" charset="2"/>
              </a:rPr>
              <a:t>i</a:t>
            </a:r>
            <a:r>
              <a:rPr lang="en-US" sz="2000" dirty="0" err="1" smtClean="0">
                <a:sym typeface="Symbol" pitchFamily="18" charset="2"/>
              </a:rPr>
              <a:t>,a</a:t>
            </a:r>
            <a:r>
              <a:rPr lang="en-US" sz="2000" dirty="0" smtClean="0">
                <a:sym typeface="Symbol" pitchFamily="18" charset="2"/>
              </a:rPr>
              <a:t>)=</a:t>
            </a:r>
            <a:r>
              <a:rPr lang="en-US" sz="2000" dirty="0" err="1" smtClean="0">
                <a:sym typeface="Symbol" pitchFamily="18" charset="2"/>
              </a:rPr>
              <a:t>I</a:t>
            </a:r>
            <a:r>
              <a:rPr lang="en-US" sz="2000" baseline="-25000" dirty="0" err="1" smtClean="0">
                <a:sym typeface="Symbol" pitchFamily="18" charset="2"/>
              </a:rPr>
              <a:t>j</a:t>
            </a:r>
            <a:r>
              <a:rPr lang="en-US" sz="2000" dirty="0" smtClean="0">
                <a:sym typeface="Symbol" pitchFamily="18" charset="2"/>
              </a:rPr>
              <a:t>  then action[</a:t>
            </a:r>
            <a:r>
              <a:rPr lang="en-US" sz="2000" dirty="0" err="1" smtClean="0">
                <a:sym typeface="Symbol" pitchFamily="18" charset="2"/>
              </a:rPr>
              <a:t>i,a</a:t>
            </a:r>
            <a:r>
              <a:rPr lang="en-US" sz="2000" dirty="0" smtClean="0">
                <a:sym typeface="Symbol" pitchFamily="18" charset="2"/>
              </a:rPr>
              <a:t>] is  </a:t>
            </a:r>
            <a:r>
              <a:rPr lang="en-US" sz="2000" b="1" i="1" dirty="0" smtClean="0">
                <a:sym typeface="Symbol" pitchFamily="18" charset="2"/>
              </a:rPr>
              <a:t>shift j</a:t>
            </a:r>
            <a:r>
              <a:rPr lang="en-US" sz="2000" b="1" dirty="0" smtClean="0">
                <a:sym typeface="Symbol" pitchFamily="18" charset="2"/>
              </a:rPr>
              <a:t>.</a:t>
            </a:r>
          </a:p>
          <a:p>
            <a:pPr marL="800100" lvl="1" indent="-342900">
              <a:lnSpc>
                <a:spcPts val="2600"/>
              </a:lnSpc>
              <a:spcBef>
                <a:spcPct val="0"/>
              </a:spcBef>
              <a:buFontTx/>
              <a:buChar char="•"/>
            </a:pPr>
            <a:r>
              <a:rPr lang="en-US" sz="2000" dirty="0" smtClean="0">
                <a:sym typeface="Symbol" pitchFamily="18" charset="2"/>
              </a:rPr>
              <a:t>If  [ </a:t>
            </a:r>
            <a:r>
              <a:rPr lang="en-US" sz="2000" dirty="0" smtClean="0"/>
              <a:t>A</a:t>
            </a:r>
            <a:r>
              <a:rPr lang="en-US" sz="2000" dirty="0" smtClean="0">
                <a:sym typeface="Symbol" pitchFamily="18" charset="2"/>
              </a:rPr>
              <a:t></a:t>
            </a:r>
            <a:r>
              <a:rPr lang="en-US" sz="4800" dirty="0" smtClean="0">
                <a:sym typeface="Symbol" pitchFamily="18" charset="2"/>
              </a:rPr>
              <a:t>.</a:t>
            </a:r>
            <a:r>
              <a:rPr lang="en-US" sz="2000" dirty="0" smtClean="0">
                <a:sym typeface="Symbol" pitchFamily="18" charset="2"/>
              </a:rPr>
              <a:t>,a ] is in I</a:t>
            </a:r>
            <a:r>
              <a:rPr lang="en-US" sz="2000" baseline="-25000" dirty="0" smtClean="0">
                <a:sym typeface="Symbol" pitchFamily="18" charset="2"/>
              </a:rPr>
              <a:t>i </a:t>
            </a:r>
            <a:r>
              <a:rPr lang="en-US" sz="2000" dirty="0" smtClean="0">
                <a:sym typeface="Symbol" pitchFamily="18" charset="2"/>
              </a:rPr>
              <a:t>, then action[</a:t>
            </a:r>
            <a:r>
              <a:rPr lang="en-US" sz="2000" dirty="0" err="1" smtClean="0">
                <a:sym typeface="Symbol" pitchFamily="18" charset="2"/>
              </a:rPr>
              <a:t>i,a</a:t>
            </a:r>
            <a:r>
              <a:rPr lang="en-US" sz="2000" dirty="0" smtClean="0">
                <a:sym typeface="Symbol" pitchFamily="18" charset="2"/>
              </a:rPr>
              <a:t>] is  </a:t>
            </a:r>
            <a:r>
              <a:rPr lang="en-US" sz="2000" b="1" i="1" dirty="0" smtClean="0">
                <a:sym typeface="Symbol" pitchFamily="18" charset="2"/>
              </a:rPr>
              <a:t>reduce </a:t>
            </a:r>
            <a:r>
              <a:rPr lang="en-US" sz="2000" b="1" i="1" dirty="0" smtClean="0"/>
              <a:t>A</a:t>
            </a:r>
            <a:r>
              <a:rPr lang="en-US" sz="2000" b="1" i="1" dirty="0" smtClean="0">
                <a:sym typeface="Symbol" pitchFamily="18" charset="2"/>
              </a:rPr>
              <a:t></a:t>
            </a:r>
            <a:r>
              <a:rPr lang="en-US" sz="2000" dirty="0" smtClean="0">
                <a:sym typeface="Symbol" pitchFamily="18" charset="2"/>
              </a:rPr>
              <a:t>  where AS’.</a:t>
            </a:r>
          </a:p>
          <a:p>
            <a:pPr marL="800100" lvl="1" indent="-342900">
              <a:lnSpc>
                <a:spcPts val="2600"/>
              </a:lnSpc>
              <a:spcBef>
                <a:spcPct val="0"/>
              </a:spcBef>
              <a:buFontTx/>
              <a:buChar char="•"/>
            </a:pPr>
            <a:r>
              <a:rPr lang="en-US" sz="2000" dirty="0" smtClean="0">
                <a:sym typeface="Symbol" pitchFamily="18" charset="2"/>
              </a:rPr>
              <a:t>If  [</a:t>
            </a:r>
            <a:r>
              <a:rPr lang="en-US" sz="2000" dirty="0" smtClean="0"/>
              <a:t>S’</a:t>
            </a:r>
            <a:r>
              <a:rPr lang="en-US" sz="2000" dirty="0" smtClean="0">
                <a:sym typeface="Symbol" pitchFamily="18" charset="2"/>
              </a:rPr>
              <a:t>S</a:t>
            </a:r>
            <a:r>
              <a:rPr lang="en-US" sz="4800" dirty="0" smtClean="0">
                <a:sym typeface="Symbol" pitchFamily="18" charset="2"/>
              </a:rPr>
              <a:t>.</a:t>
            </a:r>
            <a:r>
              <a:rPr lang="en-US" sz="2000" dirty="0" smtClean="0">
                <a:sym typeface="Symbol" pitchFamily="18" charset="2"/>
              </a:rPr>
              <a:t>,$ ] is in I</a:t>
            </a:r>
            <a:r>
              <a:rPr lang="en-US" sz="2000" baseline="-25000" dirty="0" smtClean="0">
                <a:sym typeface="Symbol" pitchFamily="18" charset="2"/>
              </a:rPr>
              <a:t>i </a:t>
            </a:r>
            <a:r>
              <a:rPr lang="en-US" sz="2000" dirty="0" smtClean="0">
                <a:sym typeface="Symbol" pitchFamily="18" charset="2"/>
              </a:rPr>
              <a:t>, then action[</a:t>
            </a:r>
            <a:r>
              <a:rPr lang="en-US" sz="2000" dirty="0" err="1" smtClean="0">
                <a:sym typeface="Symbol" pitchFamily="18" charset="2"/>
              </a:rPr>
              <a:t>i</a:t>
            </a:r>
            <a:r>
              <a:rPr lang="en-US" sz="2000" dirty="0" smtClean="0">
                <a:sym typeface="Symbol" pitchFamily="18" charset="2"/>
              </a:rPr>
              <a:t>,$] is  </a:t>
            </a:r>
            <a:r>
              <a:rPr lang="en-US" sz="2000" b="1" i="1" dirty="0" smtClean="0">
                <a:sym typeface="Symbol" pitchFamily="18" charset="2"/>
              </a:rPr>
              <a:t>accept</a:t>
            </a:r>
            <a:r>
              <a:rPr lang="en-US" sz="2000" dirty="0" smtClean="0">
                <a:sym typeface="Symbol" pitchFamily="18" charset="2"/>
              </a:rPr>
              <a:t>.</a:t>
            </a:r>
          </a:p>
          <a:p>
            <a:pPr marL="800100" lvl="1" indent="-342900">
              <a:lnSpc>
                <a:spcPts val="2600"/>
              </a:lnSpc>
              <a:spcBef>
                <a:spcPct val="0"/>
              </a:spcBef>
              <a:buFontTx/>
              <a:buChar char="•"/>
            </a:pPr>
            <a:r>
              <a:rPr lang="en-US" sz="2000" dirty="0" smtClean="0">
                <a:sym typeface="Symbol" pitchFamily="18" charset="2"/>
              </a:rPr>
              <a:t>If any conflicting actions generated by these rules, the grammar is not LR(1).</a:t>
            </a:r>
          </a:p>
          <a:p>
            <a:pPr marL="457200" indent="-457200"/>
            <a:endParaRPr lang="en-US" sz="1000" dirty="0" smtClean="0">
              <a:sym typeface="Symbol" pitchFamily="18" charset="2"/>
            </a:endParaRPr>
          </a:p>
          <a:p>
            <a:pPr marL="457200" indent="-457200">
              <a:buFontTx/>
              <a:buAutoNum type="arabicPeriod" startAt="3"/>
            </a:pPr>
            <a:r>
              <a:rPr lang="en-US" dirty="0" smtClean="0">
                <a:sym typeface="Symbol" pitchFamily="18" charset="2"/>
              </a:rPr>
              <a:t>Create the parsing </a:t>
            </a:r>
            <a:r>
              <a:rPr lang="en-US" dirty="0" err="1" smtClean="0">
                <a:sym typeface="Symbol" pitchFamily="18" charset="2"/>
              </a:rPr>
              <a:t>goto</a:t>
            </a:r>
            <a:r>
              <a:rPr lang="en-US" dirty="0" smtClean="0">
                <a:sym typeface="Symbol" pitchFamily="18" charset="2"/>
              </a:rPr>
              <a:t> table</a:t>
            </a:r>
          </a:p>
          <a:p>
            <a:pPr marL="800100" lvl="1" indent="-342900">
              <a:buFontTx/>
              <a:buChar char="•"/>
            </a:pPr>
            <a:r>
              <a:rPr lang="en-US" sz="2000" dirty="0" smtClean="0">
                <a:sym typeface="Symbol" pitchFamily="18" charset="2"/>
              </a:rPr>
              <a:t>for all non-terminals A,  if </a:t>
            </a:r>
            <a:r>
              <a:rPr lang="en-US" sz="2000" dirty="0" err="1" smtClean="0">
                <a:sym typeface="Symbol" pitchFamily="18" charset="2"/>
              </a:rPr>
              <a:t>goto</a:t>
            </a:r>
            <a:r>
              <a:rPr lang="en-US" sz="2000" dirty="0" smtClean="0">
                <a:sym typeface="Symbol" pitchFamily="18" charset="2"/>
              </a:rPr>
              <a:t>(</a:t>
            </a:r>
            <a:r>
              <a:rPr lang="en-US" sz="2000" dirty="0" err="1" smtClean="0">
                <a:sym typeface="Symbol" pitchFamily="18" charset="2"/>
              </a:rPr>
              <a:t>I</a:t>
            </a:r>
            <a:r>
              <a:rPr lang="en-US" sz="2000" baseline="-25000" dirty="0" err="1" smtClean="0">
                <a:sym typeface="Symbol" pitchFamily="18" charset="2"/>
              </a:rPr>
              <a:t>i</a:t>
            </a:r>
            <a:r>
              <a:rPr lang="en-US" sz="2000" dirty="0" err="1" smtClean="0">
                <a:sym typeface="Symbol" pitchFamily="18" charset="2"/>
              </a:rPr>
              <a:t>,A</a:t>
            </a:r>
            <a:r>
              <a:rPr lang="en-US" sz="2000" dirty="0" smtClean="0">
                <a:sym typeface="Symbol" pitchFamily="18" charset="2"/>
              </a:rPr>
              <a:t>)=</a:t>
            </a:r>
            <a:r>
              <a:rPr lang="en-US" sz="2000" dirty="0" err="1" smtClean="0">
                <a:sym typeface="Symbol" pitchFamily="18" charset="2"/>
              </a:rPr>
              <a:t>I</a:t>
            </a:r>
            <a:r>
              <a:rPr lang="en-US" sz="2000" baseline="-25000" dirty="0" err="1" smtClean="0">
                <a:sym typeface="Symbol" pitchFamily="18" charset="2"/>
              </a:rPr>
              <a:t>j</a:t>
            </a:r>
            <a:r>
              <a:rPr lang="en-US" sz="2000" dirty="0" smtClean="0">
                <a:sym typeface="Symbol" pitchFamily="18" charset="2"/>
              </a:rPr>
              <a:t>  then </a:t>
            </a:r>
            <a:r>
              <a:rPr lang="en-US" sz="2000" dirty="0" err="1" smtClean="0">
                <a:sym typeface="Symbol" pitchFamily="18" charset="2"/>
              </a:rPr>
              <a:t>goto</a:t>
            </a:r>
            <a:r>
              <a:rPr lang="en-US" sz="2000" dirty="0" smtClean="0">
                <a:sym typeface="Symbol" pitchFamily="18" charset="2"/>
              </a:rPr>
              <a:t>[</a:t>
            </a:r>
            <a:r>
              <a:rPr lang="en-US" sz="2000" dirty="0" err="1" smtClean="0">
                <a:sym typeface="Symbol" pitchFamily="18" charset="2"/>
              </a:rPr>
              <a:t>i,A</a:t>
            </a:r>
            <a:r>
              <a:rPr lang="en-US" sz="2000" dirty="0" smtClean="0">
                <a:sym typeface="Symbol" pitchFamily="18" charset="2"/>
              </a:rPr>
              <a:t>]=j</a:t>
            </a:r>
          </a:p>
          <a:p>
            <a:pPr marL="457200" indent="-457200"/>
            <a:endParaRPr lang="en-US" sz="1000" dirty="0" smtClean="0">
              <a:sym typeface="Symbol" pitchFamily="18" charset="2"/>
            </a:endParaRPr>
          </a:p>
          <a:p>
            <a:pPr marL="457200" indent="-457200">
              <a:buFontTx/>
              <a:buAutoNum type="arabicPeriod" startAt="4"/>
            </a:pPr>
            <a:r>
              <a:rPr lang="en-US" dirty="0" smtClean="0">
                <a:sym typeface="Symbol" pitchFamily="18" charset="2"/>
              </a:rPr>
              <a:t>All entries not defined by (2) and (3) are errors.</a:t>
            </a:r>
          </a:p>
          <a:p>
            <a:pPr marL="457200" indent="-457200">
              <a:buFontTx/>
              <a:buAutoNum type="arabicPeriod" startAt="4"/>
            </a:pPr>
            <a:endParaRPr lang="en-US" sz="1000" dirty="0" smtClean="0">
              <a:sym typeface="Symbol" pitchFamily="18" charset="2"/>
            </a:endParaRPr>
          </a:p>
          <a:p>
            <a:pPr marL="457200" indent="-457200">
              <a:buFontTx/>
              <a:buAutoNum type="arabicPeriod" startAt="4"/>
            </a:pPr>
            <a:r>
              <a:rPr lang="en-US" dirty="0" smtClean="0">
                <a:sym typeface="Symbol" pitchFamily="18" charset="2"/>
              </a:rPr>
              <a:t>Initial state of the parser contains  [S’.S,$]</a:t>
            </a:r>
          </a:p>
          <a:p>
            <a:pPr marL="457200" indent="-457200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53158" y="152400"/>
            <a:ext cx="8650165" cy="9144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An Example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286000" y="1752600"/>
            <a:ext cx="4613032" cy="4524375"/>
            <a:chOff x="624" y="1536"/>
            <a:chExt cx="3148" cy="2850"/>
          </a:xfrm>
        </p:grpSpPr>
        <p:sp>
          <p:nvSpPr>
            <p:cNvPr id="37892" name="Text Box 3"/>
            <p:cNvSpPr txBox="1">
              <a:spLocks noChangeArrowheads="1"/>
            </p:cNvSpPr>
            <p:nvPr/>
          </p:nvSpPr>
          <p:spPr bwMode="auto">
            <a:xfrm>
              <a:off x="624" y="1536"/>
              <a:ext cx="2909" cy="2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 eaLnBrk="1" hangingPunct="1">
                <a:spcBef>
                  <a:spcPct val="0"/>
                </a:spcBef>
              </a:pP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       </a:t>
              </a:r>
              <a:endParaRPr kumimoji="1" lang="en-US" altLang="zh-TW" dirty="0" smtClean="0">
                <a:latin typeface="Arial" charset="0"/>
                <a:ea typeface="新細明體" pitchFamily="18" charset="-120"/>
              </a:endParaRPr>
            </a:p>
            <a:p>
              <a:pPr marL="457200" indent="-457200" eaLnBrk="1" hangingPunct="1">
                <a:spcBef>
                  <a:spcPct val="0"/>
                </a:spcBef>
              </a:pPr>
              <a:r>
                <a:rPr kumimoji="1" lang="en-US" altLang="zh-TW" dirty="0" smtClean="0">
                  <a:latin typeface="Arial" charset="0"/>
                  <a:ea typeface="新細明體" pitchFamily="18" charset="-120"/>
                </a:rPr>
                <a:t>          e      </a:t>
              </a: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d       $      </a:t>
              </a:r>
              <a:r>
                <a:rPr kumimoji="1" lang="en-US" altLang="zh-TW" dirty="0" smtClean="0">
                  <a:latin typeface="Arial" charset="0"/>
                  <a:ea typeface="新細明體" pitchFamily="18" charset="-120"/>
                </a:rPr>
                <a:t>               </a:t>
              </a: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S       </a:t>
              </a:r>
              <a:r>
                <a:rPr kumimoji="1" lang="en-US" altLang="zh-TW" dirty="0" smtClean="0">
                  <a:latin typeface="Arial" charset="0"/>
                  <a:ea typeface="新細明體" pitchFamily="18" charset="-120"/>
                </a:rPr>
                <a:t>C</a:t>
              </a:r>
            </a:p>
            <a:p>
              <a:pPr marL="457200" indent="-457200" eaLnBrk="1" hangingPunct="1">
                <a:spcBef>
                  <a:spcPct val="0"/>
                </a:spcBef>
              </a:pPr>
              <a:endParaRPr kumimoji="1" lang="en-US" altLang="zh-TW" dirty="0">
                <a:latin typeface="Arial" charset="0"/>
                <a:ea typeface="新細明體" pitchFamily="18" charset="-120"/>
              </a:endParaRPr>
            </a:p>
            <a:p>
              <a:pPr marL="457200" indent="-457200" eaLnBrk="1" hangingPunct="1">
                <a:spcBef>
                  <a:spcPct val="0"/>
                </a:spcBef>
              </a:pP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  0     s3     s4            </a:t>
              </a:r>
              <a:r>
                <a:rPr kumimoji="1" lang="en-US" altLang="zh-TW" dirty="0" smtClean="0">
                  <a:latin typeface="Arial" charset="0"/>
                  <a:ea typeface="新細明體" pitchFamily="18" charset="-120"/>
                </a:rPr>
                <a:t>                  1       2 </a:t>
              </a:r>
              <a:endParaRPr kumimoji="1" lang="en-US" altLang="zh-TW" dirty="0">
                <a:latin typeface="Arial" charset="0"/>
                <a:ea typeface="新細明體" pitchFamily="18" charset="-120"/>
              </a:endParaRPr>
            </a:p>
            <a:p>
              <a:pPr marL="457200" indent="-457200" eaLnBrk="1" hangingPunct="1">
                <a:spcBef>
                  <a:spcPct val="0"/>
                </a:spcBef>
              </a:pP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  1                        </a:t>
              </a:r>
              <a:r>
                <a:rPr kumimoji="1" lang="en-US" altLang="zh-TW" dirty="0" smtClean="0">
                  <a:latin typeface="Arial" charset="0"/>
                  <a:ea typeface="新細明體" pitchFamily="18" charset="-120"/>
                </a:rPr>
                <a:t>a</a:t>
              </a:r>
            </a:p>
            <a:p>
              <a:pPr marL="457200" indent="-457200" eaLnBrk="1" hangingPunct="1">
                <a:spcBef>
                  <a:spcPct val="0"/>
                </a:spcBef>
              </a:pPr>
              <a:endParaRPr kumimoji="1" lang="en-US" altLang="zh-TW" dirty="0">
                <a:latin typeface="Arial" charset="0"/>
                <a:ea typeface="新細明體" pitchFamily="18" charset="-120"/>
              </a:endParaRPr>
            </a:p>
            <a:p>
              <a:pPr marL="457200" indent="-457200" eaLnBrk="1" hangingPunct="1">
                <a:spcBef>
                  <a:spcPct val="0"/>
                </a:spcBef>
              </a:pP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  2     s6     s7            </a:t>
              </a:r>
              <a:r>
                <a:rPr kumimoji="1" lang="en-US" altLang="zh-TW" dirty="0" smtClean="0">
                  <a:latin typeface="Arial" charset="0"/>
                  <a:ea typeface="新細明體" pitchFamily="18" charset="-120"/>
                </a:rPr>
                <a:t>                           5 </a:t>
              </a:r>
              <a:endParaRPr kumimoji="1" lang="en-US" altLang="zh-TW" dirty="0">
                <a:latin typeface="Arial" charset="0"/>
                <a:ea typeface="新細明體" pitchFamily="18" charset="-120"/>
              </a:endParaRPr>
            </a:p>
            <a:p>
              <a:pPr marL="457200" indent="-457200" eaLnBrk="1" hangingPunct="1">
                <a:spcBef>
                  <a:spcPct val="0"/>
                </a:spcBef>
              </a:pP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  3     s3     s4                    </a:t>
              </a:r>
              <a:r>
                <a:rPr kumimoji="1" lang="en-US" altLang="zh-TW" dirty="0" smtClean="0">
                  <a:latin typeface="Arial" charset="0"/>
                  <a:ea typeface="新細明體" pitchFamily="18" charset="-120"/>
                </a:rPr>
                <a:t>                   8 </a:t>
              </a:r>
            </a:p>
            <a:p>
              <a:pPr marL="457200" indent="-457200" eaLnBrk="1" hangingPunct="1">
                <a:spcBef>
                  <a:spcPct val="0"/>
                </a:spcBef>
              </a:pPr>
              <a:r>
                <a:rPr kumimoji="1" lang="en-US" altLang="zh-TW" dirty="0" smtClean="0">
                  <a:latin typeface="Arial" charset="0"/>
                  <a:ea typeface="新細明體" pitchFamily="18" charset="-120"/>
                </a:rPr>
                <a:t>  </a:t>
              </a: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4     r3      </a:t>
              </a:r>
              <a:r>
                <a:rPr kumimoji="1" lang="en-US" altLang="zh-TW" dirty="0" err="1" smtClean="0">
                  <a:latin typeface="Arial" charset="0"/>
                  <a:ea typeface="新細明體" pitchFamily="18" charset="-120"/>
                </a:rPr>
                <a:t>r3</a:t>
              </a:r>
              <a:endParaRPr kumimoji="1" lang="en-US" altLang="zh-TW" dirty="0">
                <a:latin typeface="Arial" charset="0"/>
                <a:ea typeface="新細明體" pitchFamily="18" charset="-120"/>
              </a:endParaRPr>
            </a:p>
            <a:p>
              <a:pPr marL="457200" indent="-457200" eaLnBrk="1" hangingPunct="1">
                <a:spcBef>
                  <a:spcPct val="0"/>
                </a:spcBef>
              </a:pP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  5                        r1 </a:t>
              </a:r>
              <a:endParaRPr kumimoji="1" lang="en-US" altLang="zh-TW" dirty="0" smtClean="0">
                <a:latin typeface="Arial" charset="0"/>
                <a:ea typeface="新細明體" pitchFamily="18" charset="-120"/>
              </a:endParaRPr>
            </a:p>
            <a:p>
              <a:pPr marL="457200" indent="-457200" eaLnBrk="1" hangingPunct="1">
                <a:spcBef>
                  <a:spcPct val="0"/>
                </a:spcBef>
              </a:pPr>
              <a:endParaRPr kumimoji="1" lang="en-US" altLang="zh-TW" dirty="0">
                <a:latin typeface="Arial" charset="0"/>
                <a:ea typeface="新細明體" pitchFamily="18" charset="-120"/>
              </a:endParaRPr>
            </a:p>
            <a:p>
              <a:pPr marL="457200" indent="-457200" eaLnBrk="1" hangingPunct="1">
                <a:spcBef>
                  <a:spcPct val="0"/>
                </a:spcBef>
              </a:pP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  6     s6     s7                     </a:t>
              </a:r>
              <a:r>
                <a:rPr kumimoji="1" lang="en-US" altLang="zh-TW" dirty="0" smtClean="0">
                  <a:latin typeface="Arial" charset="0"/>
                  <a:ea typeface="新細明體" pitchFamily="18" charset="-120"/>
                </a:rPr>
                <a:t>                  9</a:t>
              </a:r>
              <a:endParaRPr kumimoji="1" lang="en-US" altLang="zh-TW" dirty="0">
                <a:latin typeface="Arial" charset="0"/>
                <a:ea typeface="新細明體" pitchFamily="18" charset="-120"/>
              </a:endParaRPr>
            </a:p>
            <a:p>
              <a:pPr marL="457200" indent="-457200" eaLnBrk="1" hangingPunct="1">
                <a:spcBef>
                  <a:spcPct val="0"/>
                </a:spcBef>
              </a:pP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  7                        </a:t>
              </a:r>
              <a:r>
                <a:rPr kumimoji="1" lang="en-US" altLang="zh-TW" dirty="0" smtClean="0">
                  <a:latin typeface="Arial" charset="0"/>
                  <a:ea typeface="新細明體" pitchFamily="18" charset="-120"/>
                </a:rPr>
                <a:t>r3</a:t>
              </a:r>
            </a:p>
            <a:p>
              <a:pPr marL="457200" indent="-457200" eaLnBrk="1" hangingPunct="1">
                <a:spcBef>
                  <a:spcPct val="0"/>
                </a:spcBef>
              </a:pPr>
              <a:endParaRPr kumimoji="1" lang="en-US" altLang="zh-TW" dirty="0">
                <a:latin typeface="Arial" charset="0"/>
                <a:ea typeface="新細明體" pitchFamily="18" charset="-120"/>
              </a:endParaRPr>
            </a:p>
            <a:p>
              <a:pPr marL="457200" indent="-457200" eaLnBrk="1" hangingPunct="1">
                <a:spcBef>
                  <a:spcPct val="0"/>
                </a:spcBef>
              </a:pP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  8     r2      </a:t>
              </a:r>
              <a:r>
                <a:rPr kumimoji="1" lang="en-US" altLang="zh-TW" dirty="0" err="1">
                  <a:latin typeface="Arial" charset="0"/>
                  <a:ea typeface="新細明體" pitchFamily="18" charset="-120"/>
                </a:rPr>
                <a:t>r2</a:t>
              </a:r>
              <a:endParaRPr kumimoji="1" lang="en-US" altLang="zh-TW" dirty="0">
                <a:latin typeface="Arial" charset="0"/>
                <a:ea typeface="新細明體" pitchFamily="18" charset="-120"/>
              </a:endParaRPr>
            </a:p>
            <a:p>
              <a:pPr marL="457200" indent="-457200" eaLnBrk="1" hangingPunct="1">
                <a:spcBef>
                  <a:spcPct val="0"/>
                </a:spcBef>
              </a:pP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  9                        r2 </a:t>
              </a:r>
            </a:p>
          </p:txBody>
        </p:sp>
        <p:sp>
          <p:nvSpPr>
            <p:cNvPr id="37893" name="Rectangle 4"/>
            <p:cNvSpPr>
              <a:spLocks noChangeArrowheads="1"/>
            </p:cNvSpPr>
            <p:nvPr/>
          </p:nvSpPr>
          <p:spPr bwMode="auto">
            <a:xfrm>
              <a:off x="672" y="1728"/>
              <a:ext cx="3068" cy="2640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4" name="Line 5"/>
            <p:cNvSpPr>
              <a:spLocks noChangeShapeType="1"/>
            </p:cNvSpPr>
            <p:nvPr/>
          </p:nvSpPr>
          <p:spPr bwMode="auto">
            <a:xfrm>
              <a:off x="756" y="1920"/>
              <a:ext cx="301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895" name="Line 6"/>
            <p:cNvSpPr>
              <a:spLocks noChangeShapeType="1"/>
            </p:cNvSpPr>
            <p:nvPr/>
          </p:nvSpPr>
          <p:spPr bwMode="auto">
            <a:xfrm>
              <a:off x="960" y="1728"/>
              <a:ext cx="0" cy="26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896" name="Line 7"/>
            <p:cNvSpPr>
              <a:spLocks noChangeShapeType="1"/>
            </p:cNvSpPr>
            <p:nvPr/>
          </p:nvSpPr>
          <p:spPr bwMode="auto">
            <a:xfrm>
              <a:off x="2640" y="1728"/>
              <a:ext cx="0" cy="26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897" name="Line 8"/>
            <p:cNvSpPr>
              <a:spLocks noChangeShapeType="1"/>
            </p:cNvSpPr>
            <p:nvPr/>
          </p:nvSpPr>
          <p:spPr bwMode="auto">
            <a:xfrm>
              <a:off x="676" y="2016"/>
              <a:ext cx="306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898" name="Line 9"/>
            <p:cNvSpPr>
              <a:spLocks noChangeShapeType="1"/>
            </p:cNvSpPr>
            <p:nvPr/>
          </p:nvSpPr>
          <p:spPr bwMode="auto">
            <a:xfrm>
              <a:off x="676" y="2256"/>
              <a:ext cx="306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899" name="Line 10"/>
            <p:cNvSpPr>
              <a:spLocks noChangeShapeType="1"/>
            </p:cNvSpPr>
            <p:nvPr/>
          </p:nvSpPr>
          <p:spPr bwMode="auto">
            <a:xfrm>
              <a:off x="676" y="2496"/>
              <a:ext cx="306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00" name="Line 11"/>
            <p:cNvSpPr>
              <a:spLocks noChangeShapeType="1"/>
            </p:cNvSpPr>
            <p:nvPr/>
          </p:nvSpPr>
          <p:spPr bwMode="auto">
            <a:xfrm>
              <a:off x="676" y="2736"/>
              <a:ext cx="306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01" name="Line 12"/>
            <p:cNvSpPr>
              <a:spLocks noChangeShapeType="1"/>
            </p:cNvSpPr>
            <p:nvPr/>
          </p:nvSpPr>
          <p:spPr bwMode="auto">
            <a:xfrm>
              <a:off x="676" y="2928"/>
              <a:ext cx="306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02" name="Line 13"/>
            <p:cNvSpPr>
              <a:spLocks noChangeShapeType="1"/>
            </p:cNvSpPr>
            <p:nvPr/>
          </p:nvSpPr>
          <p:spPr bwMode="auto">
            <a:xfrm>
              <a:off x="676" y="3120"/>
              <a:ext cx="306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03" name="Line 14"/>
            <p:cNvSpPr>
              <a:spLocks noChangeShapeType="1"/>
            </p:cNvSpPr>
            <p:nvPr/>
          </p:nvSpPr>
          <p:spPr bwMode="auto">
            <a:xfrm>
              <a:off x="624" y="3312"/>
              <a:ext cx="306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04" name="Line 15"/>
            <p:cNvSpPr>
              <a:spLocks noChangeShapeType="1"/>
            </p:cNvSpPr>
            <p:nvPr/>
          </p:nvSpPr>
          <p:spPr bwMode="auto">
            <a:xfrm>
              <a:off x="676" y="3648"/>
              <a:ext cx="306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05" name="Line 16"/>
            <p:cNvSpPr>
              <a:spLocks noChangeShapeType="1"/>
            </p:cNvSpPr>
            <p:nvPr/>
          </p:nvSpPr>
          <p:spPr bwMode="auto">
            <a:xfrm flipV="1">
              <a:off x="676" y="3888"/>
              <a:ext cx="306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LALR Parsing Tables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b="1" dirty="0" smtClean="0"/>
              <a:t>LALR</a:t>
            </a:r>
            <a:r>
              <a:rPr lang="en-US" dirty="0" smtClean="0"/>
              <a:t>  stands for </a:t>
            </a:r>
            <a:r>
              <a:rPr lang="en-US" b="1" dirty="0" err="1" smtClean="0"/>
              <a:t>Lookahead</a:t>
            </a:r>
            <a:r>
              <a:rPr lang="en-US" b="1" dirty="0" smtClean="0"/>
              <a:t> LR.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endParaRPr lang="en-US" dirty="0" smtClean="0"/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dirty="0" smtClean="0"/>
              <a:t>LALR parsers are often used in practice because LALR parsing tables are smaller than LR(1) parsing tables.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endParaRPr lang="en-US" dirty="0" smtClean="0"/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dirty="0" smtClean="0"/>
              <a:t>The number of states in SLR and LALR parsing tables for a grammar G are equal. 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endParaRPr lang="en-US" dirty="0" smtClean="0"/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dirty="0" smtClean="0"/>
              <a:t>But LALR parsers recognize more grammars than SLR parsers.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endParaRPr lang="en-US" dirty="0" smtClean="0"/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b="1" i="1" dirty="0" err="1" smtClean="0"/>
              <a:t>yacc</a:t>
            </a:r>
            <a:r>
              <a:rPr lang="en-US" dirty="0" smtClean="0"/>
              <a:t> creates a LALR parser for the given grammar. 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endParaRPr lang="en-US" dirty="0" smtClean="0"/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dirty="0" smtClean="0"/>
              <a:t>A state of LALR parser will be again a set of LR(1) items.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Creating LALR Parsing Tables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r>
              <a:rPr lang="en-US" sz="2400" dirty="0" smtClean="0"/>
              <a:t>Canonical LR(1) Parser      		</a:t>
            </a:r>
            <a:r>
              <a:rPr lang="en-US" sz="2400" dirty="0" smtClean="0">
                <a:sym typeface="Wingdings" pitchFamily="2" charset="2"/>
              </a:rPr>
              <a:t>     		LALR Parser</a:t>
            </a:r>
          </a:p>
          <a:p>
            <a:pPr>
              <a:buFontTx/>
              <a:buNone/>
            </a:pPr>
            <a:r>
              <a:rPr lang="en-US" sz="2400" dirty="0" smtClean="0">
                <a:sym typeface="Wingdings" pitchFamily="2" charset="2"/>
              </a:rPr>
              <a:t>				   	shrink # of states</a:t>
            </a:r>
          </a:p>
          <a:p>
            <a:pPr>
              <a:buFontTx/>
              <a:buNone/>
            </a:pPr>
            <a:endParaRPr lang="en-US" sz="2400" dirty="0" smtClean="0">
              <a:sym typeface="Wingdings" pitchFamily="2" charset="2"/>
            </a:endParaRPr>
          </a:p>
          <a:p>
            <a:r>
              <a:rPr lang="en-US" sz="2400" dirty="0" smtClean="0"/>
              <a:t>This shrink process may introduce a </a:t>
            </a:r>
            <a:r>
              <a:rPr lang="en-US" sz="2400" b="1" dirty="0" smtClean="0"/>
              <a:t>reduce/reduce</a:t>
            </a:r>
            <a:r>
              <a:rPr lang="en-US" sz="2400" dirty="0" smtClean="0"/>
              <a:t> conflict in the resulting LALR parser (so the grammar is NOT LALR)</a:t>
            </a:r>
          </a:p>
          <a:p>
            <a:r>
              <a:rPr lang="en-US" sz="2400" dirty="0" smtClean="0"/>
              <a:t>But, this shrink process does not produce a </a:t>
            </a:r>
            <a:r>
              <a:rPr lang="en-US" sz="2400" b="1" dirty="0" smtClean="0"/>
              <a:t>shift/reduce</a:t>
            </a:r>
            <a:r>
              <a:rPr lang="en-US" sz="2400" dirty="0" smtClean="0"/>
              <a:t> conflict.</a:t>
            </a:r>
          </a:p>
          <a:p>
            <a:endParaRPr lang="en-US" sz="2400" dirty="0" smtClean="0"/>
          </a:p>
          <a:p>
            <a:pPr>
              <a:buFontTx/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The Core of A Set of LR(1) Items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The core of  a set of LR(1) items is the set of its first component.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800" dirty="0" smtClean="0"/>
          </a:p>
          <a:p>
            <a:pPr>
              <a:lnSpc>
                <a:spcPts val="2200"/>
              </a:lnSpc>
              <a:spcBef>
                <a:spcPts val="500"/>
              </a:spcBef>
              <a:buFontTx/>
              <a:buNone/>
            </a:pPr>
            <a:r>
              <a:rPr lang="en-US" sz="2000" dirty="0" smtClean="0"/>
              <a:t>Ex:	</a:t>
            </a:r>
            <a:r>
              <a:rPr lang="en-US" sz="2000" dirty="0" smtClean="0">
                <a:sym typeface="Symbol" pitchFamily="18" charset="2"/>
              </a:rPr>
              <a:t>S  L</a:t>
            </a:r>
            <a:r>
              <a:rPr lang="en-US" sz="6000" dirty="0" smtClean="0">
                <a:sym typeface="Symbol" pitchFamily="18" charset="2"/>
              </a:rPr>
              <a:t>.</a:t>
            </a:r>
            <a:r>
              <a:rPr lang="en-US" sz="2000" dirty="0" smtClean="0">
                <a:sym typeface="Symbol" pitchFamily="18" charset="2"/>
              </a:rPr>
              <a:t>=R,$	</a:t>
            </a:r>
            <a:r>
              <a:rPr lang="en-US" sz="2000" dirty="0" smtClean="0">
                <a:sym typeface="Wingdings" pitchFamily="2" charset="2"/>
              </a:rPr>
              <a:t>	 </a:t>
            </a:r>
            <a:r>
              <a:rPr lang="en-US" sz="2000" dirty="0" smtClean="0">
                <a:sym typeface="Symbol" pitchFamily="18" charset="2"/>
              </a:rPr>
              <a:t>S  L</a:t>
            </a:r>
            <a:r>
              <a:rPr lang="en-US" sz="6000" dirty="0" smtClean="0">
                <a:sym typeface="Symbol" pitchFamily="18" charset="2"/>
              </a:rPr>
              <a:t>.</a:t>
            </a:r>
            <a:r>
              <a:rPr lang="en-US" sz="2000" dirty="0" smtClean="0">
                <a:sym typeface="Symbol" pitchFamily="18" charset="2"/>
              </a:rPr>
              <a:t>=R		</a:t>
            </a:r>
            <a:r>
              <a:rPr lang="en-US" sz="2000" dirty="0" smtClean="0">
                <a:solidFill>
                  <a:srgbClr val="CC0000"/>
                </a:solidFill>
                <a:sym typeface="Symbol" pitchFamily="18" charset="2"/>
              </a:rPr>
              <a:t>Core</a:t>
            </a:r>
          </a:p>
          <a:p>
            <a:pPr>
              <a:lnSpc>
                <a:spcPts val="2200"/>
              </a:lnSpc>
              <a:spcBef>
                <a:spcPts val="500"/>
              </a:spcBef>
              <a:buFontTx/>
              <a:buNone/>
            </a:pPr>
            <a:r>
              <a:rPr lang="en-US" sz="2000" dirty="0" smtClean="0">
                <a:sym typeface="Symbol" pitchFamily="18" charset="2"/>
              </a:rPr>
              <a:t>	          R  L</a:t>
            </a:r>
            <a:r>
              <a:rPr lang="en-US" sz="6000" dirty="0" smtClean="0">
                <a:sym typeface="Symbol" pitchFamily="18" charset="2"/>
              </a:rPr>
              <a:t>.</a:t>
            </a:r>
            <a:r>
              <a:rPr lang="en-US" sz="2000" dirty="0" smtClean="0">
                <a:sym typeface="Symbol" pitchFamily="18" charset="2"/>
              </a:rPr>
              <a:t>,$		 R  L</a:t>
            </a:r>
            <a:r>
              <a:rPr lang="en-US" sz="6000" dirty="0" smtClean="0">
                <a:sym typeface="Symbol" pitchFamily="18" charset="2"/>
              </a:rPr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sym typeface="Symbol" pitchFamily="18" charset="2"/>
              </a:rPr>
              <a:t>We will find the states (sets of LR(1) items) in a canonical LR(1) parser with same cores. Then we will merge them as a single state.</a:t>
            </a:r>
          </a:p>
          <a:p>
            <a:pPr>
              <a:lnSpc>
                <a:spcPct val="90000"/>
              </a:lnSpc>
            </a:pPr>
            <a:endParaRPr lang="en-US" sz="1000" dirty="0" smtClean="0">
              <a:sym typeface="Symbol" pitchFamily="18" charset="2"/>
            </a:endParaRPr>
          </a:p>
          <a:p>
            <a:pPr>
              <a:lnSpc>
                <a:spcPts val="2800"/>
              </a:lnSpc>
              <a:spcBef>
                <a:spcPts val="400"/>
              </a:spcBef>
              <a:buFontTx/>
              <a:buNone/>
            </a:pPr>
            <a:r>
              <a:rPr lang="en-US" sz="2000" dirty="0" smtClean="0">
                <a:sym typeface="Symbol" pitchFamily="18" charset="2"/>
              </a:rPr>
              <a:t>	I</a:t>
            </a:r>
            <a:r>
              <a:rPr lang="en-US" sz="2000" baseline="-25000" dirty="0" smtClean="0">
                <a:sym typeface="Symbol" pitchFamily="18" charset="2"/>
              </a:rPr>
              <a:t>1</a:t>
            </a:r>
            <a:r>
              <a:rPr lang="en-US" sz="2000" dirty="0" smtClean="0">
                <a:sym typeface="Symbol" pitchFamily="18" charset="2"/>
              </a:rPr>
              <a:t>:L  id</a:t>
            </a:r>
            <a:r>
              <a:rPr lang="en-US" sz="6000" dirty="0" smtClean="0">
                <a:sym typeface="Symbol" pitchFamily="18" charset="2"/>
              </a:rPr>
              <a:t>.</a:t>
            </a:r>
            <a:r>
              <a:rPr lang="en-US" sz="2000" dirty="0" smtClean="0">
                <a:sym typeface="Symbol" pitchFamily="18" charset="2"/>
              </a:rPr>
              <a:t>,= 				A new state: 	 I</a:t>
            </a:r>
            <a:r>
              <a:rPr lang="en-US" sz="2000" baseline="-25000" dirty="0" smtClean="0">
                <a:sym typeface="Symbol" pitchFamily="18" charset="2"/>
              </a:rPr>
              <a:t>12</a:t>
            </a:r>
            <a:r>
              <a:rPr lang="en-US" sz="2000" dirty="0" smtClean="0">
                <a:sym typeface="Symbol" pitchFamily="18" charset="2"/>
              </a:rPr>
              <a:t>: L  id</a:t>
            </a:r>
            <a:r>
              <a:rPr lang="en-US" sz="6000" dirty="0" smtClean="0">
                <a:sym typeface="Symbol" pitchFamily="18" charset="2"/>
              </a:rPr>
              <a:t>.</a:t>
            </a:r>
            <a:r>
              <a:rPr lang="en-US" sz="2000" dirty="0" smtClean="0">
                <a:sym typeface="Symbol" pitchFamily="18" charset="2"/>
              </a:rPr>
              <a:t>,= </a:t>
            </a:r>
          </a:p>
          <a:p>
            <a:pPr>
              <a:lnSpc>
                <a:spcPts val="2800"/>
              </a:lnSpc>
              <a:spcBef>
                <a:spcPts val="400"/>
              </a:spcBef>
              <a:buFontTx/>
              <a:buNone/>
            </a:pPr>
            <a:r>
              <a:rPr lang="en-US" sz="2000" dirty="0" smtClean="0">
                <a:sym typeface="Symbol" pitchFamily="18" charset="2"/>
              </a:rPr>
              <a:t>				        </a:t>
            </a:r>
            <a:r>
              <a:rPr lang="en-US" sz="2000" dirty="0" smtClean="0">
                <a:sym typeface="Wingdings" pitchFamily="2" charset="2"/>
              </a:rPr>
              <a:t>			      	       </a:t>
            </a:r>
            <a:r>
              <a:rPr lang="en-US" sz="2000" dirty="0" smtClean="0">
                <a:sym typeface="Symbol" pitchFamily="18" charset="2"/>
              </a:rPr>
              <a:t>L  id</a:t>
            </a:r>
            <a:r>
              <a:rPr lang="en-US" sz="6000" dirty="0" smtClean="0">
                <a:sym typeface="Symbol" pitchFamily="18" charset="2"/>
              </a:rPr>
              <a:t>.</a:t>
            </a:r>
            <a:r>
              <a:rPr lang="en-US" sz="2000" dirty="0" smtClean="0">
                <a:sym typeface="Symbol" pitchFamily="18" charset="2"/>
              </a:rPr>
              <a:t>,$</a:t>
            </a:r>
          </a:p>
          <a:p>
            <a:pPr>
              <a:lnSpc>
                <a:spcPts val="2800"/>
              </a:lnSpc>
              <a:spcBef>
                <a:spcPts val="400"/>
              </a:spcBef>
              <a:buFontTx/>
              <a:buNone/>
            </a:pPr>
            <a:r>
              <a:rPr lang="en-US" sz="2000" dirty="0" smtClean="0">
                <a:sym typeface="Symbol" pitchFamily="18" charset="2"/>
              </a:rPr>
              <a:t>	I</a:t>
            </a:r>
            <a:r>
              <a:rPr lang="en-US" sz="2000" baseline="-25000" dirty="0" smtClean="0">
                <a:sym typeface="Symbol" pitchFamily="18" charset="2"/>
              </a:rPr>
              <a:t>2</a:t>
            </a:r>
            <a:r>
              <a:rPr lang="en-US" sz="2000" dirty="0" smtClean="0">
                <a:sym typeface="Symbol" pitchFamily="18" charset="2"/>
              </a:rPr>
              <a:t>:L  id</a:t>
            </a:r>
            <a:r>
              <a:rPr lang="en-US" sz="6000" dirty="0" smtClean="0">
                <a:sym typeface="Symbol" pitchFamily="18" charset="2"/>
              </a:rPr>
              <a:t>.</a:t>
            </a:r>
            <a:r>
              <a:rPr lang="en-US" sz="2000" dirty="0" smtClean="0">
                <a:sym typeface="Symbol" pitchFamily="18" charset="2"/>
              </a:rPr>
              <a:t>,$		</a:t>
            </a:r>
            <a:r>
              <a:rPr lang="en-US" sz="1800" dirty="0" smtClean="0">
                <a:sym typeface="Symbol" pitchFamily="18" charset="2"/>
              </a:rPr>
              <a:t>have same core, merge them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0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sym typeface="Symbol" pitchFamily="18" charset="2"/>
              </a:rPr>
              <a:t>We will do this for all states of a canonical LR(1) parser to get the states of the LALR parser.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sym typeface="Symbol" pitchFamily="18" charset="2"/>
              </a:rPr>
              <a:t>In fact, the number of the states of the LALR parser for a grammar will be equal to the number of states of the SLR parser for that grammar.</a:t>
            </a:r>
          </a:p>
          <a:p>
            <a:pPr>
              <a:lnSpc>
                <a:spcPct val="90000"/>
              </a:lnSpc>
            </a:pPr>
            <a:endParaRPr lang="en-US" sz="2000" dirty="0" smtClean="0">
              <a:sym typeface="Symbol" pitchFamily="18" charset="2"/>
            </a:endParaRPr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 flipH="1">
            <a:off x="5791200" y="1905000"/>
            <a:ext cx="9144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r>
              <a:rPr lang="en-US" dirty="0" smtClean="0"/>
              <a:t>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53158" y="152400"/>
            <a:ext cx="8650165" cy="9144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The Core of LR(1) Items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33046" y="1295400"/>
            <a:ext cx="8001000" cy="41910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ea typeface="新細明體" pitchFamily="18" charset="-120"/>
              </a:rPr>
              <a:t>The </a:t>
            </a:r>
            <a:r>
              <a:rPr lang="en-US" altLang="zh-TW" dirty="0" smtClean="0">
                <a:solidFill>
                  <a:srgbClr val="FF3300"/>
                </a:solidFill>
                <a:ea typeface="新細明體" pitchFamily="18" charset="-120"/>
              </a:rPr>
              <a:t>core</a:t>
            </a:r>
            <a:r>
              <a:rPr lang="en-US" altLang="zh-TW" dirty="0" smtClean="0">
                <a:ea typeface="新細明體" pitchFamily="18" charset="-120"/>
              </a:rPr>
              <a:t> of a set of LR(1) Items is the set of their first components (i.e., LR(0) items)</a:t>
            </a:r>
          </a:p>
          <a:p>
            <a:r>
              <a:rPr lang="en-US" altLang="zh-TW" dirty="0" smtClean="0">
                <a:ea typeface="新細明體" pitchFamily="18" charset="-120"/>
              </a:rPr>
              <a:t>The core of the set of LR(1) items</a:t>
            </a:r>
            <a:br>
              <a:rPr lang="en-US" altLang="zh-TW" dirty="0" smtClean="0">
                <a:ea typeface="新細明體" pitchFamily="18" charset="-120"/>
              </a:rPr>
            </a:br>
            <a:r>
              <a:rPr lang="en-US" altLang="zh-TW" dirty="0" smtClean="0">
                <a:ea typeface="新細明體" pitchFamily="18" charset="-120"/>
              </a:rPr>
              <a:t>	{ (</a:t>
            </a:r>
            <a:r>
              <a:rPr lang="en-US" altLang="zh-TW" dirty="0" smtClean="0">
                <a:solidFill>
                  <a:srgbClr val="FF3300"/>
                </a:solidFill>
                <a:ea typeface="新細明體" pitchFamily="18" charset="-120"/>
              </a:rPr>
              <a:t>C </a:t>
            </a:r>
            <a:r>
              <a:rPr lang="en-US" altLang="zh-TW" dirty="0" smtClean="0">
                <a:solidFill>
                  <a:srgbClr val="FF3300"/>
                </a:solidFill>
                <a:ea typeface="新細明體" pitchFamily="18" charset="-120"/>
                <a:sym typeface="Symbol" pitchFamily="18" charset="2"/>
              </a:rPr>
              <a:t> c  C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, c/d),</a:t>
            </a:r>
            <a:endParaRPr lang="en-US" altLang="zh-TW" dirty="0" smtClean="0">
              <a:ea typeface="新細明體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	 	   (</a:t>
            </a:r>
            <a:r>
              <a:rPr lang="en-US" altLang="zh-TW" dirty="0" smtClean="0">
                <a:solidFill>
                  <a:srgbClr val="FF3300"/>
                </a:solidFill>
                <a:ea typeface="新細明體" pitchFamily="18" charset="-120"/>
              </a:rPr>
              <a:t>C </a:t>
            </a:r>
            <a:r>
              <a:rPr lang="en-US" altLang="zh-TW" dirty="0" smtClean="0">
                <a:solidFill>
                  <a:srgbClr val="FF3300"/>
                </a:solidFill>
                <a:ea typeface="新細明體" pitchFamily="18" charset="-120"/>
                <a:sym typeface="Symbol" pitchFamily="18" charset="2"/>
              </a:rPr>
              <a:t>  c </a:t>
            </a:r>
            <a:r>
              <a:rPr lang="en-US" altLang="zh-TW" dirty="0" err="1" smtClean="0">
                <a:solidFill>
                  <a:srgbClr val="FF3300"/>
                </a:solidFill>
                <a:ea typeface="新細明體" pitchFamily="18" charset="-120"/>
                <a:sym typeface="Symbol" pitchFamily="18" charset="2"/>
              </a:rPr>
              <a:t>C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, c/d),</a:t>
            </a:r>
            <a:endParaRPr lang="en-US" altLang="zh-TW" dirty="0" smtClean="0">
              <a:ea typeface="新細明體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   	   (</a:t>
            </a:r>
            <a:r>
              <a:rPr lang="en-US" altLang="zh-TW" dirty="0" smtClean="0">
                <a:solidFill>
                  <a:srgbClr val="FF3300"/>
                </a:solidFill>
                <a:ea typeface="新細明體" pitchFamily="18" charset="-120"/>
              </a:rPr>
              <a:t>C </a:t>
            </a:r>
            <a:r>
              <a:rPr lang="en-US" altLang="zh-TW" dirty="0" smtClean="0">
                <a:solidFill>
                  <a:srgbClr val="FF3300"/>
                </a:solidFill>
                <a:ea typeface="新細明體" pitchFamily="18" charset="-120"/>
                <a:sym typeface="Symbol" pitchFamily="18" charset="2"/>
              </a:rPr>
              <a:t>  d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, c/d) }</a:t>
            </a:r>
            <a:br>
              <a:rPr lang="en-US" altLang="zh-TW" dirty="0" smtClean="0">
                <a:ea typeface="新細明體" pitchFamily="18" charset="-120"/>
                <a:sym typeface="Symbol" pitchFamily="18" charset="2"/>
              </a:rPr>
            </a:b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 is   </a:t>
            </a:r>
            <a:r>
              <a:rPr lang="en-US" altLang="zh-TW" dirty="0" smtClean="0">
                <a:ea typeface="新細明體" pitchFamily="18" charset="-120"/>
              </a:rPr>
              <a:t>{  C 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 c  C,</a:t>
            </a:r>
            <a:endParaRPr lang="en-US" altLang="zh-TW" dirty="0" smtClean="0">
              <a:ea typeface="新細明體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 	   C 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  c </a:t>
            </a:r>
            <a:r>
              <a:rPr lang="en-US" altLang="zh-TW" dirty="0" err="1" smtClean="0">
                <a:ea typeface="新細明體" pitchFamily="18" charset="-120"/>
                <a:sym typeface="Symbol" pitchFamily="18" charset="2"/>
              </a:rPr>
              <a:t>C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,</a:t>
            </a:r>
            <a:endParaRPr lang="en-US" altLang="zh-TW" dirty="0" smtClean="0">
              <a:ea typeface="新細明體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	    	   C 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  d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Creation of LALR Parsing Tables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dirty="0" smtClean="0"/>
              <a:t>Create the canonical LR(1) collection of the sets of LR(1) items for    the given grammar.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dirty="0" smtClean="0"/>
              <a:t>For each core present; find all sets having that same core; replace those sets having same cores with a single set which is their union. 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dirty="0" smtClean="0"/>
              <a:t>	C={I</a:t>
            </a:r>
            <a:r>
              <a:rPr lang="en-US" baseline="-25000" dirty="0" smtClean="0"/>
              <a:t>0</a:t>
            </a:r>
            <a:r>
              <a:rPr lang="en-US" dirty="0" smtClean="0"/>
              <a:t>,...,I</a:t>
            </a:r>
            <a:r>
              <a:rPr lang="en-US" baseline="-25000" dirty="0" smtClean="0"/>
              <a:t>n</a:t>
            </a:r>
            <a:r>
              <a:rPr lang="en-US" dirty="0" smtClean="0"/>
              <a:t>}  </a:t>
            </a:r>
            <a:r>
              <a:rPr lang="en-US" dirty="0" smtClean="0">
                <a:sym typeface="Wingdings" pitchFamily="2" charset="2"/>
              </a:rPr>
              <a:t>  C’={J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,...,</a:t>
            </a:r>
            <a:r>
              <a:rPr lang="en-US" dirty="0" err="1" smtClean="0">
                <a:sym typeface="Wingdings" pitchFamily="2" charset="2"/>
              </a:rPr>
              <a:t>J</a:t>
            </a:r>
            <a:r>
              <a:rPr lang="en-US" baseline="-25000" dirty="0" err="1" smtClean="0">
                <a:sym typeface="Wingdings" pitchFamily="2" charset="2"/>
              </a:rPr>
              <a:t>m</a:t>
            </a:r>
            <a:r>
              <a:rPr lang="en-US" dirty="0" smtClean="0">
                <a:sym typeface="Wingdings" pitchFamily="2" charset="2"/>
              </a:rPr>
              <a:t>}	where m </a:t>
            </a:r>
            <a:r>
              <a:rPr lang="en-US" dirty="0" smtClean="0">
                <a:sym typeface="Symbol" pitchFamily="18" charset="2"/>
              </a:rPr>
              <a:t> </a:t>
            </a:r>
            <a:r>
              <a:rPr lang="en-US" dirty="0" smtClean="0">
                <a:sym typeface="Wingdings" pitchFamily="2" charset="2"/>
              </a:rPr>
              <a:t>n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dirty="0" smtClean="0"/>
              <a:t>3.   Create the parsing tables (action and </a:t>
            </a:r>
            <a:r>
              <a:rPr lang="en-US" dirty="0" err="1" smtClean="0"/>
              <a:t>goto</a:t>
            </a:r>
            <a:r>
              <a:rPr lang="en-US" dirty="0" smtClean="0"/>
              <a:t> tables) same as the construction of the parsing tables of LR(1) parser.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1800" dirty="0" smtClean="0"/>
              <a:t>Note that: 	If  J=I</a:t>
            </a:r>
            <a:r>
              <a:rPr lang="en-US" sz="1800" baseline="-25000" dirty="0" smtClean="0"/>
              <a:t>1 </a:t>
            </a:r>
            <a:r>
              <a:rPr lang="en-US" sz="1800" dirty="0" smtClean="0">
                <a:sym typeface="Symbol" pitchFamily="18" charset="2"/>
              </a:rPr>
              <a:t> </a:t>
            </a:r>
            <a:r>
              <a:rPr lang="en-US" sz="1800" dirty="0" smtClean="0"/>
              <a:t>... </a:t>
            </a:r>
            <a:r>
              <a:rPr lang="en-US" sz="1800" dirty="0" smtClean="0">
                <a:sym typeface="Symbol" pitchFamily="18" charset="2"/>
              </a:rPr>
              <a:t>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baseline="-25000" dirty="0" err="1" smtClean="0"/>
              <a:t>k</a:t>
            </a:r>
            <a:r>
              <a:rPr lang="en-US" sz="1800" dirty="0" smtClean="0"/>
              <a:t>  since I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,...,</a:t>
            </a:r>
            <a:r>
              <a:rPr lang="en-US" sz="1800" dirty="0" err="1" smtClean="0"/>
              <a:t>I</a:t>
            </a:r>
            <a:r>
              <a:rPr lang="en-US" sz="1800" baseline="-25000" dirty="0" err="1" smtClean="0"/>
              <a:t>k</a:t>
            </a:r>
            <a:r>
              <a:rPr lang="en-US" sz="1800" dirty="0" smtClean="0"/>
              <a:t> have same cores</a:t>
            </a:r>
          </a:p>
          <a:p>
            <a:pPr marL="800100" lvl="1" indent="-342900">
              <a:lnSpc>
                <a:spcPct val="90000"/>
              </a:lnSpc>
              <a:buFontTx/>
              <a:buNone/>
            </a:pPr>
            <a:r>
              <a:rPr lang="en-US" sz="1800" dirty="0" smtClean="0"/>
              <a:t>		</a:t>
            </a:r>
            <a:r>
              <a:rPr lang="en-US" sz="1800" dirty="0" smtClean="0">
                <a:sym typeface="Wingdings" pitchFamily="2" charset="2"/>
              </a:rPr>
              <a:t> cores of </a:t>
            </a:r>
            <a:r>
              <a:rPr lang="en-US" sz="1800" dirty="0" err="1" smtClean="0">
                <a:sym typeface="Wingdings" pitchFamily="2" charset="2"/>
              </a:rPr>
              <a:t>goto</a:t>
            </a:r>
            <a:r>
              <a:rPr lang="en-US" sz="1800" dirty="0" smtClean="0">
                <a:sym typeface="Wingdings" pitchFamily="2" charset="2"/>
              </a:rPr>
              <a:t>(I</a:t>
            </a:r>
            <a:r>
              <a:rPr lang="en-US" sz="1800" baseline="-25000" dirty="0" smtClean="0">
                <a:sym typeface="Wingdings" pitchFamily="2" charset="2"/>
              </a:rPr>
              <a:t>1</a:t>
            </a:r>
            <a:r>
              <a:rPr lang="en-US" sz="1800" dirty="0" smtClean="0">
                <a:sym typeface="Wingdings" pitchFamily="2" charset="2"/>
              </a:rPr>
              <a:t>,X),...,</a:t>
            </a:r>
            <a:r>
              <a:rPr lang="en-US" sz="1800" dirty="0" err="1" smtClean="0">
                <a:sym typeface="Wingdings" pitchFamily="2" charset="2"/>
              </a:rPr>
              <a:t>goto</a:t>
            </a:r>
            <a:r>
              <a:rPr lang="en-US" sz="1800" dirty="0" smtClean="0">
                <a:sym typeface="Wingdings" pitchFamily="2" charset="2"/>
              </a:rPr>
              <a:t>(I</a:t>
            </a:r>
            <a:r>
              <a:rPr lang="en-US" sz="1800" baseline="-25000" dirty="0" smtClean="0">
                <a:sym typeface="Wingdings" pitchFamily="2" charset="2"/>
              </a:rPr>
              <a:t>2</a:t>
            </a:r>
            <a:r>
              <a:rPr lang="en-US" sz="1800" dirty="0" smtClean="0">
                <a:sym typeface="Wingdings" pitchFamily="2" charset="2"/>
              </a:rPr>
              <a:t>,X) must be same. </a:t>
            </a:r>
          </a:p>
          <a:p>
            <a:pPr marL="800100" lvl="1" indent="-342900">
              <a:lnSpc>
                <a:spcPct val="90000"/>
              </a:lnSpc>
              <a:buNone/>
            </a:pPr>
            <a:r>
              <a:rPr lang="en-US" sz="1800" dirty="0" smtClean="0"/>
              <a:t>2.     So, </a:t>
            </a:r>
            <a:r>
              <a:rPr lang="en-US" sz="1800" dirty="0" err="1" smtClean="0"/>
              <a:t>goto</a:t>
            </a:r>
            <a:r>
              <a:rPr lang="en-US" sz="1800" dirty="0" smtClean="0"/>
              <a:t>(J,X)=K  where K is the union of all sets of items having same cores as </a:t>
            </a:r>
            <a:r>
              <a:rPr lang="en-US" sz="1800" dirty="0" err="1" smtClean="0"/>
              <a:t>goto</a:t>
            </a:r>
            <a:r>
              <a:rPr lang="en-US" sz="1800" dirty="0" smtClean="0"/>
              <a:t>(I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,X).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endParaRPr lang="en-US" sz="1000" dirty="0" smtClean="0"/>
          </a:p>
          <a:p>
            <a:pPr marL="457200" indent="-457200">
              <a:lnSpc>
                <a:spcPct val="90000"/>
              </a:lnSpc>
              <a:buNone/>
            </a:pPr>
            <a:r>
              <a:rPr lang="en-US" dirty="0" smtClean="0"/>
              <a:t>4.  If no conflict is introduced, the grammar is LALR(1) grammar.          (We may only introduce reduce/reduce conflicts; we cannot introduce     a shift/reduce conflict)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Oval 2"/>
          <p:cNvSpPr>
            <a:spLocks noChangeArrowheads="1"/>
          </p:cNvSpPr>
          <p:nvPr/>
        </p:nvSpPr>
        <p:spPr bwMode="auto">
          <a:xfrm>
            <a:off x="3587261" y="6248400"/>
            <a:ext cx="1758462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>
                <a:latin typeface="Arial" charset="0"/>
                <a:ea typeface="新細明體" pitchFamily="18" charset="-120"/>
                <a:sym typeface="Symbol" pitchFamily="18" charset="2"/>
              </a:rPr>
              <a:t> d , c/d</a:t>
            </a:r>
            <a:endParaRPr kumimoji="1" lang="en-US" sz="160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cxnSp>
        <p:nvCxnSpPr>
          <p:cNvPr id="45059" name="AutoShape 3"/>
          <p:cNvCxnSpPr>
            <a:cxnSpLocks noChangeShapeType="1"/>
            <a:stCxn id="45066" idx="1"/>
            <a:endCxn id="45066" idx="0"/>
          </p:cNvCxnSpPr>
          <p:nvPr/>
        </p:nvCxnSpPr>
        <p:spPr bwMode="auto">
          <a:xfrm rot="-5400000">
            <a:off x="4100268" y="4431202"/>
            <a:ext cx="111125" cy="621323"/>
          </a:xfrm>
          <a:prstGeom prst="curvedConnector3">
            <a:avLst>
              <a:gd name="adj1" fmla="val 305713"/>
            </a:avLst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7877908" y="2667000"/>
            <a:ext cx="6330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>
            <a:off x="4501662" y="54864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>
            <a:off x="4501662" y="3086100"/>
            <a:ext cx="1547446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45063" name="AutoShape 7"/>
          <p:cNvCxnSpPr>
            <a:cxnSpLocks noChangeShapeType="1"/>
          </p:cNvCxnSpPr>
          <p:nvPr/>
        </p:nvCxnSpPr>
        <p:spPr bwMode="auto">
          <a:xfrm rot="-5400000">
            <a:off x="6304207" y="2526202"/>
            <a:ext cx="111125" cy="621323"/>
          </a:xfrm>
          <a:prstGeom prst="curvedConnector3">
            <a:avLst>
              <a:gd name="adj1" fmla="val 710000"/>
            </a:avLst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3587261" y="419100"/>
            <a:ext cx="1758462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(S’ </a:t>
            </a:r>
            <a:r>
              <a:rPr kumimoji="1" lang="en-US" altLang="zh-TW" sz="1600">
                <a:latin typeface="Arial" charset="0"/>
                <a:ea typeface="新細明體" pitchFamily="18" charset="-120"/>
                <a:sym typeface="Symbol" pitchFamily="18" charset="2"/>
              </a:rPr>
              <a:t> S  , $</a:t>
            </a:r>
            <a:endParaRPr kumimoji="1" lang="en-US" sz="160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3587262" y="1333500"/>
            <a:ext cx="18288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S </a:t>
            </a:r>
            <a:r>
              <a:rPr kumimoji="1" lang="en-US" altLang="zh-TW" sz="1600">
                <a:latin typeface="Arial" charset="0"/>
                <a:ea typeface="新細明體" pitchFamily="18" charset="-120"/>
                <a:sym typeface="Symbol" pitchFamily="18" charset="2"/>
              </a:rPr>
              <a:t> C  C, $</a:t>
            </a:r>
            <a:endParaRPr kumimoji="1" lang="en-US" altLang="zh-TW" sz="1600">
              <a:latin typeface="Arial" charset="0"/>
              <a:ea typeface="新細明體" pitchFamily="18" charset="-120"/>
            </a:endParaRPr>
          </a:p>
          <a:p>
            <a:pPr algn="ctr" eaLnBrk="1" hangingPunct="1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>
                <a:latin typeface="Arial" charset="0"/>
                <a:ea typeface="新細明體" pitchFamily="18" charset="-120"/>
                <a:sym typeface="Symbol" pitchFamily="18" charset="2"/>
              </a:rPr>
              <a:t>  c C, $</a:t>
            </a:r>
            <a:endParaRPr kumimoji="1" lang="en-US" altLang="zh-TW" sz="1600">
              <a:latin typeface="Arial" charset="0"/>
              <a:ea typeface="新細明體" pitchFamily="18" charset="-120"/>
            </a:endParaRPr>
          </a:p>
          <a:p>
            <a:pPr algn="ctr" eaLnBrk="1" hangingPunct="1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>
                <a:latin typeface="Arial" charset="0"/>
                <a:ea typeface="新細明體" pitchFamily="18" charset="-120"/>
                <a:sym typeface="Symbol" pitchFamily="18" charset="2"/>
              </a:rPr>
              <a:t>  d, $</a:t>
            </a:r>
            <a:endParaRPr kumimoji="1" lang="en-US" sz="160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3587261" y="4686300"/>
            <a:ext cx="1758462" cy="762000"/>
          </a:xfrm>
          <a:prstGeom prst="ellipse">
            <a:avLst/>
          </a:prstGeom>
          <a:solidFill>
            <a:srgbClr val="FFCCFF"/>
          </a:solidFill>
          <a:ln w="9525">
            <a:solidFill>
              <a:srgbClr val="FFCC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>
                <a:latin typeface="Arial" charset="0"/>
                <a:ea typeface="新細明體" pitchFamily="18" charset="-120"/>
                <a:sym typeface="Symbol" pitchFamily="18" charset="2"/>
              </a:rPr>
              <a:t> c  C, c/d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>
                <a:latin typeface="Arial" charset="0"/>
                <a:ea typeface="新細明體" pitchFamily="18" charset="-120"/>
                <a:sym typeface="Symbol" pitchFamily="18" charset="2"/>
              </a:rPr>
              <a:t>  c C, c/d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>
                <a:latin typeface="Arial" charset="0"/>
                <a:ea typeface="新細明體" pitchFamily="18" charset="-120"/>
                <a:sym typeface="Symbol" pitchFamily="18" charset="2"/>
              </a:rPr>
              <a:t>  d, c/d</a:t>
            </a:r>
            <a:endParaRPr kumimoji="1" lang="en-US" sz="160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5908431" y="1562100"/>
            <a:ext cx="1758462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TW" sz="1400">
                <a:latin typeface="Arial" charset="0"/>
                <a:ea typeface="新細明體" pitchFamily="18" charset="-120"/>
              </a:rPr>
              <a:t>S </a:t>
            </a:r>
            <a:r>
              <a:rPr kumimoji="1" lang="en-US" altLang="zh-TW" sz="1400">
                <a:latin typeface="Arial" charset="0"/>
                <a:ea typeface="新細明體" pitchFamily="18" charset="-120"/>
                <a:sym typeface="Symbol" pitchFamily="18" charset="2"/>
              </a:rPr>
              <a:t> C C , $</a:t>
            </a:r>
            <a:endParaRPr kumimoji="1" lang="en-US" sz="140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sp>
        <p:nvSpPr>
          <p:cNvPr id="45068" name="Oval 12"/>
          <p:cNvSpPr>
            <a:spLocks noChangeArrowheads="1"/>
          </p:cNvSpPr>
          <p:nvPr/>
        </p:nvSpPr>
        <p:spPr bwMode="auto">
          <a:xfrm>
            <a:off x="5978769" y="2781300"/>
            <a:ext cx="1758462" cy="6858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>
                <a:latin typeface="Arial" charset="0"/>
                <a:ea typeface="新細明體" pitchFamily="18" charset="-120"/>
                <a:sym typeface="Symbol" pitchFamily="18" charset="2"/>
              </a:rPr>
              <a:t> c  C, $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>
                <a:latin typeface="Arial" charset="0"/>
                <a:ea typeface="新細明體" pitchFamily="18" charset="-120"/>
                <a:sym typeface="Symbol" pitchFamily="18" charset="2"/>
              </a:rPr>
              <a:t>  c C, $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>
                <a:latin typeface="Arial" charset="0"/>
                <a:ea typeface="新細明體" pitchFamily="18" charset="-120"/>
                <a:sym typeface="Symbol" pitchFamily="18" charset="2"/>
              </a:rPr>
              <a:t>  d, $</a:t>
            </a:r>
            <a:endParaRPr kumimoji="1" lang="en-US" sz="160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sp>
        <p:nvSpPr>
          <p:cNvPr id="45069" name="Oval 13"/>
          <p:cNvSpPr>
            <a:spLocks noChangeArrowheads="1"/>
          </p:cNvSpPr>
          <p:nvPr/>
        </p:nvSpPr>
        <p:spPr bwMode="auto">
          <a:xfrm>
            <a:off x="5978769" y="4152900"/>
            <a:ext cx="1758462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>
                <a:latin typeface="Arial" charset="0"/>
                <a:ea typeface="新細明體" pitchFamily="18" charset="-120"/>
                <a:sym typeface="Symbol" pitchFamily="18" charset="2"/>
              </a:rPr>
              <a:t> d , $</a:t>
            </a:r>
            <a:endParaRPr kumimoji="1" lang="en-US" sz="160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sp>
        <p:nvSpPr>
          <p:cNvPr id="45070" name="Oval 14"/>
          <p:cNvSpPr>
            <a:spLocks noChangeArrowheads="1"/>
          </p:cNvSpPr>
          <p:nvPr/>
        </p:nvSpPr>
        <p:spPr bwMode="auto">
          <a:xfrm>
            <a:off x="5978769" y="5143500"/>
            <a:ext cx="1758462" cy="4572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>
                <a:latin typeface="Arial" charset="0"/>
                <a:ea typeface="新細明體" pitchFamily="18" charset="-120"/>
                <a:sym typeface="Symbol" pitchFamily="18" charset="2"/>
              </a:rPr>
              <a:t> c C , c/d</a:t>
            </a:r>
            <a:endParaRPr kumimoji="1" lang="en-US" sz="160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11015" y="190500"/>
            <a:ext cx="3376246" cy="6210300"/>
            <a:chOff x="144" y="144"/>
            <a:chExt cx="2304" cy="3912"/>
          </a:xfrm>
        </p:grpSpPr>
        <p:sp>
          <p:nvSpPr>
            <p:cNvPr id="45096" name="Oval 16"/>
            <p:cNvSpPr>
              <a:spLocks noChangeArrowheads="1"/>
            </p:cNvSpPr>
            <p:nvPr/>
          </p:nvSpPr>
          <p:spPr bwMode="auto">
            <a:xfrm>
              <a:off x="144" y="144"/>
              <a:ext cx="1392" cy="7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kumimoji="1" lang="en-US" altLang="zh-TW" sz="1600">
                  <a:latin typeface="Arial" charset="0"/>
                  <a:ea typeface="新細明體" pitchFamily="18" charset="-120"/>
                </a:rPr>
                <a:t>S’ </a:t>
              </a:r>
              <a:r>
                <a:rPr kumimoji="1" lang="en-US" altLang="zh-TW" sz="1600">
                  <a:latin typeface="Arial" charset="0"/>
                  <a:ea typeface="新細明體" pitchFamily="18" charset="-120"/>
                  <a:sym typeface="Symbol" pitchFamily="18" charset="2"/>
                </a:rPr>
                <a:t>  S, $</a:t>
              </a:r>
              <a:endParaRPr kumimoji="1" lang="en-US" altLang="zh-TW" sz="1600">
                <a:latin typeface="Arial" charset="0"/>
                <a:ea typeface="新細明體" pitchFamily="18" charset="-120"/>
              </a:endParaRPr>
            </a:p>
            <a:p>
              <a:pPr algn="ctr" eaLnBrk="1" hangingPunct="1">
                <a:spcBef>
                  <a:spcPct val="0"/>
                </a:spcBef>
              </a:pPr>
              <a:r>
                <a:rPr kumimoji="1" lang="en-US" altLang="zh-TW" sz="1600">
                  <a:latin typeface="Arial" charset="0"/>
                  <a:ea typeface="新細明體" pitchFamily="18" charset="-120"/>
                </a:rPr>
                <a:t>S </a:t>
              </a:r>
              <a:r>
                <a:rPr kumimoji="1" lang="en-US" altLang="zh-TW" sz="1600">
                  <a:latin typeface="Arial" charset="0"/>
                  <a:ea typeface="新細明體" pitchFamily="18" charset="-120"/>
                  <a:sym typeface="Symbol" pitchFamily="18" charset="2"/>
                </a:rPr>
                <a:t>  C C, $</a:t>
              </a:r>
              <a:endParaRPr kumimoji="1" lang="en-US" altLang="zh-TW" sz="1600">
                <a:latin typeface="Arial" charset="0"/>
                <a:ea typeface="新細明體" pitchFamily="18" charset="-120"/>
              </a:endParaRPr>
            </a:p>
            <a:p>
              <a:pPr algn="ctr" eaLnBrk="1" hangingPunct="1">
                <a:spcBef>
                  <a:spcPct val="0"/>
                </a:spcBef>
              </a:pPr>
              <a:r>
                <a:rPr kumimoji="1" lang="en-US" altLang="zh-TW" sz="1600">
                  <a:latin typeface="Arial" charset="0"/>
                  <a:ea typeface="新細明體" pitchFamily="18" charset="-120"/>
                </a:rPr>
                <a:t>C </a:t>
              </a:r>
              <a:r>
                <a:rPr kumimoji="1" lang="en-US" altLang="zh-TW" sz="1600">
                  <a:latin typeface="Arial" charset="0"/>
                  <a:ea typeface="新細明體" pitchFamily="18" charset="-120"/>
                  <a:sym typeface="Symbol" pitchFamily="18" charset="2"/>
                </a:rPr>
                <a:t>  c C, c/d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kumimoji="1" lang="en-US" altLang="zh-TW" sz="1600">
                  <a:latin typeface="Arial" charset="0"/>
                  <a:ea typeface="新細明體" pitchFamily="18" charset="-120"/>
                </a:rPr>
                <a:t>C </a:t>
              </a:r>
              <a:r>
                <a:rPr kumimoji="1" lang="en-US" altLang="zh-TW" sz="1600">
                  <a:latin typeface="Arial" charset="0"/>
                  <a:ea typeface="新細明體" pitchFamily="18" charset="-120"/>
                  <a:sym typeface="Symbol" pitchFamily="18" charset="2"/>
                </a:rPr>
                <a:t>  d, c/d</a:t>
              </a:r>
              <a:endParaRPr lang="en-US" sz="1600"/>
            </a:p>
          </p:txBody>
        </p:sp>
        <p:sp>
          <p:nvSpPr>
            <p:cNvPr id="45097" name="Line 17"/>
            <p:cNvSpPr>
              <a:spLocks noChangeShapeType="1"/>
            </p:cNvSpPr>
            <p:nvPr/>
          </p:nvSpPr>
          <p:spPr bwMode="auto">
            <a:xfrm>
              <a:off x="1536" y="432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45098" name="AutoShape 18"/>
            <p:cNvCxnSpPr>
              <a:cxnSpLocks noChangeShapeType="1"/>
              <a:stCxn id="45096" idx="4"/>
              <a:endCxn id="45066" idx="2"/>
            </p:cNvCxnSpPr>
            <p:nvPr/>
          </p:nvCxnSpPr>
          <p:spPr bwMode="auto">
            <a:xfrm rot="16200000" flipH="1">
              <a:off x="468" y="1236"/>
              <a:ext cx="2352" cy="1608"/>
            </a:xfrm>
            <a:prstGeom prst="bentConnector2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45099" name="AutoShape 19"/>
            <p:cNvCxnSpPr>
              <a:cxnSpLocks noChangeShapeType="1"/>
              <a:endCxn id="45058" idx="2"/>
            </p:cNvCxnSpPr>
            <p:nvPr/>
          </p:nvCxnSpPr>
          <p:spPr bwMode="auto">
            <a:xfrm>
              <a:off x="816" y="3216"/>
              <a:ext cx="1632" cy="840"/>
            </a:xfrm>
            <a:prstGeom prst="bentConnector3">
              <a:avLst>
                <a:gd name="adj1" fmla="val 1472"/>
              </a:avLst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45100" name="Line 20"/>
            <p:cNvSpPr>
              <a:spLocks noChangeShapeType="1"/>
            </p:cNvSpPr>
            <p:nvPr/>
          </p:nvSpPr>
          <p:spPr bwMode="auto">
            <a:xfrm>
              <a:off x="816" y="1152"/>
              <a:ext cx="16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5072" name="AutoShape 21"/>
          <p:cNvCxnSpPr>
            <a:cxnSpLocks noChangeShapeType="1"/>
          </p:cNvCxnSpPr>
          <p:nvPr/>
        </p:nvCxnSpPr>
        <p:spPr bwMode="auto">
          <a:xfrm rot="16200000" flipH="1">
            <a:off x="4151435" y="2445727"/>
            <a:ext cx="2247900" cy="1547446"/>
          </a:xfrm>
          <a:prstGeom prst="bentConnector2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5073" name="Oval 22"/>
          <p:cNvSpPr>
            <a:spLocks noChangeArrowheads="1"/>
          </p:cNvSpPr>
          <p:nvPr/>
        </p:nvSpPr>
        <p:spPr bwMode="auto">
          <a:xfrm>
            <a:off x="7666892" y="3543300"/>
            <a:ext cx="1477108" cy="4572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>
                <a:latin typeface="Arial" charset="0"/>
                <a:ea typeface="新細明體" pitchFamily="18" charset="-120"/>
                <a:sym typeface="Symbol" pitchFamily="18" charset="2"/>
              </a:rPr>
              <a:t> cC , $</a:t>
            </a:r>
            <a:endParaRPr kumimoji="1" lang="en-US" sz="160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sp>
        <p:nvSpPr>
          <p:cNvPr id="45074" name="Line 23"/>
          <p:cNvSpPr>
            <a:spLocks noChangeShapeType="1"/>
          </p:cNvSpPr>
          <p:nvPr/>
        </p:nvSpPr>
        <p:spPr bwMode="auto">
          <a:xfrm>
            <a:off x="5416062" y="1714500"/>
            <a:ext cx="492369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45075" name="AutoShape 24"/>
          <p:cNvCxnSpPr>
            <a:cxnSpLocks noChangeShapeType="1"/>
            <a:stCxn id="45068" idx="6"/>
            <a:endCxn id="45073" idx="0"/>
          </p:cNvCxnSpPr>
          <p:nvPr/>
        </p:nvCxnSpPr>
        <p:spPr bwMode="auto">
          <a:xfrm>
            <a:off x="7737231" y="3124200"/>
            <a:ext cx="668215" cy="419100"/>
          </a:xfrm>
          <a:prstGeom prst="bentConnector2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5076" name="Line 25"/>
          <p:cNvSpPr>
            <a:spLocks noChangeShapeType="1"/>
          </p:cNvSpPr>
          <p:nvPr/>
        </p:nvSpPr>
        <p:spPr bwMode="auto">
          <a:xfrm>
            <a:off x="5345723" y="5067300"/>
            <a:ext cx="633046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77" name="Text Box 26"/>
          <p:cNvSpPr txBox="1">
            <a:spLocks noChangeArrowheads="1"/>
          </p:cNvSpPr>
          <p:nvPr/>
        </p:nvSpPr>
        <p:spPr bwMode="auto">
          <a:xfrm>
            <a:off x="2391507" y="304800"/>
            <a:ext cx="844062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</a:t>
            </a:r>
          </a:p>
          <a:p>
            <a:endParaRPr lang="en-US"/>
          </a:p>
          <a:p>
            <a:r>
              <a:rPr lang="en-US"/>
              <a:t>C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d</a:t>
            </a:r>
          </a:p>
          <a:p>
            <a:endParaRPr lang="en-US"/>
          </a:p>
        </p:txBody>
      </p:sp>
      <p:sp>
        <p:nvSpPr>
          <p:cNvPr id="45078" name="Text Box 27"/>
          <p:cNvSpPr txBox="1">
            <a:spLocks noChangeArrowheads="1"/>
          </p:cNvSpPr>
          <p:nvPr/>
        </p:nvSpPr>
        <p:spPr bwMode="auto">
          <a:xfrm>
            <a:off x="5345723" y="1295400"/>
            <a:ext cx="84406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c</a:t>
            </a:r>
          </a:p>
          <a:p>
            <a:endParaRPr lang="en-US"/>
          </a:p>
          <a:p>
            <a:r>
              <a:rPr lang="en-US" sz="1800" b="1"/>
              <a:t>d</a:t>
            </a:r>
          </a:p>
          <a:p>
            <a:endParaRPr lang="en-US"/>
          </a:p>
        </p:txBody>
      </p:sp>
      <p:sp>
        <p:nvSpPr>
          <p:cNvPr id="45079" name="Text Box 28"/>
          <p:cNvSpPr txBox="1">
            <a:spLocks noChangeArrowheads="1"/>
          </p:cNvSpPr>
          <p:nvPr/>
        </p:nvSpPr>
        <p:spPr bwMode="auto">
          <a:xfrm>
            <a:off x="3587262" y="4191000"/>
            <a:ext cx="4923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45080" name="Text Box 29"/>
          <p:cNvSpPr txBox="1">
            <a:spLocks noChangeArrowheads="1"/>
          </p:cNvSpPr>
          <p:nvPr/>
        </p:nvSpPr>
        <p:spPr bwMode="auto">
          <a:xfrm>
            <a:off x="5838092" y="2133600"/>
            <a:ext cx="4923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45081" name="Text Box 30"/>
          <p:cNvSpPr txBox="1">
            <a:spLocks noChangeArrowheads="1"/>
          </p:cNvSpPr>
          <p:nvPr/>
        </p:nvSpPr>
        <p:spPr bwMode="auto">
          <a:xfrm>
            <a:off x="5486400" y="4648200"/>
            <a:ext cx="6330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351692" y="228600"/>
            <a:ext cx="8792308" cy="5932488"/>
            <a:chOff x="240" y="144"/>
            <a:chExt cx="6000" cy="3737"/>
          </a:xfrm>
        </p:grpSpPr>
        <p:sp>
          <p:nvSpPr>
            <p:cNvPr id="45086" name="Text Box 32"/>
            <p:cNvSpPr txBox="1">
              <a:spLocks noChangeArrowheads="1"/>
            </p:cNvSpPr>
            <p:nvPr/>
          </p:nvSpPr>
          <p:spPr bwMode="auto">
            <a:xfrm>
              <a:off x="240" y="768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I</a:t>
              </a:r>
              <a:r>
                <a:rPr lang="en-US" baseline="-25000"/>
                <a:t>0</a:t>
              </a:r>
              <a:endParaRPr lang="en-US"/>
            </a:p>
          </p:txBody>
        </p:sp>
        <p:sp>
          <p:nvSpPr>
            <p:cNvPr id="45087" name="Text Box 33"/>
            <p:cNvSpPr txBox="1">
              <a:spLocks noChangeArrowheads="1"/>
            </p:cNvSpPr>
            <p:nvPr/>
          </p:nvSpPr>
          <p:spPr bwMode="auto">
            <a:xfrm>
              <a:off x="2400" y="1152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I</a:t>
              </a:r>
              <a:r>
                <a:rPr lang="en-US" baseline="-25000"/>
                <a:t>2</a:t>
              </a:r>
              <a:endParaRPr lang="en-US"/>
            </a:p>
          </p:txBody>
        </p:sp>
        <p:sp>
          <p:nvSpPr>
            <p:cNvPr id="45088" name="Text Box 34"/>
            <p:cNvSpPr txBox="1">
              <a:spLocks noChangeArrowheads="1"/>
            </p:cNvSpPr>
            <p:nvPr/>
          </p:nvSpPr>
          <p:spPr bwMode="auto">
            <a:xfrm>
              <a:off x="2352" y="3312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I</a:t>
              </a:r>
              <a:r>
                <a:rPr lang="en-US" baseline="-25000"/>
                <a:t>3</a:t>
              </a:r>
              <a:endParaRPr lang="en-US"/>
            </a:p>
          </p:txBody>
        </p:sp>
        <p:sp>
          <p:nvSpPr>
            <p:cNvPr id="45089" name="Text Box 35"/>
            <p:cNvSpPr txBox="1">
              <a:spLocks noChangeArrowheads="1"/>
            </p:cNvSpPr>
            <p:nvPr/>
          </p:nvSpPr>
          <p:spPr bwMode="auto">
            <a:xfrm>
              <a:off x="2640" y="3648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I</a:t>
              </a:r>
              <a:r>
                <a:rPr lang="en-US" baseline="-25000"/>
                <a:t>4</a:t>
              </a:r>
              <a:endParaRPr lang="en-US"/>
            </a:p>
          </p:txBody>
        </p:sp>
        <p:sp>
          <p:nvSpPr>
            <p:cNvPr id="45090" name="Text Box 36"/>
            <p:cNvSpPr txBox="1">
              <a:spLocks noChangeArrowheads="1"/>
            </p:cNvSpPr>
            <p:nvPr/>
          </p:nvSpPr>
          <p:spPr bwMode="auto">
            <a:xfrm>
              <a:off x="4464" y="720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I</a:t>
              </a:r>
              <a:r>
                <a:rPr lang="en-US" baseline="-25000"/>
                <a:t>5</a:t>
              </a:r>
              <a:endParaRPr lang="en-US"/>
            </a:p>
          </p:txBody>
        </p:sp>
        <p:sp>
          <p:nvSpPr>
            <p:cNvPr id="45091" name="Text Box 37"/>
            <p:cNvSpPr txBox="1">
              <a:spLocks noChangeArrowheads="1"/>
            </p:cNvSpPr>
            <p:nvPr/>
          </p:nvSpPr>
          <p:spPr bwMode="auto">
            <a:xfrm>
              <a:off x="2304" y="144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I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45092" name="Text Box 38"/>
            <p:cNvSpPr txBox="1">
              <a:spLocks noChangeArrowheads="1"/>
            </p:cNvSpPr>
            <p:nvPr/>
          </p:nvSpPr>
          <p:spPr bwMode="auto">
            <a:xfrm>
              <a:off x="4608" y="1440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I</a:t>
              </a:r>
              <a:r>
                <a:rPr lang="en-US" baseline="-25000"/>
                <a:t>6</a:t>
              </a:r>
              <a:endParaRPr lang="en-US"/>
            </a:p>
          </p:txBody>
        </p:sp>
        <p:sp>
          <p:nvSpPr>
            <p:cNvPr id="45093" name="Text Box 39"/>
            <p:cNvSpPr txBox="1">
              <a:spLocks noChangeArrowheads="1"/>
            </p:cNvSpPr>
            <p:nvPr/>
          </p:nvSpPr>
          <p:spPr bwMode="auto">
            <a:xfrm>
              <a:off x="4464" y="2352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I</a:t>
              </a:r>
              <a:r>
                <a:rPr lang="en-US" baseline="-25000"/>
                <a:t>7</a:t>
              </a:r>
              <a:endParaRPr lang="en-US"/>
            </a:p>
          </p:txBody>
        </p:sp>
        <p:sp>
          <p:nvSpPr>
            <p:cNvPr id="45094" name="Text Box 40"/>
            <p:cNvSpPr txBox="1">
              <a:spLocks noChangeArrowheads="1"/>
            </p:cNvSpPr>
            <p:nvPr/>
          </p:nvSpPr>
          <p:spPr bwMode="auto">
            <a:xfrm>
              <a:off x="4464" y="2928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I</a:t>
              </a:r>
              <a:r>
                <a:rPr lang="en-US" baseline="-25000"/>
                <a:t>8</a:t>
              </a:r>
              <a:endParaRPr lang="en-US"/>
            </a:p>
          </p:txBody>
        </p:sp>
        <p:sp>
          <p:nvSpPr>
            <p:cNvPr id="45095" name="Text Box 41"/>
            <p:cNvSpPr txBox="1">
              <a:spLocks noChangeArrowheads="1"/>
            </p:cNvSpPr>
            <p:nvPr/>
          </p:nvSpPr>
          <p:spPr bwMode="auto">
            <a:xfrm>
              <a:off x="5952" y="1920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I</a:t>
              </a:r>
              <a:r>
                <a:rPr lang="en-US" baseline="-25000"/>
                <a:t>9</a:t>
              </a:r>
              <a:endParaRPr lang="en-US"/>
            </a:p>
          </p:txBody>
        </p:sp>
      </p:grpSp>
      <p:sp>
        <p:nvSpPr>
          <p:cNvPr id="45083" name="Line 42"/>
          <p:cNvSpPr>
            <a:spLocks noChangeShapeType="1"/>
          </p:cNvSpPr>
          <p:nvPr/>
        </p:nvSpPr>
        <p:spPr bwMode="auto">
          <a:xfrm>
            <a:off x="6893169" y="35052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084" name="Text Box 43"/>
          <p:cNvSpPr txBox="1">
            <a:spLocks noChangeArrowheads="1"/>
          </p:cNvSpPr>
          <p:nvPr/>
        </p:nvSpPr>
        <p:spPr bwMode="auto">
          <a:xfrm>
            <a:off x="4642338" y="56388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45085" name="Text Box 44"/>
          <p:cNvSpPr txBox="1">
            <a:spLocks noChangeArrowheads="1"/>
          </p:cNvSpPr>
          <p:nvPr/>
        </p:nvSpPr>
        <p:spPr bwMode="auto">
          <a:xfrm>
            <a:off x="6963508" y="35814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Oval 2"/>
          <p:cNvSpPr>
            <a:spLocks noChangeArrowheads="1"/>
          </p:cNvSpPr>
          <p:nvPr/>
        </p:nvSpPr>
        <p:spPr bwMode="auto">
          <a:xfrm>
            <a:off x="3587261" y="6248400"/>
            <a:ext cx="1758462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>
                <a:latin typeface="Arial" charset="0"/>
                <a:ea typeface="新細明體" pitchFamily="18" charset="-120"/>
                <a:sym typeface="Symbol" pitchFamily="18" charset="2"/>
              </a:rPr>
              <a:t> d , c/d</a:t>
            </a:r>
            <a:endParaRPr kumimoji="1" lang="en-US" sz="160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cxnSp>
        <p:nvCxnSpPr>
          <p:cNvPr id="46083" name="AutoShape 3"/>
          <p:cNvCxnSpPr>
            <a:cxnSpLocks noChangeShapeType="1"/>
            <a:stCxn id="46090" idx="1"/>
            <a:endCxn id="46090" idx="0"/>
          </p:cNvCxnSpPr>
          <p:nvPr/>
        </p:nvCxnSpPr>
        <p:spPr bwMode="auto">
          <a:xfrm rot="-5400000">
            <a:off x="4100268" y="4431202"/>
            <a:ext cx="111125" cy="621323"/>
          </a:xfrm>
          <a:prstGeom prst="curvedConnector3">
            <a:avLst>
              <a:gd name="adj1" fmla="val 305713"/>
            </a:avLst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7877908" y="2667000"/>
            <a:ext cx="6330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>
            <a:off x="4501662" y="54864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>
            <a:off x="4501662" y="3086100"/>
            <a:ext cx="1547446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46087" name="AutoShape 7"/>
          <p:cNvCxnSpPr>
            <a:cxnSpLocks noChangeShapeType="1"/>
          </p:cNvCxnSpPr>
          <p:nvPr/>
        </p:nvCxnSpPr>
        <p:spPr bwMode="auto">
          <a:xfrm rot="-5400000">
            <a:off x="6304207" y="2526202"/>
            <a:ext cx="111125" cy="621323"/>
          </a:xfrm>
          <a:prstGeom prst="curvedConnector3">
            <a:avLst>
              <a:gd name="adj1" fmla="val 710000"/>
            </a:avLst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088" name="Oval 8"/>
          <p:cNvSpPr>
            <a:spLocks noChangeArrowheads="1"/>
          </p:cNvSpPr>
          <p:nvPr/>
        </p:nvSpPr>
        <p:spPr bwMode="auto">
          <a:xfrm>
            <a:off x="3587261" y="419100"/>
            <a:ext cx="1758462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(S’ </a:t>
            </a:r>
            <a:r>
              <a:rPr kumimoji="1" lang="en-US" altLang="zh-TW" sz="1600">
                <a:latin typeface="Arial" charset="0"/>
                <a:ea typeface="新細明體" pitchFamily="18" charset="-120"/>
                <a:sym typeface="Symbol" pitchFamily="18" charset="2"/>
              </a:rPr>
              <a:t> S  , $</a:t>
            </a:r>
            <a:endParaRPr kumimoji="1" lang="en-US" sz="160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sp>
        <p:nvSpPr>
          <p:cNvPr id="46089" name="Oval 9"/>
          <p:cNvSpPr>
            <a:spLocks noChangeArrowheads="1"/>
          </p:cNvSpPr>
          <p:nvPr/>
        </p:nvSpPr>
        <p:spPr bwMode="auto">
          <a:xfrm>
            <a:off x="3587262" y="1333500"/>
            <a:ext cx="18288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S </a:t>
            </a:r>
            <a:r>
              <a:rPr kumimoji="1" lang="en-US" altLang="zh-TW" sz="1600">
                <a:latin typeface="Arial" charset="0"/>
                <a:ea typeface="新細明體" pitchFamily="18" charset="-120"/>
                <a:sym typeface="Symbol" pitchFamily="18" charset="2"/>
              </a:rPr>
              <a:t> C  C, $</a:t>
            </a:r>
            <a:endParaRPr kumimoji="1" lang="en-US" altLang="zh-TW" sz="1600">
              <a:latin typeface="Arial" charset="0"/>
              <a:ea typeface="新細明體" pitchFamily="18" charset="-120"/>
            </a:endParaRPr>
          </a:p>
          <a:p>
            <a:pPr algn="ctr" eaLnBrk="1" hangingPunct="1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>
                <a:latin typeface="Arial" charset="0"/>
                <a:ea typeface="新細明體" pitchFamily="18" charset="-120"/>
                <a:sym typeface="Symbol" pitchFamily="18" charset="2"/>
              </a:rPr>
              <a:t>  c C, $</a:t>
            </a:r>
            <a:endParaRPr kumimoji="1" lang="en-US" altLang="zh-TW" sz="1600">
              <a:latin typeface="Arial" charset="0"/>
              <a:ea typeface="新細明體" pitchFamily="18" charset="-120"/>
            </a:endParaRPr>
          </a:p>
          <a:p>
            <a:pPr algn="ctr" eaLnBrk="1" hangingPunct="1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>
                <a:latin typeface="Arial" charset="0"/>
                <a:ea typeface="新細明體" pitchFamily="18" charset="-120"/>
                <a:sym typeface="Symbol" pitchFamily="18" charset="2"/>
              </a:rPr>
              <a:t>  d, $</a:t>
            </a:r>
            <a:endParaRPr kumimoji="1" lang="en-US" sz="160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sp>
        <p:nvSpPr>
          <p:cNvPr id="46090" name="Oval 10"/>
          <p:cNvSpPr>
            <a:spLocks noChangeArrowheads="1"/>
          </p:cNvSpPr>
          <p:nvPr/>
        </p:nvSpPr>
        <p:spPr bwMode="auto">
          <a:xfrm>
            <a:off x="3587261" y="4686300"/>
            <a:ext cx="1758462" cy="762000"/>
          </a:xfrm>
          <a:prstGeom prst="ellipse">
            <a:avLst/>
          </a:prstGeom>
          <a:solidFill>
            <a:srgbClr val="FFCCFF"/>
          </a:solidFill>
          <a:ln w="9525">
            <a:solidFill>
              <a:srgbClr val="FFCC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>
                <a:latin typeface="Arial" charset="0"/>
                <a:ea typeface="新細明體" pitchFamily="18" charset="-120"/>
                <a:sym typeface="Symbol" pitchFamily="18" charset="2"/>
              </a:rPr>
              <a:t> c  C, c/d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>
                <a:latin typeface="Arial" charset="0"/>
                <a:ea typeface="新細明體" pitchFamily="18" charset="-120"/>
                <a:sym typeface="Symbol" pitchFamily="18" charset="2"/>
              </a:rPr>
              <a:t>  c C, c/d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>
                <a:latin typeface="Arial" charset="0"/>
                <a:ea typeface="新細明體" pitchFamily="18" charset="-120"/>
                <a:sym typeface="Symbol" pitchFamily="18" charset="2"/>
              </a:rPr>
              <a:t>  d, c/d</a:t>
            </a:r>
            <a:endParaRPr kumimoji="1" lang="en-US" sz="160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sp>
        <p:nvSpPr>
          <p:cNvPr id="46091" name="Oval 11"/>
          <p:cNvSpPr>
            <a:spLocks noChangeArrowheads="1"/>
          </p:cNvSpPr>
          <p:nvPr/>
        </p:nvSpPr>
        <p:spPr bwMode="auto">
          <a:xfrm>
            <a:off x="5908431" y="1562100"/>
            <a:ext cx="1758462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TW" sz="1400">
                <a:latin typeface="Arial" charset="0"/>
                <a:ea typeface="新細明體" pitchFamily="18" charset="-120"/>
              </a:rPr>
              <a:t>S </a:t>
            </a:r>
            <a:r>
              <a:rPr kumimoji="1" lang="en-US" altLang="zh-TW" sz="1400">
                <a:latin typeface="Arial" charset="0"/>
                <a:ea typeface="新細明體" pitchFamily="18" charset="-120"/>
                <a:sym typeface="Symbol" pitchFamily="18" charset="2"/>
              </a:rPr>
              <a:t> C C , $</a:t>
            </a:r>
            <a:endParaRPr kumimoji="1" lang="en-US" sz="140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sp>
        <p:nvSpPr>
          <p:cNvPr id="46092" name="Oval 12"/>
          <p:cNvSpPr>
            <a:spLocks noChangeArrowheads="1"/>
          </p:cNvSpPr>
          <p:nvPr/>
        </p:nvSpPr>
        <p:spPr bwMode="auto">
          <a:xfrm>
            <a:off x="5978769" y="2781300"/>
            <a:ext cx="1758462" cy="6858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>
                <a:latin typeface="Arial" charset="0"/>
                <a:ea typeface="新細明體" pitchFamily="18" charset="-120"/>
                <a:sym typeface="Symbol" pitchFamily="18" charset="2"/>
              </a:rPr>
              <a:t> c  C, $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>
                <a:latin typeface="Arial" charset="0"/>
                <a:ea typeface="新細明體" pitchFamily="18" charset="-120"/>
                <a:sym typeface="Symbol" pitchFamily="18" charset="2"/>
              </a:rPr>
              <a:t>  c C, $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>
                <a:latin typeface="Arial" charset="0"/>
                <a:ea typeface="新細明體" pitchFamily="18" charset="-120"/>
                <a:sym typeface="Symbol" pitchFamily="18" charset="2"/>
              </a:rPr>
              <a:t>  d, $</a:t>
            </a:r>
            <a:endParaRPr kumimoji="1" lang="en-US" sz="160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sp>
        <p:nvSpPr>
          <p:cNvPr id="46093" name="Oval 13"/>
          <p:cNvSpPr>
            <a:spLocks noChangeArrowheads="1"/>
          </p:cNvSpPr>
          <p:nvPr/>
        </p:nvSpPr>
        <p:spPr bwMode="auto">
          <a:xfrm>
            <a:off x="5978769" y="4152900"/>
            <a:ext cx="1758462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>
                <a:latin typeface="Arial" charset="0"/>
                <a:ea typeface="新細明體" pitchFamily="18" charset="-120"/>
                <a:sym typeface="Symbol" pitchFamily="18" charset="2"/>
              </a:rPr>
              <a:t> d , $</a:t>
            </a:r>
            <a:endParaRPr kumimoji="1" lang="en-US" sz="160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sp>
        <p:nvSpPr>
          <p:cNvPr id="46094" name="Oval 14"/>
          <p:cNvSpPr>
            <a:spLocks noChangeArrowheads="1"/>
          </p:cNvSpPr>
          <p:nvPr/>
        </p:nvSpPr>
        <p:spPr bwMode="auto">
          <a:xfrm>
            <a:off x="5978769" y="5143500"/>
            <a:ext cx="1758462" cy="4572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>
                <a:latin typeface="Arial" charset="0"/>
                <a:ea typeface="新細明體" pitchFamily="18" charset="-120"/>
                <a:sym typeface="Symbol" pitchFamily="18" charset="2"/>
              </a:rPr>
              <a:t> c C , c/d/$</a:t>
            </a:r>
            <a:endParaRPr kumimoji="1" lang="en-US" sz="160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11015" y="190500"/>
            <a:ext cx="3376246" cy="6210300"/>
            <a:chOff x="144" y="144"/>
            <a:chExt cx="2304" cy="3912"/>
          </a:xfrm>
        </p:grpSpPr>
        <p:sp>
          <p:nvSpPr>
            <p:cNvPr id="46117" name="Oval 16"/>
            <p:cNvSpPr>
              <a:spLocks noChangeArrowheads="1"/>
            </p:cNvSpPr>
            <p:nvPr/>
          </p:nvSpPr>
          <p:spPr bwMode="auto">
            <a:xfrm>
              <a:off x="144" y="144"/>
              <a:ext cx="1392" cy="7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kumimoji="1" lang="en-US" altLang="zh-TW" sz="1600">
                  <a:latin typeface="Arial" charset="0"/>
                  <a:ea typeface="新細明體" pitchFamily="18" charset="-120"/>
                </a:rPr>
                <a:t>S’ </a:t>
              </a:r>
              <a:r>
                <a:rPr kumimoji="1" lang="en-US" altLang="zh-TW" sz="1600">
                  <a:latin typeface="Arial" charset="0"/>
                  <a:ea typeface="新細明體" pitchFamily="18" charset="-120"/>
                  <a:sym typeface="Symbol" pitchFamily="18" charset="2"/>
                </a:rPr>
                <a:t>  S, $</a:t>
              </a:r>
              <a:endParaRPr kumimoji="1" lang="en-US" altLang="zh-TW" sz="1600">
                <a:latin typeface="Arial" charset="0"/>
                <a:ea typeface="新細明體" pitchFamily="18" charset="-120"/>
              </a:endParaRPr>
            </a:p>
            <a:p>
              <a:pPr algn="ctr" eaLnBrk="1" hangingPunct="1">
                <a:spcBef>
                  <a:spcPct val="0"/>
                </a:spcBef>
              </a:pPr>
              <a:r>
                <a:rPr kumimoji="1" lang="en-US" altLang="zh-TW" sz="1600">
                  <a:latin typeface="Arial" charset="0"/>
                  <a:ea typeface="新細明體" pitchFamily="18" charset="-120"/>
                </a:rPr>
                <a:t>S </a:t>
              </a:r>
              <a:r>
                <a:rPr kumimoji="1" lang="en-US" altLang="zh-TW" sz="1600">
                  <a:latin typeface="Arial" charset="0"/>
                  <a:ea typeface="新細明體" pitchFamily="18" charset="-120"/>
                  <a:sym typeface="Symbol" pitchFamily="18" charset="2"/>
                </a:rPr>
                <a:t>  C C, $</a:t>
              </a:r>
              <a:endParaRPr kumimoji="1" lang="en-US" altLang="zh-TW" sz="1600">
                <a:latin typeface="Arial" charset="0"/>
                <a:ea typeface="新細明體" pitchFamily="18" charset="-120"/>
              </a:endParaRPr>
            </a:p>
            <a:p>
              <a:pPr algn="ctr" eaLnBrk="1" hangingPunct="1">
                <a:spcBef>
                  <a:spcPct val="0"/>
                </a:spcBef>
              </a:pPr>
              <a:r>
                <a:rPr kumimoji="1" lang="en-US" altLang="zh-TW" sz="1600">
                  <a:latin typeface="Arial" charset="0"/>
                  <a:ea typeface="新細明體" pitchFamily="18" charset="-120"/>
                </a:rPr>
                <a:t>C </a:t>
              </a:r>
              <a:r>
                <a:rPr kumimoji="1" lang="en-US" altLang="zh-TW" sz="1600">
                  <a:latin typeface="Arial" charset="0"/>
                  <a:ea typeface="新細明體" pitchFamily="18" charset="-120"/>
                  <a:sym typeface="Symbol" pitchFamily="18" charset="2"/>
                </a:rPr>
                <a:t>  c C, c/d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kumimoji="1" lang="en-US" altLang="zh-TW" sz="1600">
                  <a:latin typeface="Arial" charset="0"/>
                  <a:ea typeface="新細明體" pitchFamily="18" charset="-120"/>
                </a:rPr>
                <a:t>C </a:t>
              </a:r>
              <a:r>
                <a:rPr kumimoji="1" lang="en-US" altLang="zh-TW" sz="1600">
                  <a:latin typeface="Arial" charset="0"/>
                  <a:ea typeface="新細明體" pitchFamily="18" charset="-120"/>
                  <a:sym typeface="Symbol" pitchFamily="18" charset="2"/>
                </a:rPr>
                <a:t>  d, c/d</a:t>
              </a:r>
              <a:endParaRPr lang="en-US" sz="1600"/>
            </a:p>
          </p:txBody>
        </p:sp>
        <p:sp>
          <p:nvSpPr>
            <p:cNvPr id="46118" name="Line 17"/>
            <p:cNvSpPr>
              <a:spLocks noChangeShapeType="1"/>
            </p:cNvSpPr>
            <p:nvPr/>
          </p:nvSpPr>
          <p:spPr bwMode="auto">
            <a:xfrm>
              <a:off x="1536" y="432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46119" name="AutoShape 18"/>
            <p:cNvCxnSpPr>
              <a:cxnSpLocks noChangeShapeType="1"/>
              <a:stCxn id="46117" idx="4"/>
              <a:endCxn id="46090" idx="2"/>
            </p:cNvCxnSpPr>
            <p:nvPr/>
          </p:nvCxnSpPr>
          <p:spPr bwMode="auto">
            <a:xfrm rot="16200000" flipH="1">
              <a:off x="468" y="1236"/>
              <a:ext cx="2352" cy="1608"/>
            </a:xfrm>
            <a:prstGeom prst="bentConnector2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46120" name="AutoShape 19"/>
            <p:cNvCxnSpPr>
              <a:cxnSpLocks noChangeShapeType="1"/>
              <a:endCxn id="46082" idx="2"/>
            </p:cNvCxnSpPr>
            <p:nvPr/>
          </p:nvCxnSpPr>
          <p:spPr bwMode="auto">
            <a:xfrm>
              <a:off x="816" y="3216"/>
              <a:ext cx="1632" cy="840"/>
            </a:xfrm>
            <a:prstGeom prst="bentConnector3">
              <a:avLst>
                <a:gd name="adj1" fmla="val 1472"/>
              </a:avLst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46121" name="Line 20"/>
            <p:cNvSpPr>
              <a:spLocks noChangeShapeType="1"/>
            </p:cNvSpPr>
            <p:nvPr/>
          </p:nvSpPr>
          <p:spPr bwMode="auto">
            <a:xfrm>
              <a:off x="816" y="1152"/>
              <a:ext cx="16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6096" name="AutoShape 21"/>
          <p:cNvCxnSpPr>
            <a:cxnSpLocks noChangeShapeType="1"/>
          </p:cNvCxnSpPr>
          <p:nvPr/>
        </p:nvCxnSpPr>
        <p:spPr bwMode="auto">
          <a:xfrm rot="16200000" flipH="1">
            <a:off x="4151435" y="2445727"/>
            <a:ext cx="2247900" cy="1547446"/>
          </a:xfrm>
          <a:prstGeom prst="bentConnector2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6097" name="Line 22"/>
          <p:cNvSpPr>
            <a:spLocks noChangeShapeType="1"/>
          </p:cNvSpPr>
          <p:nvPr/>
        </p:nvSpPr>
        <p:spPr bwMode="auto">
          <a:xfrm>
            <a:off x="5416062" y="1714500"/>
            <a:ext cx="492369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46098" name="AutoShape 23"/>
          <p:cNvCxnSpPr>
            <a:cxnSpLocks noChangeShapeType="1"/>
            <a:stCxn id="46092" idx="6"/>
            <a:endCxn id="46094" idx="6"/>
          </p:cNvCxnSpPr>
          <p:nvPr/>
        </p:nvCxnSpPr>
        <p:spPr bwMode="auto">
          <a:xfrm>
            <a:off x="7737231" y="3124200"/>
            <a:ext cx="1466" cy="2247900"/>
          </a:xfrm>
          <a:prstGeom prst="bentConnector3">
            <a:avLst>
              <a:gd name="adj1" fmla="val 42600014"/>
            </a:avLst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6099" name="Line 24"/>
          <p:cNvSpPr>
            <a:spLocks noChangeShapeType="1"/>
          </p:cNvSpPr>
          <p:nvPr/>
        </p:nvSpPr>
        <p:spPr bwMode="auto">
          <a:xfrm>
            <a:off x="5345723" y="5067300"/>
            <a:ext cx="633046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100" name="Text Box 25"/>
          <p:cNvSpPr txBox="1">
            <a:spLocks noChangeArrowheads="1"/>
          </p:cNvSpPr>
          <p:nvPr/>
        </p:nvSpPr>
        <p:spPr bwMode="auto">
          <a:xfrm>
            <a:off x="2391507" y="304800"/>
            <a:ext cx="844062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</a:t>
            </a:r>
          </a:p>
          <a:p>
            <a:endParaRPr lang="en-US"/>
          </a:p>
          <a:p>
            <a:r>
              <a:rPr lang="en-US"/>
              <a:t>C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d</a:t>
            </a:r>
          </a:p>
          <a:p>
            <a:endParaRPr lang="en-US"/>
          </a:p>
        </p:txBody>
      </p:sp>
      <p:sp>
        <p:nvSpPr>
          <p:cNvPr id="46101" name="Text Box 26"/>
          <p:cNvSpPr txBox="1">
            <a:spLocks noChangeArrowheads="1"/>
          </p:cNvSpPr>
          <p:nvPr/>
        </p:nvSpPr>
        <p:spPr bwMode="auto">
          <a:xfrm>
            <a:off x="5345723" y="1295400"/>
            <a:ext cx="84406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c</a:t>
            </a:r>
          </a:p>
          <a:p>
            <a:endParaRPr lang="en-US"/>
          </a:p>
          <a:p>
            <a:r>
              <a:rPr lang="en-US" sz="1800" b="1"/>
              <a:t>d</a:t>
            </a:r>
          </a:p>
          <a:p>
            <a:endParaRPr lang="en-US"/>
          </a:p>
        </p:txBody>
      </p:sp>
      <p:sp>
        <p:nvSpPr>
          <p:cNvPr id="46102" name="Text Box 27"/>
          <p:cNvSpPr txBox="1">
            <a:spLocks noChangeArrowheads="1"/>
          </p:cNvSpPr>
          <p:nvPr/>
        </p:nvSpPr>
        <p:spPr bwMode="auto">
          <a:xfrm>
            <a:off x="3587262" y="4191000"/>
            <a:ext cx="4923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46103" name="Text Box 28"/>
          <p:cNvSpPr txBox="1">
            <a:spLocks noChangeArrowheads="1"/>
          </p:cNvSpPr>
          <p:nvPr/>
        </p:nvSpPr>
        <p:spPr bwMode="auto">
          <a:xfrm>
            <a:off x="5838092" y="2133600"/>
            <a:ext cx="4923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46104" name="Text Box 29"/>
          <p:cNvSpPr txBox="1">
            <a:spLocks noChangeArrowheads="1"/>
          </p:cNvSpPr>
          <p:nvPr/>
        </p:nvSpPr>
        <p:spPr bwMode="auto">
          <a:xfrm>
            <a:off x="5486400" y="4648200"/>
            <a:ext cx="6330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46105" name="Text Box 30"/>
          <p:cNvSpPr txBox="1">
            <a:spLocks noChangeArrowheads="1"/>
          </p:cNvSpPr>
          <p:nvPr/>
        </p:nvSpPr>
        <p:spPr bwMode="auto">
          <a:xfrm>
            <a:off x="351692" y="12192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46106" name="Text Box 31"/>
          <p:cNvSpPr txBox="1">
            <a:spLocks noChangeArrowheads="1"/>
          </p:cNvSpPr>
          <p:nvPr/>
        </p:nvSpPr>
        <p:spPr bwMode="auto">
          <a:xfrm>
            <a:off x="3516923" y="18288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46107" name="Text Box 32"/>
          <p:cNvSpPr txBox="1">
            <a:spLocks noChangeArrowheads="1"/>
          </p:cNvSpPr>
          <p:nvPr/>
        </p:nvSpPr>
        <p:spPr bwMode="auto">
          <a:xfrm>
            <a:off x="3446585" y="52578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46108" name="Text Box 33"/>
          <p:cNvSpPr txBox="1">
            <a:spLocks noChangeArrowheads="1"/>
          </p:cNvSpPr>
          <p:nvPr/>
        </p:nvSpPr>
        <p:spPr bwMode="auto">
          <a:xfrm>
            <a:off x="3868615" y="57912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46109" name="Text Box 34"/>
          <p:cNvSpPr txBox="1">
            <a:spLocks noChangeArrowheads="1"/>
          </p:cNvSpPr>
          <p:nvPr/>
        </p:nvSpPr>
        <p:spPr bwMode="auto">
          <a:xfrm>
            <a:off x="6541477" y="11430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5</a:t>
            </a:r>
            <a:endParaRPr lang="en-US"/>
          </a:p>
        </p:txBody>
      </p:sp>
      <p:sp>
        <p:nvSpPr>
          <p:cNvPr id="46110" name="Text Box 35"/>
          <p:cNvSpPr txBox="1">
            <a:spLocks noChangeArrowheads="1"/>
          </p:cNvSpPr>
          <p:nvPr/>
        </p:nvSpPr>
        <p:spPr bwMode="auto">
          <a:xfrm>
            <a:off x="3376246" y="2286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46111" name="Text Box 36"/>
          <p:cNvSpPr txBox="1">
            <a:spLocks noChangeArrowheads="1"/>
          </p:cNvSpPr>
          <p:nvPr/>
        </p:nvSpPr>
        <p:spPr bwMode="auto">
          <a:xfrm>
            <a:off x="6752492" y="22860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6</a:t>
            </a:r>
            <a:endParaRPr lang="en-US"/>
          </a:p>
        </p:txBody>
      </p:sp>
      <p:sp>
        <p:nvSpPr>
          <p:cNvPr id="46112" name="Text Box 37"/>
          <p:cNvSpPr txBox="1">
            <a:spLocks noChangeArrowheads="1"/>
          </p:cNvSpPr>
          <p:nvPr/>
        </p:nvSpPr>
        <p:spPr bwMode="auto">
          <a:xfrm>
            <a:off x="6541477" y="37338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7</a:t>
            </a:r>
            <a:endParaRPr lang="en-US"/>
          </a:p>
        </p:txBody>
      </p:sp>
      <p:sp>
        <p:nvSpPr>
          <p:cNvPr id="46113" name="Text Box 38"/>
          <p:cNvSpPr txBox="1">
            <a:spLocks noChangeArrowheads="1"/>
          </p:cNvSpPr>
          <p:nvPr/>
        </p:nvSpPr>
        <p:spPr bwMode="auto">
          <a:xfrm>
            <a:off x="6541477" y="4648200"/>
            <a:ext cx="703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89</a:t>
            </a:r>
            <a:endParaRPr lang="en-US"/>
          </a:p>
        </p:txBody>
      </p:sp>
      <p:sp>
        <p:nvSpPr>
          <p:cNvPr id="46114" name="Line 39"/>
          <p:cNvSpPr>
            <a:spLocks noChangeShapeType="1"/>
          </p:cNvSpPr>
          <p:nvPr/>
        </p:nvSpPr>
        <p:spPr bwMode="auto">
          <a:xfrm>
            <a:off x="6893169" y="35052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6115" name="Text Box 40"/>
          <p:cNvSpPr txBox="1">
            <a:spLocks noChangeArrowheads="1"/>
          </p:cNvSpPr>
          <p:nvPr/>
        </p:nvSpPr>
        <p:spPr bwMode="auto">
          <a:xfrm>
            <a:off x="4642338" y="56388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46116" name="Text Box 41"/>
          <p:cNvSpPr txBox="1">
            <a:spLocks noChangeArrowheads="1"/>
          </p:cNvSpPr>
          <p:nvPr/>
        </p:nvSpPr>
        <p:spPr bwMode="auto">
          <a:xfrm>
            <a:off x="6963508" y="35814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1692" y="304800"/>
            <a:ext cx="8651631" cy="914400"/>
          </a:xfrm>
        </p:spPr>
        <p:txBody>
          <a:bodyPr/>
          <a:lstStyle/>
          <a:p>
            <a:r>
              <a:rPr lang="en-US" dirty="0" smtClean="0"/>
              <a:t>Model of LR parser</a:t>
            </a:r>
            <a:endParaRPr lang="en-US" dirty="0"/>
          </a:p>
        </p:txBody>
      </p:sp>
      <p:graphicFrame>
        <p:nvGraphicFramePr>
          <p:cNvPr id="284731" name="Group 1083"/>
          <p:cNvGraphicFramePr>
            <a:graphicFrameLocks noGrp="1"/>
          </p:cNvGraphicFramePr>
          <p:nvPr/>
        </p:nvGraphicFramePr>
        <p:xfrm>
          <a:off x="984739" y="2209800"/>
          <a:ext cx="633046" cy="3603308"/>
        </p:xfrm>
        <a:graphic>
          <a:graphicData uri="http://schemas.openxmlformats.org/drawingml/2006/table">
            <a:tbl>
              <a:tblPr/>
              <a:tblGrid>
                <a:gridCol w="633046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m-1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m-1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  .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  .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4722" name="Group 1074"/>
          <p:cNvGraphicFramePr>
            <a:graphicFrameLocks noGrp="1"/>
          </p:cNvGraphicFramePr>
          <p:nvPr/>
        </p:nvGraphicFramePr>
        <p:xfrm>
          <a:off x="3868615" y="1371600"/>
          <a:ext cx="2696310" cy="396240"/>
        </p:xfrm>
        <a:graphic>
          <a:graphicData uri="http://schemas.openxmlformats.org/drawingml/2006/table">
            <a:tbl>
              <a:tblPr/>
              <a:tblGrid>
                <a:gridCol w="449874"/>
                <a:gridCol w="448408"/>
                <a:gridCol w="449873"/>
                <a:gridCol w="449874"/>
                <a:gridCol w="448408"/>
                <a:gridCol w="449873"/>
              </a:tblGrid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...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...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4759" name="Group 1111"/>
          <p:cNvGraphicFramePr>
            <a:graphicFrameLocks noGrp="1"/>
          </p:cNvGraphicFramePr>
          <p:nvPr/>
        </p:nvGraphicFramePr>
        <p:xfrm>
          <a:off x="2954215" y="4343400"/>
          <a:ext cx="4595446" cy="2078736"/>
        </p:xfrm>
        <a:graphic>
          <a:graphicData uri="http://schemas.openxmlformats.org/drawingml/2006/table">
            <a:tbl>
              <a:tblPr/>
              <a:tblGrid>
                <a:gridCol w="2297723"/>
                <a:gridCol w="2297723"/>
              </a:tblGrid>
              <a:tr h="1058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Action Table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    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terminals and $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         four different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         actions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Goto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Table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     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non-terminal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            each item is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          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state number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4754" name="Line 1106"/>
          <p:cNvSpPr>
            <a:spLocks noChangeShapeType="1"/>
          </p:cNvSpPr>
          <p:nvPr/>
        </p:nvSpPr>
        <p:spPr bwMode="auto">
          <a:xfrm>
            <a:off x="3305908" y="5105400"/>
            <a:ext cx="147710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4755" name="Line 1107"/>
          <p:cNvSpPr>
            <a:spLocks noChangeShapeType="1"/>
          </p:cNvSpPr>
          <p:nvPr/>
        </p:nvSpPr>
        <p:spPr bwMode="auto">
          <a:xfrm>
            <a:off x="3305908" y="5105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4756" name="Line 1108"/>
          <p:cNvSpPr>
            <a:spLocks noChangeShapeType="1"/>
          </p:cNvSpPr>
          <p:nvPr/>
        </p:nvSpPr>
        <p:spPr bwMode="auto">
          <a:xfrm>
            <a:off x="5627077" y="5105400"/>
            <a:ext cx="14067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4757" name="Line 1109"/>
          <p:cNvSpPr>
            <a:spLocks noChangeShapeType="1"/>
          </p:cNvSpPr>
          <p:nvPr/>
        </p:nvSpPr>
        <p:spPr bwMode="auto">
          <a:xfrm>
            <a:off x="5627077" y="5105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84768" name="Group 1120"/>
          <p:cNvGraphicFramePr>
            <a:graphicFrameLocks noGrp="1"/>
          </p:cNvGraphicFramePr>
          <p:nvPr/>
        </p:nvGraphicFramePr>
        <p:xfrm>
          <a:off x="3587261" y="2438401"/>
          <a:ext cx="2696308" cy="1211263"/>
        </p:xfrm>
        <a:graphic>
          <a:graphicData uri="http://schemas.openxmlformats.org/drawingml/2006/table">
            <a:tbl>
              <a:tblPr/>
              <a:tblGrid>
                <a:gridCol w="2696308"/>
              </a:tblGrid>
              <a:tr h="1211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LR Parsing Algorithm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4769" name="Text Box 1121"/>
          <p:cNvSpPr txBox="1">
            <a:spLocks noChangeArrowheads="1"/>
          </p:cNvSpPr>
          <p:nvPr/>
        </p:nvSpPr>
        <p:spPr bwMode="auto">
          <a:xfrm>
            <a:off x="844062" y="1752600"/>
            <a:ext cx="658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/>
              <a:t>stack</a:t>
            </a:r>
          </a:p>
        </p:txBody>
      </p:sp>
      <p:sp>
        <p:nvSpPr>
          <p:cNvPr id="284770" name="Text Box 1122"/>
          <p:cNvSpPr txBox="1">
            <a:spLocks noChangeArrowheads="1"/>
          </p:cNvSpPr>
          <p:nvPr/>
        </p:nvSpPr>
        <p:spPr bwMode="auto">
          <a:xfrm>
            <a:off x="3024554" y="1371600"/>
            <a:ext cx="6799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/>
              <a:t>input</a:t>
            </a:r>
          </a:p>
        </p:txBody>
      </p:sp>
      <p:sp>
        <p:nvSpPr>
          <p:cNvPr id="284771" name="Text Box 1123"/>
          <p:cNvSpPr txBox="1">
            <a:spLocks noChangeArrowheads="1"/>
          </p:cNvSpPr>
          <p:nvPr/>
        </p:nvSpPr>
        <p:spPr bwMode="auto">
          <a:xfrm>
            <a:off x="7385539" y="2743200"/>
            <a:ext cx="8258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/>
              <a:t>output</a:t>
            </a:r>
          </a:p>
        </p:txBody>
      </p:sp>
      <p:sp>
        <p:nvSpPr>
          <p:cNvPr id="284772" name="Line 1124"/>
          <p:cNvSpPr>
            <a:spLocks noChangeShapeType="1"/>
          </p:cNvSpPr>
          <p:nvPr/>
        </p:nvSpPr>
        <p:spPr bwMode="auto">
          <a:xfrm flipH="1" flipV="1">
            <a:off x="1617785" y="2514600"/>
            <a:ext cx="1969477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4773" name="Line 1125"/>
          <p:cNvSpPr>
            <a:spLocks noChangeShapeType="1"/>
          </p:cNvSpPr>
          <p:nvPr/>
        </p:nvSpPr>
        <p:spPr bwMode="auto">
          <a:xfrm flipH="1">
            <a:off x="4009292" y="3657600"/>
            <a:ext cx="844062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4774" name="Line 1126"/>
          <p:cNvSpPr>
            <a:spLocks noChangeShapeType="1"/>
          </p:cNvSpPr>
          <p:nvPr/>
        </p:nvSpPr>
        <p:spPr bwMode="auto">
          <a:xfrm>
            <a:off x="4853354" y="36576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4775" name="Line 1127"/>
          <p:cNvSpPr>
            <a:spLocks noChangeShapeType="1"/>
          </p:cNvSpPr>
          <p:nvPr/>
        </p:nvSpPr>
        <p:spPr bwMode="auto">
          <a:xfrm flipV="1">
            <a:off x="4923692" y="1752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4776" name="Line 1128"/>
          <p:cNvSpPr>
            <a:spLocks noChangeShapeType="1"/>
          </p:cNvSpPr>
          <p:nvPr/>
        </p:nvSpPr>
        <p:spPr bwMode="auto">
          <a:xfrm>
            <a:off x="6330462" y="3048000"/>
            <a:ext cx="112541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106" name="AutoShape 2"/>
          <p:cNvCxnSpPr>
            <a:cxnSpLocks noChangeShapeType="1"/>
            <a:stCxn id="47112" idx="1"/>
            <a:endCxn id="47112" idx="0"/>
          </p:cNvCxnSpPr>
          <p:nvPr/>
        </p:nvCxnSpPr>
        <p:spPr bwMode="auto">
          <a:xfrm rot="-5400000">
            <a:off x="4100268" y="4431202"/>
            <a:ext cx="111125" cy="621323"/>
          </a:xfrm>
          <a:prstGeom prst="curvedConnector3">
            <a:avLst>
              <a:gd name="adj1" fmla="val 305713"/>
            </a:avLst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7877908" y="2667000"/>
            <a:ext cx="6330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47108" name="Line 4"/>
          <p:cNvSpPr>
            <a:spLocks noChangeShapeType="1"/>
          </p:cNvSpPr>
          <p:nvPr/>
        </p:nvSpPr>
        <p:spPr bwMode="auto">
          <a:xfrm>
            <a:off x="4501662" y="3086100"/>
            <a:ext cx="1547446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47109" name="AutoShape 5"/>
          <p:cNvCxnSpPr>
            <a:cxnSpLocks noChangeShapeType="1"/>
          </p:cNvCxnSpPr>
          <p:nvPr/>
        </p:nvCxnSpPr>
        <p:spPr bwMode="auto">
          <a:xfrm rot="-5400000">
            <a:off x="6304207" y="2526202"/>
            <a:ext cx="111125" cy="621323"/>
          </a:xfrm>
          <a:prstGeom prst="curvedConnector3">
            <a:avLst>
              <a:gd name="adj1" fmla="val 710000"/>
            </a:avLst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3587261" y="419100"/>
            <a:ext cx="1758462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(S’ </a:t>
            </a:r>
            <a:r>
              <a:rPr kumimoji="1" lang="en-US" altLang="zh-TW" sz="1600">
                <a:latin typeface="Arial" charset="0"/>
                <a:ea typeface="新細明體" pitchFamily="18" charset="-120"/>
                <a:sym typeface="Symbol" pitchFamily="18" charset="2"/>
              </a:rPr>
              <a:t> S  , $</a:t>
            </a:r>
            <a:endParaRPr kumimoji="1" lang="en-US" sz="160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sp>
        <p:nvSpPr>
          <p:cNvPr id="47111" name="Oval 7"/>
          <p:cNvSpPr>
            <a:spLocks noChangeArrowheads="1"/>
          </p:cNvSpPr>
          <p:nvPr/>
        </p:nvSpPr>
        <p:spPr bwMode="auto">
          <a:xfrm>
            <a:off x="3587262" y="1333500"/>
            <a:ext cx="18288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S </a:t>
            </a:r>
            <a:r>
              <a:rPr kumimoji="1" lang="en-US" altLang="zh-TW" sz="1600">
                <a:latin typeface="Arial" charset="0"/>
                <a:ea typeface="新細明體" pitchFamily="18" charset="-120"/>
                <a:sym typeface="Symbol" pitchFamily="18" charset="2"/>
              </a:rPr>
              <a:t> C  C, $</a:t>
            </a:r>
            <a:endParaRPr kumimoji="1" lang="en-US" altLang="zh-TW" sz="1600">
              <a:latin typeface="Arial" charset="0"/>
              <a:ea typeface="新細明體" pitchFamily="18" charset="-120"/>
            </a:endParaRPr>
          </a:p>
          <a:p>
            <a:pPr algn="ctr" eaLnBrk="1" hangingPunct="1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>
                <a:latin typeface="Arial" charset="0"/>
                <a:ea typeface="新細明體" pitchFamily="18" charset="-120"/>
                <a:sym typeface="Symbol" pitchFamily="18" charset="2"/>
              </a:rPr>
              <a:t>  c C, $</a:t>
            </a:r>
            <a:endParaRPr kumimoji="1" lang="en-US" altLang="zh-TW" sz="1600">
              <a:latin typeface="Arial" charset="0"/>
              <a:ea typeface="新細明體" pitchFamily="18" charset="-120"/>
            </a:endParaRPr>
          </a:p>
          <a:p>
            <a:pPr algn="ctr" eaLnBrk="1" hangingPunct="1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>
                <a:latin typeface="Arial" charset="0"/>
                <a:ea typeface="新細明體" pitchFamily="18" charset="-120"/>
                <a:sym typeface="Symbol" pitchFamily="18" charset="2"/>
              </a:rPr>
              <a:t>  d, $</a:t>
            </a:r>
            <a:endParaRPr kumimoji="1" lang="en-US" sz="160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sp>
        <p:nvSpPr>
          <p:cNvPr id="47112" name="Oval 8"/>
          <p:cNvSpPr>
            <a:spLocks noChangeArrowheads="1"/>
          </p:cNvSpPr>
          <p:nvPr/>
        </p:nvSpPr>
        <p:spPr bwMode="auto">
          <a:xfrm>
            <a:off x="3587261" y="4686300"/>
            <a:ext cx="1758462" cy="762000"/>
          </a:xfrm>
          <a:prstGeom prst="ellipse">
            <a:avLst/>
          </a:prstGeom>
          <a:solidFill>
            <a:srgbClr val="FFCCFF"/>
          </a:solidFill>
          <a:ln w="9525">
            <a:solidFill>
              <a:srgbClr val="FFCC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>
                <a:latin typeface="Arial" charset="0"/>
                <a:ea typeface="新細明體" pitchFamily="18" charset="-120"/>
                <a:sym typeface="Symbol" pitchFamily="18" charset="2"/>
              </a:rPr>
              <a:t> c  C, c/d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>
                <a:latin typeface="Arial" charset="0"/>
                <a:ea typeface="新細明體" pitchFamily="18" charset="-120"/>
                <a:sym typeface="Symbol" pitchFamily="18" charset="2"/>
              </a:rPr>
              <a:t>  c C, c/d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>
                <a:latin typeface="Arial" charset="0"/>
                <a:ea typeface="新細明體" pitchFamily="18" charset="-120"/>
                <a:sym typeface="Symbol" pitchFamily="18" charset="2"/>
              </a:rPr>
              <a:t>  d, c/d</a:t>
            </a:r>
            <a:endParaRPr kumimoji="1" lang="en-US" sz="160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sp>
        <p:nvSpPr>
          <p:cNvPr id="47113" name="Oval 9"/>
          <p:cNvSpPr>
            <a:spLocks noChangeArrowheads="1"/>
          </p:cNvSpPr>
          <p:nvPr/>
        </p:nvSpPr>
        <p:spPr bwMode="auto">
          <a:xfrm>
            <a:off x="5908431" y="1562100"/>
            <a:ext cx="1758462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TW" sz="1400">
                <a:latin typeface="Arial" charset="0"/>
                <a:ea typeface="新細明體" pitchFamily="18" charset="-120"/>
              </a:rPr>
              <a:t>S </a:t>
            </a:r>
            <a:r>
              <a:rPr kumimoji="1" lang="en-US" altLang="zh-TW" sz="1400">
                <a:latin typeface="Arial" charset="0"/>
                <a:ea typeface="新細明體" pitchFamily="18" charset="-120"/>
                <a:sym typeface="Symbol" pitchFamily="18" charset="2"/>
              </a:rPr>
              <a:t> C C , $</a:t>
            </a:r>
            <a:endParaRPr kumimoji="1" lang="en-US" sz="140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sp>
        <p:nvSpPr>
          <p:cNvPr id="47114" name="Oval 10"/>
          <p:cNvSpPr>
            <a:spLocks noChangeArrowheads="1"/>
          </p:cNvSpPr>
          <p:nvPr/>
        </p:nvSpPr>
        <p:spPr bwMode="auto">
          <a:xfrm>
            <a:off x="5978769" y="2781300"/>
            <a:ext cx="1758462" cy="6858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>
                <a:latin typeface="Arial" charset="0"/>
                <a:ea typeface="新細明體" pitchFamily="18" charset="-120"/>
                <a:sym typeface="Symbol" pitchFamily="18" charset="2"/>
              </a:rPr>
              <a:t> c  C, $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>
                <a:latin typeface="Arial" charset="0"/>
                <a:ea typeface="新細明體" pitchFamily="18" charset="-120"/>
                <a:sym typeface="Symbol" pitchFamily="18" charset="2"/>
              </a:rPr>
              <a:t>  c C, $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>
                <a:latin typeface="Arial" charset="0"/>
                <a:ea typeface="新細明體" pitchFamily="18" charset="-120"/>
                <a:sym typeface="Symbol" pitchFamily="18" charset="2"/>
              </a:rPr>
              <a:t>  d, $</a:t>
            </a:r>
            <a:endParaRPr kumimoji="1" lang="en-US" sz="160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sp>
        <p:nvSpPr>
          <p:cNvPr id="47115" name="Oval 11"/>
          <p:cNvSpPr>
            <a:spLocks noChangeArrowheads="1"/>
          </p:cNvSpPr>
          <p:nvPr/>
        </p:nvSpPr>
        <p:spPr bwMode="auto">
          <a:xfrm>
            <a:off x="5978769" y="4152900"/>
            <a:ext cx="1758462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>
                <a:latin typeface="Arial" charset="0"/>
                <a:ea typeface="新細明體" pitchFamily="18" charset="-120"/>
                <a:sym typeface="Symbol" pitchFamily="18" charset="2"/>
              </a:rPr>
              <a:t> d , c/d/$</a:t>
            </a:r>
            <a:endParaRPr kumimoji="1" lang="en-US" sz="160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sp>
        <p:nvSpPr>
          <p:cNvPr id="47116" name="Oval 12"/>
          <p:cNvSpPr>
            <a:spLocks noChangeArrowheads="1"/>
          </p:cNvSpPr>
          <p:nvPr/>
        </p:nvSpPr>
        <p:spPr bwMode="auto">
          <a:xfrm>
            <a:off x="5978769" y="5143500"/>
            <a:ext cx="1758462" cy="4572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>
                <a:latin typeface="Arial" charset="0"/>
                <a:ea typeface="新細明體" pitchFamily="18" charset="-120"/>
                <a:sym typeface="Symbol" pitchFamily="18" charset="2"/>
              </a:rPr>
              <a:t> c C , c/d/$</a:t>
            </a:r>
            <a:endParaRPr kumimoji="1" lang="en-US" sz="160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sp>
        <p:nvSpPr>
          <p:cNvPr id="47117" name="Oval 13"/>
          <p:cNvSpPr>
            <a:spLocks noChangeArrowheads="1"/>
          </p:cNvSpPr>
          <p:nvPr/>
        </p:nvSpPr>
        <p:spPr bwMode="auto">
          <a:xfrm>
            <a:off x="211016" y="190500"/>
            <a:ext cx="2039815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S’ </a:t>
            </a:r>
            <a:r>
              <a:rPr kumimoji="1" lang="en-US" altLang="zh-TW" sz="1600">
                <a:latin typeface="Arial" charset="0"/>
                <a:ea typeface="新細明體" pitchFamily="18" charset="-120"/>
                <a:sym typeface="Symbol" pitchFamily="18" charset="2"/>
              </a:rPr>
              <a:t>  S, $</a:t>
            </a:r>
            <a:endParaRPr kumimoji="1" lang="en-US" altLang="zh-TW" sz="1600">
              <a:latin typeface="Arial" charset="0"/>
              <a:ea typeface="新細明體" pitchFamily="18" charset="-120"/>
            </a:endParaRPr>
          </a:p>
          <a:p>
            <a:pPr algn="ctr" eaLnBrk="1" hangingPunct="1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S </a:t>
            </a:r>
            <a:r>
              <a:rPr kumimoji="1" lang="en-US" altLang="zh-TW" sz="1600">
                <a:latin typeface="Arial" charset="0"/>
                <a:ea typeface="新細明體" pitchFamily="18" charset="-120"/>
                <a:sym typeface="Symbol" pitchFamily="18" charset="2"/>
              </a:rPr>
              <a:t>  C C, $</a:t>
            </a:r>
            <a:endParaRPr kumimoji="1" lang="en-US" altLang="zh-TW" sz="1600">
              <a:latin typeface="Arial" charset="0"/>
              <a:ea typeface="新細明體" pitchFamily="18" charset="-120"/>
            </a:endParaRPr>
          </a:p>
          <a:p>
            <a:pPr algn="ctr" eaLnBrk="1" hangingPunct="1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>
                <a:latin typeface="Arial" charset="0"/>
                <a:ea typeface="新細明體" pitchFamily="18" charset="-120"/>
                <a:sym typeface="Symbol" pitchFamily="18" charset="2"/>
              </a:rPr>
              <a:t>  c C, c/d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>
                <a:latin typeface="Arial" charset="0"/>
                <a:ea typeface="新細明體" pitchFamily="18" charset="-120"/>
                <a:sym typeface="Symbol" pitchFamily="18" charset="2"/>
              </a:rPr>
              <a:t>  d, c/d</a:t>
            </a:r>
            <a:endParaRPr lang="en-US" sz="1600"/>
          </a:p>
        </p:txBody>
      </p:sp>
      <p:sp>
        <p:nvSpPr>
          <p:cNvPr id="47118" name="Line 14"/>
          <p:cNvSpPr>
            <a:spLocks noChangeShapeType="1"/>
          </p:cNvSpPr>
          <p:nvPr/>
        </p:nvSpPr>
        <p:spPr bwMode="auto">
          <a:xfrm>
            <a:off x="2250831" y="647700"/>
            <a:ext cx="1336431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47119" name="AutoShape 15"/>
          <p:cNvCxnSpPr>
            <a:cxnSpLocks noChangeShapeType="1"/>
            <a:stCxn id="47117" idx="4"/>
            <a:endCxn id="47112" idx="2"/>
          </p:cNvCxnSpPr>
          <p:nvPr/>
        </p:nvCxnSpPr>
        <p:spPr bwMode="auto">
          <a:xfrm rot="16200000" flipH="1">
            <a:off x="542192" y="2022231"/>
            <a:ext cx="3733800" cy="2356338"/>
          </a:xfrm>
          <a:prstGeom prst="bentConnector2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7120" name="AutoShape 16"/>
          <p:cNvCxnSpPr>
            <a:cxnSpLocks noChangeShapeType="1"/>
            <a:endCxn id="47112" idx="2"/>
          </p:cNvCxnSpPr>
          <p:nvPr/>
        </p:nvCxnSpPr>
        <p:spPr bwMode="auto">
          <a:xfrm>
            <a:off x="1195754" y="5067300"/>
            <a:ext cx="2391508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7121" name="Line 17"/>
          <p:cNvSpPr>
            <a:spLocks noChangeShapeType="1"/>
          </p:cNvSpPr>
          <p:nvPr/>
        </p:nvSpPr>
        <p:spPr bwMode="auto">
          <a:xfrm>
            <a:off x="1195754" y="1790700"/>
            <a:ext cx="239150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47122" name="AutoShape 18"/>
          <p:cNvCxnSpPr>
            <a:cxnSpLocks noChangeShapeType="1"/>
          </p:cNvCxnSpPr>
          <p:nvPr/>
        </p:nvCxnSpPr>
        <p:spPr bwMode="auto">
          <a:xfrm rot="16200000" flipH="1">
            <a:off x="4151435" y="2445727"/>
            <a:ext cx="2247900" cy="1547446"/>
          </a:xfrm>
          <a:prstGeom prst="bentConnector2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7123" name="Line 19"/>
          <p:cNvSpPr>
            <a:spLocks noChangeShapeType="1"/>
          </p:cNvSpPr>
          <p:nvPr/>
        </p:nvSpPr>
        <p:spPr bwMode="auto">
          <a:xfrm>
            <a:off x="5416062" y="1714500"/>
            <a:ext cx="492369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47124" name="AutoShape 20"/>
          <p:cNvCxnSpPr>
            <a:cxnSpLocks noChangeShapeType="1"/>
            <a:stCxn id="47114" idx="6"/>
            <a:endCxn id="47116" idx="6"/>
          </p:cNvCxnSpPr>
          <p:nvPr/>
        </p:nvCxnSpPr>
        <p:spPr bwMode="auto">
          <a:xfrm>
            <a:off x="7737231" y="3124200"/>
            <a:ext cx="1466" cy="2247900"/>
          </a:xfrm>
          <a:prstGeom prst="bentConnector3">
            <a:avLst>
              <a:gd name="adj1" fmla="val 42600014"/>
            </a:avLst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7125" name="Line 21"/>
          <p:cNvSpPr>
            <a:spLocks noChangeShapeType="1"/>
          </p:cNvSpPr>
          <p:nvPr/>
        </p:nvSpPr>
        <p:spPr bwMode="auto">
          <a:xfrm>
            <a:off x="5345723" y="5067300"/>
            <a:ext cx="633046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126" name="Text Box 22"/>
          <p:cNvSpPr txBox="1">
            <a:spLocks noChangeArrowheads="1"/>
          </p:cNvSpPr>
          <p:nvPr/>
        </p:nvSpPr>
        <p:spPr bwMode="auto">
          <a:xfrm>
            <a:off x="2391507" y="304800"/>
            <a:ext cx="844062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</a:t>
            </a:r>
          </a:p>
          <a:p>
            <a:endParaRPr lang="en-US"/>
          </a:p>
          <a:p>
            <a:r>
              <a:rPr lang="en-US"/>
              <a:t>C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7127" name="Text Box 23"/>
          <p:cNvSpPr txBox="1">
            <a:spLocks noChangeArrowheads="1"/>
          </p:cNvSpPr>
          <p:nvPr/>
        </p:nvSpPr>
        <p:spPr bwMode="auto">
          <a:xfrm>
            <a:off x="5345723" y="1295400"/>
            <a:ext cx="84406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c</a:t>
            </a:r>
          </a:p>
          <a:p>
            <a:endParaRPr lang="en-US"/>
          </a:p>
          <a:p>
            <a:r>
              <a:rPr lang="en-US" sz="1800" b="1"/>
              <a:t>d</a:t>
            </a:r>
          </a:p>
          <a:p>
            <a:endParaRPr lang="en-US"/>
          </a:p>
        </p:txBody>
      </p:sp>
      <p:sp>
        <p:nvSpPr>
          <p:cNvPr id="47128" name="Text Box 24"/>
          <p:cNvSpPr txBox="1">
            <a:spLocks noChangeArrowheads="1"/>
          </p:cNvSpPr>
          <p:nvPr/>
        </p:nvSpPr>
        <p:spPr bwMode="auto">
          <a:xfrm>
            <a:off x="3587262" y="4191000"/>
            <a:ext cx="4923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47129" name="Text Box 25"/>
          <p:cNvSpPr txBox="1">
            <a:spLocks noChangeArrowheads="1"/>
          </p:cNvSpPr>
          <p:nvPr/>
        </p:nvSpPr>
        <p:spPr bwMode="auto">
          <a:xfrm>
            <a:off x="5838092" y="2133600"/>
            <a:ext cx="4923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47130" name="Text Box 26"/>
          <p:cNvSpPr txBox="1">
            <a:spLocks noChangeArrowheads="1"/>
          </p:cNvSpPr>
          <p:nvPr/>
        </p:nvSpPr>
        <p:spPr bwMode="auto">
          <a:xfrm>
            <a:off x="5486400" y="4648200"/>
            <a:ext cx="6330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47131" name="Text Box 27"/>
          <p:cNvSpPr txBox="1">
            <a:spLocks noChangeArrowheads="1"/>
          </p:cNvSpPr>
          <p:nvPr/>
        </p:nvSpPr>
        <p:spPr bwMode="auto">
          <a:xfrm>
            <a:off x="351692" y="12192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47132" name="Text Box 28"/>
          <p:cNvSpPr txBox="1">
            <a:spLocks noChangeArrowheads="1"/>
          </p:cNvSpPr>
          <p:nvPr/>
        </p:nvSpPr>
        <p:spPr bwMode="auto">
          <a:xfrm>
            <a:off x="3516923" y="18288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47133" name="Text Box 29"/>
          <p:cNvSpPr txBox="1">
            <a:spLocks noChangeArrowheads="1"/>
          </p:cNvSpPr>
          <p:nvPr/>
        </p:nvSpPr>
        <p:spPr bwMode="auto">
          <a:xfrm>
            <a:off x="3446585" y="52578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47134" name="Text Box 30"/>
          <p:cNvSpPr txBox="1">
            <a:spLocks noChangeArrowheads="1"/>
          </p:cNvSpPr>
          <p:nvPr/>
        </p:nvSpPr>
        <p:spPr bwMode="auto">
          <a:xfrm>
            <a:off x="6541477" y="11430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5</a:t>
            </a:r>
            <a:endParaRPr lang="en-US"/>
          </a:p>
        </p:txBody>
      </p:sp>
      <p:sp>
        <p:nvSpPr>
          <p:cNvPr id="47135" name="Text Box 31"/>
          <p:cNvSpPr txBox="1">
            <a:spLocks noChangeArrowheads="1"/>
          </p:cNvSpPr>
          <p:nvPr/>
        </p:nvSpPr>
        <p:spPr bwMode="auto">
          <a:xfrm>
            <a:off x="3376246" y="2286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47136" name="Text Box 32"/>
          <p:cNvSpPr txBox="1">
            <a:spLocks noChangeArrowheads="1"/>
          </p:cNvSpPr>
          <p:nvPr/>
        </p:nvSpPr>
        <p:spPr bwMode="auto">
          <a:xfrm>
            <a:off x="6752492" y="22860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6</a:t>
            </a:r>
            <a:endParaRPr lang="en-US"/>
          </a:p>
        </p:txBody>
      </p:sp>
      <p:sp>
        <p:nvSpPr>
          <p:cNvPr id="47137" name="Text Box 33"/>
          <p:cNvSpPr txBox="1">
            <a:spLocks noChangeArrowheads="1"/>
          </p:cNvSpPr>
          <p:nvPr/>
        </p:nvSpPr>
        <p:spPr bwMode="auto">
          <a:xfrm>
            <a:off x="6260123" y="3733800"/>
            <a:ext cx="703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47</a:t>
            </a:r>
            <a:endParaRPr lang="en-US"/>
          </a:p>
        </p:txBody>
      </p:sp>
      <p:sp>
        <p:nvSpPr>
          <p:cNvPr id="47138" name="Text Box 34"/>
          <p:cNvSpPr txBox="1">
            <a:spLocks noChangeArrowheads="1"/>
          </p:cNvSpPr>
          <p:nvPr/>
        </p:nvSpPr>
        <p:spPr bwMode="auto">
          <a:xfrm>
            <a:off x="6541477" y="4648200"/>
            <a:ext cx="703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89</a:t>
            </a:r>
            <a:endParaRPr lang="en-US"/>
          </a:p>
        </p:txBody>
      </p:sp>
      <p:sp>
        <p:nvSpPr>
          <p:cNvPr id="47139" name="Line 35"/>
          <p:cNvSpPr>
            <a:spLocks noChangeShapeType="1"/>
          </p:cNvSpPr>
          <p:nvPr/>
        </p:nvSpPr>
        <p:spPr bwMode="auto">
          <a:xfrm>
            <a:off x="6893169" y="35052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7140" name="Text Box 36"/>
          <p:cNvSpPr txBox="1">
            <a:spLocks noChangeArrowheads="1"/>
          </p:cNvSpPr>
          <p:nvPr/>
        </p:nvSpPr>
        <p:spPr bwMode="auto">
          <a:xfrm>
            <a:off x="6963508" y="35814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47141" name="Line 37"/>
          <p:cNvSpPr>
            <a:spLocks noChangeShapeType="1"/>
          </p:cNvSpPr>
          <p:nvPr/>
        </p:nvSpPr>
        <p:spPr bwMode="auto">
          <a:xfrm>
            <a:off x="1266092" y="1371600"/>
            <a:ext cx="4853354" cy="2819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7142" name="Line 38"/>
          <p:cNvSpPr>
            <a:spLocks noChangeShapeType="1"/>
          </p:cNvSpPr>
          <p:nvPr/>
        </p:nvSpPr>
        <p:spPr bwMode="auto">
          <a:xfrm flipV="1">
            <a:off x="5205046" y="4495800"/>
            <a:ext cx="984738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7143" name="Text Box 39"/>
          <p:cNvSpPr txBox="1">
            <a:spLocks noChangeArrowheads="1"/>
          </p:cNvSpPr>
          <p:nvPr/>
        </p:nvSpPr>
        <p:spPr bwMode="auto">
          <a:xfrm>
            <a:off x="2883877" y="2590800"/>
            <a:ext cx="6330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47144" name="Text Box 40"/>
          <p:cNvSpPr txBox="1">
            <a:spLocks noChangeArrowheads="1"/>
          </p:cNvSpPr>
          <p:nvPr/>
        </p:nvSpPr>
        <p:spPr bwMode="auto">
          <a:xfrm>
            <a:off x="5134708" y="4419600"/>
            <a:ext cx="6330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4"/>
          <p:cNvSpPr txBox="1">
            <a:spLocks noChangeArrowheads="1"/>
          </p:cNvSpPr>
          <p:nvPr/>
        </p:nvSpPr>
        <p:spPr bwMode="auto">
          <a:xfrm>
            <a:off x="7877908" y="2667000"/>
            <a:ext cx="6330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48131" name="Line 9"/>
          <p:cNvSpPr>
            <a:spLocks noChangeShapeType="1"/>
          </p:cNvSpPr>
          <p:nvPr/>
        </p:nvSpPr>
        <p:spPr bwMode="auto">
          <a:xfrm>
            <a:off x="4501662" y="3086100"/>
            <a:ext cx="1547446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48132" name="AutoShape 10"/>
          <p:cNvCxnSpPr>
            <a:cxnSpLocks noChangeShapeType="1"/>
          </p:cNvCxnSpPr>
          <p:nvPr/>
        </p:nvCxnSpPr>
        <p:spPr bwMode="auto">
          <a:xfrm rot="-5400000">
            <a:off x="6304207" y="2526202"/>
            <a:ext cx="111125" cy="621323"/>
          </a:xfrm>
          <a:prstGeom prst="curvedConnector3">
            <a:avLst>
              <a:gd name="adj1" fmla="val 710000"/>
            </a:avLst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8133" name="Oval 12"/>
          <p:cNvSpPr>
            <a:spLocks noChangeArrowheads="1"/>
          </p:cNvSpPr>
          <p:nvPr/>
        </p:nvSpPr>
        <p:spPr bwMode="auto">
          <a:xfrm>
            <a:off x="3587261" y="419100"/>
            <a:ext cx="1758462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(S’ </a:t>
            </a:r>
            <a:r>
              <a:rPr kumimoji="1" lang="en-US" altLang="zh-TW" sz="1600">
                <a:latin typeface="Arial" charset="0"/>
                <a:ea typeface="新細明體" pitchFamily="18" charset="-120"/>
                <a:sym typeface="Symbol" pitchFamily="18" charset="2"/>
              </a:rPr>
              <a:t> S  , $</a:t>
            </a:r>
            <a:endParaRPr kumimoji="1" lang="en-US" sz="160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sp>
        <p:nvSpPr>
          <p:cNvPr id="48134" name="Oval 13"/>
          <p:cNvSpPr>
            <a:spLocks noChangeArrowheads="1"/>
          </p:cNvSpPr>
          <p:nvPr/>
        </p:nvSpPr>
        <p:spPr bwMode="auto">
          <a:xfrm>
            <a:off x="3587262" y="1333500"/>
            <a:ext cx="18288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S </a:t>
            </a:r>
            <a:r>
              <a:rPr kumimoji="1" lang="en-US" altLang="zh-TW" sz="1600">
                <a:latin typeface="Arial" charset="0"/>
                <a:ea typeface="新細明體" pitchFamily="18" charset="-120"/>
                <a:sym typeface="Symbol" pitchFamily="18" charset="2"/>
              </a:rPr>
              <a:t> C  C, $</a:t>
            </a:r>
            <a:endParaRPr kumimoji="1" lang="en-US" altLang="zh-TW" sz="1600">
              <a:latin typeface="Arial" charset="0"/>
              <a:ea typeface="新細明體" pitchFamily="18" charset="-120"/>
            </a:endParaRPr>
          </a:p>
          <a:p>
            <a:pPr algn="ctr" eaLnBrk="1" hangingPunct="1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>
                <a:latin typeface="Arial" charset="0"/>
                <a:ea typeface="新細明體" pitchFamily="18" charset="-120"/>
                <a:sym typeface="Symbol" pitchFamily="18" charset="2"/>
              </a:rPr>
              <a:t>  c C, $</a:t>
            </a:r>
            <a:endParaRPr kumimoji="1" lang="en-US" altLang="zh-TW" sz="1600">
              <a:latin typeface="Arial" charset="0"/>
              <a:ea typeface="新細明體" pitchFamily="18" charset="-120"/>
            </a:endParaRPr>
          </a:p>
          <a:p>
            <a:pPr algn="ctr" eaLnBrk="1" hangingPunct="1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>
                <a:latin typeface="Arial" charset="0"/>
                <a:ea typeface="新細明體" pitchFamily="18" charset="-120"/>
                <a:sym typeface="Symbol" pitchFamily="18" charset="2"/>
              </a:rPr>
              <a:t>  d, $</a:t>
            </a:r>
            <a:endParaRPr kumimoji="1" lang="en-US" sz="160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sp>
        <p:nvSpPr>
          <p:cNvPr id="48135" name="Oval 16"/>
          <p:cNvSpPr>
            <a:spLocks noChangeArrowheads="1"/>
          </p:cNvSpPr>
          <p:nvPr/>
        </p:nvSpPr>
        <p:spPr bwMode="auto">
          <a:xfrm>
            <a:off x="5908431" y="1562100"/>
            <a:ext cx="1758462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TW" sz="1400">
                <a:latin typeface="Arial" charset="0"/>
                <a:ea typeface="新細明體" pitchFamily="18" charset="-120"/>
              </a:rPr>
              <a:t>S </a:t>
            </a:r>
            <a:r>
              <a:rPr kumimoji="1" lang="en-US" altLang="zh-TW" sz="1400">
                <a:latin typeface="Arial" charset="0"/>
                <a:ea typeface="新細明體" pitchFamily="18" charset="-120"/>
                <a:sym typeface="Symbol" pitchFamily="18" charset="2"/>
              </a:rPr>
              <a:t> C C , $</a:t>
            </a:r>
            <a:endParaRPr kumimoji="1" lang="en-US" sz="140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sp>
        <p:nvSpPr>
          <p:cNvPr id="48136" name="Oval 17"/>
          <p:cNvSpPr>
            <a:spLocks noChangeArrowheads="1"/>
          </p:cNvSpPr>
          <p:nvPr/>
        </p:nvSpPr>
        <p:spPr bwMode="auto">
          <a:xfrm>
            <a:off x="5978769" y="2667000"/>
            <a:ext cx="1758462" cy="8001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>
                <a:latin typeface="Arial" charset="0"/>
                <a:ea typeface="新細明體" pitchFamily="18" charset="-120"/>
                <a:sym typeface="Symbol" pitchFamily="18" charset="2"/>
              </a:rPr>
              <a:t> c  C, c/d/$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>
                <a:latin typeface="Arial" charset="0"/>
                <a:ea typeface="新細明體" pitchFamily="18" charset="-120"/>
                <a:sym typeface="Symbol" pitchFamily="18" charset="2"/>
              </a:rPr>
              <a:t>  c C,c/d/$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>
                <a:latin typeface="Arial" charset="0"/>
                <a:ea typeface="新細明體" pitchFamily="18" charset="-120"/>
                <a:sym typeface="Symbol" pitchFamily="18" charset="2"/>
              </a:rPr>
              <a:t>  d,c/d/$</a:t>
            </a:r>
            <a:endParaRPr kumimoji="1" lang="en-US" sz="160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sp>
        <p:nvSpPr>
          <p:cNvPr id="48137" name="Oval 18"/>
          <p:cNvSpPr>
            <a:spLocks noChangeArrowheads="1"/>
          </p:cNvSpPr>
          <p:nvPr/>
        </p:nvSpPr>
        <p:spPr bwMode="auto">
          <a:xfrm>
            <a:off x="5978769" y="4152900"/>
            <a:ext cx="1758462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>
                <a:latin typeface="Arial" charset="0"/>
                <a:ea typeface="新細明體" pitchFamily="18" charset="-120"/>
                <a:sym typeface="Symbol" pitchFamily="18" charset="2"/>
              </a:rPr>
              <a:t> d , c/d/$</a:t>
            </a:r>
            <a:endParaRPr kumimoji="1" lang="en-US" sz="160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sp>
        <p:nvSpPr>
          <p:cNvPr id="48138" name="Oval 19"/>
          <p:cNvSpPr>
            <a:spLocks noChangeArrowheads="1"/>
          </p:cNvSpPr>
          <p:nvPr/>
        </p:nvSpPr>
        <p:spPr bwMode="auto">
          <a:xfrm>
            <a:off x="5978769" y="5143500"/>
            <a:ext cx="1758462" cy="4572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>
                <a:latin typeface="Arial" charset="0"/>
                <a:ea typeface="新細明體" pitchFamily="18" charset="-120"/>
                <a:sym typeface="Symbol" pitchFamily="18" charset="2"/>
              </a:rPr>
              <a:t> c C , c/d/$</a:t>
            </a:r>
            <a:endParaRPr kumimoji="1" lang="en-US" sz="160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sp>
        <p:nvSpPr>
          <p:cNvPr id="48139" name="Oval 21"/>
          <p:cNvSpPr>
            <a:spLocks noChangeArrowheads="1"/>
          </p:cNvSpPr>
          <p:nvPr/>
        </p:nvSpPr>
        <p:spPr bwMode="auto">
          <a:xfrm>
            <a:off x="211016" y="190500"/>
            <a:ext cx="2039815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S’ </a:t>
            </a:r>
            <a:r>
              <a:rPr kumimoji="1" lang="en-US" altLang="zh-TW" sz="1600">
                <a:latin typeface="Arial" charset="0"/>
                <a:ea typeface="新細明體" pitchFamily="18" charset="-120"/>
                <a:sym typeface="Symbol" pitchFamily="18" charset="2"/>
              </a:rPr>
              <a:t>  S, $</a:t>
            </a:r>
            <a:endParaRPr kumimoji="1" lang="en-US" altLang="zh-TW" sz="1600">
              <a:latin typeface="Arial" charset="0"/>
              <a:ea typeface="新細明體" pitchFamily="18" charset="-120"/>
            </a:endParaRPr>
          </a:p>
          <a:p>
            <a:pPr algn="ctr" eaLnBrk="1" hangingPunct="1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S </a:t>
            </a:r>
            <a:r>
              <a:rPr kumimoji="1" lang="en-US" altLang="zh-TW" sz="1600">
                <a:latin typeface="Arial" charset="0"/>
                <a:ea typeface="新細明體" pitchFamily="18" charset="-120"/>
                <a:sym typeface="Symbol" pitchFamily="18" charset="2"/>
              </a:rPr>
              <a:t>  C C, $</a:t>
            </a:r>
            <a:endParaRPr kumimoji="1" lang="en-US" altLang="zh-TW" sz="1600">
              <a:latin typeface="Arial" charset="0"/>
              <a:ea typeface="新細明體" pitchFamily="18" charset="-120"/>
            </a:endParaRPr>
          </a:p>
          <a:p>
            <a:pPr algn="ctr" eaLnBrk="1" hangingPunct="1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>
                <a:latin typeface="Arial" charset="0"/>
                <a:ea typeface="新細明體" pitchFamily="18" charset="-120"/>
                <a:sym typeface="Symbol" pitchFamily="18" charset="2"/>
              </a:rPr>
              <a:t>  c C, c/d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>
                <a:latin typeface="Arial" charset="0"/>
                <a:ea typeface="新細明體" pitchFamily="18" charset="-120"/>
                <a:sym typeface="Symbol" pitchFamily="18" charset="2"/>
              </a:rPr>
              <a:t>  d, c/d</a:t>
            </a:r>
            <a:endParaRPr lang="en-US" sz="1600"/>
          </a:p>
        </p:txBody>
      </p:sp>
      <p:sp>
        <p:nvSpPr>
          <p:cNvPr id="48140" name="Line 22"/>
          <p:cNvSpPr>
            <a:spLocks noChangeShapeType="1"/>
          </p:cNvSpPr>
          <p:nvPr/>
        </p:nvSpPr>
        <p:spPr bwMode="auto">
          <a:xfrm>
            <a:off x="2250831" y="647700"/>
            <a:ext cx="1336431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48141" name="AutoShape 23"/>
          <p:cNvCxnSpPr>
            <a:cxnSpLocks noChangeShapeType="1"/>
            <a:stCxn id="48139" idx="4"/>
            <a:endCxn id="48137" idx="3"/>
          </p:cNvCxnSpPr>
          <p:nvPr/>
        </p:nvCxnSpPr>
        <p:spPr bwMode="auto">
          <a:xfrm rot="16200000" flipH="1">
            <a:off x="2161381" y="403042"/>
            <a:ext cx="3144838" cy="5005754"/>
          </a:xfrm>
          <a:prstGeom prst="bentConnector3">
            <a:avLst>
              <a:gd name="adj1" fmla="val 109037"/>
            </a:avLst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8142" name="Line 25"/>
          <p:cNvSpPr>
            <a:spLocks noChangeShapeType="1"/>
          </p:cNvSpPr>
          <p:nvPr/>
        </p:nvSpPr>
        <p:spPr bwMode="auto">
          <a:xfrm>
            <a:off x="1195754" y="1790700"/>
            <a:ext cx="239150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48143" name="AutoShape 26"/>
          <p:cNvCxnSpPr>
            <a:cxnSpLocks noChangeShapeType="1"/>
          </p:cNvCxnSpPr>
          <p:nvPr/>
        </p:nvCxnSpPr>
        <p:spPr bwMode="auto">
          <a:xfrm rot="16200000" flipH="1">
            <a:off x="4151435" y="2445727"/>
            <a:ext cx="2247900" cy="1547446"/>
          </a:xfrm>
          <a:prstGeom prst="bentConnector2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8144" name="Line 28"/>
          <p:cNvSpPr>
            <a:spLocks noChangeShapeType="1"/>
          </p:cNvSpPr>
          <p:nvPr/>
        </p:nvSpPr>
        <p:spPr bwMode="auto">
          <a:xfrm>
            <a:off x="5416062" y="1714500"/>
            <a:ext cx="492369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48145" name="AutoShape 29"/>
          <p:cNvCxnSpPr>
            <a:cxnSpLocks noChangeShapeType="1"/>
            <a:stCxn id="48136" idx="6"/>
            <a:endCxn id="48138" idx="6"/>
          </p:cNvCxnSpPr>
          <p:nvPr/>
        </p:nvCxnSpPr>
        <p:spPr bwMode="auto">
          <a:xfrm>
            <a:off x="7737231" y="3067050"/>
            <a:ext cx="1466" cy="2305050"/>
          </a:xfrm>
          <a:prstGeom prst="bentConnector3">
            <a:avLst>
              <a:gd name="adj1" fmla="val 14400005"/>
            </a:avLst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8146" name="Text Box 32"/>
          <p:cNvSpPr txBox="1">
            <a:spLocks noChangeArrowheads="1"/>
          </p:cNvSpPr>
          <p:nvPr/>
        </p:nvSpPr>
        <p:spPr bwMode="auto">
          <a:xfrm>
            <a:off x="2391507" y="304800"/>
            <a:ext cx="844062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</a:t>
            </a:r>
          </a:p>
          <a:p>
            <a:endParaRPr lang="en-US"/>
          </a:p>
          <a:p>
            <a:r>
              <a:rPr lang="en-US"/>
              <a:t>C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d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8147" name="Text Box 33"/>
          <p:cNvSpPr txBox="1">
            <a:spLocks noChangeArrowheads="1"/>
          </p:cNvSpPr>
          <p:nvPr/>
        </p:nvSpPr>
        <p:spPr bwMode="auto">
          <a:xfrm>
            <a:off x="5345723" y="1295400"/>
            <a:ext cx="84406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c</a:t>
            </a:r>
          </a:p>
          <a:p>
            <a:endParaRPr lang="en-US"/>
          </a:p>
          <a:p>
            <a:r>
              <a:rPr lang="en-US" sz="1800" b="1"/>
              <a:t>d</a:t>
            </a:r>
          </a:p>
          <a:p>
            <a:endParaRPr lang="en-US"/>
          </a:p>
        </p:txBody>
      </p:sp>
      <p:sp>
        <p:nvSpPr>
          <p:cNvPr id="48148" name="Text Box 35"/>
          <p:cNvSpPr txBox="1">
            <a:spLocks noChangeArrowheads="1"/>
          </p:cNvSpPr>
          <p:nvPr/>
        </p:nvSpPr>
        <p:spPr bwMode="auto">
          <a:xfrm>
            <a:off x="5838092" y="2133600"/>
            <a:ext cx="4923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48149" name="Text Box 38"/>
          <p:cNvSpPr txBox="1">
            <a:spLocks noChangeArrowheads="1"/>
          </p:cNvSpPr>
          <p:nvPr/>
        </p:nvSpPr>
        <p:spPr bwMode="auto">
          <a:xfrm>
            <a:off x="351692" y="12192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48150" name="Text Box 39"/>
          <p:cNvSpPr txBox="1">
            <a:spLocks noChangeArrowheads="1"/>
          </p:cNvSpPr>
          <p:nvPr/>
        </p:nvSpPr>
        <p:spPr bwMode="auto">
          <a:xfrm>
            <a:off x="3516923" y="18288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48151" name="Text Box 42"/>
          <p:cNvSpPr txBox="1">
            <a:spLocks noChangeArrowheads="1"/>
          </p:cNvSpPr>
          <p:nvPr/>
        </p:nvSpPr>
        <p:spPr bwMode="auto">
          <a:xfrm>
            <a:off x="6541477" y="11430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5</a:t>
            </a:r>
            <a:endParaRPr lang="en-US"/>
          </a:p>
        </p:txBody>
      </p:sp>
      <p:sp>
        <p:nvSpPr>
          <p:cNvPr id="48152" name="Text Box 43"/>
          <p:cNvSpPr txBox="1">
            <a:spLocks noChangeArrowheads="1"/>
          </p:cNvSpPr>
          <p:nvPr/>
        </p:nvSpPr>
        <p:spPr bwMode="auto">
          <a:xfrm>
            <a:off x="3376246" y="2286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48153" name="Text Box 44"/>
          <p:cNvSpPr txBox="1">
            <a:spLocks noChangeArrowheads="1"/>
          </p:cNvSpPr>
          <p:nvPr/>
        </p:nvSpPr>
        <p:spPr bwMode="auto">
          <a:xfrm>
            <a:off x="6752492" y="2286000"/>
            <a:ext cx="7737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36</a:t>
            </a:r>
            <a:endParaRPr lang="en-US"/>
          </a:p>
        </p:txBody>
      </p:sp>
      <p:sp>
        <p:nvSpPr>
          <p:cNvPr id="48154" name="Text Box 45"/>
          <p:cNvSpPr txBox="1">
            <a:spLocks noChangeArrowheads="1"/>
          </p:cNvSpPr>
          <p:nvPr/>
        </p:nvSpPr>
        <p:spPr bwMode="auto">
          <a:xfrm>
            <a:off x="6260123" y="3733800"/>
            <a:ext cx="703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47</a:t>
            </a:r>
            <a:endParaRPr lang="en-US"/>
          </a:p>
        </p:txBody>
      </p:sp>
      <p:sp>
        <p:nvSpPr>
          <p:cNvPr id="48155" name="Text Box 46"/>
          <p:cNvSpPr txBox="1">
            <a:spLocks noChangeArrowheads="1"/>
          </p:cNvSpPr>
          <p:nvPr/>
        </p:nvSpPr>
        <p:spPr bwMode="auto">
          <a:xfrm>
            <a:off x="6541477" y="4648200"/>
            <a:ext cx="703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89</a:t>
            </a:r>
            <a:endParaRPr lang="en-US"/>
          </a:p>
        </p:txBody>
      </p:sp>
      <p:sp>
        <p:nvSpPr>
          <p:cNvPr id="48156" name="Line 49"/>
          <p:cNvSpPr>
            <a:spLocks noChangeShapeType="1"/>
          </p:cNvSpPr>
          <p:nvPr/>
        </p:nvSpPr>
        <p:spPr bwMode="auto">
          <a:xfrm>
            <a:off x="6893169" y="35052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157" name="Text Box 51"/>
          <p:cNvSpPr txBox="1">
            <a:spLocks noChangeArrowheads="1"/>
          </p:cNvSpPr>
          <p:nvPr/>
        </p:nvSpPr>
        <p:spPr bwMode="auto">
          <a:xfrm>
            <a:off x="6963508" y="35814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48158" name="Line 56"/>
          <p:cNvSpPr>
            <a:spLocks noChangeShapeType="1"/>
          </p:cNvSpPr>
          <p:nvPr/>
        </p:nvSpPr>
        <p:spPr bwMode="auto">
          <a:xfrm>
            <a:off x="1195754" y="3733800"/>
            <a:ext cx="5064369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159" name="Line 57"/>
          <p:cNvSpPr>
            <a:spLocks noChangeShapeType="1"/>
          </p:cNvSpPr>
          <p:nvPr/>
        </p:nvSpPr>
        <p:spPr bwMode="auto">
          <a:xfrm flipV="1">
            <a:off x="6260123" y="33528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160" name="Text Box 58"/>
          <p:cNvSpPr txBox="1">
            <a:spLocks noChangeArrowheads="1"/>
          </p:cNvSpPr>
          <p:nvPr/>
        </p:nvSpPr>
        <p:spPr bwMode="auto">
          <a:xfrm>
            <a:off x="2461846" y="3276600"/>
            <a:ext cx="6330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53158" y="152400"/>
            <a:ext cx="8650165" cy="9144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LALR Parse Table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4400" y="1752600"/>
            <a:ext cx="7385538" cy="4191000"/>
            <a:chOff x="624" y="1536"/>
            <a:chExt cx="3120" cy="2640"/>
          </a:xfrm>
        </p:grpSpPr>
        <p:sp>
          <p:nvSpPr>
            <p:cNvPr id="49156" name="Text Box 4"/>
            <p:cNvSpPr txBox="1">
              <a:spLocks noChangeArrowheads="1"/>
            </p:cNvSpPr>
            <p:nvPr/>
          </p:nvSpPr>
          <p:spPr bwMode="auto">
            <a:xfrm>
              <a:off x="624" y="1536"/>
              <a:ext cx="2906" cy="2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 eaLnBrk="1" hangingPunct="1">
                <a:spcBef>
                  <a:spcPct val="0"/>
                </a:spcBef>
              </a:pP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            c		d 		$	</a:t>
              </a:r>
              <a:r>
                <a:rPr kumimoji="1" lang="en-US" altLang="zh-TW" dirty="0" smtClean="0">
                  <a:latin typeface="Arial" charset="0"/>
                  <a:ea typeface="新細明體" pitchFamily="18" charset="-120"/>
                </a:rPr>
                <a:t>      S</a:t>
              </a: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	          C</a:t>
              </a:r>
            </a:p>
            <a:p>
              <a:pPr marL="457200" indent="-457200" eaLnBrk="1" hangingPunct="1">
                <a:spcBef>
                  <a:spcPct val="0"/>
                </a:spcBef>
              </a:pP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  0  </a:t>
              </a:r>
              <a:r>
                <a:rPr kumimoji="1" lang="en-US" altLang="zh-TW" dirty="0" smtClean="0">
                  <a:latin typeface="Arial" charset="0"/>
                  <a:ea typeface="新細明體" pitchFamily="18" charset="-120"/>
                </a:rPr>
                <a:t>     s36</a:t>
              </a: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	s47              		</a:t>
              </a:r>
              <a:r>
                <a:rPr kumimoji="1" lang="en-US" altLang="zh-TW" dirty="0" smtClean="0">
                  <a:latin typeface="Arial" charset="0"/>
                  <a:ea typeface="新細明體" pitchFamily="18" charset="-120"/>
                </a:rPr>
                <a:t>     1        </a:t>
              </a: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	2 </a:t>
              </a:r>
              <a:endParaRPr kumimoji="1" lang="en-US" altLang="zh-TW" dirty="0" smtClean="0">
                <a:latin typeface="Arial" charset="0"/>
                <a:ea typeface="新細明體" pitchFamily="18" charset="-120"/>
              </a:endParaRPr>
            </a:p>
            <a:p>
              <a:pPr marL="457200" indent="-457200" eaLnBrk="1" hangingPunct="1">
                <a:spcBef>
                  <a:spcPct val="0"/>
                </a:spcBef>
              </a:pPr>
              <a:endParaRPr kumimoji="1" lang="en-US" altLang="zh-TW" dirty="0">
                <a:latin typeface="Arial" charset="0"/>
                <a:ea typeface="新細明體" pitchFamily="18" charset="-120"/>
              </a:endParaRPr>
            </a:p>
            <a:p>
              <a:pPr marL="457200" indent="-457200" eaLnBrk="1" hangingPunct="1">
                <a:spcBef>
                  <a:spcPct val="0"/>
                </a:spcBef>
              </a:pP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  1                        			acc	</a:t>
              </a:r>
            </a:p>
            <a:p>
              <a:pPr marL="457200" indent="-457200" eaLnBrk="1" hangingPunct="1">
                <a:spcBef>
                  <a:spcPct val="0"/>
                </a:spcBef>
              </a:pP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  2     </a:t>
              </a:r>
              <a:r>
                <a:rPr kumimoji="1" lang="en-US" altLang="zh-TW" dirty="0" smtClean="0">
                  <a:latin typeface="Arial" charset="0"/>
                  <a:ea typeface="新細明體" pitchFamily="18" charset="-120"/>
                </a:rPr>
                <a:t>   s36    </a:t>
              </a: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	s47                        		</a:t>
              </a:r>
              <a:r>
                <a:rPr kumimoji="1" lang="en-US" altLang="zh-TW" dirty="0" smtClean="0">
                  <a:latin typeface="Arial" charset="0"/>
                  <a:ea typeface="新細明體" pitchFamily="18" charset="-120"/>
                </a:rPr>
                <a:t>              5 </a:t>
              </a:r>
            </a:p>
            <a:p>
              <a:pPr marL="457200" indent="-457200" eaLnBrk="1" hangingPunct="1">
                <a:spcBef>
                  <a:spcPct val="0"/>
                </a:spcBef>
              </a:pPr>
              <a:endParaRPr kumimoji="1" lang="en-US" altLang="zh-TW" dirty="0">
                <a:latin typeface="Arial" charset="0"/>
                <a:ea typeface="新細明體" pitchFamily="18" charset="-120"/>
              </a:endParaRPr>
            </a:p>
            <a:p>
              <a:pPr marL="457200" indent="-457200" eaLnBrk="1" hangingPunct="1">
                <a:spcBef>
                  <a:spcPct val="0"/>
                </a:spcBef>
              </a:pP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  36  </a:t>
              </a:r>
              <a:r>
                <a:rPr kumimoji="1" lang="en-US" altLang="zh-TW" dirty="0" smtClean="0">
                  <a:latin typeface="Arial" charset="0"/>
                  <a:ea typeface="新細明體" pitchFamily="18" charset="-120"/>
                </a:rPr>
                <a:t>    </a:t>
              </a: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s36	</a:t>
              </a:r>
              <a:r>
                <a:rPr kumimoji="1" lang="en-US" altLang="zh-TW" dirty="0" smtClean="0">
                  <a:latin typeface="Arial" charset="0"/>
                  <a:ea typeface="新細明體" pitchFamily="18" charset="-120"/>
                </a:rPr>
                <a:t>s47                        </a:t>
              </a: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		</a:t>
              </a:r>
              <a:r>
                <a:rPr kumimoji="1" lang="en-US" altLang="zh-TW" dirty="0" smtClean="0">
                  <a:latin typeface="Arial" charset="0"/>
                  <a:ea typeface="新細明體" pitchFamily="18" charset="-120"/>
                </a:rPr>
                <a:t>             89 </a:t>
              </a:r>
            </a:p>
            <a:p>
              <a:pPr marL="457200" indent="-457200" eaLnBrk="1" hangingPunct="1">
                <a:spcBef>
                  <a:spcPct val="0"/>
                </a:spcBef>
              </a:pPr>
              <a:endParaRPr kumimoji="1" lang="en-US" altLang="zh-TW" dirty="0">
                <a:latin typeface="Arial" charset="0"/>
                <a:ea typeface="新細明體" pitchFamily="18" charset="-120"/>
              </a:endParaRPr>
            </a:p>
            <a:p>
              <a:pPr marL="457200" indent="-457200" eaLnBrk="1" hangingPunct="1">
                <a:spcBef>
                  <a:spcPct val="0"/>
                </a:spcBef>
              </a:pP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  47    r3   	</a:t>
              </a:r>
              <a:r>
                <a:rPr kumimoji="1" lang="en-US" altLang="zh-TW" dirty="0" err="1">
                  <a:latin typeface="Arial" charset="0"/>
                  <a:ea typeface="新細明體" pitchFamily="18" charset="-120"/>
                </a:rPr>
                <a:t>r3</a:t>
              </a: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		</a:t>
              </a:r>
              <a:r>
                <a:rPr kumimoji="1" lang="en-US" altLang="zh-TW" dirty="0" err="1" smtClean="0">
                  <a:latin typeface="Arial" charset="0"/>
                  <a:ea typeface="新細明體" pitchFamily="18" charset="-120"/>
                </a:rPr>
                <a:t>r3</a:t>
              </a:r>
              <a:endParaRPr kumimoji="1" lang="en-US" altLang="zh-TW" dirty="0" smtClean="0">
                <a:latin typeface="Arial" charset="0"/>
                <a:ea typeface="新細明體" pitchFamily="18" charset="-120"/>
              </a:endParaRPr>
            </a:p>
            <a:p>
              <a:pPr marL="457200" indent="-457200" eaLnBrk="1" hangingPunct="1">
                <a:spcBef>
                  <a:spcPct val="0"/>
                </a:spcBef>
              </a:pPr>
              <a:endParaRPr kumimoji="1" lang="en-US" altLang="zh-TW" dirty="0">
                <a:latin typeface="Arial" charset="0"/>
                <a:ea typeface="新細明體" pitchFamily="18" charset="-120"/>
              </a:endParaRPr>
            </a:p>
            <a:p>
              <a:pPr marL="457200" indent="-457200" eaLnBrk="1" hangingPunct="1">
                <a:spcBef>
                  <a:spcPct val="0"/>
                </a:spcBef>
              </a:pP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  5                        			r1 </a:t>
              </a:r>
              <a:endParaRPr kumimoji="1" lang="en-US" altLang="zh-TW" dirty="0" smtClean="0">
                <a:latin typeface="Arial" charset="0"/>
                <a:ea typeface="新細明體" pitchFamily="18" charset="-120"/>
              </a:endParaRPr>
            </a:p>
            <a:p>
              <a:pPr marL="457200" indent="-457200" eaLnBrk="1" hangingPunct="1">
                <a:spcBef>
                  <a:spcPct val="0"/>
                </a:spcBef>
              </a:pPr>
              <a:endParaRPr kumimoji="1" lang="en-US" altLang="zh-TW" dirty="0">
                <a:latin typeface="Arial" charset="0"/>
                <a:ea typeface="新細明體" pitchFamily="18" charset="-120"/>
              </a:endParaRPr>
            </a:p>
            <a:p>
              <a:pPr marL="457200" indent="-457200" eaLnBrk="1" hangingPunct="1">
                <a:spcBef>
                  <a:spcPct val="0"/>
                </a:spcBef>
              </a:pP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  89    r2		</a:t>
              </a:r>
              <a:r>
                <a:rPr kumimoji="1" lang="en-US" altLang="zh-TW" dirty="0" err="1">
                  <a:latin typeface="Arial" charset="0"/>
                  <a:ea typeface="新細明體" pitchFamily="18" charset="-120"/>
                </a:rPr>
                <a:t>r2</a:t>
              </a: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		</a:t>
              </a:r>
              <a:r>
                <a:rPr kumimoji="1" lang="en-US" altLang="zh-TW" dirty="0" err="1">
                  <a:latin typeface="Arial" charset="0"/>
                  <a:ea typeface="新細明體" pitchFamily="18" charset="-120"/>
                </a:rPr>
                <a:t>r2</a:t>
              </a:r>
              <a:endParaRPr kumimoji="1" lang="en-US" altLang="zh-TW" dirty="0">
                <a:latin typeface="Arial" charset="0"/>
                <a:ea typeface="新細明體" pitchFamily="18" charset="-120"/>
              </a:endParaRPr>
            </a:p>
            <a:p>
              <a:pPr marL="457200" indent="-457200" eaLnBrk="1" hangingPunct="1">
                <a:spcBef>
                  <a:spcPct val="0"/>
                </a:spcBef>
              </a:pP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  </a:t>
              </a:r>
            </a:p>
          </p:txBody>
        </p:sp>
        <p:sp>
          <p:nvSpPr>
            <p:cNvPr id="49157" name="Rectangle 5"/>
            <p:cNvSpPr>
              <a:spLocks noChangeArrowheads="1"/>
            </p:cNvSpPr>
            <p:nvPr/>
          </p:nvSpPr>
          <p:spPr bwMode="auto">
            <a:xfrm>
              <a:off x="676" y="1536"/>
              <a:ext cx="3068" cy="2640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58" name="Line 6"/>
            <p:cNvSpPr>
              <a:spLocks noChangeShapeType="1"/>
            </p:cNvSpPr>
            <p:nvPr/>
          </p:nvSpPr>
          <p:spPr bwMode="auto">
            <a:xfrm>
              <a:off x="728" y="1776"/>
              <a:ext cx="301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59" name="Line 7"/>
            <p:cNvSpPr>
              <a:spLocks noChangeShapeType="1"/>
            </p:cNvSpPr>
            <p:nvPr/>
          </p:nvSpPr>
          <p:spPr bwMode="auto">
            <a:xfrm>
              <a:off x="936" y="1536"/>
              <a:ext cx="0" cy="26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60" name="Line 8"/>
            <p:cNvSpPr>
              <a:spLocks noChangeShapeType="1"/>
            </p:cNvSpPr>
            <p:nvPr/>
          </p:nvSpPr>
          <p:spPr bwMode="auto">
            <a:xfrm>
              <a:off x="2652" y="1536"/>
              <a:ext cx="0" cy="26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61" name="Line 9"/>
            <p:cNvSpPr>
              <a:spLocks noChangeShapeType="1"/>
            </p:cNvSpPr>
            <p:nvPr/>
          </p:nvSpPr>
          <p:spPr bwMode="auto">
            <a:xfrm>
              <a:off x="676" y="2016"/>
              <a:ext cx="306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62" name="Line 10"/>
            <p:cNvSpPr>
              <a:spLocks noChangeShapeType="1"/>
            </p:cNvSpPr>
            <p:nvPr/>
          </p:nvSpPr>
          <p:spPr bwMode="auto">
            <a:xfrm>
              <a:off x="676" y="2256"/>
              <a:ext cx="306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63" name="Line 11"/>
            <p:cNvSpPr>
              <a:spLocks noChangeShapeType="1"/>
            </p:cNvSpPr>
            <p:nvPr/>
          </p:nvSpPr>
          <p:spPr bwMode="auto">
            <a:xfrm>
              <a:off x="676" y="2496"/>
              <a:ext cx="306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64" name="Line 12"/>
            <p:cNvSpPr>
              <a:spLocks noChangeShapeType="1"/>
            </p:cNvSpPr>
            <p:nvPr/>
          </p:nvSpPr>
          <p:spPr bwMode="auto">
            <a:xfrm>
              <a:off x="656" y="2736"/>
              <a:ext cx="306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65" name="Line 13"/>
            <p:cNvSpPr>
              <a:spLocks noChangeShapeType="1"/>
            </p:cNvSpPr>
            <p:nvPr/>
          </p:nvSpPr>
          <p:spPr bwMode="auto">
            <a:xfrm>
              <a:off x="676" y="2928"/>
              <a:ext cx="306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66" name="Line 14"/>
            <p:cNvSpPr>
              <a:spLocks noChangeShapeType="1"/>
            </p:cNvSpPr>
            <p:nvPr/>
          </p:nvSpPr>
          <p:spPr bwMode="auto">
            <a:xfrm>
              <a:off x="676" y="3168"/>
              <a:ext cx="306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67" name="Line 15"/>
            <p:cNvSpPr>
              <a:spLocks noChangeShapeType="1"/>
            </p:cNvSpPr>
            <p:nvPr/>
          </p:nvSpPr>
          <p:spPr bwMode="auto">
            <a:xfrm>
              <a:off x="676" y="3408"/>
              <a:ext cx="306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68" name="Line 16"/>
            <p:cNvSpPr>
              <a:spLocks noChangeShapeType="1"/>
            </p:cNvSpPr>
            <p:nvPr/>
          </p:nvSpPr>
          <p:spPr bwMode="auto">
            <a:xfrm>
              <a:off x="676" y="3648"/>
              <a:ext cx="306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69" name="Line 17"/>
            <p:cNvSpPr>
              <a:spLocks noChangeShapeType="1"/>
            </p:cNvSpPr>
            <p:nvPr/>
          </p:nvSpPr>
          <p:spPr bwMode="auto">
            <a:xfrm flipV="1">
              <a:off x="676" y="3888"/>
              <a:ext cx="306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Shift/Reduce Conflict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We say that we cannot introduce a shift/reduce conflict during the shrink process for the creation of the states of a LALR parser.</a:t>
            </a:r>
          </a:p>
          <a:p>
            <a:pPr>
              <a:lnSpc>
                <a:spcPct val="90000"/>
              </a:lnSpc>
            </a:pPr>
            <a:r>
              <a:rPr lang="en-US" smtClean="0"/>
              <a:t>Assume that we can introduce a shift/reduce conflict. In this case, a state of LALR parser must have: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smtClean="0"/>
              <a:t>		 A </a:t>
            </a:r>
            <a:r>
              <a:rPr lang="en-US" smtClean="0">
                <a:sym typeface="Symbol" pitchFamily="18" charset="2"/>
              </a:rPr>
              <a:t> </a:t>
            </a:r>
            <a:r>
              <a:rPr lang="en-US" sz="6000" smtClean="0">
                <a:sym typeface="Symbol" pitchFamily="18" charset="2"/>
              </a:rPr>
              <a:t>.</a:t>
            </a:r>
            <a:r>
              <a:rPr lang="en-US" smtClean="0">
                <a:sym typeface="Symbol" pitchFamily="18" charset="2"/>
              </a:rPr>
              <a:t>,a	and	</a:t>
            </a:r>
            <a:r>
              <a:rPr lang="en-US" smtClean="0"/>
              <a:t>B </a:t>
            </a:r>
            <a:r>
              <a:rPr lang="en-US" smtClean="0">
                <a:sym typeface="Symbol" pitchFamily="18" charset="2"/>
              </a:rPr>
              <a:t> </a:t>
            </a:r>
            <a:r>
              <a:rPr lang="en-US" sz="6000" smtClean="0">
                <a:sym typeface="Symbol" pitchFamily="18" charset="2"/>
              </a:rPr>
              <a:t>.</a:t>
            </a:r>
            <a:r>
              <a:rPr lang="en-US" smtClean="0">
                <a:sym typeface="Symbol" pitchFamily="18" charset="2"/>
              </a:rPr>
              <a:t>a,b</a:t>
            </a:r>
          </a:p>
          <a:p>
            <a:pPr>
              <a:lnSpc>
                <a:spcPts val="2800"/>
              </a:lnSpc>
            </a:pPr>
            <a:r>
              <a:rPr lang="en-US" smtClean="0"/>
              <a:t>This means that a state of the canonical LR(1) parser must have: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smtClean="0"/>
              <a:t>		A </a:t>
            </a:r>
            <a:r>
              <a:rPr lang="en-US" smtClean="0">
                <a:sym typeface="Symbol" pitchFamily="18" charset="2"/>
              </a:rPr>
              <a:t> </a:t>
            </a:r>
            <a:r>
              <a:rPr lang="en-US" sz="6000" smtClean="0">
                <a:sym typeface="Symbol" pitchFamily="18" charset="2"/>
              </a:rPr>
              <a:t>.</a:t>
            </a:r>
            <a:r>
              <a:rPr lang="en-US" smtClean="0">
                <a:sym typeface="Symbol" pitchFamily="18" charset="2"/>
              </a:rPr>
              <a:t>,a	and	</a:t>
            </a:r>
            <a:r>
              <a:rPr lang="en-US" smtClean="0"/>
              <a:t>B </a:t>
            </a:r>
            <a:r>
              <a:rPr lang="en-US" smtClean="0">
                <a:sym typeface="Symbol" pitchFamily="18" charset="2"/>
              </a:rPr>
              <a:t> </a:t>
            </a:r>
            <a:r>
              <a:rPr lang="en-US" sz="6000" smtClean="0">
                <a:sym typeface="Symbol" pitchFamily="18" charset="2"/>
              </a:rPr>
              <a:t>.</a:t>
            </a:r>
            <a:r>
              <a:rPr lang="en-US" smtClean="0">
                <a:sym typeface="Symbol" pitchFamily="18" charset="2"/>
              </a:rPr>
              <a:t>a,c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smtClean="0">
                <a:sym typeface="Symbol" pitchFamily="18" charset="2"/>
              </a:rPr>
              <a:t>	But, this state has also a shift/reduce conflict. i.e. The original canonical LR(1) parser has a conflict. 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smtClean="0">
                <a:sym typeface="Symbol" pitchFamily="18" charset="2"/>
              </a:rPr>
              <a:t>	(Reason for this, the shift operation does not depend on lookaheads)</a:t>
            </a:r>
          </a:p>
          <a:p>
            <a:pPr>
              <a:lnSpc>
                <a:spcPts val="2800"/>
              </a:lnSpc>
              <a:buFontTx/>
              <a:buNone/>
            </a:pPr>
            <a:endParaRPr lang="en-US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Reduce/Reduce Conflict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But, we may introduce a reduce/reduce conflict during the shrink process for the creation of the states of a LALR parser.</a:t>
            </a:r>
          </a:p>
          <a:p>
            <a:pPr>
              <a:buFontTx/>
              <a:buNone/>
            </a:pPr>
            <a:endParaRPr lang="en-US" smtClean="0"/>
          </a:p>
          <a:p>
            <a:pPr>
              <a:lnSpc>
                <a:spcPts val="2800"/>
              </a:lnSpc>
              <a:buFontTx/>
              <a:buNone/>
            </a:pPr>
            <a:r>
              <a:rPr lang="en-US" smtClean="0"/>
              <a:t>		 I</a:t>
            </a:r>
            <a:r>
              <a:rPr lang="en-US" baseline="-25000" smtClean="0"/>
              <a:t>1</a:t>
            </a:r>
            <a:r>
              <a:rPr lang="en-US" smtClean="0"/>
              <a:t> : A </a:t>
            </a:r>
            <a:r>
              <a:rPr lang="en-US" smtClean="0">
                <a:sym typeface="Symbol" pitchFamily="18" charset="2"/>
              </a:rPr>
              <a:t> </a:t>
            </a:r>
            <a:r>
              <a:rPr lang="en-US" sz="6000" smtClean="0">
                <a:sym typeface="Symbol" pitchFamily="18" charset="2"/>
              </a:rPr>
              <a:t>.</a:t>
            </a:r>
            <a:r>
              <a:rPr lang="en-US" smtClean="0">
                <a:sym typeface="Symbol" pitchFamily="18" charset="2"/>
              </a:rPr>
              <a:t>,a		 	I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: </a:t>
            </a:r>
            <a:r>
              <a:rPr lang="en-US" smtClean="0"/>
              <a:t>A </a:t>
            </a:r>
            <a:r>
              <a:rPr lang="en-US" smtClean="0">
                <a:sym typeface="Symbol" pitchFamily="18" charset="2"/>
              </a:rPr>
              <a:t> </a:t>
            </a:r>
            <a:r>
              <a:rPr lang="en-US" sz="6000" smtClean="0">
                <a:sym typeface="Symbol" pitchFamily="18" charset="2"/>
              </a:rPr>
              <a:t>.</a:t>
            </a:r>
            <a:r>
              <a:rPr lang="en-US" smtClean="0">
                <a:sym typeface="Symbol" pitchFamily="18" charset="2"/>
              </a:rPr>
              <a:t>,b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smtClean="0">
                <a:sym typeface="Symbol" pitchFamily="18" charset="2"/>
              </a:rPr>
              <a:t>		       </a:t>
            </a:r>
            <a:r>
              <a:rPr lang="en-US" smtClean="0"/>
              <a:t>B </a:t>
            </a:r>
            <a:r>
              <a:rPr lang="en-US" smtClean="0">
                <a:sym typeface="Symbol" pitchFamily="18" charset="2"/>
              </a:rPr>
              <a:t> </a:t>
            </a:r>
            <a:r>
              <a:rPr lang="en-US" sz="6000" smtClean="0">
                <a:sym typeface="Symbol" pitchFamily="18" charset="2"/>
              </a:rPr>
              <a:t>.</a:t>
            </a:r>
            <a:r>
              <a:rPr lang="en-US" smtClean="0">
                <a:sym typeface="Symbol" pitchFamily="18" charset="2"/>
              </a:rPr>
              <a:t>,b		 	     </a:t>
            </a:r>
            <a:r>
              <a:rPr lang="en-US" smtClean="0"/>
              <a:t>B </a:t>
            </a:r>
            <a:r>
              <a:rPr lang="en-US" smtClean="0">
                <a:sym typeface="Symbol" pitchFamily="18" charset="2"/>
              </a:rPr>
              <a:t> </a:t>
            </a:r>
            <a:r>
              <a:rPr lang="en-US" sz="6000" smtClean="0">
                <a:sym typeface="Symbol" pitchFamily="18" charset="2"/>
              </a:rPr>
              <a:t>.</a:t>
            </a:r>
            <a:r>
              <a:rPr lang="en-US" smtClean="0">
                <a:sym typeface="Symbol" pitchFamily="18" charset="2"/>
              </a:rPr>
              <a:t>,c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smtClean="0">
                <a:sym typeface="Symbol" pitchFamily="18" charset="2"/>
              </a:rPr>
              <a:t>					 </a:t>
            </a:r>
            <a:r>
              <a:rPr lang="en-US" sz="4400" smtClean="0">
                <a:sym typeface="Symbol" pitchFamily="18" charset="2"/>
              </a:rPr>
              <a:t></a:t>
            </a:r>
            <a:endParaRPr lang="en-US" smtClean="0">
              <a:sym typeface="Symbol" pitchFamily="18" charset="2"/>
            </a:endParaRPr>
          </a:p>
          <a:p>
            <a:pPr>
              <a:lnSpc>
                <a:spcPts val="2800"/>
              </a:lnSpc>
              <a:buFontTx/>
              <a:buNone/>
            </a:pPr>
            <a:r>
              <a:rPr lang="en-US" smtClean="0">
                <a:sym typeface="Symbol" pitchFamily="18" charset="2"/>
              </a:rPr>
              <a:t>				  I</a:t>
            </a:r>
            <a:r>
              <a:rPr lang="en-US" baseline="-25000" smtClean="0">
                <a:sym typeface="Symbol" pitchFamily="18" charset="2"/>
              </a:rPr>
              <a:t>12</a:t>
            </a:r>
            <a:r>
              <a:rPr lang="en-US" smtClean="0">
                <a:sym typeface="Symbol" pitchFamily="18" charset="2"/>
              </a:rPr>
              <a:t>: </a:t>
            </a:r>
            <a:r>
              <a:rPr lang="en-US" smtClean="0"/>
              <a:t>A </a:t>
            </a:r>
            <a:r>
              <a:rPr lang="en-US" smtClean="0">
                <a:sym typeface="Symbol" pitchFamily="18" charset="2"/>
              </a:rPr>
              <a:t> </a:t>
            </a:r>
            <a:r>
              <a:rPr lang="en-US" sz="6000" smtClean="0">
                <a:sym typeface="Symbol" pitchFamily="18" charset="2"/>
              </a:rPr>
              <a:t>.</a:t>
            </a:r>
            <a:r>
              <a:rPr lang="en-US" smtClean="0">
                <a:sym typeface="Symbol" pitchFamily="18" charset="2"/>
              </a:rPr>
              <a:t>,a/</a:t>
            </a:r>
            <a:r>
              <a:rPr lang="en-US" smtClean="0">
                <a:solidFill>
                  <a:srgbClr val="CC0000"/>
                </a:solidFill>
                <a:sym typeface="Symbol" pitchFamily="18" charset="2"/>
              </a:rPr>
              <a:t>b	</a:t>
            </a:r>
            <a:r>
              <a:rPr lang="en-US" smtClean="0">
                <a:solidFill>
                  <a:srgbClr val="CC0000"/>
                </a:solidFill>
                <a:sym typeface="Wingdings" pitchFamily="2" charset="2"/>
              </a:rPr>
              <a:t> reduce/reduce conflict</a:t>
            </a:r>
            <a:endParaRPr lang="en-US" smtClean="0">
              <a:solidFill>
                <a:srgbClr val="CC0000"/>
              </a:solidFill>
              <a:sym typeface="Symbol" pitchFamily="18" charset="2"/>
            </a:endParaRPr>
          </a:p>
          <a:p>
            <a:pPr>
              <a:lnSpc>
                <a:spcPts val="2800"/>
              </a:lnSpc>
              <a:buFontTx/>
              <a:buNone/>
            </a:pPr>
            <a:r>
              <a:rPr lang="en-US" smtClean="0">
                <a:sym typeface="Symbol" pitchFamily="18" charset="2"/>
              </a:rPr>
              <a:t>				        </a:t>
            </a:r>
            <a:r>
              <a:rPr lang="en-US" smtClean="0"/>
              <a:t>B </a:t>
            </a:r>
            <a:r>
              <a:rPr lang="en-US" smtClean="0">
                <a:sym typeface="Symbol" pitchFamily="18" charset="2"/>
              </a:rPr>
              <a:t> </a:t>
            </a:r>
            <a:r>
              <a:rPr lang="en-US" sz="6000" smtClean="0">
                <a:sym typeface="Symbol" pitchFamily="18" charset="2"/>
              </a:rPr>
              <a:t>.</a:t>
            </a:r>
            <a:r>
              <a:rPr lang="en-US" smtClean="0">
                <a:sym typeface="Symbol" pitchFamily="18" charset="2"/>
              </a:rPr>
              <a:t>,</a:t>
            </a:r>
            <a:r>
              <a:rPr lang="en-US" smtClean="0">
                <a:solidFill>
                  <a:srgbClr val="CC0000"/>
                </a:solidFill>
                <a:sym typeface="Symbol" pitchFamily="18" charset="2"/>
              </a:rPr>
              <a:t>b</a:t>
            </a:r>
            <a:r>
              <a:rPr lang="en-US" smtClean="0">
                <a:sym typeface="Symbol" pitchFamily="18" charset="2"/>
              </a:rPr>
              <a:t>/c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smtClean="0">
                <a:sym typeface="Symbol" pitchFamily="18" charset="2"/>
              </a:rPr>
              <a:t>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Canonical LALR(1) Collection – Example2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51692" y="1295401"/>
            <a:ext cx="1477108" cy="201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800" dirty="0">
                <a:sym typeface="Symbol" pitchFamily="18" charset="2"/>
              </a:rPr>
              <a:t>S’  S	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sym typeface="Symbol" pitchFamily="18" charset="2"/>
              </a:rPr>
              <a:t>1) S  L=R 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sym typeface="Symbol" pitchFamily="18" charset="2"/>
              </a:rPr>
              <a:t>2) S  R 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sym typeface="Symbol" pitchFamily="18" charset="2"/>
              </a:rPr>
              <a:t>3) L *R 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sym typeface="Symbol" pitchFamily="18" charset="2"/>
              </a:rPr>
              <a:t>4) L  id 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sym typeface="Symbol" pitchFamily="18" charset="2"/>
              </a:rPr>
              <a:t>5) R  L </a:t>
            </a:r>
            <a:endParaRPr lang="en-US" dirty="0"/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1617784" y="1295401"/>
            <a:ext cx="1658815" cy="2041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spcBef>
                <a:spcPts val="400"/>
              </a:spcBef>
            </a:pPr>
            <a:r>
              <a:rPr lang="en-US" sz="1800" dirty="0">
                <a:sym typeface="Symbol" pitchFamily="18" charset="2"/>
              </a:rPr>
              <a:t>I</a:t>
            </a:r>
            <a:r>
              <a:rPr lang="en-US" sz="1800" baseline="-25000" dirty="0">
                <a:sym typeface="Symbol" pitchFamily="18" charset="2"/>
              </a:rPr>
              <a:t>0</a:t>
            </a:r>
            <a:r>
              <a:rPr lang="en-US" sz="1800" dirty="0">
                <a:sym typeface="Symbol" pitchFamily="18" charset="2"/>
              </a:rPr>
              <a:t>: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S’  </a:t>
            </a:r>
            <a:r>
              <a:rPr lang="en-US" sz="4800" dirty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S,$</a:t>
            </a:r>
          </a:p>
          <a:p>
            <a:pPr>
              <a:lnSpc>
                <a:spcPts val="2200"/>
              </a:lnSpc>
              <a:spcBef>
                <a:spcPts val="400"/>
              </a:spcBef>
            </a:pPr>
            <a:r>
              <a:rPr lang="en-US" sz="1800" dirty="0">
                <a:sym typeface="Symbol" pitchFamily="18" charset="2"/>
              </a:rPr>
              <a:t> </a:t>
            </a:r>
            <a:r>
              <a:rPr lang="en-US" sz="1800" dirty="0" smtClean="0">
                <a:sym typeface="Symbol" pitchFamily="18" charset="2"/>
              </a:rPr>
              <a:t>S </a:t>
            </a:r>
            <a:r>
              <a:rPr lang="en-US" sz="1800" dirty="0">
                <a:sym typeface="Symbol" pitchFamily="18" charset="2"/>
              </a:rPr>
              <a:t> </a:t>
            </a:r>
            <a:r>
              <a:rPr lang="en-US" sz="4800" dirty="0" smtClean="0">
                <a:sym typeface="Symbol" pitchFamily="18" charset="2"/>
              </a:rPr>
              <a:t>.</a:t>
            </a:r>
            <a:r>
              <a:rPr lang="en-US" sz="1800" dirty="0" smtClean="0">
                <a:sym typeface="Symbol" pitchFamily="18" charset="2"/>
              </a:rPr>
              <a:t>L=R</a:t>
            </a:r>
            <a:r>
              <a:rPr lang="en-US" sz="1800" dirty="0">
                <a:sym typeface="Symbol" pitchFamily="18" charset="2"/>
              </a:rPr>
              <a:t>,$</a:t>
            </a:r>
          </a:p>
          <a:p>
            <a:pPr>
              <a:lnSpc>
                <a:spcPts val="2200"/>
              </a:lnSpc>
              <a:spcBef>
                <a:spcPts val="400"/>
              </a:spcBef>
            </a:pPr>
            <a:r>
              <a:rPr lang="en-US" sz="1800" dirty="0">
                <a:sym typeface="Symbol" pitchFamily="18" charset="2"/>
              </a:rPr>
              <a:t> </a:t>
            </a:r>
            <a:r>
              <a:rPr lang="en-US" sz="1800" dirty="0" smtClean="0">
                <a:sym typeface="Symbol" pitchFamily="18" charset="2"/>
              </a:rPr>
              <a:t>S </a:t>
            </a:r>
            <a:r>
              <a:rPr lang="en-US" sz="1800" dirty="0">
                <a:sym typeface="Symbol" pitchFamily="18" charset="2"/>
              </a:rPr>
              <a:t> </a:t>
            </a:r>
            <a:r>
              <a:rPr lang="en-US" sz="4800" dirty="0">
                <a:sym typeface="Symbol" pitchFamily="18" charset="2"/>
              </a:rPr>
              <a:t>.</a:t>
            </a:r>
            <a:r>
              <a:rPr lang="en-US" sz="1800" dirty="0">
                <a:sym typeface="Symbol" pitchFamily="18" charset="2"/>
              </a:rPr>
              <a:t>R,$</a:t>
            </a:r>
          </a:p>
          <a:p>
            <a:pPr>
              <a:lnSpc>
                <a:spcPts val="2200"/>
              </a:lnSpc>
              <a:spcBef>
                <a:spcPts val="400"/>
              </a:spcBef>
            </a:pPr>
            <a:r>
              <a:rPr lang="en-US" sz="1800" dirty="0">
                <a:sym typeface="Symbol" pitchFamily="18" charset="2"/>
              </a:rPr>
              <a:t> </a:t>
            </a:r>
            <a:r>
              <a:rPr lang="en-US" sz="1800" dirty="0" smtClean="0">
                <a:sym typeface="Symbol" pitchFamily="18" charset="2"/>
              </a:rPr>
              <a:t>L </a:t>
            </a:r>
            <a:r>
              <a:rPr lang="en-US" sz="1800" dirty="0">
                <a:sym typeface="Symbol" pitchFamily="18" charset="2"/>
              </a:rPr>
              <a:t> </a:t>
            </a:r>
            <a:r>
              <a:rPr lang="en-US" sz="4800" dirty="0">
                <a:sym typeface="Symbol" pitchFamily="18" charset="2"/>
              </a:rPr>
              <a:t>.</a:t>
            </a:r>
            <a:r>
              <a:rPr lang="en-US" sz="1800" dirty="0">
                <a:sym typeface="Symbol" pitchFamily="18" charset="2"/>
              </a:rPr>
              <a:t>*R,$/=</a:t>
            </a:r>
          </a:p>
          <a:p>
            <a:pPr>
              <a:lnSpc>
                <a:spcPts val="2200"/>
              </a:lnSpc>
              <a:spcBef>
                <a:spcPts val="400"/>
              </a:spcBef>
            </a:pPr>
            <a:r>
              <a:rPr lang="en-US" sz="1800" dirty="0" smtClean="0">
                <a:sym typeface="Symbol" pitchFamily="18" charset="2"/>
              </a:rPr>
              <a:t> </a:t>
            </a:r>
            <a:r>
              <a:rPr lang="en-US" sz="1800" dirty="0">
                <a:sym typeface="Symbol" pitchFamily="18" charset="2"/>
              </a:rPr>
              <a:t>L  </a:t>
            </a:r>
            <a:r>
              <a:rPr lang="en-US" sz="4800" dirty="0">
                <a:sym typeface="Symbol" pitchFamily="18" charset="2"/>
              </a:rPr>
              <a:t>.</a:t>
            </a:r>
            <a:r>
              <a:rPr lang="en-US" sz="1800" dirty="0">
                <a:sym typeface="Symbol" pitchFamily="18" charset="2"/>
              </a:rPr>
              <a:t>id,$/=</a:t>
            </a:r>
          </a:p>
          <a:p>
            <a:pPr>
              <a:lnSpc>
                <a:spcPts val="2200"/>
              </a:lnSpc>
              <a:spcBef>
                <a:spcPts val="400"/>
              </a:spcBef>
            </a:pPr>
            <a:r>
              <a:rPr lang="en-US" sz="1800" dirty="0">
                <a:sym typeface="Symbol" pitchFamily="18" charset="2"/>
              </a:rPr>
              <a:t> </a:t>
            </a:r>
            <a:r>
              <a:rPr lang="en-US" sz="1800" dirty="0" smtClean="0">
                <a:sym typeface="Symbol" pitchFamily="18" charset="2"/>
              </a:rPr>
              <a:t>R </a:t>
            </a:r>
            <a:r>
              <a:rPr lang="en-US" sz="1800" dirty="0">
                <a:sym typeface="Symbol" pitchFamily="18" charset="2"/>
              </a:rPr>
              <a:t> </a:t>
            </a:r>
            <a:r>
              <a:rPr lang="en-US" sz="4800" dirty="0">
                <a:sym typeface="Symbol" pitchFamily="18" charset="2"/>
              </a:rPr>
              <a:t>.</a:t>
            </a:r>
            <a:r>
              <a:rPr lang="en-US" sz="1800" dirty="0">
                <a:sym typeface="Symbol" pitchFamily="18" charset="2"/>
              </a:rPr>
              <a:t>L,$</a:t>
            </a:r>
            <a:endParaRPr lang="en-US" dirty="0"/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3587261" y="1295401"/>
            <a:ext cx="1858108" cy="656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200"/>
              </a:lnSpc>
              <a:spcBef>
                <a:spcPct val="20000"/>
              </a:spcBef>
            </a:pPr>
            <a:r>
              <a:rPr lang="en-US" sz="1800" dirty="0">
                <a:sym typeface="Symbol" pitchFamily="18" charset="2"/>
              </a:rPr>
              <a:t>I</a:t>
            </a:r>
            <a:r>
              <a:rPr lang="en-US" sz="1800" baseline="-25000" dirty="0">
                <a:sym typeface="Symbol" pitchFamily="18" charset="2"/>
              </a:rPr>
              <a:t>1</a:t>
            </a:r>
            <a:r>
              <a:rPr lang="en-US" sz="1800" dirty="0">
                <a:sym typeface="Symbol" pitchFamily="18" charset="2"/>
              </a:rPr>
              <a:t>: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S’  S</a:t>
            </a:r>
            <a:r>
              <a:rPr lang="en-US" sz="4800" dirty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,$</a:t>
            </a:r>
            <a:r>
              <a:rPr lang="en-US" sz="1800" dirty="0">
                <a:sym typeface="Symbol" pitchFamily="18" charset="2"/>
              </a:rPr>
              <a:t>	</a:t>
            </a:r>
            <a:endParaRPr lang="en-US" dirty="0"/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3642946" y="194627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3587262" y="1905001"/>
            <a:ext cx="1487366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ts val="2200"/>
              </a:lnSpc>
              <a:spcBef>
                <a:spcPct val="0"/>
              </a:spcBef>
            </a:pPr>
            <a:r>
              <a:rPr lang="en-US" sz="1800" dirty="0">
                <a:sym typeface="Symbol" pitchFamily="18" charset="2"/>
              </a:rPr>
              <a:t>I</a:t>
            </a:r>
            <a:r>
              <a:rPr lang="en-US" sz="1800" baseline="-25000" dirty="0">
                <a:sym typeface="Symbol" pitchFamily="18" charset="2"/>
              </a:rPr>
              <a:t>2</a:t>
            </a:r>
            <a:r>
              <a:rPr lang="en-US" sz="1800" dirty="0">
                <a:sym typeface="Symbol" pitchFamily="18" charset="2"/>
              </a:rPr>
              <a:t>: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S  L</a:t>
            </a:r>
            <a:r>
              <a:rPr lang="en-US" sz="4800" dirty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=R,$</a:t>
            </a:r>
          </a:p>
          <a:p>
            <a:pPr>
              <a:lnSpc>
                <a:spcPts val="2200"/>
              </a:lnSpc>
              <a:spcBef>
                <a:spcPct val="0"/>
              </a:spcBef>
            </a:pP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    R  L</a:t>
            </a:r>
            <a:r>
              <a:rPr lang="en-US" sz="4800" dirty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,$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5823438" y="232727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3429000" y="2743201"/>
            <a:ext cx="1524000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spcBef>
                <a:spcPct val="0"/>
              </a:spcBef>
            </a:pPr>
            <a:r>
              <a:rPr lang="en-US" sz="1800" dirty="0">
                <a:sym typeface="Symbol" pitchFamily="18" charset="2"/>
              </a:rPr>
              <a:t>I</a:t>
            </a:r>
            <a:r>
              <a:rPr lang="en-US" sz="1800" baseline="-25000" dirty="0">
                <a:sym typeface="Symbol" pitchFamily="18" charset="2"/>
              </a:rPr>
              <a:t>3</a:t>
            </a:r>
            <a:r>
              <a:rPr lang="en-US" sz="1800" dirty="0">
                <a:sym typeface="Symbol" pitchFamily="18" charset="2"/>
              </a:rPr>
              <a:t>: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S  R</a:t>
            </a:r>
            <a:r>
              <a:rPr lang="en-US" sz="4800" dirty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,$</a:t>
            </a: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5556738" y="1295401"/>
            <a:ext cx="1910862" cy="1374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spcBef>
                <a:spcPts val="400"/>
              </a:spcBef>
            </a:pPr>
            <a:r>
              <a:rPr lang="en-US" sz="1800" dirty="0">
                <a:solidFill>
                  <a:schemeClr val="accent1"/>
                </a:solidFill>
                <a:sym typeface="Symbol" pitchFamily="18" charset="2"/>
              </a:rPr>
              <a:t>I</a:t>
            </a:r>
            <a:r>
              <a:rPr lang="en-US" sz="1800" baseline="-25000" dirty="0">
                <a:solidFill>
                  <a:schemeClr val="accent1"/>
                </a:solidFill>
                <a:sym typeface="Symbol" pitchFamily="18" charset="2"/>
              </a:rPr>
              <a:t>411</a:t>
            </a:r>
            <a:r>
              <a:rPr lang="en-US" sz="1800" dirty="0">
                <a:solidFill>
                  <a:schemeClr val="accent1"/>
                </a:solidFill>
                <a:sym typeface="Symbol" pitchFamily="18" charset="2"/>
              </a:rPr>
              <a:t>:L </a:t>
            </a:r>
            <a:r>
              <a:rPr lang="en-US" sz="1800" dirty="0" smtClean="0">
                <a:solidFill>
                  <a:schemeClr val="accent1"/>
                </a:solidFill>
                <a:sym typeface="Symbol" pitchFamily="18" charset="2"/>
              </a:rPr>
              <a:t> </a:t>
            </a:r>
            <a:r>
              <a:rPr lang="en-US" sz="4800" dirty="0" smtClean="0">
                <a:solidFill>
                  <a:schemeClr val="accent1"/>
                </a:solidFill>
                <a:sym typeface="Symbol" pitchFamily="18" charset="2"/>
              </a:rPr>
              <a:t>.</a:t>
            </a:r>
            <a:r>
              <a:rPr lang="en-US" sz="1800" dirty="0">
                <a:solidFill>
                  <a:schemeClr val="accent1"/>
                </a:solidFill>
                <a:sym typeface="Symbol" pitchFamily="18" charset="2"/>
              </a:rPr>
              <a:t>R,$/=</a:t>
            </a:r>
          </a:p>
          <a:p>
            <a:pPr>
              <a:lnSpc>
                <a:spcPts val="2200"/>
              </a:lnSpc>
              <a:spcBef>
                <a:spcPts val="400"/>
              </a:spcBef>
            </a:pPr>
            <a:r>
              <a:rPr lang="en-US" sz="1800" dirty="0">
                <a:solidFill>
                  <a:schemeClr val="accent1"/>
                </a:solidFill>
                <a:sym typeface="Symbol" pitchFamily="18" charset="2"/>
              </a:rPr>
              <a:t>      R  </a:t>
            </a:r>
            <a:r>
              <a:rPr lang="en-US" sz="4800" dirty="0">
                <a:solidFill>
                  <a:schemeClr val="accent1"/>
                </a:solidFill>
                <a:sym typeface="Symbol" pitchFamily="18" charset="2"/>
              </a:rPr>
              <a:t>.</a:t>
            </a:r>
            <a:r>
              <a:rPr lang="en-US" sz="1800" dirty="0">
                <a:solidFill>
                  <a:schemeClr val="accent1"/>
                </a:solidFill>
                <a:sym typeface="Symbol" pitchFamily="18" charset="2"/>
              </a:rPr>
              <a:t>L,$/=</a:t>
            </a:r>
          </a:p>
          <a:p>
            <a:pPr>
              <a:lnSpc>
                <a:spcPts val="2200"/>
              </a:lnSpc>
              <a:spcBef>
                <a:spcPts val="400"/>
              </a:spcBef>
            </a:pPr>
            <a:r>
              <a:rPr lang="en-US" sz="1800" dirty="0">
                <a:solidFill>
                  <a:schemeClr val="accent1"/>
                </a:solidFill>
                <a:sym typeface="Symbol" pitchFamily="18" charset="2"/>
              </a:rPr>
              <a:t>      L </a:t>
            </a:r>
            <a:r>
              <a:rPr lang="en-US" sz="4800" dirty="0">
                <a:solidFill>
                  <a:schemeClr val="accent1"/>
                </a:solidFill>
                <a:sym typeface="Symbol" pitchFamily="18" charset="2"/>
              </a:rPr>
              <a:t>.</a:t>
            </a:r>
            <a:r>
              <a:rPr lang="en-US" sz="1800" dirty="0">
                <a:solidFill>
                  <a:schemeClr val="accent1"/>
                </a:solidFill>
                <a:sym typeface="Symbol" pitchFamily="18" charset="2"/>
              </a:rPr>
              <a:t>*R,$/= </a:t>
            </a:r>
          </a:p>
          <a:p>
            <a:pPr>
              <a:lnSpc>
                <a:spcPts val="2200"/>
              </a:lnSpc>
              <a:spcBef>
                <a:spcPts val="400"/>
              </a:spcBef>
            </a:pPr>
            <a:r>
              <a:rPr lang="en-US" sz="1800" dirty="0">
                <a:solidFill>
                  <a:schemeClr val="accent1"/>
                </a:solidFill>
                <a:sym typeface="Symbol" pitchFamily="18" charset="2"/>
              </a:rPr>
              <a:t>      L  </a:t>
            </a:r>
            <a:r>
              <a:rPr lang="en-US" sz="4800" dirty="0">
                <a:solidFill>
                  <a:schemeClr val="accent1"/>
                </a:solidFill>
                <a:sym typeface="Symbol" pitchFamily="18" charset="2"/>
              </a:rPr>
              <a:t>.</a:t>
            </a:r>
            <a:r>
              <a:rPr lang="en-US" sz="1800" dirty="0">
                <a:solidFill>
                  <a:schemeClr val="accent1"/>
                </a:solidFill>
                <a:sym typeface="Symbol" pitchFamily="18" charset="2"/>
              </a:rPr>
              <a:t>id,$/=</a:t>
            </a:r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5627076" y="2819401"/>
            <a:ext cx="1916723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spcBef>
                <a:spcPts val="400"/>
              </a:spcBef>
            </a:pPr>
            <a:r>
              <a:rPr lang="en-US" sz="1800" dirty="0">
                <a:solidFill>
                  <a:schemeClr val="accent1"/>
                </a:solidFill>
                <a:sym typeface="Symbol" pitchFamily="18" charset="2"/>
              </a:rPr>
              <a:t>I</a:t>
            </a:r>
            <a:r>
              <a:rPr lang="en-US" sz="1800" baseline="-25000" dirty="0">
                <a:solidFill>
                  <a:schemeClr val="accent1"/>
                </a:solidFill>
                <a:sym typeface="Symbol" pitchFamily="18" charset="2"/>
              </a:rPr>
              <a:t>512</a:t>
            </a:r>
            <a:r>
              <a:rPr lang="en-US" sz="1800" dirty="0">
                <a:solidFill>
                  <a:schemeClr val="accent1"/>
                </a:solidFill>
                <a:sym typeface="Symbol" pitchFamily="18" charset="2"/>
              </a:rPr>
              <a:t>:L </a:t>
            </a:r>
            <a:r>
              <a:rPr lang="en-US" sz="1800" dirty="0" smtClean="0">
                <a:solidFill>
                  <a:schemeClr val="accent1"/>
                </a:solidFill>
                <a:sym typeface="Symbol" pitchFamily="18" charset="2"/>
              </a:rPr>
              <a:t> id</a:t>
            </a:r>
            <a:r>
              <a:rPr lang="en-US" sz="4800" dirty="0">
                <a:solidFill>
                  <a:schemeClr val="accent1"/>
                </a:solidFill>
                <a:sym typeface="Symbol" pitchFamily="18" charset="2"/>
              </a:rPr>
              <a:t>.</a:t>
            </a:r>
            <a:r>
              <a:rPr lang="en-US" sz="1800" dirty="0">
                <a:solidFill>
                  <a:schemeClr val="accent1"/>
                </a:solidFill>
                <a:sym typeface="Symbol" pitchFamily="18" charset="2"/>
              </a:rPr>
              <a:t>,$/=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407377" y="3843339"/>
            <a:ext cx="1487366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ts val="2200"/>
              </a:lnSpc>
              <a:spcBef>
                <a:spcPct val="0"/>
              </a:spcBef>
            </a:pPr>
            <a:r>
              <a:rPr lang="en-US" sz="1800">
                <a:sym typeface="Symbol" pitchFamily="18" charset="2"/>
              </a:rPr>
              <a:t>I</a:t>
            </a:r>
            <a:r>
              <a:rPr lang="en-US" sz="1800" baseline="-25000">
                <a:sym typeface="Symbol" pitchFamily="18" charset="2"/>
              </a:rPr>
              <a:t>6</a:t>
            </a:r>
            <a:r>
              <a:rPr lang="en-US" sz="1800">
                <a:sym typeface="Symbol" pitchFamily="18" charset="2"/>
              </a:rPr>
              <a:t>:</a:t>
            </a:r>
            <a:r>
              <a:rPr lang="en-US" sz="1800">
                <a:solidFill>
                  <a:schemeClr val="accent2"/>
                </a:solidFill>
                <a:sym typeface="Symbol" pitchFamily="18" charset="2"/>
              </a:rPr>
              <a:t>S  L=</a:t>
            </a:r>
            <a:r>
              <a:rPr lang="en-US" sz="480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1800">
                <a:solidFill>
                  <a:schemeClr val="accent2"/>
                </a:solidFill>
                <a:sym typeface="Symbol" pitchFamily="18" charset="2"/>
              </a:rPr>
              <a:t>R,$</a:t>
            </a:r>
          </a:p>
          <a:p>
            <a:pPr>
              <a:lnSpc>
                <a:spcPts val="2200"/>
              </a:lnSpc>
              <a:spcBef>
                <a:spcPct val="0"/>
              </a:spcBef>
            </a:pPr>
            <a:r>
              <a:rPr lang="en-US" sz="1800">
                <a:sym typeface="Symbol" pitchFamily="18" charset="2"/>
              </a:rPr>
              <a:t>    R  </a:t>
            </a:r>
            <a:r>
              <a:rPr lang="en-US" sz="4800">
                <a:sym typeface="Symbol" pitchFamily="18" charset="2"/>
              </a:rPr>
              <a:t>.</a:t>
            </a:r>
            <a:r>
              <a:rPr lang="en-US" sz="1800">
                <a:sym typeface="Symbol" pitchFamily="18" charset="2"/>
              </a:rPr>
              <a:t>L,$</a:t>
            </a:r>
          </a:p>
          <a:p>
            <a:pPr>
              <a:lnSpc>
                <a:spcPts val="2200"/>
              </a:lnSpc>
              <a:spcBef>
                <a:spcPct val="0"/>
              </a:spcBef>
            </a:pPr>
            <a:r>
              <a:rPr lang="en-US" sz="1800">
                <a:sym typeface="Symbol" pitchFamily="18" charset="2"/>
              </a:rPr>
              <a:t>    L  </a:t>
            </a:r>
            <a:r>
              <a:rPr lang="en-US" sz="4800">
                <a:sym typeface="Symbol" pitchFamily="18" charset="2"/>
              </a:rPr>
              <a:t>.</a:t>
            </a:r>
            <a:r>
              <a:rPr lang="en-US" sz="1800">
                <a:sym typeface="Symbol" pitchFamily="18" charset="2"/>
              </a:rPr>
              <a:t>*R,$</a:t>
            </a:r>
          </a:p>
          <a:p>
            <a:pPr>
              <a:lnSpc>
                <a:spcPts val="2200"/>
              </a:lnSpc>
              <a:spcBef>
                <a:spcPct val="0"/>
              </a:spcBef>
            </a:pPr>
            <a:r>
              <a:rPr lang="en-US" sz="1800">
                <a:sym typeface="Symbol" pitchFamily="18" charset="2"/>
              </a:rPr>
              <a:t>    L  </a:t>
            </a:r>
            <a:r>
              <a:rPr lang="en-US" sz="4800">
                <a:sym typeface="Symbol" pitchFamily="18" charset="2"/>
              </a:rPr>
              <a:t>.</a:t>
            </a:r>
            <a:r>
              <a:rPr lang="en-US" sz="1800">
                <a:sym typeface="Symbol" pitchFamily="18" charset="2"/>
              </a:rPr>
              <a:t>id,$</a:t>
            </a:r>
          </a:p>
        </p:txBody>
      </p:sp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337039" y="5367339"/>
            <a:ext cx="2253761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spcBef>
                <a:spcPct val="0"/>
              </a:spcBef>
            </a:pPr>
            <a:r>
              <a:rPr lang="en-US" sz="1800" dirty="0">
                <a:solidFill>
                  <a:schemeClr val="accent1"/>
                </a:solidFill>
                <a:sym typeface="Symbol" pitchFamily="18" charset="2"/>
              </a:rPr>
              <a:t>I</a:t>
            </a:r>
            <a:r>
              <a:rPr lang="en-US" sz="1800" baseline="-25000" dirty="0">
                <a:solidFill>
                  <a:schemeClr val="accent1"/>
                </a:solidFill>
                <a:sym typeface="Symbol" pitchFamily="18" charset="2"/>
              </a:rPr>
              <a:t>713</a:t>
            </a:r>
            <a:r>
              <a:rPr lang="en-US" sz="1800" dirty="0">
                <a:solidFill>
                  <a:schemeClr val="accent1"/>
                </a:solidFill>
                <a:sym typeface="Symbol" pitchFamily="18" charset="2"/>
              </a:rPr>
              <a:t>:L  *R</a:t>
            </a:r>
            <a:r>
              <a:rPr lang="en-US" sz="4800" dirty="0">
                <a:solidFill>
                  <a:schemeClr val="accent1"/>
                </a:solidFill>
                <a:sym typeface="Symbol" pitchFamily="18" charset="2"/>
              </a:rPr>
              <a:t>.</a:t>
            </a:r>
            <a:r>
              <a:rPr lang="en-US" sz="1800" dirty="0">
                <a:solidFill>
                  <a:schemeClr val="accent1"/>
                </a:solidFill>
                <a:sym typeface="Symbol" pitchFamily="18" charset="2"/>
              </a:rPr>
              <a:t>,$/=</a:t>
            </a:r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351693" y="5867401"/>
            <a:ext cx="2162907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spcBef>
                <a:spcPts val="400"/>
              </a:spcBef>
            </a:pPr>
            <a:r>
              <a:rPr lang="en-US" sz="1800" dirty="0">
                <a:solidFill>
                  <a:schemeClr val="accent1"/>
                </a:solidFill>
                <a:sym typeface="Symbol" pitchFamily="18" charset="2"/>
              </a:rPr>
              <a:t>I</a:t>
            </a:r>
            <a:r>
              <a:rPr lang="en-US" sz="1800" baseline="-25000" dirty="0">
                <a:solidFill>
                  <a:schemeClr val="accent1"/>
                </a:solidFill>
                <a:sym typeface="Symbol" pitchFamily="18" charset="2"/>
              </a:rPr>
              <a:t>810</a:t>
            </a:r>
            <a:r>
              <a:rPr lang="en-US" sz="1800" dirty="0">
                <a:solidFill>
                  <a:schemeClr val="accent1"/>
                </a:solidFill>
                <a:sym typeface="Symbol" pitchFamily="18" charset="2"/>
              </a:rPr>
              <a:t>:  R  L</a:t>
            </a:r>
            <a:r>
              <a:rPr lang="en-US" sz="4800" dirty="0">
                <a:solidFill>
                  <a:schemeClr val="accent1"/>
                </a:solidFill>
                <a:sym typeface="Symbol" pitchFamily="18" charset="2"/>
              </a:rPr>
              <a:t>.</a:t>
            </a:r>
            <a:r>
              <a:rPr lang="en-US" sz="1800" dirty="0">
                <a:solidFill>
                  <a:schemeClr val="accent1"/>
                </a:solidFill>
                <a:sym typeface="Symbol" pitchFamily="18" charset="2"/>
              </a:rPr>
              <a:t>,$/=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3798277" y="3733800"/>
            <a:ext cx="1487366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ts val="2200"/>
              </a:lnSpc>
              <a:spcBef>
                <a:spcPct val="0"/>
              </a:spcBef>
            </a:pPr>
            <a:r>
              <a:rPr lang="en-US" sz="1800">
                <a:sym typeface="Symbol" pitchFamily="18" charset="2"/>
              </a:rPr>
              <a:t>I</a:t>
            </a:r>
            <a:r>
              <a:rPr lang="en-US" sz="1800" baseline="-25000">
                <a:sym typeface="Symbol" pitchFamily="18" charset="2"/>
              </a:rPr>
              <a:t>9</a:t>
            </a:r>
            <a:r>
              <a:rPr lang="en-US" sz="1800">
                <a:sym typeface="Symbol" pitchFamily="18" charset="2"/>
              </a:rPr>
              <a:t>:</a:t>
            </a:r>
            <a:r>
              <a:rPr lang="en-US" sz="1800">
                <a:solidFill>
                  <a:schemeClr val="accent2"/>
                </a:solidFill>
                <a:sym typeface="Symbol" pitchFamily="18" charset="2"/>
              </a:rPr>
              <a:t>S  L=R</a:t>
            </a:r>
            <a:r>
              <a:rPr lang="en-US" sz="480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1800">
                <a:solidFill>
                  <a:schemeClr val="accent2"/>
                </a:solidFill>
                <a:sym typeface="Symbol" pitchFamily="18" charset="2"/>
              </a:rPr>
              <a:t>,$</a:t>
            </a:r>
          </a:p>
          <a:p>
            <a:pPr>
              <a:spcBef>
                <a:spcPct val="0"/>
              </a:spcBef>
            </a:pPr>
            <a:endParaRPr lang="en-US" sz="1800"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en-US" sz="1800">
                <a:sym typeface="Symbol" pitchFamily="18" charset="2"/>
              </a:rPr>
              <a:t>    </a:t>
            </a:r>
          </a:p>
        </p:txBody>
      </p:sp>
      <p:sp>
        <p:nvSpPr>
          <p:cNvPr id="52240" name="Line 17"/>
          <p:cNvSpPr>
            <a:spLocks noChangeShapeType="1"/>
          </p:cNvSpPr>
          <p:nvPr/>
        </p:nvSpPr>
        <p:spPr bwMode="auto">
          <a:xfrm flipV="1">
            <a:off x="3165231" y="1524000"/>
            <a:ext cx="492369" cy="6096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41" name="Line 18"/>
          <p:cNvSpPr>
            <a:spLocks noChangeShapeType="1"/>
          </p:cNvSpPr>
          <p:nvPr/>
        </p:nvSpPr>
        <p:spPr bwMode="auto">
          <a:xfrm>
            <a:off x="3165231" y="2133600"/>
            <a:ext cx="422031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42" name="Line 19"/>
          <p:cNvSpPr>
            <a:spLocks noChangeShapeType="1"/>
          </p:cNvSpPr>
          <p:nvPr/>
        </p:nvSpPr>
        <p:spPr bwMode="auto">
          <a:xfrm flipV="1">
            <a:off x="3165231" y="1524000"/>
            <a:ext cx="2391508" cy="6096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43" name="Line 20"/>
          <p:cNvSpPr>
            <a:spLocks noChangeShapeType="1"/>
          </p:cNvSpPr>
          <p:nvPr/>
        </p:nvSpPr>
        <p:spPr bwMode="auto">
          <a:xfrm>
            <a:off x="3165231" y="2133600"/>
            <a:ext cx="422031" cy="8382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44" name="Line 21"/>
          <p:cNvSpPr>
            <a:spLocks noChangeShapeType="1"/>
          </p:cNvSpPr>
          <p:nvPr/>
        </p:nvSpPr>
        <p:spPr bwMode="auto">
          <a:xfrm>
            <a:off x="3165231" y="2133600"/>
            <a:ext cx="2461846" cy="914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45" name="Line 22"/>
          <p:cNvSpPr>
            <a:spLocks noChangeShapeType="1"/>
          </p:cNvSpPr>
          <p:nvPr/>
        </p:nvSpPr>
        <p:spPr bwMode="auto">
          <a:xfrm>
            <a:off x="4994031" y="2133600"/>
            <a:ext cx="281354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46" name="Text Box 23"/>
          <p:cNvSpPr txBox="1">
            <a:spLocks noChangeArrowheads="1"/>
          </p:cNvSpPr>
          <p:nvPr/>
        </p:nvSpPr>
        <p:spPr bwMode="auto">
          <a:xfrm>
            <a:off x="5205046" y="1905001"/>
            <a:ext cx="5703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to I</a:t>
            </a:r>
            <a:r>
              <a:rPr lang="en-US" sz="1800" baseline="-25000">
                <a:solidFill>
                  <a:srgbClr val="CC0000"/>
                </a:solidFill>
              </a:rPr>
              <a:t>6</a:t>
            </a:r>
            <a:endParaRPr lang="en-US" sz="1800">
              <a:solidFill>
                <a:srgbClr val="CC0000"/>
              </a:solidFill>
            </a:endParaRPr>
          </a:p>
        </p:txBody>
      </p:sp>
      <p:sp>
        <p:nvSpPr>
          <p:cNvPr id="52247" name="Text Box 24"/>
          <p:cNvSpPr txBox="1">
            <a:spLocks noChangeArrowheads="1"/>
          </p:cNvSpPr>
          <p:nvPr/>
        </p:nvSpPr>
        <p:spPr bwMode="auto">
          <a:xfrm>
            <a:off x="7948246" y="1371601"/>
            <a:ext cx="7274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to I</a:t>
            </a:r>
            <a:r>
              <a:rPr lang="en-US" sz="1800" baseline="-25000">
                <a:solidFill>
                  <a:srgbClr val="CC0000"/>
                </a:solidFill>
              </a:rPr>
              <a:t>713</a:t>
            </a:r>
            <a:endParaRPr lang="en-US" sz="1800">
              <a:solidFill>
                <a:srgbClr val="CC0000"/>
              </a:solidFill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7244860" y="1600201"/>
            <a:ext cx="1430215" cy="1360488"/>
            <a:chOff x="4848" y="912"/>
            <a:chExt cx="976" cy="857"/>
          </a:xfrm>
        </p:grpSpPr>
        <p:sp>
          <p:nvSpPr>
            <p:cNvPr id="52272" name="Line 26"/>
            <p:cNvSpPr>
              <a:spLocks noChangeShapeType="1"/>
            </p:cNvSpPr>
            <p:nvPr/>
          </p:nvSpPr>
          <p:spPr bwMode="auto">
            <a:xfrm>
              <a:off x="4848" y="912"/>
              <a:ext cx="528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73" name="Line 27"/>
            <p:cNvSpPr>
              <a:spLocks noChangeShapeType="1"/>
            </p:cNvSpPr>
            <p:nvPr/>
          </p:nvSpPr>
          <p:spPr bwMode="auto">
            <a:xfrm>
              <a:off x="4848" y="912"/>
              <a:ext cx="480" cy="28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74" name="Line 28"/>
            <p:cNvSpPr>
              <a:spLocks noChangeShapeType="1"/>
            </p:cNvSpPr>
            <p:nvPr/>
          </p:nvSpPr>
          <p:spPr bwMode="auto">
            <a:xfrm>
              <a:off x="4848" y="912"/>
              <a:ext cx="432" cy="52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75" name="Line 29"/>
            <p:cNvSpPr>
              <a:spLocks noChangeShapeType="1"/>
            </p:cNvSpPr>
            <p:nvPr/>
          </p:nvSpPr>
          <p:spPr bwMode="auto">
            <a:xfrm>
              <a:off x="4848" y="912"/>
              <a:ext cx="480" cy="76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76" name="Text Box 30"/>
            <p:cNvSpPr txBox="1">
              <a:spLocks noChangeArrowheads="1"/>
            </p:cNvSpPr>
            <p:nvPr/>
          </p:nvSpPr>
          <p:spPr bwMode="auto">
            <a:xfrm>
              <a:off x="5328" y="1056"/>
              <a:ext cx="4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>
                  <a:solidFill>
                    <a:srgbClr val="CC0000"/>
                  </a:solidFill>
                </a:rPr>
                <a:t>to I</a:t>
              </a:r>
              <a:r>
                <a:rPr lang="en-US" sz="1800" baseline="-25000">
                  <a:solidFill>
                    <a:srgbClr val="CC0000"/>
                  </a:solidFill>
                </a:rPr>
                <a:t>810</a:t>
              </a:r>
              <a:endParaRPr lang="en-US" sz="1800">
                <a:solidFill>
                  <a:srgbClr val="CC0000"/>
                </a:solidFill>
              </a:endParaRPr>
            </a:p>
          </p:txBody>
        </p:sp>
        <p:sp>
          <p:nvSpPr>
            <p:cNvPr id="52277" name="Text Box 31"/>
            <p:cNvSpPr txBox="1">
              <a:spLocks noChangeArrowheads="1"/>
            </p:cNvSpPr>
            <p:nvPr/>
          </p:nvSpPr>
          <p:spPr bwMode="auto">
            <a:xfrm>
              <a:off x="5328" y="1296"/>
              <a:ext cx="4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>
                  <a:solidFill>
                    <a:srgbClr val="CC0000"/>
                  </a:solidFill>
                </a:rPr>
                <a:t>to I</a:t>
              </a:r>
              <a:r>
                <a:rPr lang="en-US" sz="1800" baseline="-25000">
                  <a:solidFill>
                    <a:srgbClr val="CC0000"/>
                  </a:solidFill>
                </a:rPr>
                <a:t>411</a:t>
              </a:r>
              <a:endParaRPr lang="en-US" sz="1800">
                <a:solidFill>
                  <a:srgbClr val="CC0000"/>
                </a:solidFill>
              </a:endParaRPr>
            </a:p>
          </p:txBody>
        </p:sp>
        <p:sp>
          <p:nvSpPr>
            <p:cNvPr id="52278" name="Text Box 32"/>
            <p:cNvSpPr txBox="1">
              <a:spLocks noChangeArrowheads="1"/>
            </p:cNvSpPr>
            <p:nvPr/>
          </p:nvSpPr>
          <p:spPr bwMode="auto">
            <a:xfrm>
              <a:off x="5328" y="1536"/>
              <a:ext cx="4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>
                  <a:solidFill>
                    <a:srgbClr val="CC0000"/>
                  </a:solidFill>
                </a:rPr>
                <a:t>to I</a:t>
              </a:r>
              <a:r>
                <a:rPr lang="en-US" sz="1800" baseline="-25000">
                  <a:solidFill>
                    <a:srgbClr val="CC0000"/>
                  </a:solidFill>
                </a:rPr>
                <a:t>512</a:t>
              </a:r>
              <a:endParaRPr lang="en-US" sz="1800">
                <a:solidFill>
                  <a:srgbClr val="CC0000"/>
                </a:solidFill>
              </a:endParaRP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1828800" y="3810001"/>
            <a:ext cx="1430215" cy="1512888"/>
            <a:chOff x="1248" y="2400"/>
            <a:chExt cx="976" cy="953"/>
          </a:xfrm>
        </p:grpSpPr>
        <p:sp>
          <p:nvSpPr>
            <p:cNvPr id="52264" name="Line 34"/>
            <p:cNvSpPr>
              <a:spLocks noChangeShapeType="1"/>
            </p:cNvSpPr>
            <p:nvPr/>
          </p:nvSpPr>
          <p:spPr bwMode="auto">
            <a:xfrm>
              <a:off x="1248" y="2496"/>
              <a:ext cx="528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65" name="Line 35"/>
            <p:cNvSpPr>
              <a:spLocks noChangeShapeType="1"/>
            </p:cNvSpPr>
            <p:nvPr/>
          </p:nvSpPr>
          <p:spPr bwMode="auto">
            <a:xfrm>
              <a:off x="1248" y="2496"/>
              <a:ext cx="480" cy="28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66" name="Line 36"/>
            <p:cNvSpPr>
              <a:spLocks noChangeShapeType="1"/>
            </p:cNvSpPr>
            <p:nvPr/>
          </p:nvSpPr>
          <p:spPr bwMode="auto">
            <a:xfrm>
              <a:off x="1248" y="2496"/>
              <a:ext cx="432" cy="52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67" name="Line 37"/>
            <p:cNvSpPr>
              <a:spLocks noChangeShapeType="1"/>
            </p:cNvSpPr>
            <p:nvPr/>
          </p:nvSpPr>
          <p:spPr bwMode="auto">
            <a:xfrm>
              <a:off x="1248" y="2496"/>
              <a:ext cx="480" cy="76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68" name="Text Box 38"/>
            <p:cNvSpPr txBox="1">
              <a:spLocks noChangeArrowheads="1"/>
            </p:cNvSpPr>
            <p:nvPr/>
          </p:nvSpPr>
          <p:spPr bwMode="auto">
            <a:xfrm>
              <a:off x="1728" y="2640"/>
              <a:ext cx="4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>
                  <a:solidFill>
                    <a:srgbClr val="CC0000"/>
                  </a:solidFill>
                </a:rPr>
                <a:t>to I</a:t>
              </a:r>
              <a:r>
                <a:rPr lang="en-US" sz="1800" baseline="-25000">
                  <a:solidFill>
                    <a:srgbClr val="CC0000"/>
                  </a:solidFill>
                </a:rPr>
                <a:t>810</a:t>
              </a:r>
              <a:endParaRPr lang="en-US" sz="1800">
                <a:solidFill>
                  <a:srgbClr val="CC0000"/>
                </a:solidFill>
              </a:endParaRPr>
            </a:p>
          </p:txBody>
        </p:sp>
        <p:sp>
          <p:nvSpPr>
            <p:cNvPr id="52269" name="Text Box 39"/>
            <p:cNvSpPr txBox="1">
              <a:spLocks noChangeArrowheads="1"/>
            </p:cNvSpPr>
            <p:nvPr/>
          </p:nvSpPr>
          <p:spPr bwMode="auto">
            <a:xfrm>
              <a:off x="1728" y="2880"/>
              <a:ext cx="4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>
                  <a:solidFill>
                    <a:srgbClr val="CC0000"/>
                  </a:solidFill>
                </a:rPr>
                <a:t>to I</a:t>
              </a:r>
              <a:r>
                <a:rPr lang="en-US" sz="1800" baseline="-25000">
                  <a:solidFill>
                    <a:srgbClr val="CC0000"/>
                  </a:solidFill>
                </a:rPr>
                <a:t>411</a:t>
              </a:r>
              <a:endParaRPr lang="en-US" sz="1800">
                <a:solidFill>
                  <a:srgbClr val="CC0000"/>
                </a:solidFill>
              </a:endParaRPr>
            </a:p>
          </p:txBody>
        </p:sp>
        <p:sp>
          <p:nvSpPr>
            <p:cNvPr id="52270" name="Text Box 40"/>
            <p:cNvSpPr txBox="1">
              <a:spLocks noChangeArrowheads="1"/>
            </p:cNvSpPr>
            <p:nvPr/>
          </p:nvSpPr>
          <p:spPr bwMode="auto">
            <a:xfrm>
              <a:off x="1728" y="3120"/>
              <a:ext cx="4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>
                  <a:solidFill>
                    <a:srgbClr val="CC0000"/>
                  </a:solidFill>
                </a:rPr>
                <a:t>to I</a:t>
              </a:r>
              <a:r>
                <a:rPr lang="en-US" sz="1800" baseline="-25000">
                  <a:solidFill>
                    <a:srgbClr val="CC0000"/>
                  </a:solidFill>
                </a:rPr>
                <a:t>512</a:t>
              </a:r>
              <a:endParaRPr lang="en-US" sz="1800">
                <a:solidFill>
                  <a:srgbClr val="CC0000"/>
                </a:solidFill>
              </a:endParaRPr>
            </a:p>
          </p:txBody>
        </p:sp>
        <p:sp>
          <p:nvSpPr>
            <p:cNvPr id="52271" name="Text Box 41"/>
            <p:cNvSpPr txBox="1">
              <a:spLocks noChangeArrowheads="1"/>
            </p:cNvSpPr>
            <p:nvPr/>
          </p:nvSpPr>
          <p:spPr bwMode="auto">
            <a:xfrm>
              <a:off x="1776" y="2400"/>
              <a:ext cx="3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>
                  <a:solidFill>
                    <a:srgbClr val="CC0000"/>
                  </a:solidFill>
                </a:rPr>
                <a:t>to I</a:t>
              </a:r>
              <a:r>
                <a:rPr lang="en-US" sz="1800" baseline="-25000">
                  <a:solidFill>
                    <a:srgbClr val="CC0000"/>
                  </a:solidFill>
                </a:rPr>
                <a:t>9</a:t>
              </a:r>
              <a:endParaRPr lang="en-US" sz="1800">
                <a:solidFill>
                  <a:srgbClr val="CC0000"/>
                </a:solidFill>
              </a:endParaRPr>
            </a:p>
          </p:txBody>
        </p:sp>
      </p:grpSp>
      <p:sp>
        <p:nvSpPr>
          <p:cNvPr id="52250" name="Text Box 51"/>
          <p:cNvSpPr txBox="1">
            <a:spLocks noChangeArrowheads="1"/>
          </p:cNvSpPr>
          <p:nvPr/>
        </p:nvSpPr>
        <p:spPr bwMode="auto">
          <a:xfrm>
            <a:off x="3235569" y="1600201"/>
            <a:ext cx="290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S</a:t>
            </a:r>
          </a:p>
        </p:txBody>
      </p:sp>
      <p:sp>
        <p:nvSpPr>
          <p:cNvPr id="52251" name="Text Box 52"/>
          <p:cNvSpPr txBox="1">
            <a:spLocks noChangeArrowheads="1"/>
          </p:cNvSpPr>
          <p:nvPr/>
        </p:nvSpPr>
        <p:spPr bwMode="auto">
          <a:xfrm>
            <a:off x="2180493" y="4038601"/>
            <a:ext cx="2824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L</a:t>
            </a:r>
          </a:p>
        </p:txBody>
      </p:sp>
      <p:sp>
        <p:nvSpPr>
          <p:cNvPr id="52252" name="Text Box 53"/>
          <p:cNvSpPr txBox="1">
            <a:spLocks noChangeArrowheads="1"/>
          </p:cNvSpPr>
          <p:nvPr/>
        </p:nvSpPr>
        <p:spPr bwMode="auto">
          <a:xfrm>
            <a:off x="7596554" y="1676401"/>
            <a:ext cx="2824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L</a:t>
            </a:r>
          </a:p>
        </p:txBody>
      </p:sp>
      <p:sp>
        <p:nvSpPr>
          <p:cNvPr id="52253" name="Text Box 54"/>
          <p:cNvSpPr txBox="1">
            <a:spLocks noChangeArrowheads="1"/>
          </p:cNvSpPr>
          <p:nvPr/>
        </p:nvSpPr>
        <p:spPr bwMode="auto">
          <a:xfrm>
            <a:off x="3446585" y="1981201"/>
            <a:ext cx="2824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L</a:t>
            </a:r>
          </a:p>
        </p:txBody>
      </p:sp>
      <p:sp>
        <p:nvSpPr>
          <p:cNvPr id="52254" name="Text Box 56"/>
          <p:cNvSpPr txBox="1">
            <a:spLocks noChangeArrowheads="1"/>
          </p:cNvSpPr>
          <p:nvPr/>
        </p:nvSpPr>
        <p:spPr bwMode="auto">
          <a:xfrm>
            <a:off x="2110154" y="3657601"/>
            <a:ext cx="3106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52255" name="Text Box 57"/>
          <p:cNvSpPr txBox="1">
            <a:spLocks noChangeArrowheads="1"/>
          </p:cNvSpPr>
          <p:nvPr/>
        </p:nvSpPr>
        <p:spPr bwMode="auto">
          <a:xfrm>
            <a:off x="3376246" y="2514601"/>
            <a:ext cx="3106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52256" name="Text Box 58"/>
          <p:cNvSpPr txBox="1">
            <a:spLocks noChangeArrowheads="1"/>
          </p:cNvSpPr>
          <p:nvPr/>
        </p:nvSpPr>
        <p:spPr bwMode="auto">
          <a:xfrm>
            <a:off x="2110154" y="4800601"/>
            <a:ext cx="3593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id</a:t>
            </a:r>
          </a:p>
        </p:txBody>
      </p:sp>
      <p:sp>
        <p:nvSpPr>
          <p:cNvPr id="52257" name="Text Box 59"/>
          <p:cNvSpPr txBox="1">
            <a:spLocks noChangeArrowheads="1"/>
          </p:cNvSpPr>
          <p:nvPr/>
        </p:nvSpPr>
        <p:spPr bwMode="auto">
          <a:xfrm>
            <a:off x="7596554" y="2362201"/>
            <a:ext cx="3593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id</a:t>
            </a:r>
          </a:p>
        </p:txBody>
      </p:sp>
      <p:sp>
        <p:nvSpPr>
          <p:cNvPr id="52258" name="Text Box 60"/>
          <p:cNvSpPr txBox="1">
            <a:spLocks noChangeArrowheads="1"/>
          </p:cNvSpPr>
          <p:nvPr/>
        </p:nvSpPr>
        <p:spPr bwMode="auto">
          <a:xfrm>
            <a:off x="5064369" y="2667001"/>
            <a:ext cx="33410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id</a:t>
            </a:r>
          </a:p>
        </p:txBody>
      </p:sp>
      <p:sp>
        <p:nvSpPr>
          <p:cNvPr id="52259" name="Text Box 61"/>
          <p:cNvSpPr txBox="1">
            <a:spLocks noChangeArrowheads="1"/>
          </p:cNvSpPr>
          <p:nvPr/>
        </p:nvSpPr>
        <p:spPr bwMode="auto">
          <a:xfrm>
            <a:off x="7526215" y="1295401"/>
            <a:ext cx="3106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52260" name="Text Box 63"/>
          <p:cNvSpPr txBox="1">
            <a:spLocks noChangeArrowheads="1"/>
          </p:cNvSpPr>
          <p:nvPr/>
        </p:nvSpPr>
        <p:spPr bwMode="auto">
          <a:xfrm>
            <a:off x="2180492" y="4343401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*</a:t>
            </a:r>
          </a:p>
        </p:txBody>
      </p:sp>
      <p:sp>
        <p:nvSpPr>
          <p:cNvPr id="52261" name="Text Box 65"/>
          <p:cNvSpPr txBox="1">
            <a:spLocks noChangeArrowheads="1"/>
          </p:cNvSpPr>
          <p:nvPr/>
        </p:nvSpPr>
        <p:spPr bwMode="auto">
          <a:xfrm>
            <a:off x="7596554" y="1981201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*</a:t>
            </a:r>
          </a:p>
        </p:txBody>
      </p:sp>
      <p:sp>
        <p:nvSpPr>
          <p:cNvPr id="52262" name="Text Box 66"/>
          <p:cNvSpPr txBox="1">
            <a:spLocks noChangeArrowheads="1"/>
          </p:cNvSpPr>
          <p:nvPr/>
        </p:nvSpPr>
        <p:spPr bwMode="auto">
          <a:xfrm>
            <a:off x="4431323" y="1600201"/>
            <a:ext cx="27549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*</a:t>
            </a:r>
          </a:p>
        </p:txBody>
      </p:sp>
      <p:sp>
        <p:nvSpPr>
          <p:cNvPr id="52263" name="Text Box 67"/>
          <p:cNvSpPr txBox="1">
            <a:spLocks noChangeArrowheads="1"/>
          </p:cNvSpPr>
          <p:nvPr/>
        </p:nvSpPr>
        <p:spPr bwMode="auto">
          <a:xfrm>
            <a:off x="6611815" y="3886200"/>
            <a:ext cx="1281313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chemeClr val="accent1"/>
                </a:solidFill>
              </a:rPr>
              <a:t>Same Cores</a:t>
            </a:r>
          </a:p>
          <a:p>
            <a:pPr>
              <a:spcBef>
                <a:spcPct val="0"/>
              </a:spcBef>
            </a:pPr>
            <a:r>
              <a:rPr lang="en-US" sz="1800">
                <a:solidFill>
                  <a:schemeClr val="accent1"/>
                </a:solidFill>
              </a:rPr>
              <a:t>   I</a:t>
            </a:r>
            <a:r>
              <a:rPr lang="en-US" sz="1800" baseline="-25000">
                <a:solidFill>
                  <a:schemeClr val="accent1"/>
                </a:solidFill>
              </a:rPr>
              <a:t>4</a:t>
            </a:r>
            <a:r>
              <a:rPr lang="en-US" sz="1800">
                <a:solidFill>
                  <a:schemeClr val="accent1"/>
                </a:solidFill>
              </a:rPr>
              <a:t>  and I</a:t>
            </a:r>
            <a:r>
              <a:rPr lang="en-US" sz="1800" baseline="-25000">
                <a:solidFill>
                  <a:schemeClr val="accent1"/>
                </a:solidFill>
              </a:rPr>
              <a:t>11</a:t>
            </a:r>
          </a:p>
          <a:p>
            <a:pPr>
              <a:spcBef>
                <a:spcPct val="0"/>
              </a:spcBef>
            </a:pPr>
            <a:endParaRPr lang="en-US" sz="1800">
              <a:solidFill>
                <a:schemeClr val="accent1"/>
              </a:solidFill>
            </a:endParaRPr>
          </a:p>
          <a:p>
            <a:pPr>
              <a:spcBef>
                <a:spcPct val="0"/>
              </a:spcBef>
            </a:pPr>
            <a:r>
              <a:rPr lang="en-US" sz="1800">
                <a:solidFill>
                  <a:schemeClr val="accent1"/>
                </a:solidFill>
              </a:rPr>
              <a:t>   I</a:t>
            </a:r>
            <a:r>
              <a:rPr lang="en-US" sz="1800" baseline="-25000">
                <a:solidFill>
                  <a:schemeClr val="accent1"/>
                </a:solidFill>
              </a:rPr>
              <a:t>5</a:t>
            </a:r>
            <a:r>
              <a:rPr lang="en-US" sz="1800">
                <a:solidFill>
                  <a:schemeClr val="accent1"/>
                </a:solidFill>
              </a:rPr>
              <a:t>  and I</a:t>
            </a:r>
            <a:r>
              <a:rPr lang="en-US" sz="1800" baseline="-25000">
                <a:solidFill>
                  <a:schemeClr val="accent1"/>
                </a:solidFill>
              </a:rPr>
              <a:t>12</a:t>
            </a:r>
          </a:p>
          <a:p>
            <a:pPr>
              <a:spcBef>
                <a:spcPct val="0"/>
              </a:spcBef>
            </a:pPr>
            <a:endParaRPr lang="en-US" sz="1800" baseline="-25000">
              <a:solidFill>
                <a:schemeClr val="accent1"/>
              </a:solidFill>
            </a:endParaRPr>
          </a:p>
          <a:p>
            <a:pPr>
              <a:spcBef>
                <a:spcPct val="0"/>
              </a:spcBef>
            </a:pPr>
            <a:r>
              <a:rPr lang="en-US" sz="1800">
                <a:solidFill>
                  <a:schemeClr val="accent1"/>
                </a:solidFill>
              </a:rPr>
              <a:t>   I</a:t>
            </a:r>
            <a:r>
              <a:rPr lang="en-US" sz="1800" baseline="-25000">
                <a:solidFill>
                  <a:schemeClr val="accent1"/>
                </a:solidFill>
              </a:rPr>
              <a:t>7  </a:t>
            </a:r>
            <a:r>
              <a:rPr lang="en-US" sz="1800">
                <a:solidFill>
                  <a:schemeClr val="accent1"/>
                </a:solidFill>
              </a:rPr>
              <a:t>and I</a:t>
            </a:r>
            <a:r>
              <a:rPr lang="en-US" sz="1800" baseline="-25000">
                <a:solidFill>
                  <a:schemeClr val="accent1"/>
                </a:solidFill>
              </a:rPr>
              <a:t>13</a:t>
            </a:r>
            <a:endParaRPr lang="en-US" sz="1800">
              <a:solidFill>
                <a:schemeClr val="accent1"/>
              </a:solidFill>
            </a:endParaRPr>
          </a:p>
          <a:p>
            <a:pPr>
              <a:spcBef>
                <a:spcPct val="0"/>
              </a:spcBef>
            </a:pPr>
            <a:endParaRPr lang="en-US" sz="1800">
              <a:solidFill>
                <a:schemeClr val="accent1"/>
              </a:solidFill>
            </a:endParaRPr>
          </a:p>
          <a:p>
            <a:pPr>
              <a:spcBef>
                <a:spcPct val="0"/>
              </a:spcBef>
            </a:pPr>
            <a:r>
              <a:rPr lang="en-US" sz="1800">
                <a:solidFill>
                  <a:schemeClr val="accent1"/>
                </a:solidFill>
              </a:rPr>
              <a:t>   I</a:t>
            </a:r>
            <a:r>
              <a:rPr lang="en-US" sz="1800" baseline="-25000">
                <a:solidFill>
                  <a:schemeClr val="accent1"/>
                </a:solidFill>
              </a:rPr>
              <a:t>8</a:t>
            </a:r>
            <a:r>
              <a:rPr lang="en-US" sz="1800">
                <a:solidFill>
                  <a:schemeClr val="accent1"/>
                </a:solidFill>
              </a:rPr>
              <a:t>  and  I</a:t>
            </a:r>
            <a:r>
              <a:rPr lang="en-US" sz="1800" baseline="-25000">
                <a:solidFill>
                  <a:schemeClr val="accent1"/>
                </a:solidFill>
              </a:rPr>
              <a:t>10</a:t>
            </a:r>
            <a:endParaRPr lang="en-US"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LALR(1) Parsing Tables – (for Example2)</a:t>
            </a:r>
          </a:p>
        </p:txBody>
      </p:sp>
      <p:graphicFrame>
        <p:nvGraphicFramePr>
          <p:cNvPr id="324760" name="Group 152"/>
          <p:cNvGraphicFramePr>
            <a:graphicFrameLocks noGrp="1"/>
          </p:cNvGraphicFramePr>
          <p:nvPr/>
        </p:nvGraphicFramePr>
        <p:xfrm>
          <a:off x="844061" y="990600"/>
          <a:ext cx="4501664" cy="3721608"/>
        </p:xfrm>
        <a:graphic>
          <a:graphicData uri="http://schemas.openxmlformats.org/drawingml/2006/table">
            <a:tbl>
              <a:tblPr/>
              <a:tblGrid>
                <a:gridCol w="562708"/>
                <a:gridCol w="562708"/>
                <a:gridCol w="562708"/>
                <a:gridCol w="562708"/>
                <a:gridCol w="562708"/>
                <a:gridCol w="562708"/>
                <a:gridCol w="562708"/>
                <a:gridCol w="562708"/>
              </a:tblGrid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id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*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=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s5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s4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acc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s6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r5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r2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s5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s4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r4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r4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s12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s11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r3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r3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r5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r5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r1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361" name="Line 149"/>
          <p:cNvSpPr>
            <a:spLocks noChangeShapeType="1"/>
          </p:cNvSpPr>
          <p:nvPr/>
        </p:nvSpPr>
        <p:spPr bwMode="auto">
          <a:xfrm>
            <a:off x="3727938" y="990600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62" name="Line 150"/>
          <p:cNvSpPr>
            <a:spLocks noChangeShapeType="1"/>
          </p:cNvSpPr>
          <p:nvPr/>
        </p:nvSpPr>
        <p:spPr bwMode="auto">
          <a:xfrm>
            <a:off x="3587262" y="990600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63" name="Text Box 151"/>
          <p:cNvSpPr txBox="1">
            <a:spLocks noChangeArrowheads="1"/>
          </p:cNvSpPr>
          <p:nvPr/>
        </p:nvSpPr>
        <p:spPr bwMode="auto">
          <a:xfrm>
            <a:off x="5627078" y="2895601"/>
            <a:ext cx="2663614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/>
              <a:t>no shift/reduce or </a:t>
            </a:r>
          </a:p>
          <a:p>
            <a:pPr>
              <a:spcBef>
                <a:spcPct val="0"/>
              </a:spcBef>
            </a:pPr>
            <a:r>
              <a:rPr lang="en-US"/>
              <a:t>no reduce/reduce conflict</a:t>
            </a:r>
          </a:p>
          <a:p>
            <a:pPr>
              <a:spcBef>
                <a:spcPct val="0"/>
              </a:spcBef>
            </a:pPr>
            <a:r>
              <a:rPr lang="en-US">
                <a:sym typeface="Symbol" pitchFamily="18" charset="2"/>
              </a:rPr>
              <a:t>	</a:t>
            </a:r>
            <a:r>
              <a:rPr lang="en-US" sz="4400">
                <a:sym typeface="Symbol" pitchFamily="18" charset="2"/>
              </a:rPr>
              <a:t></a:t>
            </a:r>
            <a:endParaRPr lang="en-US" sz="4400"/>
          </a:p>
          <a:p>
            <a:pPr>
              <a:spcBef>
                <a:spcPct val="0"/>
              </a:spcBef>
            </a:pPr>
            <a:r>
              <a:rPr lang="en-US"/>
              <a:t>so, it is a LALR(1) grammar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Ambiguous Grammars</a:t>
            </a:r>
          </a:p>
        </p:txBody>
      </p:sp>
      <p:sp>
        <p:nvSpPr>
          <p:cNvPr id="54275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All grammars used in the construction of LR-parsing tables must be   un-ambiguous.</a:t>
            </a:r>
          </a:p>
          <a:p>
            <a:pPr>
              <a:lnSpc>
                <a:spcPct val="90000"/>
              </a:lnSpc>
            </a:pPr>
            <a:r>
              <a:rPr lang="en-US" smtClean="0"/>
              <a:t>Can we create LR-parsing tables for ambiguous grammars ?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Yes, but they will have conflicts.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We can resolve these conflicts in favor of one of them to disambiguate the grammar.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At the end, we will have again an unambiguous grammar.</a:t>
            </a:r>
          </a:p>
          <a:p>
            <a:pPr>
              <a:lnSpc>
                <a:spcPct val="90000"/>
              </a:lnSpc>
            </a:pPr>
            <a:r>
              <a:rPr lang="en-US" smtClean="0"/>
              <a:t>Why we want to use an ambiguous grammar?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Some of the ambiguous grammars are </a:t>
            </a:r>
            <a:r>
              <a:rPr lang="en-US" sz="1800" b="1" smtClean="0"/>
              <a:t>much natural</a:t>
            </a:r>
            <a:r>
              <a:rPr lang="en-US" sz="1800" smtClean="0"/>
              <a:t>, and a corresponding unambiguous grammar can be very complex.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Usage of an ambiguous grammar may </a:t>
            </a:r>
            <a:r>
              <a:rPr lang="en-US" sz="1800" b="1" smtClean="0"/>
              <a:t>eliminate unnecessary reductions</a:t>
            </a:r>
            <a:r>
              <a:rPr lang="en-US" sz="180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mtClean="0"/>
              <a:t>Ex.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smtClean="0">
                <a:sym typeface="Symbol" pitchFamily="18" charset="2"/>
              </a:rPr>
              <a:t>							E  E+T  |  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smtClean="0"/>
              <a:t>E </a:t>
            </a:r>
            <a:r>
              <a:rPr lang="en-US" sz="1800" smtClean="0">
                <a:sym typeface="Symbol" pitchFamily="18" charset="2"/>
              </a:rPr>
              <a:t> E+E  |  E*E  |  (E)  |  id</a:t>
            </a:r>
            <a:r>
              <a:rPr lang="en-US" sz="1800" smtClean="0"/>
              <a:t> 	     </a:t>
            </a:r>
            <a:r>
              <a:rPr lang="en-US" sz="2400" smtClean="0">
                <a:sym typeface="Wingdings" pitchFamily="2" charset="2"/>
              </a:rPr>
              <a:t></a:t>
            </a:r>
            <a:r>
              <a:rPr lang="en-US" sz="1800" smtClean="0"/>
              <a:t>		T </a:t>
            </a:r>
            <a:r>
              <a:rPr lang="en-US" sz="1800" smtClean="0">
                <a:sym typeface="Symbol" pitchFamily="18" charset="2"/>
              </a:rPr>
              <a:t> T*F  |  F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smtClean="0">
                <a:sym typeface="Symbol" pitchFamily="18" charset="2"/>
              </a:rPr>
              <a:t>							F   (E)  |  id</a:t>
            </a:r>
            <a:endParaRPr lang="en-US" sz="1800" smtClean="0"/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Sets of LR(0) Items for Ambiguous Grammar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492369" y="1219201"/>
            <a:ext cx="1477108" cy="150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/>
              <a:t>I</a:t>
            </a:r>
            <a:r>
              <a:rPr lang="en-US" sz="1800" baseline="-25000" dirty="0"/>
              <a:t>0</a:t>
            </a:r>
            <a:r>
              <a:rPr lang="en-US" sz="1800" dirty="0"/>
              <a:t>: </a:t>
            </a:r>
            <a:r>
              <a:rPr lang="en-US" sz="1800" dirty="0">
                <a:solidFill>
                  <a:schemeClr val="accent2"/>
                </a:solidFill>
              </a:rPr>
              <a:t>E’ 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 </a:t>
            </a:r>
            <a:r>
              <a:rPr lang="en-US" sz="4400" dirty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E</a:t>
            </a:r>
          </a:p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/>
              <a:t>  </a:t>
            </a:r>
            <a:r>
              <a:rPr lang="en-US" sz="1800" dirty="0" smtClean="0"/>
              <a:t>E </a:t>
            </a:r>
            <a:r>
              <a:rPr lang="en-US" sz="1800" dirty="0">
                <a:sym typeface="Symbol" pitchFamily="18" charset="2"/>
              </a:rPr>
              <a:t> </a:t>
            </a:r>
            <a:r>
              <a:rPr lang="en-US" sz="4400" dirty="0">
                <a:sym typeface="Symbol" pitchFamily="18" charset="2"/>
              </a:rPr>
              <a:t>.</a:t>
            </a:r>
            <a:r>
              <a:rPr lang="en-US" sz="1800" dirty="0">
                <a:sym typeface="Symbol" pitchFamily="18" charset="2"/>
              </a:rPr>
              <a:t>E+E  </a:t>
            </a:r>
          </a:p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/>
              <a:t>  </a:t>
            </a:r>
            <a:r>
              <a:rPr lang="en-US" sz="1800" dirty="0" smtClean="0"/>
              <a:t>E </a:t>
            </a:r>
            <a:r>
              <a:rPr lang="en-US" sz="1800" dirty="0">
                <a:sym typeface="Symbol" pitchFamily="18" charset="2"/>
              </a:rPr>
              <a:t> </a:t>
            </a:r>
            <a:r>
              <a:rPr lang="en-US" sz="4400" dirty="0">
                <a:sym typeface="Symbol" pitchFamily="18" charset="2"/>
              </a:rPr>
              <a:t>.</a:t>
            </a:r>
            <a:r>
              <a:rPr lang="en-US" sz="1800" dirty="0">
                <a:sym typeface="Symbol" pitchFamily="18" charset="2"/>
              </a:rPr>
              <a:t>E*E</a:t>
            </a:r>
          </a:p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/>
              <a:t>  </a:t>
            </a:r>
            <a:r>
              <a:rPr lang="en-US" sz="1800" dirty="0" smtClean="0"/>
              <a:t>E </a:t>
            </a:r>
            <a:r>
              <a:rPr lang="en-US" sz="1800" dirty="0">
                <a:sym typeface="Symbol" pitchFamily="18" charset="2"/>
              </a:rPr>
              <a:t> </a:t>
            </a:r>
            <a:r>
              <a:rPr lang="en-US" sz="4400" dirty="0">
                <a:sym typeface="Symbol" pitchFamily="18" charset="2"/>
              </a:rPr>
              <a:t>.</a:t>
            </a:r>
            <a:r>
              <a:rPr lang="en-US" sz="1800" dirty="0">
                <a:sym typeface="Symbol" pitchFamily="18" charset="2"/>
              </a:rPr>
              <a:t>(E)</a:t>
            </a:r>
          </a:p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/>
              <a:t>  </a:t>
            </a:r>
            <a:r>
              <a:rPr lang="en-US" sz="1800" dirty="0" smtClean="0"/>
              <a:t>E </a:t>
            </a:r>
            <a:r>
              <a:rPr lang="en-US" sz="1800" dirty="0">
                <a:sym typeface="Symbol" pitchFamily="18" charset="2"/>
              </a:rPr>
              <a:t> </a:t>
            </a:r>
            <a:r>
              <a:rPr lang="en-US" sz="4400" dirty="0">
                <a:sym typeface="Symbol" pitchFamily="18" charset="2"/>
              </a:rPr>
              <a:t>.</a:t>
            </a:r>
            <a:r>
              <a:rPr lang="en-US" sz="1800" dirty="0">
                <a:sym typeface="Symbol" pitchFamily="18" charset="2"/>
              </a:rPr>
              <a:t>id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2321169" y="1219201"/>
            <a:ext cx="161778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/>
              <a:t>I</a:t>
            </a:r>
            <a:r>
              <a:rPr lang="en-US" sz="1800" baseline="-25000" dirty="0"/>
              <a:t>1</a:t>
            </a:r>
            <a:r>
              <a:rPr lang="en-US" sz="1800" dirty="0"/>
              <a:t>: </a:t>
            </a:r>
            <a:r>
              <a:rPr lang="en-US" sz="1800" dirty="0">
                <a:solidFill>
                  <a:schemeClr val="accent2"/>
                </a:solidFill>
              </a:rPr>
              <a:t>E’ 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 E</a:t>
            </a:r>
            <a:r>
              <a:rPr lang="en-US" sz="4400" dirty="0">
                <a:solidFill>
                  <a:schemeClr val="accent2"/>
                </a:solidFill>
                <a:sym typeface="Symbol" pitchFamily="18" charset="2"/>
              </a:rPr>
              <a:t>.</a:t>
            </a:r>
            <a:endParaRPr lang="en-US" sz="1800" dirty="0">
              <a:solidFill>
                <a:schemeClr val="accent2"/>
              </a:solidFill>
              <a:sym typeface="Symbol" pitchFamily="18" charset="2"/>
            </a:endParaRPr>
          </a:p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dirty="0" smtClean="0">
                <a:solidFill>
                  <a:schemeClr val="accent2"/>
                </a:solidFill>
              </a:rPr>
              <a:t>  </a:t>
            </a:r>
            <a:r>
              <a:rPr lang="en-US" sz="1800" dirty="0">
                <a:solidFill>
                  <a:schemeClr val="accent2"/>
                </a:solidFill>
              </a:rPr>
              <a:t>E 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 E </a:t>
            </a:r>
            <a:r>
              <a:rPr lang="en-US" sz="4400" dirty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+E  </a:t>
            </a:r>
          </a:p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dirty="0" smtClean="0">
                <a:solidFill>
                  <a:schemeClr val="accent2"/>
                </a:solidFill>
              </a:rPr>
              <a:t>  </a:t>
            </a:r>
            <a:r>
              <a:rPr lang="en-US" sz="1800" dirty="0">
                <a:solidFill>
                  <a:schemeClr val="accent2"/>
                </a:solidFill>
              </a:rPr>
              <a:t>E 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 E </a:t>
            </a:r>
            <a:r>
              <a:rPr lang="en-US" sz="4400" dirty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*E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2321168" y="3276601"/>
            <a:ext cx="1641231" cy="150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/>
              <a:t>I</a:t>
            </a:r>
            <a:r>
              <a:rPr lang="en-US" sz="1800" baseline="-25000" dirty="0"/>
              <a:t>2</a:t>
            </a:r>
            <a:r>
              <a:rPr lang="en-US" sz="1800" dirty="0"/>
              <a:t>: </a:t>
            </a:r>
            <a:r>
              <a:rPr lang="en-US" sz="1800" dirty="0">
                <a:solidFill>
                  <a:schemeClr val="accent2"/>
                </a:solidFill>
              </a:rPr>
              <a:t>E 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 (</a:t>
            </a:r>
            <a:r>
              <a:rPr lang="en-US" sz="4400" dirty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E)</a:t>
            </a:r>
          </a:p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/>
              <a:t>  </a:t>
            </a:r>
            <a:r>
              <a:rPr lang="en-US" sz="1800" dirty="0" smtClean="0"/>
              <a:t>  </a:t>
            </a:r>
            <a:r>
              <a:rPr lang="en-US" sz="1800" dirty="0"/>
              <a:t>E </a:t>
            </a:r>
            <a:r>
              <a:rPr lang="en-US" sz="1800" dirty="0">
                <a:sym typeface="Symbol" pitchFamily="18" charset="2"/>
              </a:rPr>
              <a:t> </a:t>
            </a:r>
            <a:r>
              <a:rPr lang="en-US" sz="4400" dirty="0">
                <a:sym typeface="Symbol" pitchFamily="18" charset="2"/>
              </a:rPr>
              <a:t>.</a:t>
            </a:r>
            <a:r>
              <a:rPr lang="en-US" sz="1800" dirty="0">
                <a:sym typeface="Symbol" pitchFamily="18" charset="2"/>
              </a:rPr>
              <a:t>E+E</a:t>
            </a:r>
          </a:p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/>
              <a:t>     E </a:t>
            </a:r>
            <a:r>
              <a:rPr lang="en-US" sz="1800" dirty="0">
                <a:sym typeface="Symbol" pitchFamily="18" charset="2"/>
              </a:rPr>
              <a:t> </a:t>
            </a:r>
            <a:r>
              <a:rPr lang="en-US" sz="4400" dirty="0">
                <a:sym typeface="Symbol" pitchFamily="18" charset="2"/>
              </a:rPr>
              <a:t>.</a:t>
            </a:r>
            <a:r>
              <a:rPr lang="en-US" sz="1800" dirty="0">
                <a:sym typeface="Symbol" pitchFamily="18" charset="2"/>
              </a:rPr>
              <a:t>E*E</a:t>
            </a:r>
          </a:p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/>
              <a:t>     E </a:t>
            </a:r>
            <a:r>
              <a:rPr lang="en-US" sz="1800" dirty="0">
                <a:sym typeface="Symbol" pitchFamily="18" charset="2"/>
              </a:rPr>
              <a:t> </a:t>
            </a:r>
            <a:r>
              <a:rPr lang="en-US" sz="4400" dirty="0">
                <a:sym typeface="Symbol" pitchFamily="18" charset="2"/>
              </a:rPr>
              <a:t>.</a:t>
            </a:r>
            <a:r>
              <a:rPr lang="en-US" sz="1800" dirty="0">
                <a:sym typeface="Symbol" pitchFamily="18" charset="2"/>
              </a:rPr>
              <a:t>(E)</a:t>
            </a:r>
          </a:p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/>
              <a:t>     E </a:t>
            </a:r>
            <a:r>
              <a:rPr lang="en-US" sz="1800" dirty="0">
                <a:sym typeface="Symbol" pitchFamily="18" charset="2"/>
              </a:rPr>
              <a:t> </a:t>
            </a:r>
            <a:r>
              <a:rPr lang="en-US" sz="4400" dirty="0">
                <a:sym typeface="Symbol" pitchFamily="18" charset="2"/>
              </a:rPr>
              <a:t>.</a:t>
            </a:r>
            <a:r>
              <a:rPr lang="en-US" sz="1800" dirty="0">
                <a:sym typeface="Symbol" pitchFamily="18" charset="2"/>
              </a:rPr>
              <a:t>id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2321168" y="5181601"/>
            <a:ext cx="1565031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/>
              <a:t>I</a:t>
            </a:r>
            <a:r>
              <a:rPr lang="en-US" sz="1800" baseline="-25000" dirty="0"/>
              <a:t>3</a:t>
            </a:r>
            <a:r>
              <a:rPr lang="en-US" sz="1800" dirty="0"/>
              <a:t>: </a:t>
            </a:r>
            <a:r>
              <a:rPr lang="en-US" sz="1800" dirty="0">
                <a:solidFill>
                  <a:schemeClr val="accent2"/>
                </a:solidFill>
              </a:rPr>
              <a:t>E 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 id</a:t>
            </a:r>
            <a:r>
              <a:rPr lang="en-US" sz="4400" dirty="0">
                <a:solidFill>
                  <a:schemeClr val="accent2"/>
                </a:solidFill>
                <a:sym typeface="Symbol" pitchFamily="18" charset="2"/>
              </a:rPr>
              <a:t>.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4360984" y="1219201"/>
            <a:ext cx="1735016" cy="148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/>
              <a:t>I</a:t>
            </a:r>
            <a:r>
              <a:rPr lang="en-US" sz="1800" baseline="-25000" dirty="0"/>
              <a:t>4</a:t>
            </a:r>
            <a:r>
              <a:rPr lang="en-US" sz="1800" dirty="0"/>
              <a:t>: </a:t>
            </a:r>
            <a:r>
              <a:rPr lang="en-US" sz="1800" dirty="0">
                <a:solidFill>
                  <a:schemeClr val="accent2"/>
                </a:solidFill>
              </a:rPr>
              <a:t>E 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 E </a:t>
            </a:r>
            <a:r>
              <a:rPr lang="en-US" sz="1800" dirty="0" smtClean="0">
                <a:solidFill>
                  <a:schemeClr val="accent2"/>
                </a:solidFill>
                <a:sym typeface="Symbol" pitchFamily="18" charset="2"/>
              </a:rPr>
              <a:t>+</a:t>
            </a:r>
            <a:r>
              <a:rPr lang="en-US" sz="4400" dirty="0" smtClean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E</a:t>
            </a:r>
          </a:p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/>
              <a:t>     E </a:t>
            </a:r>
            <a:r>
              <a:rPr lang="en-US" sz="1800" dirty="0">
                <a:sym typeface="Symbol" pitchFamily="18" charset="2"/>
              </a:rPr>
              <a:t> </a:t>
            </a:r>
            <a:r>
              <a:rPr lang="en-US" sz="4400" dirty="0">
                <a:sym typeface="Symbol" pitchFamily="18" charset="2"/>
              </a:rPr>
              <a:t>.</a:t>
            </a:r>
            <a:r>
              <a:rPr lang="en-US" sz="1800" dirty="0">
                <a:sym typeface="Symbol" pitchFamily="18" charset="2"/>
              </a:rPr>
              <a:t>E+E  </a:t>
            </a:r>
          </a:p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/>
              <a:t>     E </a:t>
            </a:r>
            <a:r>
              <a:rPr lang="en-US" sz="1800" dirty="0">
                <a:sym typeface="Symbol" pitchFamily="18" charset="2"/>
              </a:rPr>
              <a:t> </a:t>
            </a:r>
            <a:r>
              <a:rPr lang="en-US" sz="4400" dirty="0">
                <a:sym typeface="Symbol" pitchFamily="18" charset="2"/>
              </a:rPr>
              <a:t>.</a:t>
            </a:r>
            <a:r>
              <a:rPr lang="en-US" sz="1800" dirty="0">
                <a:sym typeface="Symbol" pitchFamily="18" charset="2"/>
              </a:rPr>
              <a:t>E*E</a:t>
            </a:r>
          </a:p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/>
              <a:t>     E </a:t>
            </a:r>
            <a:r>
              <a:rPr lang="en-US" sz="1800" dirty="0">
                <a:sym typeface="Symbol" pitchFamily="18" charset="2"/>
              </a:rPr>
              <a:t> </a:t>
            </a:r>
            <a:r>
              <a:rPr lang="en-US" sz="4400" dirty="0">
                <a:sym typeface="Symbol" pitchFamily="18" charset="2"/>
              </a:rPr>
              <a:t>.</a:t>
            </a:r>
            <a:r>
              <a:rPr lang="en-US" sz="1800" dirty="0">
                <a:sym typeface="Symbol" pitchFamily="18" charset="2"/>
              </a:rPr>
              <a:t>(E)</a:t>
            </a:r>
          </a:p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/>
              <a:t>     E </a:t>
            </a:r>
            <a:r>
              <a:rPr lang="en-US" sz="1800" dirty="0">
                <a:sym typeface="Symbol" pitchFamily="18" charset="2"/>
              </a:rPr>
              <a:t> </a:t>
            </a:r>
            <a:r>
              <a:rPr lang="en-US" sz="4400" dirty="0">
                <a:sym typeface="Symbol" pitchFamily="18" charset="2"/>
              </a:rPr>
              <a:t>.</a:t>
            </a:r>
            <a:r>
              <a:rPr lang="en-US" sz="1800" dirty="0">
                <a:sym typeface="Symbol" pitchFamily="18" charset="2"/>
              </a:rPr>
              <a:t>id  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4360984" y="2895600"/>
            <a:ext cx="1735016" cy="148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/>
              <a:t>I</a:t>
            </a:r>
            <a:r>
              <a:rPr lang="en-US" sz="1800" baseline="-25000" dirty="0"/>
              <a:t>5</a:t>
            </a:r>
            <a:r>
              <a:rPr lang="en-US" sz="1800" dirty="0"/>
              <a:t>: </a:t>
            </a:r>
            <a:r>
              <a:rPr lang="en-US" sz="1800" dirty="0">
                <a:solidFill>
                  <a:schemeClr val="accent2"/>
                </a:solidFill>
              </a:rPr>
              <a:t>E 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 E *</a:t>
            </a:r>
            <a:r>
              <a:rPr lang="en-US" sz="4400" dirty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E</a:t>
            </a:r>
          </a:p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/>
              <a:t>     E </a:t>
            </a:r>
            <a:r>
              <a:rPr lang="en-US" sz="1800" dirty="0">
                <a:sym typeface="Symbol" pitchFamily="18" charset="2"/>
              </a:rPr>
              <a:t> </a:t>
            </a:r>
            <a:r>
              <a:rPr lang="en-US" sz="4400" dirty="0">
                <a:sym typeface="Symbol" pitchFamily="18" charset="2"/>
              </a:rPr>
              <a:t>.</a:t>
            </a:r>
            <a:r>
              <a:rPr lang="en-US" sz="1800" dirty="0">
                <a:sym typeface="Symbol" pitchFamily="18" charset="2"/>
              </a:rPr>
              <a:t>E+E  </a:t>
            </a:r>
          </a:p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/>
              <a:t>     E </a:t>
            </a:r>
            <a:r>
              <a:rPr lang="en-US" sz="1800" dirty="0">
                <a:sym typeface="Symbol" pitchFamily="18" charset="2"/>
              </a:rPr>
              <a:t> </a:t>
            </a:r>
            <a:r>
              <a:rPr lang="en-US" sz="4400" dirty="0">
                <a:sym typeface="Symbol" pitchFamily="18" charset="2"/>
              </a:rPr>
              <a:t>.</a:t>
            </a:r>
            <a:r>
              <a:rPr lang="en-US" sz="1800" dirty="0">
                <a:sym typeface="Symbol" pitchFamily="18" charset="2"/>
              </a:rPr>
              <a:t>E*E</a:t>
            </a:r>
          </a:p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/>
              <a:t>     E </a:t>
            </a:r>
            <a:r>
              <a:rPr lang="en-US" sz="1800" dirty="0">
                <a:sym typeface="Symbol" pitchFamily="18" charset="2"/>
              </a:rPr>
              <a:t> </a:t>
            </a:r>
            <a:r>
              <a:rPr lang="en-US" sz="4400" dirty="0">
                <a:sym typeface="Symbol" pitchFamily="18" charset="2"/>
              </a:rPr>
              <a:t>.</a:t>
            </a:r>
            <a:r>
              <a:rPr lang="en-US" sz="1800" dirty="0">
                <a:sym typeface="Symbol" pitchFamily="18" charset="2"/>
              </a:rPr>
              <a:t>(E)</a:t>
            </a:r>
          </a:p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/>
              <a:t>     E </a:t>
            </a:r>
            <a:r>
              <a:rPr lang="en-US" sz="1800" dirty="0">
                <a:sym typeface="Symbol" pitchFamily="18" charset="2"/>
              </a:rPr>
              <a:t> </a:t>
            </a:r>
            <a:r>
              <a:rPr lang="en-US" sz="4400" dirty="0">
                <a:sym typeface="Symbol" pitchFamily="18" charset="2"/>
              </a:rPr>
              <a:t>.</a:t>
            </a:r>
            <a:r>
              <a:rPr lang="en-US" sz="1800" dirty="0">
                <a:sym typeface="Symbol" pitchFamily="18" charset="2"/>
              </a:rPr>
              <a:t>id  </a:t>
            </a: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4360984" y="4648201"/>
            <a:ext cx="1811216" cy="93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/>
              <a:t>I</a:t>
            </a:r>
            <a:r>
              <a:rPr lang="en-US" sz="1800" baseline="-25000" dirty="0"/>
              <a:t>6</a:t>
            </a:r>
            <a:r>
              <a:rPr lang="en-US" sz="1800" dirty="0"/>
              <a:t>: </a:t>
            </a:r>
            <a:r>
              <a:rPr lang="en-US" sz="1800" dirty="0">
                <a:solidFill>
                  <a:schemeClr val="accent2"/>
                </a:solidFill>
              </a:rPr>
              <a:t>E 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 (E</a:t>
            </a:r>
            <a:r>
              <a:rPr lang="en-US" sz="4400" dirty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)</a:t>
            </a:r>
          </a:p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>
                <a:solidFill>
                  <a:schemeClr val="accent2"/>
                </a:solidFill>
              </a:rPr>
              <a:t>     E 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 E</a:t>
            </a:r>
            <a:r>
              <a:rPr lang="en-US" sz="4400" dirty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+E</a:t>
            </a:r>
          </a:p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>
                <a:solidFill>
                  <a:schemeClr val="accent2"/>
                </a:solidFill>
              </a:rPr>
              <a:t>     E 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 E</a:t>
            </a:r>
            <a:r>
              <a:rPr lang="en-US" sz="4400" dirty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*E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6822831" y="1219201"/>
            <a:ext cx="1787769" cy="93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/>
              <a:t>I</a:t>
            </a:r>
            <a:r>
              <a:rPr lang="en-US" sz="1800" baseline="-25000" dirty="0"/>
              <a:t>7</a:t>
            </a:r>
            <a:r>
              <a:rPr lang="en-US" sz="1800" dirty="0"/>
              <a:t>: </a:t>
            </a:r>
            <a:r>
              <a:rPr lang="en-US" sz="1800" dirty="0">
                <a:solidFill>
                  <a:schemeClr val="accent2"/>
                </a:solidFill>
              </a:rPr>
              <a:t>E 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 E+E</a:t>
            </a:r>
            <a:r>
              <a:rPr lang="en-US" sz="4400" dirty="0">
                <a:solidFill>
                  <a:schemeClr val="accent2"/>
                </a:solidFill>
                <a:sym typeface="Symbol" pitchFamily="18" charset="2"/>
              </a:rPr>
              <a:t>.</a:t>
            </a:r>
            <a:endParaRPr lang="en-US" sz="1800" dirty="0">
              <a:solidFill>
                <a:schemeClr val="accent2"/>
              </a:solidFill>
              <a:sym typeface="Symbol" pitchFamily="18" charset="2"/>
            </a:endParaRPr>
          </a:p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>
                <a:solidFill>
                  <a:schemeClr val="accent2"/>
                </a:solidFill>
              </a:rPr>
              <a:t>     E 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 E</a:t>
            </a:r>
            <a:r>
              <a:rPr lang="en-US" sz="4400" dirty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+E  </a:t>
            </a:r>
          </a:p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>
                <a:solidFill>
                  <a:schemeClr val="accent2"/>
                </a:solidFill>
              </a:rPr>
              <a:t>     E 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 E</a:t>
            </a:r>
            <a:r>
              <a:rPr lang="en-US" sz="4400" dirty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*E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6893169" y="3048001"/>
            <a:ext cx="1869831" cy="93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/>
              <a:t>I</a:t>
            </a:r>
            <a:r>
              <a:rPr lang="en-US" sz="1800" baseline="-25000" dirty="0"/>
              <a:t>8</a:t>
            </a:r>
            <a:r>
              <a:rPr lang="en-US" sz="1800" dirty="0"/>
              <a:t>: </a:t>
            </a:r>
            <a:r>
              <a:rPr lang="en-US" sz="1800" dirty="0">
                <a:solidFill>
                  <a:schemeClr val="accent2"/>
                </a:solidFill>
              </a:rPr>
              <a:t>E 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 E*E</a:t>
            </a:r>
            <a:r>
              <a:rPr lang="en-US" sz="4400" dirty="0">
                <a:solidFill>
                  <a:schemeClr val="accent2"/>
                </a:solidFill>
                <a:sym typeface="Symbol" pitchFamily="18" charset="2"/>
              </a:rPr>
              <a:t>.</a:t>
            </a:r>
            <a:endParaRPr lang="en-US" sz="1800" dirty="0">
              <a:solidFill>
                <a:schemeClr val="accent2"/>
              </a:solidFill>
              <a:sym typeface="Symbol" pitchFamily="18" charset="2"/>
            </a:endParaRPr>
          </a:p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>
                <a:solidFill>
                  <a:schemeClr val="accent2"/>
                </a:solidFill>
              </a:rPr>
              <a:t>     E 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 E</a:t>
            </a:r>
            <a:r>
              <a:rPr lang="en-US" sz="4400" dirty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+E  </a:t>
            </a:r>
          </a:p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>
                <a:solidFill>
                  <a:schemeClr val="accent2"/>
                </a:solidFill>
              </a:rPr>
              <a:t>     E 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 E</a:t>
            </a:r>
            <a:r>
              <a:rPr lang="en-US" sz="4400" dirty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*E</a:t>
            </a: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6963508" y="4648201"/>
            <a:ext cx="1494692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/>
              <a:t>I</a:t>
            </a:r>
            <a:r>
              <a:rPr lang="en-US" sz="1800" baseline="-25000" dirty="0"/>
              <a:t>9</a:t>
            </a:r>
            <a:r>
              <a:rPr lang="en-US" sz="1800" dirty="0"/>
              <a:t>: </a:t>
            </a:r>
            <a:r>
              <a:rPr lang="en-US" sz="1800" dirty="0">
                <a:solidFill>
                  <a:schemeClr val="accent2"/>
                </a:solidFill>
              </a:rPr>
              <a:t>E 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 (E)</a:t>
            </a:r>
            <a:r>
              <a:rPr lang="en-US" sz="4400" dirty="0">
                <a:solidFill>
                  <a:schemeClr val="accent2"/>
                </a:solidFill>
                <a:sym typeface="Symbol" pitchFamily="18" charset="2"/>
              </a:rPr>
              <a:t>.</a:t>
            </a:r>
          </a:p>
        </p:txBody>
      </p:sp>
      <p:sp>
        <p:nvSpPr>
          <p:cNvPr id="55309" name="Line 15"/>
          <p:cNvSpPr>
            <a:spLocks noChangeShapeType="1"/>
          </p:cNvSpPr>
          <p:nvPr/>
        </p:nvSpPr>
        <p:spPr bwMode="auto">
          <a:xfrm>
            <a:off x="1899139" y="1447800"/>
            <a:ext cx="492369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10" name="Line 16"/>
          <p:cNvSpPr>
            <a:spLocks noChangeShapeType="1"/>
          </p:cNvSpPr>
          <p:nvPr/>
        </p:nvSpPr>
        <p:spPr bwMode="auto">
          <a:xfrm>
            <a:off x="1899139" y="1447800"/>
            <a:ext cx="492369" cy="19812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11" name="Line 17"/>
          <p:cNvSpPr>
            <a:spLocks noChangeShapeType="1"/>
          </p:cNvSpPr>
          <p:nvPr/>
        </p:nvSpPr>
        <p:spPr bwMode="auto">
          <a:xfrm>
            <a:off x="1899139" y="1447800"/>
            <a:ext cx="492369" cy="38862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12" name="Line 18"/>
          <p:cNvSpPr>
            <a:spLocks noChangeShapeType="1"/>
          </p:cNvSpPr>
          <p:nvPr/>
        </p:nvSpPr>
        <p:spPr bwMode="auto">
          <a:xfrm>
            <a:off x="3868616" y="1447800"/>
            <a:ext cx="492369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13" name="Line 19"/>
          <p:cNvSpPr>
            <a:spLocks noChangeShapeType="1"/>
          </p:cNvSpPr>
          <p:nvPr/>
        </p:nvSpPr>
        <p:spPr bwMode="auto">
          <a:xfrm>
            <a:off x="3868615" y="1447800"/>
            <a:ext cx="562708" cy="16002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14" name="Line 20"/>
          <p:cNvSpPr>
            <a:spLocks noChangeShapeType="1"/>
          </p:cNvSpPr>
          <p:nvPr/>
        </p:nvSpPr>
        <p:spPr bwMode="auto">
          <a:xfrm>
            <a:off x="3798277" y="3505200"/>
            <a:ext cx="633046" cy="1295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15" name="Line 21"/>
          <p:cNvSpPr>
            <a:spLocks noChangeShapeType="1"/>
          </p:cNvSpPr>
          <p:nvPr/>
        </p:nvSpPr>
        <p:spPr bwMode="auto">
          <a:xfrm flipH="1">
            <a:off x="3376246" y="3505200"/>
            <a:ext cx="422031" cy="17526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55316" name="AutoShape 22"/>
          <p:cNvCxnSpPr>
            <a:cxnSpLocks noChangeShapeType="1"/>
            <a:stCxn id="55315" idx="0"/>
            <a:endCxn id="55301" idx="0"/>
          </p:cNvCxnSpPr>
          <p:nvPr/>
        </p:nvCxnSpPr>
        <p:spPr bwMode="auto">
          <a:xfrm rot="5400000" flipH="1">
            <a:off x="3355731" y="3062655"/>
            <a:ext cx="228599" cy="656493"/>
          </a:xfrm>
          <a:prstGeom prst="curvedConnector5">
            <a:avLst>
              <a:gd name="adj1" fmla="val -100000"/>
              <a:gd name="adj2" fmla="val 259821"/>
              <a:gd name="adj3" fmla="val 200000"/>
            </a:avLst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5317" name="Line 23"/>
          <p:cNvSpPr>
            <a:spLocks noChangeShapeType="1"/>
          </p:cNvSpPr>
          <p:nvPr/>
        </p:nvSpPr>
        <p:spPr bwMode="auto">
          <a:xfrm>
            <a:off x="5838092" y="1447800"/>
            <a:ext cx="1055077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18" name="Line 24"/>
          <p:cNvSpPr>
            <a:spLocks noChangeShapeType="1"/>
          </p:cNvSpPr>
          <p:nvPr/>
        </p:nvSpPr>
        <p:spPr bwMode="auto">
          <a:xfrm>
            <a:off x="5838092" y="1447800"/>
            <a:ext cx="562708" cy="533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19" name="Line 25"/>
          <p:cNvSpPr>
            <a:spLocks noChangeShapeType="1"/>
          </p:cNvSpPr>
          <p:nvPr/>
        </p:nvSpPr>
        <p:spPr bwMode="auto">
          <a:xfrm>
            <a:off x="5838092" y="1447800"/>
            <a:ext cx="351692" cy="914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20" name="Line 26"/>
          <p:cNvSpPr>
            <a:spLocks noChangeShapeType="1"/>
          </p:cNvSpPr>
          <p:nvPr/>
        </p:nvSpPr>
        <p:spPr bwMode="auto">
          <a:xfrm>
            <a:off x="5908431" y="3124200"/>
            <a:ext cx="1055077" cy="152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21" name="Line 27"/>
          <p:cNvSpPr>
            <a:spLocks noChangeShapeType="1"/>
          </p:cNvSpPr>
          <p:nvPr/>
        </p:nvSpPr>
        <p:spPr bwMode="auto">
          <a:xfrm>
            <a:off x="5908431" y="3124200"/>
            <a:ext cx="492369" cy="4572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22" name="Line 28"/>
          <p:cNvSpPr>
            <a:spLocks noChangeShapeType="1"/>
          </p:cNvSpPr>
          <p:nvPr/>
        </p:nvSpPr>
        <p:spPr bwMode="auto">
          <a:xfrm>
            <a:off x="5908431" y="3124200"/>
            <a:ext cx="281354" cy="7620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23" name="Line 29"/>
          <p:cNvSpPr>
            <a:spLocks noChangeShapeType="1"/>
          </p:cNvSpPr>
          <p:nvPr/>
        </p:nvSpPr>
        <p:spPr bwMode="auto">
          <a:xfrm>
            <a:off x="5838093" y="4876800"/>
            <a:ext cx="1125415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24" name="Line 30"/>
          <p:cNvSpPr>
            <a:spLocks noChangeShapeType="1"/>
          </p:cNvSpPr>
          <p:nvPr/>
        </p:nvSpPr>
        <p:spPr bwMode="auto">
          <a:xfrm>
            <a:off x="5838092" y="4876800"/>
            <a:ext cx="562708" cy="4572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25" name="Line 31"/>
          <p:cNvSpPr>
            <a:spLocks noChangeShapeType="1"/>
          </p:cNvSpPr>
          <p:nvPr/>
        </p:nvSpPr>
        <p:spPr bwMode="auto">
          <a:xfrm>
            <a:off x="5838092" y="4876800"/>
            <a:ext cx="492369" cy="8382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26" name="Line 32"/>
          <p:cNvSpPr>
            <a:spLocks noChangeShapeType="1"/>
          </p:cNvSpPr>
          <p:nvPr/>
        </p:nvSpPr>
        <p:spPr bwMode="auto">
          <a:xfrm>
            <a:off x="8229600" y="1447800"/>
            <a:ext cx="281354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27" name="Line 33"/>
          <p:cNvSpPr>
            <a:spLocks noChangeShapeType="1"/>
          </p:cNvSpPr>
          <p:nvPr/>
        </p:nvSpPr>
        <p:spPr bwMode="auto">
          <a:xfrm>
            <a:off x="8229600" y="1447800"/>
            <a:ext cx="211015" cy="3810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28" name="Line 34"/>
          <p:cNvSpPr>
            <a:spLocks noChangeShapeType="1"/>
          </p:cNvSpPr>
          <p:nvPr/>
        </p:nvSpPr>
        <p:spPr bwMode="auto">
          <a:xfrm>
            <a:off x="8299938" y="3276600"/>
            <a:ext cx="281354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29" name="Line 35"/>
          <p:cNvSpPr>
            <a:spLocks noChangeShapeType="1"/>
          </p:cNvSpPr>
          <p:nvPr/>
        </p:nvSpPr>
        <p:spPr bwMode="auto">
          <a:xfrm>
            <a:off x="8299938" y="3276600"/>
            <a:ext cx="140677" cy="3810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30" name="Text Box 37"/>
          <p:cNvSpPr txBox="1">
            <a:spLocks noChangeArrowheads="1"/>
          </p:cNvSpPr>
          <p:nvPr/>
        </p:nvSpPr>
        <p:spPr bwMode="auto">
          <a:xfrm>
            <a:off x="8370277" y="1600201"/>
            <a:ext cx="3209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I</a:t>
            </a:r>
            <a:r>
              <a:rPr lang="en-US" sz="1800" baseline="-25000">
                <a:solidFill>
                  <a:srgbClr val="CC0000"/>
                </a:solidFill>
              </a:rPr>
              <a:t>5</a:t>
            </a:r>
            <a:endParaRPr lang="en-US" sz="1800">
              <a:solidFill>
                <a:srgbClr val="CC0000"/>
              </a:solidFill>
            </a:endParaRPr>
          </a:p>
        </p:txBody>
      </p:sp>
      <p:sp>
        <p:nvSpPr>
          <p:cNvPr id="55331" name="Text Box 38"/>
          <p:cNvSpPr txBox="1">
            <a:spLocks noChangeArrowheads="1"/>
          </p:cNvSpPr>
          <p:nvPr/>
        </p:nvSpPr>
        <p:spPr bwMode="auto">
          <a:xfrm>
            <a:off x="6330462" y="4572001"/>
            <a:ext cx="255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)</a:t>
            </a:r>
          </a:p>
        </p:txBody>
      </p:sp>
      <p:sp>
        <p:nvSpPr>
          <p:cNvPr id="55332" name="Text Box 39"/>
          <p:cNvSpPr txBox="1">
            <a:spLocks noChangeArrowheads="1"/>
          </p:cNvSpPr>
          <p:nvPr/>
        </p:nvSpPr>
        <p:spPr bwMode="auto">
          <a:xfrm>
            <a:off x="6260123" y="2895601"/>
            <a:ext cx="298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E</a:t>
            </a:r>
          </a:p>
        </p:txBody>
      </p:sp>
      <p:sp>
        <p:nvSpPr>
          <p:cNvPr id="55333" name="Text Box 40"/>
          <p:cNvSpPr txBox="1">
            <a:spLocks noChangeArrowheads="1"/>
          </p:cNvSpPr>
          <p:nvPr/>
        </p:nvSpPr>
        <p:spPr bwMode="auto">
          <a:xfrm>
            <a:off x="6189785" y="1143001"/>
            <a:ext cx="298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E</a:t>
            </a:r>
          </a:p>
        </p:txBody>
      </p:sp>
      <p:sp>
        <p:nvSpPr>
          <p:cNvPr id="55334" name="Text Box 41"/>
          <p:cNvSpPr txBox="1">
            <a:spLocks noChangeArrowheads="1"/>
          </p:cNvSpPr>
          <p:nvPr/>
        </p:nvSpPr>
        <p:spPr bwMode="auto">
          <a:xfrm>
            <a:off x="4009293" y="3886201"/>
            <a:ext cx="298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E</a:t>
            </a:r>
          </a:p>
        </p:txBody>
      </p:sp>
      <p:sp>
        <p:nvSpPr>
          <p:cNvPr id="55335" name="Text Box 42"/>
          <p:cNvSpPr txBox="1">
            <a:spLocks noChangeArrowheads="1"/>
          </p:cNvSpPr>
          <p:nvPr/>
        </p:nvSpPr>
        <p:spPr bwMode="auto">
          <a:xfrm>
            <a:off x="1969477" y="1143001"/>
            <a:ext cx="298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dirty="0">
                <a:solidFill>
                  <a:srgbClr val="CC0000"/>
                </a:solidFill>
              </a:rPr>
              <a:t>E</a:t>
            </a:r>
          </a:p>
        </p:txBody>
      </p:sp>
      <p:sp>
        <p:nvSpPr>
          <p:cNvPr id="55336" name="Text Box 43"/>
          <p:cNvSpPr txBox="1">
            <a:spLocks noChangeArrowheads="1"/>
          </p:cNvSpPr>
          <p:nvPr/>
        </p:nvSpPr>
        <p:spPr bwMode="auto">
          <a:xfrm>
            <a:off x="4079631" y="1981201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*</a:t>
            </a:r>
          </a:p>
        </p:txBody>
      </p:sp>
      <p:sp>
        <p:nvSpPr>
          <p:cNvPr id="55337" name="Text Box 44"/>
          <p:cNvSpPr txBox="1">
            <a:spLocks noChangeArrowheads="1"/>
          </p:cNvSpPr>
          <p:nvPr/>
        </p:nvSpPr>
        <p:spPr bwMode="auto">
          <a:xfrm>
            <a:off x="8159262" y="1143001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+</a:t>
            </a:r>
          </a:p>
        </p:txBody>
      </p:sp>
      <p:sp>
        <p:nvSpPr>
          <p:cNvPr id="55338" name="Text Box 45"/>
          <p:cNvSpPr txBox="1">
            <a:spLocks noChangeArrowheads="1"/>
          </p:cNvSpPr>
          <p:nvPr/>
        </p:nvSpPr>
        <p:spPr bwMode="auto">
          <a:xfrm>
            <a:off x="8229600" y="2971801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+</a:t>
            </a:r>
          </a:p>
        </p:txBody>
      </p:sp>
      <p:sp>
        <p:nvSpPr>
          <p:cNvPr id="55339" name="Text Box 46"/>
          <p:cNvSpPr txBox="1">
            <a:spLocks noChangeArrowheads="1"/>
          </p:cNvSpPr>
          <p:nvPr/>
        </p:nvSpPr>
        <p:spPr bwMode="auto">
          <a:xfrm>
            <a:off x="5978769" y="4876801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+</a:t>
            </a:r>
          </a:p>
        </p:txBody>
      </p:sp>
      <p:sp>
        <p:nvSpPr>
          <p:cNvPr id="55340" name="Text Box 47"/>
          <p:cNvSpPr txBox="1">
            <a:spLocks noChangeArrowheads="1"/>
          </p:cNvSpPr>
          <p:nvPr/>
        </p:nvSpPr>
        <p:spPr bwMode="auto">
          <a:xfrm>
            <a:off x="3938954" y="1143001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+</a:t>
            </a:r>
          </a:p>
        </p:txBody>
      </p:sp>
      <p:sp>
        <p:nvSpPr>
          <p:cNvPr id="55341" name="Text Box 48"/>
          <p:cNvSpPr txBox="1">
            <a:spLocks noChangeArrowheads="1"/>
          </p:cNvSpPr>
          <p:nvPr/>
        </p:nvSpPr>
        <p:spPr bwMode="auto">
          <a:xfrm>
            <a:off x="8229600" y="3276601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*</a:t>
            </a:r>
          </a:p>
        </p:txBody>
      </p:sp>
      <p:sp>
        <p:nvSpPr>
          <p:cNvPr id="55342" name="Text Box 49"/>
          <p:cNvSpPr txBox="1">
            <a:spLocks noChangeArrowheads="1"/>
          </p:cNvSpPr>
          <p:nvPr/>
        </p:nvSpPr>
        <p:spPr bwMode="auto">
          <a:xfrm>
            <a:off x="8159262" y="1447801"/>
            <a:ext cx="27549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*</a:t>
            </a:r>
          </a:p>
        </p:txBody>
      </p:sp>
      <p:sp>
        <p:nvSpPr>
          <p:cNvPr id="55343" name="Text Box 50"/>
          <p:cNvSpPr txBox="1">
            <a:spLocks noChangeArrowheads="1"/>
          </p:cNvSpPr>
          <p:nvPr/>
        </p:nvSpPr>
        <p:spPr bwMode="auto">
          <a:xfrm>
            <a:off x="6049108" y="5181601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*</a:t>
            </a:r>
          </a:p>
        </p:txBody>
      </p:sp>
      <p:sp>
        <p:nvSpPr>
          <p:cNvPr id="55344" name="Text Box 51"/>
          <p:cNvSpPr txBox="1">
            <a:spLocks noChangeArrowheads="1"/>
          </p:cNvSpPr>
          <p:nvPr/>
        </p:nvSpPr>
        <p:spPr bwMode="auto">
          <a:xfrm>
            <a:off x="6049108" y="1447801"/>
            <a:ext cx="255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(</a:t>
            </a:r>
          </a:p>
        </p:txBody>
      </p:sp>
      <p:sp>
        <p:nvSpPr>
          <p:cNvPr id="55345" name="Text Box 52"/>
          <p:cNvSpPr txBox="1">
            <a:spLocks noChangeArrowheads="1"/>
          </p:cNvSpPr>
          <p:nvPr/>
        </p:nvSpPr>
        <p:spPr bwMode="auto">
          <a:xfrm>
            <a:off x="6119446" y="3124201"/>
            <a:ext cx="255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(</a:t>
            </a:r>
          </a:p>
        </p:txBody>
      </p:sp>
      <p:sp>
        <p:nvSpPr>
          <p:cNvPr id="55346" name="Text Box 53"/>
          <p:cNvSpPr txBox="1">
            <a:spLocks noChangeArrowheads="1"/>
          </p:cNvSpPr>
          <p:nvPr/>
        </p:nvSpPr>
        <p:spPr bwMode="auto">
          <a:xfrm>
            <a:off x="3376246" y="2743201"/>
            <a:ext cx="255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(</a:t>
            </a:r>
          </a:p>
        </p:txBody>
      </p:sp>
      <p:sp>
        <p:nvSpPr>
          <p:cNvPr id="55347" name="Text Box 54"/>
          <p:cNvSpPr txBox="1">
            <a:spLocks noChangeArrowheads="1"/>
          </p:cNvSpPr>
          <p:nvPr/>
        </p:nvSpPr>
        <p:spPr bwMode="auto">
          <a:xfrm>
            <a:off x="2180492" y="2514601"/>
            <a:ext cx="255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(</a:t>
            </a:r>
          </a:p>
        </p:txBody>
      </p:sp>
      <p:sp>
        <p:nvSpPr>
          <p:cNvPr id="55348" name="Text Box 55"/>
          <p:cNvSpPr txBox="1">
            <a:spLocks noChangeArrowheads="1"/>
          </p:cNvSpPr>
          <p:nvPr/>
        </p:nvSpPr>
        <p:spPr bwMode="auto">
          <a:xfrm>
            <a:off x="5838092" y="1905001"/>
            <a:ext cx="3593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id</a:t>
            </a:r>
          </a:p>
        </p:txBody>
      </p:sp>
      <p:sp>
        <p:nvSpPr>
          <p:cNvPr id="55349" name="Text Box 56"/>
          <p:cNvSpPr txBox="1">
            <a:spLocks noChangeArrowheads="1"/>
          </p:cNvSpPr>
          <p:nvPr/>
        </p:nvSpPr>
        <p:spPr bwMode="auto">
          <a:xfrm>
            <a:off x="5767754" y="3429001"/>
            <a:ext cx="3593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id</a:t>
            </a:r>
          </a:p>
        </p:txBody>
      </p:sp>
      <p:sp>
        <p:nvSpPr>
          <p:cNvPr id="55350" name="Text Box 57"/>
          <p:cNvSpPr txBox="1">
            <a:spLocks noChangeArrowheads="1"/>
          </p:cNvSpPr>
          <p:nvPr/>
        </p:nvSpPr>
        <p:spPr bwMode="auto">
          <a:xfrm>
            <a:off x="1969477" y="4343401"/>
            <a:ext cx="3593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id</a:t>
            </a:r>
          </a:p>
        </p:txBody>
      </p:sp>
      <p:sp>
        <p:nvSpPr>
          <p:cNvPr id="55351" name="Text Box 58"/>
          <p:cNvSpPr txBox="1">
            <a:spLocks noChangeArrowheads="1"/>
          </p:cNvSpPr>
          <p:nvPr/>
        </p:nvSpPr>
        <p:spPr bwMode="auto">
          <a:xfrm>
            <a:off x="3446584" y="4495801"/>
            <a:ext cx="3593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id</a:t>
            </a:r>
          </a:p>
        </p:txBody>
      </p:sp>
      <p:sp>
        <p:nvSpPr>
          <p:cNvPr id="55352" name="Text Box 59"/>
          <p:cNvSpPr txBox="1">
            <a:spLocks noChangeArrowheads="1"/>
          </p:cNvSpPr>
          <p:nvPr/>
        </p:nvSpPr>
        <p:spPr bwMode="auto">
          <a:xfrm>
            <a:off x="6330461" y="5105401"/>
            <a:ext cx="3209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I</a:t>
            </a:r>
            <a:r>
              <a:rPr lang="en-US" sz="1800" baseline="-25000">
                <a:solidFill>
                  <a:srgbClr val="CC0000"/>
                </a:solidFill>
              </a:rPr>
              <a:t>4</a:t>
            </a:r>
            <a:endParaRPr lang="en-US" sz="1800">
              <a:solidFill>
                <a:srgbClr val="CC0000"/>
              </a:solidFill>
            </a:endParaRPr>
          </a:p>
        </p:txBody>
      </p:sp>
      <p:sp>
        <p:nvSpPr>
          <p:cNvPr id="55353" name="Text Box 60"/>
          <p:cNvSpPr txBox="1">
            <a:spLocks noChangeArrowheads="1"/>
          </p:cNvSpPr>
          <p:nvPr/>
        </p:nvSpPr>
        <p:spPr bwMode="auto">
          <a:xfrm>
            <a:off x="6330461" y="3352801"/>
            <a:ext cx="3209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I</a:t>
            </a:r>
            <a:r>
              <a:rPr lang="en-US" sz="1800" baseline="-25000">
                <a:solidFill>
                  <a:srgbClr val="CC0000"/>
                </a:solidFill>
              </a:rPr>
              <a:t>2</a:t>
            </a:r>
            <a:endParaRPr lang="en-US" sz="1800">
              <a:solidFill>
                <a:srgbClr val="CC0000"/>
              </a:solidFill>
            </a:endParaRPr>
          </a:p>
        </p:txBody>
      </p:sp>
      <p:sp>
        <p:nvSpPr>
          <p:cNvPr id="55354" name="Text Box 61"/>
          <p:cNvSpPr txBox="1">
            <a:spLocks noChangeArrowheads="1"/>
          </p:cNvSpPr>
          <p:nvPr/>
        </p:nvSpPr>
        <p:spPr bwMode="auto">
          <a:xfrm>
            <a:off x="6330461" y="1752601"/>
            <a:ext cx="3209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I</a:t>
            </a:r>
            <a:r>
              <a:rPr lang="en-US" sz="1800" baseline="-25000">
                <a:solidFill>
                  <a:srgbClr val="CC0000"/>
                </a:solidFill>
              </a:rPr>
              <a:t>2</a:t>
            </a:r>
            <a:endParaRPr lang="en-US" sz="1800">
              <a:solidFill>
                <a:srgbClr val="CC0000"/>
              </a:solidFill>
            </a:endParaRPr>
          </a:p>
        </p:txBody>
      </p:sp>
      <p:sp>
        <p:nvSpPr>
          <p:cNvPr id="55355" name="Text Box 62"/>
          <p:cNvSpPr txBox="1">
            <a:spLocks noChangeArrowheads="1"/>
          </p:cNvSpPr>
          <p:nvPr/>
        </p:nvSpPr>
        <p:spPr bwMode="auto">
          <a:xfrm>
            <a:off x="6119446" y="2133601"/>
            <a:ext cx="3209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I</a:t>
            </a:r>
            <a:r>
              <a:rPr lang="en-US" sz="1800" baseline="-25000">
                <a:solidFill>
                  <a:srgbClr val="CC0000"/>
                </a:solidFill>
              </a:rPr>
              <a:t>3</a:t>
            </a:r>
            <a:endParaRPr lang="en-US" sz="1800">
              <a:solidFill>
                <a:srgbClr val="CC0000"/>
              </a:solidFill>
            </a:endParaRPr>
          </a:p>
        </p:txBody>
      </p:sp>
      <p:sp>
        <p:nvSpPr>
          <p:cNvPr id="55356" name="Text Box 63"/>
          <p:cNvSpPr txBox="1">
            <a:spLocks noChangeArrowheads="1"/>
          </p:cNvSpPr>
          <p:nvPr/>
        </p:nvSpPr>
        <p:spPr bwMode="auto">
          <a:xfrm>
            <a:off x="6119446" y="3657601"/>
            <a:ext cx="3209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I</a:t>
            </a:r>
            <a:r>
              <a:rPr lang="en-US" sz="1800" baseline="-25000">
                <a:solidFill>
                  <a:srgbClr val="CC0000"/>
                </a:solidFill>
              </a:rPr>
              <a:t>3</a:t>
            </a:r>
            <a:endParaRPr lang="en-US" sz="1800">
              <a:solidFill>
                <a:srgbClr val="CC0000"/>
              </a:solidFill>
            </a:endParaRPr>
          </a:p>
        </p:txBody>
      </p:sp>
      <p:sp>
        <p:nvSpPr>
          <p:cNvPr id="55357" name="Text Box 64"/>
          <p:cNvSpPr txBox="1">
            <a:spLocks noChangeArrowheads="1"/>
          </p:cNvSpPr>
          <p:nvPr/>
        </p:nvSpPr>
        <p:spPr bwMode="auto">
          <a:xfrm>
            <a:off x="8510954" y="3048001"/>
            <a:ext cx="3209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I</a:t>
            </a:r>
            <a:r>
              <a:rPr lang="en-US" sz="1800" baseline="-25000">
                <a:solidFill>
                  <a:srgbClr val="CC0000"/>
                </a:solidFill>
              </a:rPr>
              <a:t>4</a:t>
            </a:r>
            <a:endParaRPr lang="en-US" sz="1800">
              <a:solidFill>
                <a:srgbClr val="CC0000"/>
              </a:solidFill>
            </a:endParaRPr>
          </a:p>
        </p:txBody>
      </p:sp>
      <p:sp>
        <p:nvSpPr>
          <p:cNvPr id="55358" name="Text Box 65"/>
          <p:cNvSpPr txBox="1">
            <a:spLocks noChangeArrowheads="1"/>
          </p:cNvSpPr>
          <p:nvPr/>
        </p:nvSpPr>
        <p:spPr bwMode="auto">
          <a:xfrm>
            <a:off x="8440615" y="1219201"/>
            <a:ext cx="3209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I</a:t>
            </a:r>
            <a:r>
              <a:rPr lang="en-US" sz="1800" baseline="-25000">
                <a:solidFill>
                  <a:srgbClr val="CC0000"/>
                </a:solidFill>
              </a:rPr>
              <a:t>4</a:t>
            </a:r>
            <a:endParaRPr lang="en-US" sz="1800">
              <a:solidFill>
                <a:srgbClr val="CC0000"/>
              </a:solidFill>
            </a:endParaRPr>
          </a:p>
        </p:txBody>
      </p:sp>
      <p:sp>
        <p:nvSpPr>
          <p:cNvPr id="55359" name="Text Box 66"/>
          <p:cNvSpPr txBox="1">
            <a:spLocks noChangeArrowheads="1"/>
          </p:cNvSpPr>
          <p:nvPr/>
        </p:nvSpPr>
        <p:spPr bwMode="auto">
          <a:xfrm>
            <a:off x="8370277" y="3429001"/>
            <a:ext cx="3209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I</a:t>
            </a:r>
            <a:r>
              <a:rPr lang="en-US" sz="1800" baseline="-25000">
                <a:solidFill>
                  <a:srgbClr val="CC0000"/>
                </a:solidFill>
              </a:rPr>
              <a:t>5</a:t>
            </a:r>
            <a:endParaRPr lang="en-US" sz="1800">
              <a:solidFill>
                <a:srgbClr val="CC0000"/>
              </a:solidFill>
            </a:endParaRPr>
          </a:p>
        </p:txBody>
      </p:sp>
      <p:sp>
        <p:nvSpPr>
          <p:cNvPr id="55360" name="Text Box 67"/>
          <p:cNvSpPr txBox="1">
            <a:spLocks noChangeArrowheads="1"/>
          </p:cNvSpPr>
          <p:nvPr/>
        </p:nvSpPr>
        <p:spPr bwMode="auto">
          <a:xfrm>
            <a:off x="6260123" y="5486401"/>
            <a:ext cx="3209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I</a:t>
            </a:r>
            <a:r>
              <a:rPr lang="en-US" sz="1800" baseline="-25000">
                <a:solidFill>
                  <a:srgbClr val="CC0000"/>
                </a:solidFill>
              </a:rPr>
              <a:t>5</a:t>
            </a:r>
            <a:endParaRPr lang="en-US" sz="180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SLR-Parsing Tables for Ambiguous Grammar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548054" y="1052513"/>
            <a:ext cx="26757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/>
              <a:t>FOLLOW(E) = { </a:t>
            </a:r>
            <a:r>
              <a:rPr lang="en-US">
                <a:latin typeface="Courier New" pitchFamily="49" charset="0"/>
              </a:rPr>
              <a:t>$,+,*,)</a:t>
            </a:r>
            <a:r>
              <a:rPr lang="en-US"/>
              <a:t> }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492370" y="1676400"/>
            <a:ext cx="52434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/>
              <a:t>State I</a:t>
            </a:r>
            <a:r>
              <a:rPr lang="en-US" baseline="-25000"/>
              <a:t>7</a:t>
            </a:r>
            <a:r>
              <a:rPr lang="en-US"/>
              <a:t> has shift/reduce conflicts for symbols </a:t>
            </a:r>
            <a:r>
              <a:rPr lang="en-US">
                <a:latin typeface="Courier New" pitchFamily="49" charset="0"/>
              </a:rPr>
              <a:t>+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*</a:t>
            </a:r>
            <a:r>
              <a:rPr lang="en-US"/>
              <a:t>.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844062" y="2438403"/>
            <a:ext cx="3134457" cy="446088"/>
            <a:chOff x="864" y="1536"/>
            <a:chExt cx="2139" cy="281"/>
          </a:xfrm>
        </p:grpSpPr>
        <p:sp>
          <p:nvSpPr>
            <p:cNvPr id="56328" name="Text Box 6"/>
            <p:cNvSpPr txBox="1">
              <a:spLocks noChangeArrowheads="1"/>
            </p:cNvSpPr>
            <p:nvPr/>
          </p:nvSpPr>
          <p:spPr bwMode="auto">
            <a:xfrm>
              <a:off x="864" y="1584"/>
              <a:ext cx="21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/>
                <a:t>I</a:t>
              </a:r>
              <a:r>
                <a:rPr lang="en-US" baseline="-25000"/>
                <a:t>0</a:t>
              </a:r>
            </a:p>
          </p:txBody>
        </p:sp>
        <p:sp>
          <p:nvSpPr>
            <p:cNvPr id="56329" name="Text Box 7"/>
            <p:cNvSpPr txBox="1">
              <a:spLocks noChangeArrowheads="1"/>
            </p:cNvSpPr>
            <p:nvPr/>
          </p:nvSpPr>
          <p:spPr bwMode="auto">
            <a:xfrm>
              <a:off x="1536" y="1584"/>
              <a:ext cx="21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/>
                <a:t>I</a:t>
              </a:r>
              <a:r>
                <a:rPr lang="en-US" baseline="-25000"/>
                <a:t>1</a:t>
              </a:r>
            </a:p>
          </p:txBody>
        </p:sp>
        <p:sp>
          <p:nvSpPr>
            <p:cNvPr id="56330" name="Text Box 8"/>
            <p:cNvSpPr txBox="1">
              <a:spLocks noChangeArrowheads="1"/>
            </p:cNvSpPr>
            <p:nvPr/>
          </p:nvSpPr>
          <p:spPr bwMode="auto">
            <a:xfrm>
              <a:off x="2784" y="1584"/>
              <a:ext cx="21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/>
                <a:t>I</a:t>
              </a:r>
              <a:r>
                <a:rPr lang="en-US" baseline="-25000"/>
                <a:t>7</a:t>
              </a:r>
            </a:p>
          </p:txBody>
        </p:sp>
        <p:sp>
          <p:nvSpPr>
            <p:cNvPr id="56331" name="Text Box 9"/>
            <p:cNvSpPr txBox="1">
              <a:spLocks noChangeArrowheads="1"/>
            </p:cNvSpPr>
            <p:nvPr/>
          </p:nvSpPr>
          <p:spPr bwMode="auto">
            <a:xfrm>
              <a:off x="2160" y="1584"/>
              <a:ext cx="21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/>
                <a:t>I</a:t>
              </a:r>
              <a:r>
                <a:rPr lang="en-US" baseline="-25000"/>
                <a:t>4</a:t>
              </a:r>
            </a:p>
          </p:txBody>
        </p:sp>
        <p:sp>
          <p:nvSpPr>
            <p:cNvPr id="56332" name="Line 10"/>
            <p:cNvSpPr>
              <a:spLocks noChangeShapeType="1"/>
            </p:cNvSpPr>
            <p:nvPr/>
          </p:nvSpPr>
          <p:spPr bwMode="auto">
            <a:xfrm>
              <a:off x="1104" y="172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33" name="Line 11"/>
            <p:cNvSpPr>
              <a:spLocks noChangeShapeType="1"/>
            </p:cNvSpPr>
            <p:nvPr/>
          </p:nvSpPr>
          <p:spPr bwMode="auto">
            <a:xfrm>
              <a:off x="2352" y="172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34" name="Line 12"/>
            <p:cNvSpPr>
              <a:spLocks noChangeShapeType="1"/>
            </p:cNvSpPr>
            <p:nvPr/>
          </p:nvSpPr>
          <p:spPr bwMode="auto">
            <a:xfrm>
              <a:off x="1728" y="172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35" name="Text Box 13"/>
            <p:cNvSpPr txBox="1">
              <a:spLocks noChangeArrowheads="1"/>
            </p:cNvSpPr>
            <p:nvPr/>
          </p:nvSpPr>
          <p:spPr bwMode="auto">
            <a:xfrm>
              <a:off x="2448" y="153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/>
                <a:t>E</a:t>
              </a:r>
            </a:p>
          </p:txBody>
        </p:sp>
        <p:sp>
          <p:nvSpPr>
            <p:cNvPr id="56336" name="Text Box 14"/>
            <p:cNvSpPr txBox="1">
              <a:spLocks noChangeArrowheads="1"/>
            </p:cNvSpPr>
            <p:nvPr/>
          </p:nvSpPr>
          <p:spPr bwMode="auto">
            <a:xfrm>
              <a:off x="1776" y="1536"/>
              <a:ext cx="20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/>
                <a:t>+</a:t>
              </a:r>
            </a:p>
          </p:txBody>
        </p:sp>
        <p:sp>
          <p:nvSpPr>
            <p:cNvPr id="56337" name="Text Box 15"/>
            <p:cNvSpPr txBox="1">
              <a:spLocks noChangeArrowheads="1"/>
            </p:cNvSpPr>
            <p:nvPr/>
          </p:nvSpPr>
          <p:spPr bwMode="auto">
            <a:xfrm>
              <a:off x="1200" y="153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/>
                <a:t>E</a:t>
              </a:r>
            </a:p>
          </p:txBody>
        </p:sp>
      </p:grpSp>
      <p:sp>
        <p:nvSpPr>
          <p:cNvPr id="56326" name="Text Box 18"/>
          <p:cNvSpPr txBox="1">
            <a:spLocks noChangeArrowheads="1"/>
          </p:cNvSpPr>
          <p:nvPr/>
        </p:nvSpPr>
        <p:spPr bwMode="auto">
          <a:xfrm>
            <a:off x="1336431" y="3124200"/>
            <a:ext cx="331687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/>
              <a:t>when current token is +</a:t>
            </a:r>
          </a:p>
          <a:p>
            <a:pPr>
              <a:spcBef>
                <a:spcPct val="0"/>
              </a:spcBef>
            </a:pPr>
            <a:r>
              <a:rPr lang="en-US"/>
              <a:t>     shift     </a:t>
            </a:r>
            <a:r>
              <a:rPr lang="en-US">
                <a:sym typeface="Wingdings" pitchFamily="2" charset="2"/>
              </a:rPr>
              <a:t> + is right-associative</a:t>
            </a:r>
          </a:p>
          <a:p>
            <a:pPr>
              <a:spcBef>
                <a:spcPct val="0"/>
              </a:spcBef>
            </a:pPr>
            <a:r>
              <a:rPr lang="en-US">
                <a:sym typeface="Wingdings" pitchFamily="2" charset="2"/>
              </a:rPr>
              <a:t>     </a:t>
            </a:r>
            <a:r>
              <a:rPr lang="en-US">
                <a:solidFill>
                  <a:srgbClr val="CC0000"/>
                </a:solidFill>
                <a:sym typeface="Wingdings" pitchFamily="2" charset="2"/>
              </a:rPr>
              <a:t>reduce   + is left-associative</a:t>
            </a:r>
            <a:endParaRPr lang="en-US">
              <a:solidFill>
                <a:srgbClr val="CC0000"/>
              </a:solidFill>
            </a:endParaRPr>
          </a:p>
        </p:txBody>
      </p:sp>
      <p:sp>
        <p:nvSpPr>
          <p:cNvPr id="56327" name="Text Box 19"/>
          <p:cNvSpPr txBox="1">
            <a:spLocks noChangeArrowheads="1"/>
          </p:cNvSpPr>
          <p:nvPr/>
        </p:nvSpPr>
        <p:spPr bwMode="auto">
          <a:xfrm>
            <a:off x="1406770" y="4648200"/>
            <a:ext cx="440094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/>
              <a:t>when current token is *</a:t>
            </a:r>
          </a:p>
          <a:p>
            <a:pPr>
              <a:spcBef>
                <a:spcPct val="0"/>
              </a:spcBef>
            </a:pPr>
            <a:r>
              <a:rPr lang="en-US"/>
              <a:t>     </a:t>
            </a:r>
            <a:r>
              <a:rPr lang="en-US">
                <a:solidFill>
                  <a:srgbClr val="CC0000"/>
                </a:solidFill>
              </a:rPr>
              <a:t>shift    </a:t>
            </a:r>
            <a:r>
              <a:rPr lang="en-US">
                <a:solidFill>
                  <a:srgbClr val="CC0000"/>
                </a:solidFill>
                <a:sym typeface="Wingdings" pitchFamily="2" charset="2"/>
              </a:rPr>
              <a:t> * has higher precedence than +</a:t>
            </a:r>
          </a:p>
          <a:p>
            <a:pPr>
              <a:spcBef>
                <a:spcPct val="0"/>
              </a:spcBef>
            </a:pPr>
            <a:r>
              <a:rPr lang="en-US">
                <a:sym typeface="Wingdings" pitchFamily="2" charset="2"/>
              </a:rPr>
              <a:t>     reduce  + has higher precedence than 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LR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LR parser consists of five components namely</a:t>
            </a:r>
          </a:p>
          <a:p>
            <a:pPr>
              <a:buNone/>
            </a:pPr>
            <a:r>
              <a:rPr lang="en-US" dirty="0" smtClean="0"/>
              <a:t>an Input, an Output, a stack , a driver/parsing Program, and a Parsing table.</a:t>
            </a:r>
          </a:p>
          <a:p>
            <a:pPr>
              <a:buNone/>
            </a:pPr>
            <a:r>
              <a:rPr lang="en-US" dirty="0" smtClean="0"/>
              <a:t>Input : This holds the string to be processed and is divided into n number of cells, each capable of holding a single character. There is reading mechanism that reads the single character at a time from left to right.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SLR-Parsing Tables for Ambiguous Grammar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548054" y="1052513"/>
            <a:ext cx="26757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/>
              <a:t>FOLLOW(E) = { </a:t>
            </a:r>
            <a:r>
              <a:rPr lang="en-US">
                <a:latin typeface="Courier New" pitchFamily="49" charset="0"/>
              </a:rPr>
              <a:t>$,+,*,)</a:t>
            </a:r>
            <a:r>
              <a:rPr lang="en-US"/>
              <a:t> }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492370" y="1676400"/>
            <a:ext cx="52434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/>
              <a:t>State I</a:t>
            </a:r>
            <a:r>
              <a:rPr lang="en-US" baseline="-25000"/>
              <a:t>8</a:t>
            </a:r>
            <a:r>
              <a:rPr lang="en-US"/>
              <a:t> has shift/reduce conflicts for symbols </a:t>
            </a:r>
            <a:r>
              <a:rPr lang="en-US">
                <a:latin typeface="Courier New" pitchFamily="49" charset="0"/>
              </a:rPr>
              <a:t>+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*</a:t>
            </a:r>
            <a:r>
              <a:rPr lang="en-US"/>
              <a:t>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44062" y="2438403"/>
            <a:ext cx="3134457" cy="446088"/>
            <a:chOff x="864" y="1536"/>
            <a:chExt cx="2139" cy="281"/>
          </a:xfrm>
        </p:grpSpPr>
        <p:sp>
          <p:nvSpPr>
            <p:cNvPr id="57352" name="Text Box 6"/>
            <p:cNvSpPr txBox="1">
              <a:spLocks noChangeArrowheads="1"/>
            </p:cNvSpPr>
            <p:nvPr/>
          </p:nvSpPr>
          <p:spPr bwMode="auto">
            <a:xfrm>
              <a:off x="864" y="1584"/>
              <a:ext cx="21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/>
                <a:t>I</a:t>
              </a:r>
              <a:r>
                <a:rPr lang="en-US" baseline="-25000"/>
                <a:t>0</a:t>
              </a:r>
            </a:p>
          </p:txBody>
        </p:sp>
        <p:sp>
          <p:nvSpPr>
            <p:cNvPr id="57353" name="Text Box 7"/>
            <p:cNvSpPr txBox="1">
              <a:spLocks noChangeArrowheads="1"/>
            </p:cNvSpPr>
            <p:nvPr/>
          </p:nvSpPr>
          <p:spPr bwMode="auto">
            <a:xfrm>
              <a:off x="1536" y="1584"/>
              <a:ext cx="21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/>
                <a:t>I</a:t>
              </a:r>
              <a:r>
                <a:rPr lang="en-US" baseline="-25000"/>
                <a:t>1</a:t>
              </a:r>
            </a:p>
          </p:txBody>
        </p:sp>
        <p:sp>
          <p:nvSpPr>
            <p:cNvPr id="57354" name="Text Box 8"/>
            <p:cNvSpPr txBox="1">
              <a:spLocks noChangeArrowheads="1"/>
            </p:cNvSpPr>
            <p:nvPr/>
          </p:nvSpPr>
          <p:spPr bwMode="auto">
            <a:xfrm>
              <a:off x="2784" y="1584"/>
              <a:ext cx="21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/>
                <a:t>I</a:t>
              </a:r>
              <a:r>
                <a:rPr lang="en-US" baseline="-25000"/>
                <a:t>8</a:t>
              </a:r>
            </a:p>
          </p:txBody>
        </p:sp>
        <p:sp>
          <p:nvSpPr>
            <p:cNvPr id="57355" name="Text Box 9"/>
            <p:cNvSpPr txBox="1">
              <a:spLocks noChangeArrowheads="1"/>
            </p:cNvSpPr>
            <p:nvPr/>
          </p:nvSpPr>
          <p:spPr bwMode="auto">
            <a:xfrm>
              <a:off x="2160" y="1584"/>
              <a:ext cx="21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/>
                <a:t>I</a:t>
              </a:r>
              <a:r>
                <a:rPr lang="en-US" baseline="-25000"/>
                <a:t>5</a:t>
              </a:r>
            </a:p>
          </p:txBody>
        </p:sp>
        <p:sp>
          <p:nvSpPr>
            <p:cNvPr id="57356" name="Line 10"/>
            <p:cNvSpPr>
              <a:spLocks noChangeShapeType="1"/>
            </p:cNvSpPr>
            <p:nvPr/>
          </p:nvSpPr>
          <p:spPr bwMode="auto">
            <a:xfrm>
              <a:off x="1104" y="172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57" name="Line 11"/>
            <p:cNvSpPr>
              <a:spLocks noChangeShapeType="1"/>
            </p:cNvSpPr>
            <p:nvPr/>
          </p:nvSpPr>
          <p:spPr bwMode="auto">
            <a:xfrm>
              <a:off x="2352" y="172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58" name="Line 12"/>
            <p:cNvSpPr>
              <a:spLocks noChangeShapeType="1"/>
            </p:cNvSpPr>
            <p:nvPr/>
          </p:nvSpPr>
          <p:spPr bwMode="auto">
            <a:xfrm>
              <a:off x="1728" y="172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59" name="Text Box 13"/>
            <p:cNvSpPr txBox="1">
              <a:spLocks noChangeArrowheads="1"/>
            </p:cNvSpPr>
            <p:nvPr/>
          </p:nvSpPr>
          <p:spPr bwMode="auto">
            <a:xfrm>
              <a:off x="2448" y="153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/>
                <a:t>E</a:t>
              </a:r>
            </a:p>
          </p:txBody>
        </p:sp>
        <p:sp>
          <p:nvSpPr>
            <p:cNvPr id="57360" name="Text Box 14"/>
            <p:cNvSpPr txBox="1">
              <a:spLocks noChangeArrowheads="1"/>
            </p:cNvSpPr>
            <p:nvPr/>
          </p:nvSpPr>
          <p:spPr bwMode="auto">
            <a:xfrm>
              <a:off x="1776" y="1536"/>
              <a:ext cx="20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/>
                <a:t>*</a:t>
              </a:r>
            </a:p>
          </p:txBody>
        </p:sp>
        <p:sp>
          <p:nvSpPr>
            <p:cNvPr id="57361" name="Text Box 15"/>
            <p:cNvSpPr txBox="1">
              <a:spLocks noChangeArrowheads="1"/>
            </p:cNvSpPr>
            <p:nvPr/>
          </p:nvSpPr>
          <p:spPr bwMode="auto">
            <a:xfrm>
              <a:off x="1200" y="153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/>
                <a:t>E</a:t>
              </a:r>
            </a:p>
          </p:txBody>
        </p:sp>
      </p:grpSp>
      <p:sp>
        <p:nvSpPr>
          <p:cNvPr id="57350" name="Text Box 16"/>
          <p:cNvSpPr txBox="1">
            <a:spLocks noChangeArrowheads="1"/>
          </p:cNvSpPr>
          <p:nvPr/>
        </p:nvSpPr>
        <p:spPr bwMode="auto">
          <a:xfrm>
            <a:off x="1336431" y="3124200"/>
            <a:ext cx="331687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/>
              <a:t>when current token is *</a:t>
            </a:r>
          </a:p>
          <a:p>
            <a:pPr>
              <a:spcBef>
                <a:spcPct val="0"/>
              </a:spcBef>
            </a:pPr>
            <a:r>
              <a:rPr lang="en-US"/>
              <a:t>     shift     </a:t>
            </a:r>
            <a:r>
              <a:rPr lang="en-US">
                <a:sym typeface="Wingdings" pitchFamily="2" charset="2"/>
              </a:rPr>
              <a:t> * is right-associative</a:t>
            </a:r>
          </a:p>
          <a:p>
            <a:pPr>
              <a:spcBef>
                <a:spcPct val="0"/>
              </a:spcBef>
            </a:pPr>
            <a:r>
              <a:rPr lang="en-US">
                <a:sym typeface="Wingdings" pitchFamily="2" charset="2"/>
              </a:rPr>
              <a:t>     </a:t>
            </a:r>
            <a:r>
              <a:rPr lang="en-US">
                <a:solidFill>
                  <a:srgbClr val="CC0000"/>
                </a:solidFill>
                <a:sym typeface="Wingdings" pitchFamily="2" charset="2"/>
              </a:rPr>
              <a:t>reduce   * is left-associative</a:t>
            </a:r>
            <a:endParaRPr lang="en-US">
              <a:solidFill>
                <a:srgbClr val="CC0000"/>
              </a:solidFill>
            </a:endParaRPr>
          </a:p>
        </p:txBody>
      </p:sp>
      <p:sp>
        <p:nvSpPr>
          <p:cNvPr id="57351" name="Text Box 17"/>
          <p:cNvSpPr txBox="1">
            <a:spLocks noChangeArrowheads="1"/>
          </p:cNvSpPr>
          <p:nvPr/>
        </p:nvSpPr>
        <p:spPr bwMode="auto">
          <a:xfrm>
            <a:off x="1406770" y="4648200"/>
            <a:ext cx="440094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/>
              <a:t>when current token is +</a:t>
            </a:r>
          </a:p>
          <a:p>
            <a:pPr>
              <a:spcBef>
                <a:spcPct val="0"/>
              </a:spcBef>
            </a:pPr>
            <a:r>
              <a:rPr lang="en-US"/>
              <a:t>     shift    </a:t>
            </a:r>
            <a:r>
              <a:rPr lang="en-US">
                <a:sym typeface="Wingdings" pitchFamily="2" charset="2"/>
              </a:rPr>
              <a:t> + has higher precedence than *</a:t>
            </a:r>
          </a:p>
          <a:p>
            <a:pPr>
              <a:spcBef>
                <a:spcPct val="0"/>
              </a:spcBef>
            </a:pPr>
            <a:r>
              <a:rPr lang="en-US">
                <a:sym typeface="Wingdings" pitchFamily="2" charset="2"/>
              </a:rPr>
              <a:t>     </a:t>
            </a:r>
            <a:r>
              <a:rPr lang="en-US">
                <a:solidFill>
                  <a:srgbClr val="CC0000"/>
                </a:solidFill>
                <a:sym typeface="Wingdings" pitchFamily="2" charset="2"/>
              </a:rPr>
              <a:t>reduce  * has higher precedence than 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SLR-Parsing Tables for Ambiguous Grammar</a:t>
            </a:r>
          </a:p>
        </p:txBody>
      </p:sp>
      <p:graphicFrame>
        <p:nvGraphicFramePr>
          <p:cNvPr id="331905" name="Group 129"/>
          <p:cNvGraphicFramePr>
            <a:graphicFrameLocks noGrp="1"/>
          </p:cNvGraphicFramePr>
          <p:nvPr/>
        </p:nvGraphicFramePr>
        <p:xfrm>
          <a:off x="1547447" y="1447800"/>
          <a:ext cx="5605879" cy="5029200"/>
        </p:xfrm>
        <a:graphic>
          <a:graphicData uri="http://schemas.openxmlformats.org/drawingml/2006/table">
            <a:tbl>
              <a:tblPr/>
              <a:tblGrid>
                <a:gridCol w="677008"/>
                <a:gridCol w="677008"/>
                <a:gridCol w="678474"/>
                <a:gridCol w="677008"/>
                <a:gridCol w="677008"/>
                <a:gridCol w="677008"/>
                <a:gridCol w="678473"/>
                <a:gridCol w="194212"/>
                <a:gridCol w="66968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id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+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*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s3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s2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s4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s5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acc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s3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s2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r4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r4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r4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r4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s3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s2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s3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s2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s4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s5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s9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charset="0"/>
                        </a:rPr>
                        <a:t>r1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charset="0"/>
                        </a:rPr>
                        <a:t>s5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r1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r1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charset="0"/>
                        </a:rPr>
                        <a:t>r2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charset="0"/>
                        </a:rPr>
                        <a:t>r2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r2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r2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r3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r3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r3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r3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493" name="Text Box 130"/>
          <p:cNvSpPr txBox="1">
            <a:spLocks noChangeArrowheads="1"/>
          </p:cNvSpPr>
          <p:nvPr/>
        </p:nvSpPr>
        <p:spPr bwMode="auto">
          <a:xfrm>
            <a:off x="3094892" y="990600"/>
            <a:ext cx="8034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b="1"/>
              <a:t>Action</a:t>
            </a:r>
          </a:p>
        </p:txBody>
      </p:sp>
      <p:sp>
        <p:nvSpPr>
          <p:cNvPr id="58494" name="Text Box 131"/>
          <p:cNvSpPr txBox="1">
            <a:spLocks noChangeArrowheads="1"/>
          </p:cNvSpPr>
          <p:nvPr/>
        </p:nvSpPr>
        <p:spPr bwMode="auto">
          <a:xfrm>
            <a:off x="6400800" y="990600"/>
            <a:ext cx="6569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b="1"/>
              <a:t>Goto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Recovery in LR Parsing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An LR parser will detect an error when it consults the parsing action table and finds an error entry. All empty entries in the action table are error entries.</a:t>
            </a:r>
          </a:p>
          <a:p>
            <a:r>
              <a:rPr lang="en-US" smtClean="0"/>
              <a:t>Errors are never detected by consulting the goto table.</a:t>
            </a:r>
          </a:p>
          <a:p>
            <a:r>
              <a:rPr lang="en-US" smtClean="0"/>
              <a:t>An LR parser will announce error as soon as there is no valid continuation for the scanned portion of the input.</a:t>
            </a:r>
          </a:p>
          <a:p>
            <a:r>
              <a:rPr lang="en-US" smtClean="0"/>
              <a:t>A canonical LR parser (LR(1) parser) will never make even a single reduction before announcing an error. </a:t>
            </a:r>
          </a:p>
          <a:p>
            <a:r>
              <a:rPr lang="en-US" smtClean="0"/>
              <a:t>The SLR and LALR parsers may make several reductions before announcing an error.</a:t>
            </a:r>
          </a:p>
          <a:p>
            <a:r>
              <a:rPr lang="en-US" smtClean="0"/>
              <a:t>But, all LR parsers (LR(1), LALR and SLR parsers) will never shift an erroneous input symbol onto the stack.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Panic Mode Error Recovery in LR Parsing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Scan down the stack until a state </a:t>
            </a:r>
            <a:r>
              <a:rPr lang="en-US" b="1" smtClean="0"/>
              <a:t>s</a:t>
            </a:r>
            <a:r>
              <a:rPr lang="en-US" smtClean="0"/>
              <a:t> with a goto on a particular nonterminal </a:t>
            </a:r>
            <a:r>
              <a:rPr lang="en-US" b="1" smtClean="0"/>
              <a:t>A</a:t>
            </a:r>
            <a:r>
              <a:rPr lang="en-US" smtClean="0"/>
              <a:t> is found. (Get rid of everything from the stack before this state s).</a:t>
            </a:r>
          </a:p>
          <a:p>
            <a:r>
              <a:rPr lang="en-US" smtClean="0"/>
              <a:t>Discard zero or more input symbols until a symbol </a:t>
            </a:r>
            <a:r>
              <a:rPr lang="en-US" b="1" smtClean="0"/>
              <a:t>a</a:t>
            </a:r>
            <a:r>
              <a:rPr lang="en-US" smtClean="0"/>
              <a:t> is found that can legitimately follow A.</a:t>
            </a:r>
          </a:p>
          <a:p>
            <a:pPr lvl="1"/>
            <a:r>
              <a:rPr lang="en-US" sz="1800" smtClean="0"/>
              <a:t>The symbol a is simply in FOLLOW(A), but this may not work for all situations.</a:t>
            </a:r>
          </a:p>
          <a:p>
            <a:r>
              <a:rPr lang="en-US" smtClean="0"/>
              <a:t>The parser stacks the nonterminal </a:t>
            </a:r>
            <a:r>
              <a:rPr lang="en-US" b="1" smtClean="0"/>
              <a:t>A</a:t>
            </a:r>
            <a:r>
              <a:rPr lang="en-US" smtClean="0"/>
              <a:t> and  the state </a:t>
            </a:r>
            <a:r>
              <a:rPr lang="en-US" b="1" smtClean="0"/>
              <a:t>goto[s,A]</a:t>
            </a:r>
            <a:r>
              <a:rPr lang="en-US" smtClean="0"/>
              <a:t>, and it resumes the normal parsing.</a:t>
            </a:r>
          </a:p>
          <a:p>
            <a:r>
              <a:rPr lang="en-US" smtClean="0"/>
              <a:t>This nonterminal A is normally is a basic programming block (there can be more than one choice for A).</a:t>
            </a:r>
          </a:p>
          <a:p>
            <a:pPr lvl="1"/>
            <a:r>
              <a:rPr lang="en-US" sz="1800" smtClean="0"/>
              <a:t>stmt, expr, block, ...</a:t>
            </a:r>
          </a:p>
          <a:p>
            <a:pPr lvl="1"/>
            <a:endParaRPr lang="en-US" sz="1800" smtClean="0"/>
          </a:p>
          <a:p>
            <a:pPr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Phrase-Level Error Recovery in LR Parsing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empty entry in the action table is marked with a specific error routine.</a:t>
            </a:r>
          </a:p>
          <a:p>
            <a:r>
              <a:rPr lang="en-US" dirty="0" smtClean="0"/>
              <a:t>An error routine  reflects the error that the user most likely will make in that case.</a:t>
            </a:r>
          </a:p>
          <a:p>
            <a:r>
              <a:rPr lang="en-US" dirty="0" smtClean="0"/>
              <a:t>An error routine inserts the symbols into the stack or the input (or it deletes the symbols from the stack and the input, or it can do both insertion and deletion).</a:t>
            </a:r>
          </a:p>
          <a:p>
            <a:pPr lvl="1"/>
            <a:r>
              <a:rPr lang="en-US" sz="1800" dirty="0" smtClean="0"/>
              <a:t>missing operand</a:t>
            </a:r>
          </a:p>
          <a:p>
            <a:pPr lvl="1"/>
            <a:r>
              <a:rPr lang="en-US" sz="1800" dirty="0" smtClean="0"/>
              <a:t>unbalanced right parenthesis</a:t>
            </a:r>
          </a:p>
          <a:p>
            <a:pPr lvl="1"/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547446" y="3048000"/>
            <a:ext cx="6049108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7200"/>
              <a:t>The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Output : This executes the semantic actions associated with each productions whenever a particular production is used for reduction. Here we assume printing of production, reporting error messages and reporting acceptance of Input string.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Stack :</a:t>
            </a:r>
          </a:p>
          <a:p>
            <a:pPr>
              <a:buNone/>
            </a:pPr>
            <a:r>
              <a:rPr lang="en-US" dirty="0" smtClean="0"/>
              <a:t> It is used by the parsing program that holds the string of the form </a:t>
            </a:r>
            <a:r>
              <a:rPr lang="en-US" b="1" dirty="0" smtClean="0">
                <a:solidFill>
                  <a:srgbClr val="FF0000"/>
                </a:solidFill>
              </a:rPr>
              <a:t>s0X1s1X2s2………</a:t>
            </a:r>
            <a:r>
              <a:rPr lang="en-US" b="1" dirty="0" err="1" smtClean="0">
                <a:solidFill>
                  <a:srgbClr val="FF0000"/>
                </a:solidFill>
              </a:rPr>
              <a:t>Xmsm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where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sm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on top of stack.  </a:t>
            </a:r>
          </a:p>
          <a:p>
            <a:pPr>
              <a:buNone/>
            </a:pPr>
            <a:r>
              <a:rPr lang="en-US" dirty="0" smtClean="0"/>
              <a:t>Here each </a:t>
            </a:r>
            <a:r>
              <a:rPr lang="en-US" b="1" dirty="0" smtClean="0">
                <a:solidFill>
                  <a:srgbClr val="FF0000"/>
                </a:solidFill>
              </a:rPr>
              <a:t>Xi</a:t>
            </a:r>
            <a:r>
              <a:rPr lang="en-US" dirty="0" smtClean="0"/>
              <a:t> is grammar symbol and </a:t>
            </a:r>
            <a:r>
              <a:rPr lang="en-US" b="1" dirty="0" err="1" smtClean="0">
                <a:solidFill>
                  <a:srgbClr val="FF0000"/>
                </a:solidFill>
              </a:rPr>
              <a:t>si</a:t>
            </a:r>
            <a:r>
              <a:rPr lang="en-US" dirty="0" smtClean="0"/>
              <a:t> is a state symbol which summarizes information contained in the stack and indicates where we are in a parse. </a:t>
            </a:r>
          </a:p>
          <a:p>
            <a:pPr>
              <a:buNone/>
            </a:pPr>
            <a:r>
              <a:rPr lang="en-US" dirty="0" smtClean="0"/>
              <a:t>In the implementation , the grammar symbol </a:t>
            </a:r>
            <a:r>
              <a:rPr lang="en-US" b="1" dirty="0" smtClean="0">
                <a:solidFill>
                  <a:srgbClr val="FF0000"/>
                </a:solidFill>
              </a:rPr>
              <a:t>Xi</a:t>
            </a:r>
            <a:r>
              <a:rPr lang="en-US" dirty="0" smtClean="0"/>
              <a:t> need not appear on the stack. However for convenience we include them on the stack.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Parsing Table : </a:t>
            </a:r>
          </a:p>
          <a:p>
            <a:pPr>
              <a:buNone/>
            </a:pPr>
            <a:r>
              <a:rPr lang="en-US" dirty="0" smtClean="0"/>
              <a:t>It is a two dimensional array consists of two parts </a:t>
            </a:r>
            <a:r>
              <a:rPr lang="en-US" b="1" dirty="0" smtClean="0">
                <a:solidFill>
                  <a:srgbClr val="FF0000"/>
                </a:solidFill>
              </a:rPr>
              <a:t>Action</a:t>
            </a:r>
            <a:r>
              <a:rPr lang="en-US" dirty="0" smtClean="0"/>
              <a:t> and </a:t>
            </a:r>
            <a:r>
              <a:rPr lang="en-US" b="1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action</a:t>
            </a:r>
            <a:r>
              <a:rPr lang="en-US" dirty="0" smtClean="0"/>
              <a:t> part of the table consists of actions</a:t>
            </a:r>
            <a:r>
              <a:rPr lang="en-US" b="1" dirty="0" smtClean="0">
                <a:solidFill>
                  <a:srgbClr val="FF0000"/>
                </a:solidFill>
              </a:rPr>
              <a:t>(Shift, reduce, error and accept ) </a:t>
            </a:r>
            <a:r>
              <a:rPr lang="en-US" dirty="0" smtClean="0"/>
              <a:t>that the parser has to take. It is indexed by state </a:t>
            </a:r>
            <a:r>
              <a:rPr lang="en-US" b="1" dirty="0" smtClean="0">
                <a:solidFill>
                  <a:srgbClr val="FF0000"/>
                </a:solidFill>
              </a:rPr>
              <a:t>‘Si’ </a:t>
            </a:r>
            <a:r>
              <a:rPr lang="en-US" dirty="0" smtClean="0"/>
              <a:t>on the top of stack and current input symbols  </a:t>
            </a:r>
            <a:r>
              <a:rPr lang="en-US" dirty="0" smtClean="0">
                <a:solidFill>
                  <a:srgbClr val="FF0000"/>
                </a:solidFill>
              </a:rPr>
              <a:t>‘</a:t>
            </a:r>
            <a:r>
              <a:rPr lang="en-US" b="1" dirty="0" err="1" smtClean="0">
                <a:solidFill>
                  <a:srgbClr val="FF0000"/>
                </a:solidFill>
              </a:rPr>
              <a:t>ai</a:t>
            </a:r>
            <a:r>
              <a:rPr lang="en-US" dirty="0" smtClean="0">
                <a:solidFill>
                  <a:srgbClr val="FF0000"/>
                </a:solidFill>
              </a:rPr>
              <a:t>’ </a:t>
            </a:r>
            <a:r>
              <a:rPr lang="en-US" dirty="0" smtClean="0"/>
              <a:t>i.e. </a:t>
            </a:r>
            <a:r>
              <a:rPr lang="en-US" b="1" dirty="0" smtClean="0">
                <a:solidFill>
                  <a:srgbClr val="FF0000"/>
                </a:solidFill>
              </a:rPr>
              <a:t>action[Si, </a:t>
            </a:r>
            <a:r>
              <a:rPr lang="en-US" b="1" dirty="0" err="1" smtClean="0">
                <a:solidFill>
                  <a:srgbClr val="FF0000"/>
                </a:solidFill>
              </a:rPr>
              <a:t>ai</a:t>
            </a:r>
            <a:r>
              <a:rPr lang="en-US" b="1" dirty="0" smtClean="0">
                <a:solidFill>
                  <a:srgbClr val="FF0000"/>
                </a:solidFill>
              </a:rPr>
              <a:t>].</a:t>
            </a:r>
          </a:p>
          <a:p>
            <a:pPr>
              <a:buNone/>
            </a:pPr>
            <a:r>
              <a:rPr lang="en-US" dirty="0" smtClean="0"/>
              <a:t>The </a:t>
            </a:r>
            <a:r>
              <a:rPr lang="en-US" b="1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/>
              <a:t> part decides the next state whenever the parser performs reduce action. It is indexed by current state </a:t>
            </a:r>
            <a:r>
              <a:rPr lang="en-US" b="1" dirty="0" smtClean="0">
                <a:solidFill>
                  <a:srgbClr val="FF0000"/>
                </a:solidFill>
              </a:rPr>
              <a:t>‘Si’ </a:t>
            </a:r>
            <a:r>
              <a:rPr lang="en-US" dirty="0" smtClean="0"/>
              <a:t>and head of the production used for reduction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. </a:t>
            </a:r>
            <a:r>
              <a:rPr lang="en-US" dirty="0" err="1" smtClean="0"/>
              <a:t>i</a:t>
            </a:r>
            <a:r>
              <a:rPr lang="en-US" dirty="0" smtClean="0"/>
              <a:t>. e  </a:t>
            </a:r>
            <a:r>
              <a:rPr lang="en-US" b="1" dirty="0" err="1" smtClean="0">
                <a:solidFill>
                  <a:srgbClr val="FF0000"/>
                </a:solidFill>
              </a:rPr>
              <a:t>goto</a:t>
            </a:r>
            <a:r>
              <a:rPr lang="en-US" b="1" dirty="0" smtClean="0">
                <a:solidFill>
                  <a:srgbClr val="FF0000"/>
                </a:solidFill>
              </a:rPr>
              <a:t>[Si, A].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1547</TotalTime>
  <Words>4468</Words>
  <Application>Microsoft Office PowerPoint</Application>
  <PresentationFormat>On-screen Show (4:3)</PresentationFormat>
  <Paragraphs>1192</Paragraphs>
  <Slides>65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Oriel</vt:lpstr>
      <vt:lpstr>LR Parser</vt:lpstr>
      <vt:lpstr>Introduction</vt:lpstr>
      <vt:lpstr>Attractive features of LR parser</vt:lpstr>
      <vt:lpstr>Drawback of LR Parser</vt:lpstr>
      <vt:lpstr>Model of LR parser</vt:lpstr>
      <vt:lpstr>Model of LR parser</vt:lpstr>
      <vt:lpstr>Slide 7</vt:lpstr>
      <vt:lpstr>Slide 8</vt:lpstr>
      <vt:lpstr>Slide 9</vt:lpstr>
      <vt:lpstr>Slide 10</vt:lpstr>
      <vt:lpstr>LR parsing Algorithm</vt:lpstr>
      <vt:lpstr>Slide 12</vt:lpstr>
      <vt:lpstr>(SLR) Parsing Tables for Expression Grammar</vt:lpstr>
      <vt:lpstr>Actions of A (S)LR-Parser -- Example</vt:lpstr>
      <vt:lpstr>Construction of Parsing table for LR Parser</vt:lpstr>
      <vt:lpstr>Augment grammar and LR(0) item</vt:lpstr>
      <vt:lpstr>Closure operation</vt:lpstr>
      <vt:lpstr>The Closure Operation  -- Example</vt:lpstr>
      <vt:lpstr>Computation of Closure</vt:lpstr>
      <vt:lpstr>Goto Operation</vt:lpstr>
      <vt:lpstr>Algorithm to construct sets of LR(0) items</vt:lpstr>
      <vt:lpstr>The Canonical LR(0) Collection -- Example</vt:lpstr>
      <vt:lpstr>Transition Diagram (DFA) of Goto Function</vt:lpstr>
      <vt:lpstr>Algorithm to Construct SLR Parsing Table from an augmented grammar G’</vt:lpstr>
      <vt:lpstr>SLR(1) Grammar</vt:lpstr>
      <vt:lpstr>shift/reduce and reduce/reduce conflicts</vt:lpstr>
      <vt:lpstr>Unambiguous Grammar </vt:lpstr>
      <vt:lpstr>Conflict Example</vt:lpstr>
      <vt:lpstr>Conflict Example</vt:lpstr>
      <vt:lpstr>Conflict Example2</vt:lpstr>
      <vt:lpstr>Constructing Canonical LR(1) Parsing Tables</vt:lpstr>
      <vt:lpstr>LR(1) Item</vt:lpstr>
      <vt:lpstr>LR(1) Item  (cont.)</vt:lpstr>
      <vt:lpstr>Canonical Collection of Sets of LR(1) Items</vt:lpstr>
      <vt:lpstr>goto operation</vt:lpstr>
      <vt:lpstr>Construction of The Canonical LR(1) Collection</vt:lpstr>
      <vt:lpstr>A Short Notation for The Sets of LR(1) Items</vt:lpstr>
      <vt:lpstr>An Example</vt:lpstr>
      <vt:lpstr>An Example</vt:lpstr>
      <vt:lpstr>Slide 40</vt:lpstr>
      <vt:lpstr>Construction of LR(1) Parsing Tables</vt:lpstr>
      <vt:lpstr>An Example</vt:lpstr>
      <vt:lpstr>LALR Parsing Tables</vt:lpstr>
      <vt:lpstr>Creating LALR Parsing Tables</vt:lpstr>
      <vt:lpstr>The Core of A Set of LR(1) Items</vt:lpstr>
      <vt:lpstr>The Core of LR(1) Items</vt:lpstr>
      <vt:lpstr>Creation of LALR Parsing Tables</vt:lpstr>
      <vt:lpstr>Slide 48</vt:lpstr>
      <vt:lpstr>Slide 49</vt:lpstr>
      <vt:lpstr>Slide 50</vt:lpstr>
      <vt:lpstr>Slide 51</vt:lpstr>
      <vt:lpstr>LALR Parse Table</vt:lpstr>
      <vt:lpstr>Shift/Reduce Conflict</vt:lpstr>
      <vt:lpstr>Reduce/Reduce Conflict</vt:lpstr>
      <vt:lpstr>Canonical LALR(1) Collection – Example2</vt:lpstr>
      <vt:lpstr>LALR(1) Parsing Tables – (for Example2)</vt:lpstr>
      <vt:lpstr>Using Ambiguous Grammars</vt:lpstr>
      <vt:lpstr>Sets of LR(0) Items for Ambiguous Grammar</vt:lpstr>
      <vt:lpstr>SLR-Parsing Tables for Ambiguous Grammar</vt:lpstr>
      <vt:lpstr>SLR-Parsing Tables for Ambiguous Grammar</vt:lpstr>
      <vt:lpstr>SLR-Parsing Tables for Ambiguous Grammar</vt:lpstr>
      <vt:lpstr>Error Recovery in LR Parsing</vt:lpstr>
      <vt:lpstr>Panic Mode Error Recovery in LR Parsing</vt:lpstr>
      <vt:lpstr>Phrase-Level Error Recovery in LR Parsing</vt:lpstr>
      <vt:lpstr>Slide 65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LR Parser</dc:title>
  <dc:creator/>
  <cp:lastModifiedBy>lenovo</cp:lastModifiedBy>
  <cp:revision>125</cp:revision>
  <dcterms:created xsi:type="dcterms:W3CDTF">2006-08-16T00:00:00Z</dcterms:created>
  <dcterms:modified xsi:type="dcterms:W3CDTF">2014-04-09T07:38:46Z</dcterms:modified>
</cp:coreProperties>
</file>